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04BAE3-AA29-4344-AC8A-F6A6DAB02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513561-8BA6-4C70-BACD-E14D71DE4A42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A4391315-D72D-4DC8-B5E9-58B15D4E8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FA89-917B-4AAF-905C-0860139A94DD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921CC-6CBF-4170-B074-96BEC1B81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1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19E2-6DED-4ECF-9FA0-EC66970DC55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4D3A7-38E2-4644-9B1A-07D71DE07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84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6C84-8B95-4549-A0C4-ECE863B9C172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0174D-C1B2-4E85-B782-AEBFDDEBC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5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0AE9-AC27-45F8-9EB4-103BDFF4BC95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8F819-667A-4FDD-8F1C-698F5461B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031D5-C8EF-4A8F-BDF7-EAA4F8FDE293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0160-99CD-448A-886A-3F07AD7C8B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80C6-43A8-4A60-832D-835DE1E80BD6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DA87D-821F-4FB6-8026-65313F26E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1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67CE-4BDA-46CB-8C84-D4B7EF326D9C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43026-2441-413B-A5BC-8F3F6A385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9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8AB15-8DCC-4881-A887-E5F43256530C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9054E-D257-4178-AC98-684FA0B4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99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178A-4E2A-454C-A670-6AD78A780693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5DDF7-1E05-4C73-BE96-D8A24D436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EF905-94CE-4CEC-9C15-188FF503665B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379F5-98D3-413A-90FF-CF851800C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A8C45-1A49-4E86-B2E8-53310857FF4C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15C1-4276-433A-8C26-7F1E8D056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96E5-1978-4DD9-8749-5B2A52522FB6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376A-35E2-4C3A-8A30-0341E4E94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2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B2C304B-25FA-4A79-A03F-ADC9DE4DA0FF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A1466FD5-1040-4528-A80A-30C2DAC0C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44C9F1-03F8-47C3-A3F0-F10617C16BC1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CFE73-8036-489C-BA2D-BCFE974EBCF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5255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6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zh-CN" sz="56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5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Ints</a:t>
            </a:r>
            <a:br>
              <a:rPr lang="en-US" altLang="zh-CN" sz="5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第</a:t>
            </a:r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3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讲 整数类型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华中科技大学计算机学院</a:t>
            </a:r>
          </a:p>
          <a:p>
            <a:pPr algn="r" eaLnBrk="1" hangingPunct="1">
              <a:defRPr/>
            </a:pPr>
            <a:endParaRPr lang="zh-CN" altLang="en-US" sz="32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anose="02010600040101010101" pitchFamily="2" charset="-122"/>
            </a:endParaRPr>
          </a:p>
          <a:p>
            <a:pPr algn="r" eaLnBrk="1" hangingPunct="1">
              <a:defRPr/>
            </a:pP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BDF00C-2AB6-481B-AC7C-5078CEFA140F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4360C-C422-4740-9E3E-740083BE57CA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二进制加法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我们用</a:t>
            </a:r>
            <a:r>
              <a:rPr lang="en-US" altLang="zh-CN" sz="2800" b="1"/>
              <a:t>4</a:t>
            </a:r>
            <a:r>
              <a:rPr lang="zh-CN" altLang="en-US" sz="2800" b="1"/>
              <a:t>比特位数来模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4</a:t>
            </a:r>
            <a:r>
              <a:rPr lang="zh-CN" altLang="en-US" sz="2800" b="1"/>
              <a:t>运算：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	       </a:t>
            </a:r>
            <a:r>
              <a:rPr lang="en-US" altLang="zh-CN" sz="2800" b="1"/>
              <a:t>1  0   1    1   = 11</a:t>
            </a:r>
            <a:endParaRPr lang="en-US" altLang="zh-CN" sz="2800" b="1" u="sng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	   </a:t>
            </a:r>
            <a:r>
              <a:rPr lang="en-US" altLang="zh-CN" sz="2800" b="1" u="sng"/>
              <a:t>+  1  0</a:t>
            </a:r>
            <a:r>
              <a:rPr lang="en-US" altLang="zh-CN" sz="2800" b="1" u="sng" baseline="-25000"/>
              <a:t>1</a:t>
            </a:r>
            <a:r>
              <a:rPr lang="en-US" altLang="zh-CN" sz="2800" b="1" u="sng"/>
              <a:t>  0</a:t>
            </a:r>
            <a:r>
              <a:rPr lang="en-US" altLang="zh-CN" sz="2800" b="1" u="sng" baseline="-25000"/>
              <a:t>1</a:t>
            </a:r>
            <a:r>
              <a:rPr lang="en-US" altLang="zh-CN" sz="2800" b="1" u="sng"/>
              <a:t>  1   =   9             </a:t>
            </a:r>
            <a:endParaRPr lang="en-US" altLang="zh-CN" sz="2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     (1) 0  1   0    0   = 20  = 4 (mod 16)</a:t>
            </a:r>
          </a:p>
          <a:p>
            <a:pPr eaLnBrk="1" hangingPunct="1"/>
            <a:r>
              <a:rPr lang="zh-CN" altLang="en-US" sz="2800" b="1"/>
              <a:t>我们用一个下标来表示从右边来的进位，忽略显示在括号内的最后的进位，产生的结果模</a:t>
            </a:r>
            <a:r>
              <a:rPr lang="en-US" altLang="zh-CN" sz="2800" b="1"/>
              <a:t>16</a:t>
            </a:r>
            <a:r>
              <a:rPr lang="zh-CN" altLang="en-US" sz="2800" b="1"/>
              <a:t>为</a:t>
            </a:r>
            <a:r>
              <a:rPr lang="en-US" altLang="zh-CN" sz="2800" b="1"/>
              <a:t>4</a:t>
            </a:r>
            <a:r>
              <a:rPr lang="zh-CN" altLang="en-US" sz="2800" b="1"/>
              <a:t>是正确的。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FF99D3-A906-4B4B-B872-4278579ECF7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15F0-7314-4C4F-B00B-2B1DE297FD7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如何定义负数？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我们用加法的逆元来定义负数：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因为  </a:t>
            </a:r>
            <a:r>
              <a:rPr lang="en-US" altLang="zh-CN" sz="2400" b="1"/>
              <a:t>x + y = 0</a:t>
            </a:r>
            <a:r>
              <a:rPr lang="zh-CN" altLang="en-US" sz="2400" b="1"/>
              <a:t>，所以</a:t>
            </a:r>
            <a:r>
              <a:rPr lang="en-US" altLang="zh-CN" sz="2400" b="1"/>
              <a:t>-x</a:t>
            </a:r>
            <a:r>
              <a:rPr lang="zh-CN" altLang="en-US" sz="2400" b="1"/>
              <a:t>等于</a:t>
            </a:r>
            <a:r>
              <a:rPr lang="en-US" altLang="zh-CN" sz="2400" b="1"/>
              <a:t>y</a:t>
            </a:r>
            <a:r>
              <a:rPr lang="zh-CN" altLang="en-US" sz="2400" b="1"/>
              <a:t>，</a:t>
            </a:r>
            <a:r>
              <a:rPr lang="en-US" altLang="zh-CN" sz="2400" b="1"/>
              <a:t>x</a:t>
            </a:r>
            <a:r>
              <a:rPr lang="zh-CN" altLang="en-US" sz="2400" b="1"/>
              <a:t>是</a:t>
            </a:r>
            <a:r>
              <a:rPr lang="en-US" altLang="zh-CN" sz="2400" b="1"/>
              <a:t>y</a:t>
            </a:r>
            <a:r>
              <a:rPr lang="zh-CN" altLang="en-US" sz="2400" b="1"/>
              <a:t>的加法逆元。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实际上，在模运算里面，加法的逆元已经存在！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例如，</a:t>
            </a:r>
            <a:r>
              <a:rPr lang="en-US" altLang="zh-CN" sz="2400" b="1"/>
              <a:t>-1 = 15</a:t>
            </a:r>
            <a:r>
              <a:rPr lang="zh-CN" altLang="en-US" sz="2400" b="1"/>
              <a:t>（</a:t>
            </a:r>
            <a:r>
              <a:rPr lang="en-US" altLang="zh-CN" sz="2400" b="1"/>
              <a:t>mod 16</a:t>
            </a:r>
            <a:r>
              <a:rPr lang="zh-CN" altLang="en-US" sz="2400" b="1"/>
              <a:t>）</a:t>
            </a:r>
            <a:r>
              <a:rPr lang="en-US" altLang="zh-CN" sz="2400" b="1"/>
              <a:t>, </a:t>
            </a:r>
            <a:r>
              <a:rPr lang="zh-CN" altLang="en-US" sz="2400" b="1"/>
              <a:t>因为 </a:t>
            </a:r>
            <a:r>
              <a:rPr lang="en-US" altLang="zh-CN" sz="2400" b="1"/>
              <a:t>-1 + 16 = 15</a:t>
            </a:r>
            <a:r>
              <a:rPr lang="zh-CN" altLang="en-US" sz="2400" b="1"/>
              <a:t>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而且</a:t>
            </a:r>
            <a:r>
              <a:rPr lang="en-US" altLang="zh-CN" sz="2400" b="1"/>
              <a:t>1 + 15 = 16 = 0</a:t>
            </a:r>
            <a:r>
              <a:rPr lang="zh-CN" altLang="en-US" sz="2400" b="1"/>
              <a:t>（</a:t>
            </a:r>
            <a:r>
              <a:rPr lang="en-US" altLang="zh-CN" sz="2400" b="1"/>
              <a:t>mod 16</a:t>
            </a:r>
            <a:r>
              <a:rPr lang="zh-CN" altLang="en-US" sz="2400" b="1"/>
              <a:t>），所以，实际上</a:t>
            </a:r>
            <a:r>
              <a:rPr lang="en-US" altLang="zh-CN" sz="2400" b="1"/>
              <a:t>15</a:t>
            </a:r>
            <a:r>
              <a:rPr lang="zh-CN" altLang="en-US" sz="2400" b="1"/>
              <a:t>是</a:t>
            </a:r>
            <a:r>
              <a:rPr lang="en-US" altLang="zh-CN" sz="2400" b="1"/>
              <a:t>1</a:t>
            </a:r>
            <a:r>
              <a:rPr lang="zh-CN" altLang="en-US" sz="2400" b="1"/>
              <a:t>模</a:t>
            </a:r>
            <a:r>
              <a:rPr lang="en-US" altLang="zh-CN" sz="2400" b="1"/>
              <a:t>16</a:t>
            </a:r>
            <a:r>
              <a:rPr lang="zh-CN" altLang="en-US" sz="2400" b="1"/>
              <a:t>的加法的逆元。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类似地，−</a:t>
            </a:r>
            <a:r>
              <a:rPr lang="en-US" altLang="zh-CN" sz="2400" b="1"/>
              <a:t>2 = 14 (mod 16)</a:t>
            </a:r>
            <a:r>
              <a:rPr lang="zh-CN" altLang="en-US" sz="2400" b="1"/>
              <a:t>，−</a:t>
            </a:r>
            <a:r>
              <a:rPr lang="en-US" altLang="zh-CN" sz="2400" b="1"/>
              <a:t>3 = 13 (mod 16)</a:t>
            </a:r>
            <a:r>
              <a:rPr lang="zh-CN" altLang="en-US" sz="2400" b="1"/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7343E4-9644-480E-957E-4F8AA0200B4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C913F-C4A9-41C0-9042-9219A04116EE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/>
              <a:t>写出模</a:t>
            </a:r>
            <a:r>
              <a:rPr lang="en-US" altLang="zh-CN" sz="2400" b="1"/>
              <a:t>16</a:t>
            </a:r>
            <a:r>
              <a:rPr lang="zh-CN" altLang="en-US" sz="2400" b="1"/>
              <a:t>等值的数以及它们的二进制表示，我们有：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 −</a:t>
            </a:r>
            <a:r>
              <a:rPr lang="en-US" altLang="zh-CN" sz="2400" b="1"/>
              <a:t>16   0  16  . . .  0000		 −15   1  17  . . .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−14   2  18  . . .  0010		 −13   3  19  . . .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−12   4  20  . . .  0100		 −11   5  21  . . .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−10   6  22  . . .  0110		   −9   7  23  . . .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 −8   8  24  . . .  1000		   −7   9  25  . . .  1001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 −6 10  26  . . .  1010		   −5 11  27  . . .  1011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 −4 12  28  . . .  1100		   −3 13  29  . . .  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 −2 14  30  . . .  1110		   −1 15  31  . . .  1111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/>
              <a:t>	</a:t>
            </a:r>
            <a:r>
              <a:rPr lang="zh-CN" altLang="en-US" sz="2100" b="1"/>
              <a:t>此时，我们只需要说明哪些数为正和哪些数为负。我们想让正数和负数数量相同，所以把</a:t>
            </a:r>
            <a:r>
              <a:rPr lang="en-US" altLang="zh-CN" sz="2100" b="1"/>
              <a:t>0</a:t>
            </a:r>
            <a:r>
              <a:rPr lang="zh-CN" altLang="en-US" sz="2100" b="1"/>
              <a:t>列为正数。从这点来考虑，我们看到</a:t>
            </a:r>
            <a:r>
              <a:rPr lang="en-US" altLang="zh-CN" sz="2100" b="1"/>
              <a:t>0,…,7</a:t>
            </a:r>
            <a:r>
              <a:rPr lang="zh-CN" altLang="en-US" sz="2100" b="1"/>
              <a:t>为正，而</a:t>
            </a:r>
            <a:r>
              <a:rPr lang="en-US" altLang="zh-CN" sz="2100" b="1"/>
              <a:t>-8,…,-1</a:t>
            </a:r>
            <a:r>
              <a:rPr lang="zh-CN" altLang="en-US" sz="2100" b="1"/>
              <a:t>为负，</a:t>
            </a:r>
            <a:r>
              <a:rPr lang="en-US" altLang="zh-CN" sz="2100" b="1"/>
              <a:t>4</a:t>
            </a:r>
            <a:r>
              <a:rPr lang="zh-CN" altLang="en-US" sz="2100" b="1"/>
              <a:t>比特位二进制的最高位告诉我们数是正的还是负的。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5D0AF8-2019-404B-AF8B-CC1E68447F9F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880C-1FC0-4DE4-995E-E030BD19397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为了验证，我们检查</a:t>
            </a:r>
            <a:r>
              <a:rPr lang="en-US" altLang="zh-CN" sz="2400" b="1"/>
              <a:t>7 + (−7) = 0 (mod 16)</a:t>
            </a:r>
            <a:r>
              <a:rPr lang="zh-CN" altLang="en-US" sz="2400" b="1"/>
              <a:t>是否成立。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	                  </a:t>
            </a:r>
            <a:r>
              <a:rPr lang="en-US" altLang="zh-CN" sz="2400" b="1"/>
              <a:t>0   1    1   1</a:t>
            </a:r>
            <a:endParaRPr lang="en-US" altLang="zh-CN" sz="2400" b="1" u="sng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               </a:t>
            </a:r>
            <a:r>
              <a:rPr lang="en-US" altLang="zh-CN" sz="2400" b="1" u="sng"/>
              <a:t>+ 1</a:t>
            </a:r>
            <a:r>
              <a:rPr lang="en-US" altLang="zh-CN" sz="2400" b="1" u="sng" baseline="-25000"/>
              <a:t>1</a:t>
            </a:r>
            <a:r>
              <a:rPr lang="en-US" altLang="zh-CN" sz="2400" b="1" u="sng"/>
              <a:t>  0</a:t>
            </a:r>
            <a:r>
              <a:rPr lang="en-US" altLang="zh-CN" sz="2400" b="1" u="sng" baseline="-25000"/>
              <a:t>1</a:t>
            </a:r>
            <a:r>
              <a:rPr lang="en-US" altLang="zh-CN" sz="2400" b="1" u="sng"/>
              <a:t>  0</a:t>
            </a:r>
            <a:r>
              <a:rPr lang="en-US" altLang="zh-CN" sz="2400" b="1" u="sng" baseline="-25000"/>
              <a:t>1</a:t>
            </a:r>
            <a:r>
              <a:rPr lang="en-US" altLang="zh-CN" sz="2400" b="1" u="sng"/>
              <a:t>  1</a:t>
            </a: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	             (1) 0   0    0   0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很容易看到，我们通过所有位取反然后加</a:t>
            </a:r>
            <a:r>
              <a:rPr lang="en-US" altLang="zh-CN" sz="2400" b="1"/>
              <a:t>1</a:t>
            </a:r>
            <a:r>
              <a:rPr lang="zh-CN" altLang="en-US" sz="2400" b="1"/>
              <a:t>来从</a:t>
            </a:r>
            <a:r>
              <a:rPr lang="en-US" altLang="zh-CN" sz="2400" b="1"/>
              <a:t>x</a:t>
            </a:r>
            <a:r>
              <a:rPr lang="zh-CN" altLang="en-US" sz="2400" b="1"/>
              <a:t>得到</a:t>
            </a:r>
            <a:r>
              <a:rPr lang="en-US" altLang="zh-CN" sz="2400" b="1"/>
              <a:t>-x</a:t>
            </a:r>
            <a:r>
              <a:rPr lang="zh-CN" altLang="en-US" sz="2400" b="1"/>
              <a:t>的比特表示。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实际上，</a:t>
            </a:r>
            <a:r>
              <a:rPr lang="en-US" altLang="zh-CN" sz="2400" b="1"/>
              <a:t>x</a:t>
            </a:r>
            <a:r>
              <a:rPr lang="zh-CN" altLang="en-US" sz="2400" b="1"/>
              <a:t>和它的按位取反</a:t>
            </a:r>
            <a:r>
              <a:rPr lang="en-US" altLang="zh-CN" sz="2400" b="1"/>
              <a:t>(</a:t>
            </a:r>
            <a:r>
              <a:rPr lang="zh-CN" altLang="en-US" sz="2400" b="1"/>
              <a:t>写作</a:t>
            </a:r>
            <a:r>
              <a:rPr lang="en-US" altLang="zh-CN" sz="2400" b="1"/>
              <a:t>~x)</a:t>
            </a:r>
            <a:r>
              <a:rPr lang="zh-CN" altLang="en-US" sz="2400" b="1"/>
              <a:t>的加法通常得到全</a:t>
            </a:r>
            <a:r>
              <a:rPr lang="en-US" altLang="zh-CN" sz="2400" b="1"/>
              <a:t>1</a:t>
            </a:r>
            <a:r>
              <a:rPr lang="zh-CN" altLang="en-US" sz="2400" b="1"/>
              <a:t>，因为在每位上我们有一个</a:t>
            </a:r>
            <a:r>
              <a:rPr lang="en-US" altLang="zh-CN" sz="2400" b="1"/>
              <a:t>0</a:t>
            </a:r>
            <a:r>
              <a:rPr lang="zh-CN" altLang="en-US" sz="2400" b="1"/>
              <a:t>和一个</a:t>
            </a:r>
            <a:r>
              <a:rPr lang="en-US" altLang="zh-CN" sz="2400" b="1"/>
              <a:t>1</a:t>
            </a:r>
            <a:r>
              <a:rPr lang="zh-CN" altLang="en-US" sz="2400" b="1"/>
              <a:t>，完全不需要进位。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数字</a:t>
            </a:r>
            <a:r>
              <a:rPr lang="en-US" altLang="zh-CN" sz="2400" b="1"/>
              <a:t>11…111</a:t>
            </a:r>
            <a:r>
              <a:rPr lang="zh-CN" altLang="en-US" sz="2400" b="1"/>
              <a:t>加</a:t>
            </a:r>
            <a:r>
              <a:rPr lang="en-US" altLang="zh-CN" sz="2400" b="1"/>
              <a:t>1</a:t>
            </a:r>
            <a:r>
              <a:rPr lang="zh-CN" altLang="en-US" sz="2400" b="1"/>
              <a:t>通常得到结果</a:t>
            </a:r>
            <a:r>
              <a:rPr lang="en-US" altLang="zh-CN" sz="2400" b="1"/>
              <a:t>00…00</a:t>
            </a:r>
            <a:r>
              <a:rPr lang="zh-CN" altLang="en-US" sz="2400" b="1"/>
              <a:t>，最终一个进位</a:t>
            </a:r>
            <a:r>
              <a:rPr lang="en-US" altLang="zh-CN" sz="2400" b="1"/>
              <a:t>1</a:t>
            </a:r>
            <a:r>
              <a:rPr lang="zh-CN" altLang="en-US" sz="2400" b="1"/>
              <a:t>被忽略。所以，不管多少二进制位，</a:t>
            </a:r>
            <a:r>
              <a:rPr lang="en-US" altLang="zh-CN" sz="2400" b="1"/>
              <a:t>-1</a:t>
            </a:r>
            <a:r>
              <a:rPr lang="zh-CN" altLang="en-US" sz="2400" b="1"/>
              <a:t>通常由一串</a:t>
            </a:r>
            <a:r>
              <a:rPr lang="en-US" altLang="zh-CN" sz="2400" b="1"/>
              <a:t>1</a:t>
            </a:r>
            <a:r>
              <a:rPr lang="zh-CN" altLang="en-US" sz="2400" b="1"/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EB6CFC-4561-4201-9FE6-2892C5C1958E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B45A8-3541-41E9-9C46-00D7A9817E2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在</a:t>
            </a:r>
            <a:r>
              <a:rPr lang="en-US" altLang="zh-CN" sz="2800" b="1"/>
              <a:t>4</a:t>
            </a:r>
            <a:r>
              <a:rPr lang="zh-CN" altLang="en-US" sz="2800" b="1"/>
              <a:t>比特数中，最大正数是</a:t>
            </a:r>
            <a:r>
              <a:rPr lang="en-US" altLang="zh-CN" sz="2800" b="1"/>
              <a:t>7</a:t>
            </a:r>
            <a:r>
              <a:rPr lang="zh-CN" altLang="en-US" sz="2800" b="1"/>
              <a:t>，最小负数是</a:t>
            </a:r>
            <a:r>
              <a:rPr lang="en-US" altLang="zh-CN" sz="2800" b="1"/>
              <a:t>-8</a:t>
            </a:r>
            <a:r>
              <a:rPr lang="zh-CN" altLang="en-US" sz="2800" b="1"/>
              <a:t>，这样生成一个范围为</a:t>
            </a:r>
            <a:r>
              <a:rPr lang="en-US" altLang="zh-CN" sz="2800" b="1"/>
              <a:t>16=2</a:t>
            </a:r>
            <a:r>
              <a:rPr lang="en-US" altLang="zh-CN" sz="2800" b="1" baseline="30000"/>
              <a:t>4</a:t>
            </a:r>
            <a:r>
              <a:rPr lang="zh-CN" altLang="en-US" sz="2800" b="1"/>
              <a:t>的数。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通常，在一个</a:t>
            </a:r>
            <a:r>
              <a:rPr lang="en-US" altLang="zh-CN" sz="2800" b="1"/>
              <a:t>p</a:t>
            </a:r>
            <a:r>
              <a:rPr lang="zh-CN" altLang="en-US" sz="2800" b="1"/>
              <a:t>比特位表示中，正数从</a:t>
            </a:r>
            <a:r>
              <a:rPr lang="en-US" altLang="zh-CN" sz="2800" b="1"/>
              <a:t>0</a:t>
            </a:r>
            <a:r>
              <a:rPr lang="zh-CN" altLang="en-US" sz="2800" b="1"/>
              <a:t>到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p-1</a:t>
            </a:r>
            <a:r>
              <a:rPr lang="en-US" altLang="zh-CN" sz="2800" b="1"/>
              <a:t>− 1</a:t>
            </a:r>
            <a:r>
              <a:rPr lang="zh-CN" altLang="en-US" sz="2800" b="1"/>
              <a:t>而负数从</a:t>
            </a:r>
            <a:r>
              <a:rPr lang="en-US" altLang="zh-CN" sz="2800" b="1"/>
              <a:t>- 2</a:t>
            </a:r>
            <a:r>
              <a:rPr lang="en-US" altLang="zh-CN" sz="2800" b="1" baseline="30000"/>
              <a:t>p-1</a:t>
            </a:r>
            <a:r>
              <a:rPr lang="zh-CN" altLang="en-US" sz="2800" b="1"/>
              <a:t>到−</a:t>
            </a:r>
            <a:r>
              <a:rPr lang="en-US" altLang="zh-CN" sz="2800" b="1"/>
              <a:t>1</a:t>
            </a:r>
            <a:r>
              <a:rPr lang="zh-CN" altLang="en-US" sz="2800" b="1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1B043D-55DC-41C4-82E6-0B413DB4E583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42BFF-5742-42B1-8DA1-CF565B88091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十六进制表示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在</a:t>
            </a:r>
            <a:r>
              <a:rPr lang="en-US" altLang="zh-CN" sz="2800" b="1"/>
              <a:t>C0</a:t>
            </a:r>
            <a:r>
              <a:rPr lang="zh-CN" altLang="en-US" sz="2800" b="1"/>
              <a:t>中，我们使用</a:t>
            </a:r>
            <a:r>
              <a:rPr lang="en-US" altLang="zh-CN" sz="2800" b="1"/>
              <a:t>32</a:t>
            </a:r>
            <a:r>
              <a:rPr lang="zh-CN" altLang="en-US" sz="2800" b="1"/>
              <a:t>位整数。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可用十进制表示整数，但比较别扭，不方便辨别二进制位模式。 二进制表示则占位太宽。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十六进制表示法很方便，因为一般字长</a:t>
            </a:r>
            <a:r>
              <a:rPr lang="en-US" altLang="zh-CN" sz="2800" b="1"/>
              <a:t>(8</a:t>
            </a:r>
            <a:r>
              <a:rPr lang="zh-CN" altLang="en-US" sz="2800" b="1"/>
              <a:t>位，</a:t>
            </a:r>
            <a:r>
              <a:rPr lang="en-US" altLang="zh-CN" sz="2800" b="1"/>
              <a:t>16</a:t>
            </a:r>
            <a:r>
              <a:rPr lang="zh-CN" altLang="en-US" sz="2800" b="1"/>
              <a:t>位，</a:t>
            </a:r>
            <a:r>
              <a:rPr lang="en-US" altLang="zh-CN" sz="2800" b="1"/>
              <a:t>32</a:t>
            </a:r>
            <a:r>
              <a:rPr lang="zh-CN" altLang="en-US" sz="2800" b="1"/>
              <a:t>位，</a:t>
            </a:r>
            <a:r>
              <a:rPr lang="en-US" altLang="zh-CN" sz="2800" b="1"/>
              <a:t>64</a:t>
            </a:r>
            <a:r>
              <a:rPr lang="zh-CN" altLang="en-US" sz="2800" b="1"/>
              <a:t>位</a:t>
            </a:r>
            <a:r>
              <a:rPr lang="en-US" altLang="zh-CN" sz="2800" b="1"/>
              <a:t>)</a:t>
            </a:r>
            <a:r>
              <a:rPr lang="zh-CN" altLang="en-US" sz="2800" b="1"/>
              <a:t>是</a:t>
            </a:r>
            <a:r>
              <a:rPr lang="en-US" altLang="zh-CN" sz="2800" b="1"/>
              <a:t>4</a:t>
            </a:r>
            <a:r>
              <a:rPr lang="zh-CN" altLang="en-US" sz="2800" b="1"/>
              <a:t>的倍数。例如，一个</a:t>
            </a:r>
            <a:r>
              <a:rPr lang="en-US" altLang="zh-CN" sz="2800" b="1"/>
              <a:t>32</a:t>
            </a:r>
            <a:r>
              <a:rPr lang="zh-CN" altLang="en-US" sz="2800" b="1"/>
              <a:t>位数可以用</a:t>
            </a:r>
            <a:r>
              <a:rPr lang="en-US" altLang="zh-CN" sz="2800" b="1"/>
              <a:t>8</a:t>
            </a:r>
            <a:r>
              <a:rPr lang="zh-CN" altLang="en-US" sz="2800" b="1"/>
              <a:t>个十六进制数字表示。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一旦我们习惯模</a:t>
            </a:r>
            <a:r>
              <a:rPr lang="en-US" altLang="zh-CN" sz="2800" b="1"/>
              <a:t>16</a:t>
            </a:r>
            <a:r>
              <a:rPr lang="zh-CN" altLang="en-US" sz="2800" b="1"/>
              <a:t>计算，我们甚至可以在它们上面做一个有限数量的运算。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C5380-BF80-465E-AAAD-F24706FCFCEC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66F21-DB1C-48AF-A07D-B052FBE6D77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十六进制表示（续）</a:t>
            </a:r>
          </a:p>
        </p:txBody>
      </p:sp>
      <p:graphicFrame>
        <p:nvGraphicFramePr>
          <p:cNvPr id="77279" name="Group 47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2213764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110460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15543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888961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7952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14470671"/>
                    </a:ext>
                  </a:extLst>
                </a:gridCol>
              </a:tblGrid>
              <a:tr h="833437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685089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9170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586088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21924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160799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07241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931263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50915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075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B7F42-0350-447A-BD7E-9A7F54AC7ABE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60184-DF1A-42F6-852F-294525FCD47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7   2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的幂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两个方面的因素驱使我们扩展机器字长：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</a:t>
            </a:r>
            <a:r>
              <a:rPr lang="en-US" altLang="zh-CN" sz="2400" b="1"/>
              <a:t>(1) </a:t>
            </a:r>
            <a:r>
              <a:rPr lang="zh-CN" altLang="en-US" sz="2400" b="1"/>
              <a:t>由于机器字的二进制位是并行处理的，大数的运算效率更高；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</a:t>
            </a:r>
            <a:r>
              <a:rPr lang="en-US" altLang="zh-CN" sz="2400" b="1"/>
              <a:t>(2) </a:t>
            </a:r>
            <a:r>
              <a:rPr lang="zh-CN" altLang="en-US" sz="2400" b="1"/>
              <a:t>一个机器字作为存储器地址可表示的地址范围更大。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对内存和存储容量通常采用这种方式来计量：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                   </a:t>
            </a:r>
            <a:r>
              <a:rPr lang="en-US" altLang="zh-CN" sz="2400" b="1"/>
              <a:t>2</a:t>
            </a:r>
            <a:r>
              <a:rPr lang="en-US" altLang="zh-CN" sz="2400" b="1" baseline="30000"/>
              <a:t>10</a:t>
            </a:r>
            <a:r>
              <a:rPr lang="en-US" altLang="zh-CN" sz="2400" b="1"/>
              <a:t>  = 1024 = 1K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比如，</a:t>
            </a:r>
            <a:r>
              <a:rPr lang="en-US" altLang="zh-CN" sz="2400" b="1"/>
              <a:t>16</a:t>
            </a:r>
            <a:r>
              <a:rPr lang="zh-CN" altLang="en-US" sz="2400" b="1"/>
              <a:t>位字宽可表示内存地址的大小：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                   </a:t>
            </a:r>
            <a:r>
              <a:rPr lang="en-US" altLang="zh-CN" sz="2400" b="1"/>
              <a:t>2</a:t>
            </a:r>
            <a:r>
              <a:rPr lang="en-US" altLang="zh-CN" sz="2400" b="1" baseline="30000"/>
              <a:t>16</a:t>
            </a:r>
            <a:r>
              <a:rPr lang="en-US" altLang="zh-CN" sz="2400" b="1"/>
              <a:t>  = 2</a:t>
            </a:r>
            <a:r>
              <a:rPr lang="en-US" altLang="zh-CN" sz="2400" b="1" baseline="30000"/>
              <a:t>6</a:t>
            </a:r>
            <a:r>
              <a:rPr lang="en-US" altLang="zh-CN" sz="2400" b="1"/>
              <a:t> * 2</a:t>
            </a:r>
            <a:r>
              <a:rPr lang="en-US" altLang="zh-CN" sz="2400" b="1" baseline="30000"/>
              <a:t>10</a:t>
            </a:r>
            <a:r>
              <a:rPr lang="en-US" altLang="zh-CN" sz="2400" b="1"/>
              <a:t>  =  64K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大约</a:t>
            </a:r>
            <a:r>
              <a:rPr lang="en-US" altLang="zh-CN" sz="2400" b="1"/>
              <a:t>64K</a:t>
            </a:r>
            <a:r>
              <a:rPr lang="zh-CN" altLang="en-US" sz="2400" b="1"/>
              <a:t>个存储单元，每个单元一个字节（通常</a:t>
            </a:r>
            <a:r>
              <a:rPr lang="en-US" altLang="zh-CN" sz="2400" b="1"/>
              <a:t>8</a:t>
            </a:r>
            <a:r>
              <a:rPr lang="zh-CN" altLang="en-US" sz="2400" b="1"/>
              <a:t>个二进制位）。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667472-8A94-4CBD-BA50-3EA219591DE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EDECC-39AE-41E8-9E22-9FF20994A2A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7   2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的幂（续）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b="1"/>
              <a:t>几种表示：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/>
              <a:t>           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20</a:t>
            </a:r>
            <a:r>
              <a:rPr lang="en-US" altLang="zh-CN" sz="2800" b="1"/>
              <a:t>  = 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 * 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 =  1048576  =  1M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/>
              <a:t>	1M</a:t>
            </a:r>
            <a:r>
              <a:rPr lang="zh-CN" altLang="en-US" sz="2800" b="1"/>
              <a:t>大约</a:t>
            </a:r>
            <a:r>
              <a:rPr lang="en-US" altLang="zh-CN" sz="2800" b="1"/>
              <a:t>1</a:t>
            </a:r>
            <a:r>
              <a:rPr lang="zh-CN" altLang="en-US" sz="2800" b="1"/>
              <a:t>百万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/>
              <a:t>           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30</a:t>
            </a:r>
            <a:r>
              <a:rPr lang="en-US" altLang="zh-CN" sz="2800" b="1"/>
              <a:t>  =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*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*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= 1073741824 = 1G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/>
              <a:t>	1G</a:t>
            </a:r>
            <a:r>
              <a:rPr lang="zh-CN" altLang="en-US" sz="2800" b="1"/>
              <a:t>大于</a:t>
            </a:r>
            <a:r>
              <a:rPr lang="en-US" altLang="zh-CN" sz="2800" b="1"/>
              <a:t>10</a:t>
            </a:r>
            <a:r>
              <a:rPr lang="zh-CN" altLang="en-US" sz="2800" b="1"/>
              <a:t>亿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b="1"/>
              <a:t>现在处理器字长若为</a:t>
            </a:r>
            <a:r>
              <a:rPr lang="en-US" altLang="zh-CN" sz="2800" b="1"/>
              <a:t>32</a:t>
            </a:r>
            <a:r>
              <a:rPr lang="zh-CN" altLang="en-US" sz="2800" b="1"/>
              <a:t>位，那么可以寻址：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/>
              <a:t>	       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32</a:t>
            </a:r>
            <a:r>
              <a:rPr lang="en-US" altLang="zh-CN" sz="2800" b="1"/>
              <a:t> = 2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 *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*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* 2</a:t>
            </a:r>
            <a:r>
              <a:rPr lang="en-US" altLang="zh-CN" sz="2800" b="1" baseline="30000"/>
              <a:t>10</a:t>
            </a:r>
            <a:r>
              <a:rPr lang="en-US" altLang="zh-CN" sz="2800" b="1"/>
              <a:t> = 4GB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/>
              <a:t>	GB</a:t>
            </a:r>
            <a:r>
              <a:rPr lang="zh-CN" altLang="en-US" sz="2800" b="1"/>
              <a:t>代表吉字节，</a:t>
            </a:r>
            <a:r>
              <a:rPr lang="zh-CN" altLang="en-US" b="1"/>
              <a:t>下一个大数据是</a:t>
            </a:r>
            <a:r>
              <a:rPr lang="en-US" altLang="zh-CN" b="1"/>
              <a:t>1024GB</a:t>
            </a:r>
            <a:r>
              <a:rPr lang="zh-CN" altLang="en-US" b="1"/>
              <a:t>，即</a:t>
            </a:r>
            <a:r>
              <a:rPr lang="en-US" altLang="zh-CN" b="1"/>
              <a:t>1TB</a:t>
            </a:r>
            <a:r>
              <a:rPr lang="zh-CN" altLang="en-US" b="1"/>
              <a:t>（太字节）。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A85ECE-0ACA-4D62-AAB1-A1C1B5CCCC08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478CF-609A-4074-8820-6D3BBAF96E3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整数的位运算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整数类型也被用来表示其他类型的数据，比如颜色。</a:t>
            </a:r>
          </a:p>
          <a:p>
            <a:pPr eaLnBrk="1" hangingPunct="1"/>
            <a:r>
              <a:rPr lang="en-US" altLang="zh-CN" sz="2800" b="1"/>
              <a:t>ARGB</a:t>
            </a:r>
            <a:r>
              <a:rPr lang="zh-CN" altLang="en-US" sz="2800" b="1"/>
              <a:t>颜色模型是将一个整数划分为</a:t>
            </a:r>
            <a:r>
              <a:rPr lang="en-US" altLang="zh-CN" sz="2800" b="1"/>
              <a:t>4</a:t>
            </a:r>
            <a:r>
              <a:rPr lang="zh-CN" altLang="en-US" sz="2800" b="1"/>
              <a:t>个</a:t>
            </a:r>
            <a:r>
              <a:rPr lang="en-US" altLang="zh-CN" sz="2800" b="1"/>
              <a:t>8</a:t>
            </a:r>
            <a:r>
              <a:rPr lang="zh-CN" altLang="en-US" sz="2800" b="1"/>
              <a:t>比特数。最高的</a:t>
            </a:r>
            <a:r>
              <a:rPr lang="en-US" altLang="zh-CN" sz="2800" b="1"/>
              <a:t>8</a:t>
            </a:r>
            <a:r>
              <a:rPr lang="zh-CN" altLang="en-US" sz="2800" b="1"/>
              <a:t>位代表与背景色相反的不透明度，而较低</a:t>
            </a:r>
            <a:r>
              <a:rPr lang="en-US" altLang="zh-CN" sz="2800" b="1"/>
              <a:t>24</a:t>
            </a:r>
            <a:r>
              <a:rPr lang="zh-CN" altLang="en-US" sz="2800" b="1"/>
              <a:t>位表示一个颜色的红绿蓝分量的强度。 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用加和除运算来处理这种表示形式的数据，是非常不方便的；相反我们常常采用位操作。 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82C811-5AB8-4867-82D1-FF308EBA590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B85E-66C0-4BD2-BF86-AF9570F73CE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  <a:ea typeface="华文细黑" panose="02010600040101010101" pitchFamily="2" charset="-122"/>
              </a:rPr>
              <a:t>目标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/>
              <a:t>计算思维：在资源受限的情况下工作。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/>
              <a:t>算法和数据结构：运用整数算法（二进制加法）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/>
              <a:t>编程：识别、描述和有效使用整数类型作为有符号模运算以及作为在</a:t>
            </a:r>
            <a:r>
              <a:rPr lang="en-US" altLang="zh-CN" sz="2800" b="1"/>
              <a:t>C0</a:t>
            </a:r>
            <a:r>
              <a:rPr lang="zh-CN" altLang="en-US" sz="2800" b="1"/>
              <a:t>语言中固定长度的位向量。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F07E66-94D1-4A78-82A9-925C70BAF595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7DF9E-B01D-4A01-A989-9270B434087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整数的位运算（续）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位操作是定义在单个位上的操作，然后并行应用到整个字上。</a:t>
            </a:r>
            <a:r>
              <a:rPr lang="zh-CN" altLang="en-US"/>
              <a:t> </a:t>
            </a:r>
            <a:endParaRPr lang="zh-CN" altLang="en-US" sz="2800" b="1"/>
          </a:p>
          <a:p>
            <a:pPr eaLnBrk="1" hangingPunct="1"/>
            <a:endParaRPr lang="en-US" altLang="zh-CN" sz="2800" b="1"/>
          </a:p>
        </p:txBody>
      </p:sp>
      <p:pic>
        <p:nvPicPr>
          <p:cNvPr id="839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0838"/>
            <a:ext cx="762000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F9C10F-2FDF-4A3F-9CEB-C28A94930B80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618C5-5AD3-4542-85DE-DCA23690DE9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9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整数的除运算和模运算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整数除法和模运算有些特殊。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我们把</a:t>
            </a:r>
            <a:r>
              <a:rPr lang="en-US" altLang="zh-CN" sz="2400" b="1"/>
              <a:t>x</a:t>
            </a:r>
            <a:r>
              <a:rPr lang="zh-CN" altLang="en-US" sz="2400" b="1"/>
              <a:t>除以</a:t>
            </a:r>
            <a:r>
              <a:rPr lang="en-US" altLang="zh-CN" sz="2400" b="1"/>
              <a:t>y</a:t>
            </a:r>
            <a:r>
              <a:rPr lang="zh-CN" altLang="en-US" sz="2400" b="1"/>
              <a:t>写作</a:t>
            </a:r>
            <a:r>
              <a:rPr lang="en-US" altLang="zh-CN" sz="2400" b="1"/>
              <a:t>x/y</a:t>
            </a:r>
            <a:r>
              <a:rPr lang="zh-CN" altLang="en-US" sz="2400" b="1"/>
              <a:t>，</a:t>
            </a:r>
            <a:r>
              <a:rPr lang="en-US" altLang="zh-CN" sz="2400" b="1"/>
              <a:t>x</a:t>
            </a:r>
            <a:r>
              <a:rPr lang="zh-CN" altLang="en-US" sz="2400" b="1"/>
              <a:t>模</a:t>
            </a:r>
            <a:r>
              <a:rPr lang="en-US" altLang="zh-CN" sz="2400" b="1"/>
              <a:t>y</a:t>
            </a:r>
            <a:r>
              <a:rPr lang="zh-CN" altLang="en-US" sz="2400" b="1"/>
              <a:t>写作</a:t>
            </a:r>
            <a:r>
              <a:rPr lang="en-US" altLang="zh-CN" sz="2400" b="1"/>
              <a:t>x%y</a:t>
            </a:r>
            <a:r>
              <a:rPr lang="zh-CN" altLang="en-US" sz="2400" b="1"/>
              <a:t>，这两种操作必须满足条件：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s-ES" altLang="zh-CN" sz="2400" b="1"/>
              <a:t>	           ( x / y ) ∗ y + ( x % y ) = x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1"/>
              <a:t>	             (0 ≤ | x % y | </a:t>
            </a:r>
            <a:r>
              <a:rPr lang="zh-CN" altLang="en-US" sz="2400" b="1"/>
              <a:t>＜ </a:t>
            </a:r>
            <a:r>
              <a:rPr lang="en-US" altLang="zh-CN" sz="2400" b="1"/>
              <a:t>| y |)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当</a:t>
            </a:r>
            <a:r>
              <a:rPr lang="en-US" altLang="zh-CN" sz="2400" b="1"/>
              <a:t>y</a:t>
            </a:r>
            <a:r>
              <a:rPr lang="zh-CN" altLang="en-US" sz="2400" b="1"/>
              <a:t>不能整除</a:t>
            </a:r>
            <a:r>
              <a:rPr lang="en-US" altLang="zh-CN" sz="2400" b="1"/>
              <a:t>x</a:t>
            </a:r>
            <a:r>
              <a:rPr lang="zh-CN" altLang="en-US" sz="2400" b="1"/>
              <a:t>时，模既可能为正也可能为负。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我们采用向</a:t>
            </a:r>
            <a:r>
              <a:rPr lang="en-US" altLang="zh-CN" sz="2400" b="1"/>
              <a:t>0</a:t>
            </a:r>
            <a:r>
              <a:rPr lang="zh-CN" altLang="en-US" sz="2400" b="1"/>
              <a:t>方向取整，规定如果</a:t>
            </a:r>
            <a:r>
              <a:rPr lang="en-US" altLang="zh-CN" sz="2400" b="1"/>
              <a:t>x</a:t>
            </a:r>
            <a:r>
              <a:rPr lang="zh-CN" altLang="en-US" sz="2400" b="1"/>
              <a:t>是负数并且存在余数时，模数必须为负，当</a:t>
            </a:r>
            <a:r>
              <a:rPr lang="en-US" altLang="zh-CN" sz="2400" b="1"/>
              <a:t>x</a:t>
            </a:r>
            <a:r>
              <a:rPr lang="zh-CN" altLang="en-US" sz="2400" b="1"/>
              <a:t>为正数时其必须为正。 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当然，上述约束在 </a:t>
            </a:r>
            <a:r>
              <a:rPr lang="en-US" altLang="zh-CN" sz="2400" b="1"/>
              <a:t>y = 0 </a:t>
            </a:r>
            <a:r>
              <a:rPr lang="zh-CN" altLang="en-US" sz="2400" b="1"/>
              <a:t>时不可能满足，因为不可能有</a:t>
            </a:r>
            <a:r>
              <a:rPr lang="en-US" altLang="zh-CN" sz="2400" b="1"/>
              <a:t>0 ≤ | x % 0 | </a:t>
            </a:r>
            <a:r>
              <a:rPr lang="zh-CN" altLang="en-US" sz="2400" b="1"/>
              <a:t>＜ </a:t>
            </a:r>
            <a:r>
              <a:rPr lang="en-US" altLang="zh-CN" sz="2400" b="1"/>
              <a:t>| 0 |) </a:t>
            </a:r>
            <a:r>
              <a:rPr lang="zh-CN" altLang="en-US" sz="2400" b="1"/>
              <a:t>，除以</a:t>
            </a:r>
            <a:r>
              <a:rPr lang="en-US" altLang="zh-CN" sz="2400" b="1"/>
              <a:t>0</a:t>
            </a:r>
            <a:r>
              <a:rPr lang="zh-CN" altLang="en-US" sz="2400" b="1"/>
              <a:t>会引发错误，模运算也是这样。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6C5808-B93E-4668-861E-7B11D7D79C3A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878A5-8F4A-4F02-AED8-A044518C19BB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我们对整数类型有一些混合运算，介于位运算级和算术运算级之间，即移位运算。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我们将</a:t>
            </a:r>
            <a:r>
              <a:rPr lang="en-US" altLang="zh-CN" sz="2400" b="1"/>
              <a:t>x</a:t>
            </a:r>
            <a:r>
              <a:rPr lang="zh-CN" altLang="en-US" sz="2400" b="1"/>
              <a:t>按位左移</a:t>
            </a:r>
            <a:r>
              <a:rPr lang="en-US" altLang="zh-CN" sz="2400" b="1"/>
              <a:t>k</a:t>
            </a:r>
            <a:r>
              <a:rPr lang="zh-CN" altLang="en-US" sz="2400" b="1"/>
              <a:t>位的结果写作：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        </a:t>
            </a:r>
            <a:r>
              <a:rPr lang="en-US" altLang="zh-CN" sz="2400" b="1"/>
              <a:t>x &lt;&lt; k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将</a:t>
            </a:r>
            <a:r>
              <a:rPr lang="en-US" altLang="zh-CN" sz="2400" b="1"/>
              <a:t>x</a:t>
            </a:r>
            <a:r>
              <a:rPr lang="zh-CN" altLang="en-US" sz="2400" b="1"/>
              <a:t>按位右移</a:t>
            </a:r>
            <a:r>
              <a:rPr lang="en-US" altLang="zh-CN" sz="2400" b="1"/>
              <a:t>k</a:t>
            </a:r>
            <a:r>
              <a:rPr lang="zh-CN" altLang="en-US" sz="2400" b="1"/>
              <a:t>位的结果写作：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/>
              <a:t>	        </a:t>
            </a:r>
            <a:r>
              <a:rPr lang="en-US" altLang="zh-CN" sz="2400" b="1"/>
              <a:t>x &gt;&gt; k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/>
              <a:t>在两种情况下，</a:t>
            </a:r>
            <a:r>
              <a:rPr lang="en-US" altLang="zh-CN" sz="2400" b="1"/>
              <a:t>k</a:t>
            </a:r>
            <a:r>
              <a:rPr lang="zh-CN" altLang="en-US" sz="2400" b="1"/>
              <a:t>的值必须介于</a:t>
            </a:r>
            <a:r>
              <a:rPr lang="en-US" altLang="zh-CN" sz="2400" b="1"/>
              <a:t>[0,32) </a:t>
            </a:r>
            <a:r>
              <a:rPr lang="zh-CN" altLang="en-US" sz="2400" b="1"/>
              <a:t>之间，任何其他取值都是算术错误的（像除以零）。我们假定下面的</a:t>
            </a:r>
            <a:r>
              <a:rPr lang="en-US" altLang="zh-CN" sz="2400" b="1"/>
              <a:t>k</a:t>
            </a:r>
            <a:r>
              <a:rPr lang="zh-CN" altLang="en-US" sz="2400" b="1"/>
              <a:t>满足这一条件。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A977B9-E6D5-42C6-B104-2AB449582270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A5F47-9FCA-44EA-BF48-F7759271937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移位运算（续）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800" b="1"/>
              <a:t>x &lt;&lt; k </a:t>
            </a:r>
            <a:r>
              <a:rPr lang="zh-CN" altLang="en-US" sz="2800" b="1"/>
              <a:t>，将结果右边的</a:t>
            </a:r>
            <a:r>
              <a:rPr lang="en-US" altLang="zh-CN" sz="2800" b="1"/>
              <a:t>0, …, k-1</a:t>
            </a:r>
            <a:r>
              <a:rPr lang="zh-CN" altLang="en-US" sz="2800" b="1"/>
              <a:t>位填</a:t>
            </a:r>
            <a:r>
              <a:rPr lang="en-US" altLang="zh-CN" sz="2800" b="1"/>
              <a:t>0</a:t>
            </a:r>
            <a:r>
              <a:rPr lang="zh-CN" altLang="en-US" sz="2800" b="1"/>
              <a:t>。</a:t>
            </a:r>
          </a:p>
          <a:p>
            <a:pPr eaLnBrk="1" hangingPunct="1"/>
            <a:r>
              <a:rPr lang="zh-CN" altLang="en-US" sz="2800" b="1"/>
              <a:t>每个左移相当于乘以</a:t>
            </a:r>
            <a:r>
              <a:rPr lang="en-US" altLang="zh-CN" sz="2800" b="1"/>
              <a:t>2</a:t>
            </a:r>
            <a:r>
              <a:rPr lang="zh-CN" altLang="en-US" sz="2800" b="1"/>
              <a:t>，所以</a:t>
            </a:r>
            <a:r>
              <a:rPr lang="en-US" altLang="zh-CN" sz="2800" b="1"/>
              <a:t>x &lt;&lt; k</a:t>
            </a:r>
            <a:r>
              <a:rPr lang="zh-CN" altLang="en-US" sz="2800" b="1"/>
              <a:t>返回</a:t>
            </a:r>
            <a:r>
              <a:rPr lang="en-US" altLang="zh-CN" sz="2800" b="1"/>
              <a:t>x*2</a:t>
            </a:r>
            <a:r>
              <a:rPr lang="en-US" altLang="zh-CN" sz="2800" b="1" baseline="30000"/>
              <a:t>k</a:t>
            </a:r>
            <a:r>
              <a:rPr lang="en-US" altLang="zh-CN" sz="2800" b="1"/>
              <a:t> (</a:t>
            </a:r>
            <a:r>
              <a:rPr lang="zh-CN" altLang="en-US" sz="2800" b="1"/>
              <a:t>模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32</a:t>
            </a:r>
            <a:r>
              <a:rPr lang="en-US" altLang="zh-CN" sz="2800" b="1"/>
              <a:t>)</a:t>
            </a:r>
            <a:r>
              <a:rPr lang="zh-CN" altLang="en-US" sz="2800" b="1"/>
              <a:t>。以</a:t>
            </a:r>
            <a:r>
              <a:rPr lang="en-US" altLang="zh-CN" sz="2800" b="1"/>
              <a:t>8</a:t>
            </a:r>
            <a:r>
              <a:rPr lang="zh-CN" altLang="en-US" sz="2800" b="1"/>
              <a:t>个二进制位数为例： 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640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CAB7DE-2352-4B74-A6B9-8687A1DAE1E7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46C26-77A2-4D24-85D0-E0D7F42937A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400" b="1"/>
              <a:t>x &gt;&gt; k </a:t>
            </a:r>
            <a:r>
              <a:rPr lang="zh-CN" altLang="en-US" sz="2400" b="1"/>
              <a:t>，右移时复制最高位，所以结果的</a:t>
            </a:r>
            <a:r>
              <a:rPr lang="en-US" altLang="zh-CN" sz="2400" b="1"/>
              <a:t>31, …, 32-k</a:t>
            </a:r>
            <a:r>
              <a:rPr lang="zh-CN" altLang="en-US" sz="2400" b="1"/>
              <a:t>位与</a:t>
            </a:r>
            <a:r>
              <a:rPr lang="en-US" altLang="zh-CN" sz="2400" b="1"/>
              <a:t>x</a:t>
            </a:r>
            <a:r>
              <a:rPr lang="zh-CN" altLang="en-US" sz="2400" b="1"/>
              <a:t>的最高位一致，意味着结果的符号与</a:t>
            </a:r>
            <a:r>
              <a:rPr lang="en-US" altLang="zh-CN" sz="2400" b="1"/>
              <a:t>x</a:t>
            </a:r>
            <a:r>
              <a:rPr lang="zh-CN" altLang="en-US" sz="2400" b="1"/>
              <a:t>一致。</a:t>
            </a:r>
          </a:p>
          <a:p>
            <a:pPr eaLnBrk="1" hangingPunct="1"/>
            <a:r>
              <a:rPr lang="zh-CN" altLang="en-US" sz="2400" b="1"/>
              <a:t>每个右移相当于除以</a:t>
            </a:r>
            <a:r>
              <a:rPr lang="en-US" altLang="zh-CN" sz="2400" b="1"/>
              <a:t>2</a:t>
            </a:r>
            <a:r>
              <a:rPr lang="zh-CN" altLang="en-US" sz="2400" b="1"/>
              <a:t>，所以</a:t>
            </a:r>
            <a:r>
              <a:rPr lang="en-US" altLang="zh-CN" sz="2400" b="1"/>
              <a:t>x &gt;&gt; k</a:t>
            </a:r>
            <a:r>
              <a:rPr lang="zh-CN" altLang="en-US" sz="2400" b="1"/>
              <a:t>返回</a:t>
            </a:r>
            <a:r>
              <a:rPr lang="en-US" altLang="zh-CN" sz="2400" b="1"/>
              <a:t>x/2</a:t>
            </a:r>
            <a:r>
              <a:rPr lang="en-US" altLang="zh-CN" sz="2400" b="1" baseline="30000"/>
              <a:t>k</a:t>
            </a:r>
            <a:r>
              <a:rPr lang="en-US" altLang="zh-CN" sz="2400" b="1"/>
              <a:t> (</a:t>
            </a:r>
            <a:r>
              <a:rPr lang="zh-CN" altLang="en-US" sz="2400" b="1"/>
              <a:t>向下取整</a:t>
            </a:r>
            <a:r>
              <a:rPr lang="en-US" altLang="zh-CN" sz="2400" b="1"/>
              <a:t>)</a:t>
            </a:r>
            <a:r>
              <a:rPr lang="zh-CN" altLang="en-US" sz="2400" b="1"/>
              <a:t>。比如：</a:t>
            </a:r>
            <a:r>
              <a:rPr lang="en-US" altLang="zh-CN" sz="2400" b="1"/>
              <a:t>-1&gt;&gt;1 = -1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A1D13C-8722-4F39-A425-B097CDF4A024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FE83-6E45-42DB-9034-CC14E6AE7629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11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表示颜色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600" b="1"/>
              <a:t>以颜色数据的处理为例，解释整数的位运算。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/>
              <a:t>颜色被分解为红，绿，蓝三基色；每种颜色的强度用</a:t>
            </a:r>
            <a:r>
              <a:rPr lang="en-US" altLang="zh-CN" sz="2600" b="1"/>
              <a:t>8</a:t>
            </a:r>
            <a:r>
              <a:rPr lang="zh-CN" altLang="en-US" sz="2600" b="1"/>
              <a:t>位二进制表示</a:t>
            </a:r>
            <a:r>
              <a:rPr lang="en-US" altLang="zh-CN" sz="2600" b="1"/>
              <a:t>(0-255, </a:t>
            </a:r>
            <a:r>
              <a:rPr lang="zh-CN" altLang="en-US" sz="2600" b="1"/>
              <a:t>或</a:t>
            </a:r>
            <a:r>
              <a:rPr lang="en-US" altLang="zh-CN" sz="2600" b="1"/>
              <a:t>0x00-0xFF)</a:t>
            </a:r>
            <a:r>
              <a:rPr lang="zh-CN" altLang="en-US" sz="2600" b="1"/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/>
              <a:t> 用所谓的“</a:t>
            </a:r>
            <a:r>
              <a:rPr lang="en-US" altLang="zh-CN" sz="2600" b="1"/>
              <a:t>α</a:t>
            </a:r>
            <a:r>
              <a:rPr lang="zh-CN" altLang="en-US" sz="2600" b="1"/>
              <a:t>通道 ”代表颜色叠加到背景色上时的透明程度。</a:t>
            </a:r>
            <a:r>
              <a:rPr lang="en-US" altLang="zh-CN" sz="2600" b="1"/>
              <a:t>0xFF</a:t>
            </a:r>
            <a:r>
              <a:rPr lang="zh-CN" altLang="en-US" sz="2600" b="1"/>
              <a:t>表示完全不透明，</a:t>
            </a:r>
            <a:r>
              <a:rPr lang="en-US" altLang="zh-CN" sz="2600" b="1"/>
              <a:t>0x00</a:t>
            </a:r>
            <a:r>
              <a:rPr lang="zh-CN" altLang="en-US" sz="2600" b="1"/>
              <a:t>完全透明。 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/>
              <a:t>比如，为了提取像素</a:t>
            </a:r>
            <a:r>
              <a:rPr lang="en-US" altLang="zh-CN" sz="2600" b="1"/>
              <a:t>p</a:t>
            </a:r>
            <a:r>
              <a:rPr lang="zh-CN" altLang="en-US" sz="2600" b="1"/>
              <a:t>的红色强度，我们可以计算 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/>
              <a:t>	        </a:t>
            </a:r>
            <a:r>
              <a:rPr lang="en-US" altLang="zh-CN" sz="2600" b="1"/>
              <a:t>p &gt;&gt; 16 &amp; 0xff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/>
              <a:t>如果我们要设置像素</a:t>
            </a:r>
            <a:r>
              <a:rPr lang="en-US" altLang="zh-CN" sz="2600" b="1"/>
              <a:t>p</a:t>
            </a:r>
            <a:r>
              <a:rPr lang="zh-CN" altLang="en-US" sz="2600" b="1"/>
              <a:t>的绿色强度为</a:t>
            </a:r>
            <a:r>
              <a:rPr lang="en-US" altLang="zh-CN" sz="2600" b="1"/>
              <a:t>g(0≤g≤255)</a:t>
            </a:r>
            <a:r>
              <a:rPr lang="zh-CN" altLang="en-US" sz="2600" b="1"/>
              <a:t>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/>
              <a:t>	        </a:t>
            </a:r>
            <a:r>
              <a:rPr lang="en-US" altLang="zh-CN" sz="2600" b="1"/>
              <a:t>(p &amp; 0xffff00ff) | (g &lt;&lt; 8)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80C26A-A784-4F20-B8C0-608E5DF054C9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0D8A0-396B-4392-964C-9FC3283FBB0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作业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>
                <a:latin typeface="宋体" panose="02010600030101010101" pitchFamily="2" charset="-122"/>
              </a:rPr>
              <a:t>1	</a:t>
            </a:r>
            <a:r>
              <a:rPr lang="zh-CN" altLang="en-US" sz="2600" b="1">
                <a:latin typeface="宋体" panose="02010600030101010101" pitchFamily="2" charset="-122"/>
              </a:rPr>
              <a:t>编写函数</a:t>
            </a:r>
            <a:r>
              <a:rPr lang="en-US" altLang="zh-CN" sz="2600" b="1">
                <a:latin typeface="宋体" panose="02010600030101010101" pitchFamily="2" charset="-122"/>
              </a:rPr>
              <a:t>quot</a:t>
            </a:r>
            <a:r>
              <a:rPr lang="zh-CN" altLang="en-US" sz="2600" b="1">
                <a:latin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</a:rPr>
              <a:t>rem</a:t>
            </a:r>
            <a:r>
              <a:rPr lang="zh-CN" altLang="en-US" sz="2600" b="1">
                <a:latin typeface="宋体" panose="02010600030101010101" pitchFamily="2" charset="-122"/>
              </a:rPr>
              <a:t>计算商和余数，如同第</a:t>
            </a:r>
            <a:r>
              <a:rPr lang="en-US" altLang="zh-CN" sz="2600" b="1">
                <a:latin typeface="宋体" panose="02010600030101010101" pitchFamily="2" charset="-122"/>
              </a:rPr>
              <a:t>9</a:t>
            </a:r>
            <a:r>
              <a:rPr lang="zh-CN" altLang="en-US" sz="2600" b="1">
                <a:latin typeface="宋体" panose="02010600030101010101" pitchFamily="2" charset="-122"/>
              </a:rPr>
              <a:t>节解释。函数应该具有属性</a:t>
            </a:r>
            <a:r>
              <a:rPr lang="en-US" altLang="zh-CN" sz="2600" b="1">
                <a:latin typeface="宋体" panose="02010600030101010101" pitchFamily="2" charset="-122"/>
              </a:rPr>
              <a:t>quot(x,y)*y + rem(x,y) = = x</a:t>
            </a:r>
            <a:r>
              <a:rPr lang="zh-CN" altLang="en-US" sz="2600" b="1">
                <a:latin typeface="宋体" panose="02010600030101010101" pitchFamily="2" charset="-122"/>
              </a:rPr>
              <a:t>；除非</a:t>
            </a:r>
            <a:r>
              <a:rPr lang="en-US" altLang="zh-CN" sz="2600" b="1">
                <a:latin typeface="宋体" panose="02010600030101010101" pitchFamily="2" charset="-122"/>
              </a:rPr>
              <a:t>quot</a:t>
            </a:r>
            <a:r>
              <a:rPr lang="zh-CN" altLang="en-US" sz="2600" b="1">
                <a:latin typeface="宋体" panose="02010600030101010101" pitchFamily="2" charset="-122"/>
              </a:rPr>
              <a:t>溢出，否则对于所有整数</a:t>
            </a:r>
            <a:r>
              <a:rPr lang="en-US" altLang="zh-CN" sz="2600" b="1">
                <a:latin typeface="宋体" panose="02010600030101010101" pitchFamily="2" charset="-122"/>
              </a:rPr>
              <a:t>x</a:t>
            </a:r>
            <a:r>
              <a:rPr lang="zh-CN" altLang="en-US" sz="2600" b="1">
                <a:latin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</a:rPr>
              <a:t>y</a:t>
            </a:r>
            <a:r>
              <a:rPr lang="zh-CN" altLang="en-US" sz="2600" b="1">
                <a:latin typeface="宋体" panose="02010600030101010101" pitchFamily="2" charset="-122"/>
              </a:rPr>
              <a:t>都成立。这是否可能呢？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>
                <a:latin typeface="宋体" panose="02010600030101010101" pitchFamily="2" charset="-122"/>
              </a:rPr>
              <a:t>2	</a:t>
            </a:r>
            <a:r>
              <a:rPr lang="zh-CN" altLang="en-US" sz="2600" b="1">
                <a:latin typeface="宋体" panose="02010600030101010101" pitchFamily="2" charset="-122"/>
              </a:rPr>
              <a:t>写一个函数</a:t>
            </a:r>
            <a:r>
              <a:rPr lang="en-US" altLang="zh-CN" sz="2600" b="1">
                <a:latin typeface="宋体" panose="02010600030101010101" pitchFamily="2" charset="-122"/>
              </a:rPr>
              <a:t>int2hex</a:t>
            </a:r>
            <a:r>
              <a:rPr lang="zh-CN" altLang="en-US" sz="2600" b="1">
                <a:latin typeface="宋体" panose="02010600030101010101" pitchFamily="2" charset="-122"/>
              </a:rPr>
              <a:t>，返回一个字符串包含一个给定整数十六进制表示字符串。函数原型：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	        </a:t>
            </a:r>
            <a:r>
              <a:rPr lang="en-US" altLang="zh-CN" sz="2600" b="1">
                <a:latin typeface="宋体" panose="02010600030101010101" pitchFamily="2" charset="-122"/>
              </a:rPr>
              <a:t>string int2hex(int x);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>
                <a:latin typeface="宋体" panose="02010600030101010101" pitchFamily="2" charset="-122"/>
              </a:rPr>
              <a:t>3	</a:t>
            </a:r>
            <a:r>
              <a:rPr lang="zh-CN" altLang="en-US" sz="2600" b="1">
                <a:latin typeface="宋体" panose="02010600030101010101" pitchFamily="2" charset="-122"/>
              </a:rPr>
              <a:t>写一个函数</a:t>
            </a:r>
            <a:r>
              <a:rPr lang="en-US" altLang="zh-CN" sz="2600" b="1">
                <a:latin typeface="宋体" panose="02010600030101010101" pitchFamily="2" charset="-122"/>
              </a:rPr>
              <a:t>lsr(</a:t>
            </a:r>
            <a:r>
              <a:rPr lang="zh-CN" altLang="en-US" sz="2600" b="1">
                <a:latin typeface="宋体" panose="02010600030101010101" pitchFamily="2" charset="-122"/>
              </a:rPr>
              <a:t>逻辑右移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lang="zh-CN" altLang="en-US" sz="2600" b="1">
                <a:latin typeface="宋体" panose="02010600030101010101" pitchFamily="2" charset="-122"/>
              </a:rPr>
              <a:t>，如同右移</a:t>
            </a:r>
            <a:r>
              <a:rPr lang="en-US" altLang="zh-CN" sz="2600" b="1">
                <a:latin typeface="宋体" panose="02010600030101010101" pitchFamily="2" charset="-122"/>
              </a:rPr>
              <a:t>(&gt;&gt;)</a:t>
            </a:r>
            <a:r>
              <a:rPr lang="zh-CN" altLang="en-US" sz="2600" b="1">
                <a:latin typeface="宋体" panose="02010600030101010101" pitchFamily="2" charset="-122"/>
              </a:rPr>
              <a:t>一样，只不过是用</a:t>
            </a:r>
            <a:r>
              <a:rPr lang="en-US" altLang="zh-CN" sz="2600" b="1">
                <a:latin typeface="宋体" panose="02010600030101010101" pitchFamily="2" charset="-122"/>
              </a:rPr>
              <a:t>0</a:t>
            </a:r>
            <a:r>
              <a:rPr lang="zh-CN" altLang="en-US" sz="2600" b="1">
                <a:latin typeface="宋体" panose="02010600030101010101" pitchFamily="2" charset="-122"/>
              </a:rPr>
              <a:t>填充高位而不是复制符号位。解释</a:t>
            </a:r>
            <a:r>
              <a:rPr lang="en-US" altLang="zh-CN" sz="2600" b="1">
                <a:latin typeface="宋体" panose="02010600030101010101" pitchFamily="2" charset="-122"/>
              </a:rPr>
              <a:t>lsr(x,1)</a:t>
            </a:r>
            <a:r>
              <a:rPr lang="zh-CN" altLang="en-US" sz="2600" b="1">
                <a:latin typeface="宋体" panose="02010600030101010101" pitchFamily="2" charset="-122"/>
              </a:rPr>
              <a:t>在整数用</a:t>
            </a:r>
            <a:r>
              <a:rPr lang="en-US" altLang="zh-CN" sz="2600" b="1">
                <a:latin typeface="宋体" panose="02010600030101010101" pitchFamily="2" charset="-122"/>
              </a:rPr>
              <a:t>2</a:t>
            </a:r>
            <a:r>
              <a:rPr lang="zh-CN" altLang="en-US" sz="2600" b="1">
                <a:latin typeface="宋体" panose="02010600030101010101" pitchFamily="2" charset="-122"/>
              </a:rPr>
              <a:t>的补码表示下的含义。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A42138-B7C3-42A4-87A6-A354D6709689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B1CFF-F675-451F-8225-D415766B049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概述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布尔类型和整数类型几乎是所有编程语言中的两种基本类型。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整数类型</a:t>
            </a:r>
            <a:r>
              <a:rPr lang="en-US" altLang="zh-CN" sz="2800" b="1"/>
              <a:t>…-2</a:t>
            </a:r>
            <a:r>
              <a:rPr lang="zh-CN" altLang="en-US" sz="2800" b="1"/>
              <a:t>，</a:t>
            </a:r>
            <a:r>
              <a:rPr lang="en-US" altLang="zh-CN" sz="2800" b="1"/>
              <a:t>-1</a:t>
            </a:r>
            <a:r>
              <a:rPr lang="zh-CN" altLang="en-US" sz="2800" b="1"/>
              <a:t>，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2…</a:t>
            </a:r>
            <a:r>
              <a:rPr lang="zh-CN" altLang="en-US" sz="2800" b="1"/>
              <a:t>相对复杂些，因为它们有无穷多个取值。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由于存储器是有限的，所以计算机只能表示它们的一个有限子范围。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我们讨论整数如何表示，在这种表示下我们如何处理范围受限的问题，以及在这些表示上如何定义各种各样的运算。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007BCB-FF78-4CB5-A7EA-9D372E70638F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2326-7408-41DB-96AA-C3EFABB4C70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首先只考虑自然数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1</a:t>
            </a:r>
            <a:r>
              <a:rPr lang="zh-CN" altLang="en-US" sz="2800" b="1"/>
              <a:t>，</a:t>
            </a:r>
            <a:r>
              <a:rPr lang="en-US" altLang="zh-CN" sz="2800" b="1"/>
              <a:t>2</a:t>
            </a:r>
            <a:r>
              <a:rPr lang="zh-CN" altLang="en-US" sz="2800" b="1"/>
              <a:t>，</a:t>
            </a:r>
            <a:r>
              <a:rPr lang="en-US" altLang="zh-CN" sz="2800" b="1"/>
              <a:t>…</a:t>
            </a:r>
            <a:r>
              <a:rPr lang="zh-CN" altLang="en-US" sz="2800" b="1"/>
              <a:t>，而且不考虑范围限制的问题。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数在表示时用到一个基数</a:t>
            </a:r>
            <a:r>
              <a:rPr lang="en-US" altLang="zh-CN" sz="2800" b="1"/>
              <a:t>b</a:t>
            </a:r>
            <a:r>
              <a:rPr lang="zh-CN" altLang="en-US" sz="2800" b="1"/>
              <a:t>。为了以基数</a:t>
            </a:r>
            <a:r>
              <a:rPr lang="en-US" altLang="zh-CN" sz="2800" b="1"/>
              <a:t>b</a:t>
            </a:r>
            <a:r>
              <a:rPr lang="zh-CN" altLang="en-US" sz="2800" b="1"/>
              <a:t>来计数，我们需要</a:t>
            </a:r>
            <a:r>
              <a:rPr lang="en-US" altLang="zh-CN" sz="2800" b="1"/>
              <a:t>b</a:t>
            </a:r>
            <a:r>
              <a:rPr lang="zh-CN" altLang="en-US" sz="2800" b="1"/>
              <a:t>个不同数字。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我们称以</a:t>
            </a:r>
            <a:r>
              <a:rPr lang="en-US" altLang="zh-CN" sz="2800" b="1"/>
              <a:t>10</a:t>
            </a:r>
            <a:r>
              <a:rPr lang="zh-CN" altLang="en-US" sz="2800" b="1"/>
              <a:t>为基的数为</a:t>
            </a:r>
            <a:r>
              <a:rPr lang="en-US" altLang="zh-CN" sz="2800" b="1"/>
              <a:t>10</a:t>
            </a:r>
            <a:r>
              <a:rPr lang="zh-CN" altLang="en-US" sz="2800" b="1"/>
              <a:t>进制数。如：</a:t>
            </a:r>
            <a:r>
              <a:rPr lang="en-US" altLang="zh-CN" sz="2800" b="1"/>
              <a:t>9380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除非上下文明确地谈到数的进制，否则我们要用一个下标</a:t>
            </a:r>
            <a:r>
              <a:rPr lang="en-US" altLang="zh-CN" sz="2800" b="1"/>
              <a:t>[b]</a:t>
            </a:r>
            <a:r>
              <a:rPr lang="zh-CN" altLang="en-US" sz="2800" b="1"/>
              <a:t>来说明该数是以</a:t>
            </a:r>
            <a:r>
              <a:rPr lang="en-US" altLang="zh-CN" sz="2800" b="1"/>
              <a:t>b</a:t>
            </a:r>
            <a:r>
              <a:rPr lang="zh-CN" altLang="en-US" sz="2800" b="1"/>
              <a:t>为基数表示的（即以</a:t>
            </a:r>
            <a:r>
              <a:rPr lang="en-US" altLang="zh-CN" sz="2800" b="1"/>
              <a:t>b</a:t>
            </a:r>
            <a:r>
              <a:rPr lang="zh-CN" altLang="en-US" sz="2800" b="1"/>
              <a:t>进制表示）。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098CC7-A532-4781-9D93-474DF0F50F2A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FE145-0D25-463C-AAD2-CD882F72D5F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/>
              <a:t>在计算机系统中，两种进制尤为重要。二进制和十六进制。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在计算机里面用两种不同电压来模拟基本数字</a:t>
            </a:r>
            <a:r>
              <a:rPr lang="en-US" altLang="zh-CN" b="1"/>
              <a:t>0</a:t>
            </a:r>
            <a:r>
              <a:rPr lang="zh-CN" altLang="en-US" b="1"/>
              <a:t>和</a:t>
            </a:r>
            <a:r>
              <a:rPr lang="en-US" altLang="zh-CN" b="1"/>
              <a:t>1</a:t>
            </a:r>
            <a:r>
              <a:rPr lang="zh-CN" altLang="en-US" b="1"/>
              <a:t>，通常“关”表示</a:t>
            </a:r>
            <a:r>
              <a:rPr lang="en-US" altLang="zh-CN" b="1"/>
              <a:t>0</a:t>
            </a:r>
            <a:r>
              <a:rPr lang="zh-CN" altLang="en-US" b="1"/>
              <a:t>，“开”表示</a:t>
            </a:r>
            <a:r>
              <a:rPr lang="en-US" altLang="zh-CN" b="1"/>
              <a:t>1</a:t>
            </a:r>
            <a:r>
              <a:rPr lang="zh-CN" altLang="en-US" b="1"/>
              <a:t>，所以二进制数很重要。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为了计算若干个二进制数字所表示的数，我们将每个数字乘以适当的</a:t>
            </a:r>
            <a:r>
              <a:rPr lang="en-US" altLang="zh-CN" b="1"/>
              <a:t>2</a:t>
            </a:r>
            <a:r>
              <a:rPr lang="zh-CN" altLang="en-US" b="1"/>
              <a:t>的幂，然后相加得到结果。如：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10200"/>
            <a:ext cx="579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105B85-BC42-48A3-9CE0-DE79C31786A6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5C6E7-14B3-4660-B606-35BC2840413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/>
              <a:t>我们也可以用嵌套的方法计算一个二进制数的值，利用</a:t>
            </a:r>
            <a:r>
              <a:rPr lang="zh-CN" altLang="en-US" b="1">
                <a:solidFill>
                  <a:srgbClr val="FF0000"/>
                </a:solidFill>
              </a:rPr>
              <a:t>霍纳法则</a:t>
            </a:r>
            <a:r>
              <a:rPr lang="zh-CN" altLang="en-US" b="1"/>
              <a:t>对多项式求值。</a:t>
            </a:r>
          </a:p>
          <a:p>
            <a:pPr eaLnBrk="1" hangingPunct="1">
              <a:spcAft>
                <a:spcPct val="20000"/>
              </a:spcAft>
            </a:pPr>
            <a:endParaRPr lang="zh-CN" altLang="en-US" b="1"/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一般情况下，对</a:t>
            </a:r>
            <a:r>
              <a:rPr lang="en-US" altLang="zh-CN" b="1"/>
              <a:t>n</a:t>
            </a:r>
            <a:r>
              <a:rPr lang="zh-CN" altLang="en-US" b="1"/>
              <a:t>位二进制数的计算：</a:t>
            </a:r>
          </a:p>
          <a:p>
            <a:pPr eaLnBrk="1" hangingPunct="1">
              <a:spcAft>
                <a:spcPct val="20000"/>
              </a:spcAft>
            </a:pPr>
            <a:endParaRPr lang="zh-CN" altLang="en-US" b="1"/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举例：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37B1F8-7970-4EC9-97EE-43FB4B3998B5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B4004-F826-4EDA-9F64-B4E6E47C820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在计算机中，单条指令可以处理一</a:t>
            </a:r>
            <a:r>
              <a:rPr lang="zh-CN" altLang="en-US" sz="2400" b="1"/>
              <a:t>个自然宽度</a:t>
            </a:r>
            <a:r>
              <a:rPr lang="zh-CN" altLang="en-US" sz="2400" b="1" dirty="0"/>
              <a:t>的字。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在早期的计算机中，字的大小通常是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位；现在是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或者</a:t>
            </a:r>
            <a:r>
              <a:rPr lang="en-US" altLang="zh-CN" sz="2400" b="1" dirty="0"/>
              <a:t>64</a:t>
            </a:r>
            <a:r>
              <a:rPr lang="zh-CN" altLang="en-US" sz="2400" b="1" dirty="0"/>
              <a:t>位。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C0</a:t>
            </a:r>
            <a:r>
              <a:rPr lang="zh-CN" altLang="en-US" sz="2400" b="1" dirty="0"/>
              <a:t>中，我们指定</a:t>
            </a:r>
            <a:r>
              <a:rPr lang="en-US" altLang="zh-CN" sz="2400" b="1" dirty="0" err="1"/>
              <a:t>int</a:t>
            </a:r>
            <a:r>
              <a:rPr lang="zh-CN" altLang="en-US" sz="2400" b="1" dirty="0"/>
              <a:t>类型的值占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当运算产生过大的数，例如加法或乘法，以至于固定位数不能存下时，我们必须决定如何处理大数字。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一种可能性是发生溢出异常。这个有点费事（因为必须明确检测溢出条件），而且有其他不良后果。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dirty="0"/>
              <a:t>	例如：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n+n</a:t>
            </a:r>
            <a:r>
              <a:rPr lang="en-US" altLang="zh-CN" sz="2400" b="1" dirty="0"/>
              <a:t>)-n  </a:t>
            </a:r>
            <a:r>
              <a:rPr lang="zh-CN" altLang="en-US" sz="2400" b="1" dirty="0"/>
              <a:t>不再等于 </a:t>
            </a:r>
            <a:r>
              <a:rPr lang="en-US" altLang="zh-CN" sz="2400" b="1" dirty="0"/>
              <a:t>n+(n-n)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/>
              <a:t>另一种可能性是采用模运算，计算结果模上一个可表示的整数。</a:t>
            </a:r>
            <a:r>
              <a:rPr lang="en-US" altLang="zh-CN" sz="2400" b="1" dirty="0"/>
              <a:t>C0</a:t>
            </a:r>
            <a:r>
              <a:rPr lang="zh-CN" altLang="en-US" sz="2400" b="1" dirty="0"/>
              <a:t>中，这个可表示的数可能是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32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1F4E88-AE77-4842-9FCC-112AA67C290F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CEA16-A021-4E9C-8721-A70627D95A6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模运算（续）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/>
              <a:t>在高级语言中，有人更倾向于认为</a:t>
            </a:r>
            <a:r>
              <a:rPr lang="en-US" altLang="zh-CN" b="1"/>
              <a:t>int</a:t>
            </a:r>
            <a:r>
              <a:rPr lang="zh-CN" altLang="en-US" b="1"/>
              <a:t>类型的整数本质上是无穷大的。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这意味着一个这种类型的值将组成机器字的整个向量，机器字的长度可能随着计算过程而改变。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基本操作例如加法不再直接映射到机器指令，而是用小程序来实现。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/>
              <a:t>这种开支是否可接受取决于应用。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0243A8-85DB-4D62-A4BE-F21C022A88FC}" type="datetime1">
              <a:rPr lang="zh-CN" altLang="en-US"/>
              <a:pPr>
                <a:defRPr/>
              </a:pPr>
              <a:t>2024-03-08</a:t>
            </a:fld>
            <a:endParaRPr lang="en-US" altLang="zh-CN"/>
          </a:p>
        </p:txBody>
      </p:sp>
      <p:sp>
        <p:nvSpPr>
          <p:cNvPr id="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79928-1F38-414D-94E8-5350FBFD118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模运算（续）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362200" cy="4530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/>
              <a:t>模运算的思想是任何运算用模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P</a:t>
            </a:r>
            <a:r>
              <a:rPr lang="en-US" altLang="zh-CN" sz="2800" b="1"/>
              <a:t> </a:t>
            </a:r>
            <a:r>
              <a:rPr lang="zh-CN" altLang="en-US" sz="2800" b="1"/>
              <a:t>（存储长度为</a:t>
            </a:r>
            <a:r>
              <a:rPr lang="en-US" altLang="zh-CN" sz="2800" b="1"/>
              <a:t>p</a:t>
            </a:r>
            <a:r>
              <a:rPr lang="zh-CN" altLang="en-US" sz="2800" b="1"/>
              <a:t>个二进制位）实现。如：</a:t>
            </a:r>
            <a:r>
              <a:rPr lang="en-US" altLang="zh-CN" sz="2800" b="1"/>
              <a:t>x+(y+z)  </a:t>
            </a:r>
            <a:r>
              <a:rPr lang="zh-CN" altLang="en-US" sz="2800" b="1"/>
              <a:t>与  </a:t>
            </a:r>
            <a:r>
              <a:rPr lang="en-US" altLang="zh-CN" sz="2800" b="1"/>
              <a:t>(x+y)+z</a:t>
            </a:r>
          </a:p>
        </p:txBody>
      </p:sp>
      <p:graphicFrame>
        <p:nvGraphicFramePr>
          <p:cNvPr id="68731" name="Group 123"/>
          <p:cNvGraphicFramePr>
            <a:graphicFrameLocks noGrp="1"/>
          </p:cNvGraphicFramePr>
          <p:nvPr>
            <p:ph sz="half" idx="2"/>
          </p:nvPr>
        </p:nvGraphicFramePr>
        <p:xfrm>
          <a:off x="3886200" y="762000"/>
          <a:ext cx="4572000" cy="525938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90204231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1990413992"/>
                    </a:ext>
                  </a:extLst>
                </a:gridCol>
              </a:tblGrid>
              <a:tr h="46675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加法交换律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 = y + 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86153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加法结合律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 + y) + z = x + (y + z)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10274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加法单元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+ 0 = 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0266"/>
                  </a:ext>
                </a:extLst>
              </a:tr>
              <a:tr h="46675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加法的逆元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x) = 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157733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抵消性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x) = 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02684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乘法交换律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= y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79289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乘法结合律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y)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 = 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(y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15770"/>
                  </a:ext>
                </a:extLst>
              </a:tr>
              <a:tr h="412775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乘法单元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 = x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38100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分配率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(y + z) = 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+ 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544592"/>
                  </a:ext>
                </a:extLst>
              </a:tr>
              <a:tr h="4143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归零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 = 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6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5429</TotalTime>
  <Words>2613</Words>
  <Application>Microsoft Office PowerPoint</Application>
  <PresentationFormat>全屏显示(4:3)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华文细黑</vt:lpstr>
      <vt:lpstr>宋体</vt:lpstr>
      <vt:lpstr>Arial</vt:lpstr>
      <vt:lpstr>Garamond</vt:lpstr>
      <vt:lpstr>Times New Roman</vt:lpstr>
      <vt:lpstr>Wingdings</vt:lpstr>
      <vt:lpstr>Edge</vt:lpstr>
      <vt:lpstr>Lecture 3 Ints 第3讲 整数类型</vt:lpstr>
      <vt:lpstr>目标</vt:lpstr>
      <vt:lpstr>1 概述</vt:lpstr>
      <vt:lpstr>2 自然数的二进制表示</vt:lpstr>
      <vt:lpstr>2 自然数的二进制表示（续）</vt:lpstr>
      <vt:lpstr>2 自然数的二进制表示（续）</vt:lpstr>
      <vt:lpstr>3 模运算</vt:lpstr>
      <vt:lpstr>3 模运算（续）</vt:lpstr>
      <vt:lpstr>3 模运算（续）</vt:lpstr>
      <vt:lpstr>4 二进制加法</vt:lpstr>
      <vt:lpstr>5 二进制补码表示</vt:lpstr>
      <vt:lpstr>5 二进制补码表示（续）</vt:lpstr>
      <vt:lpstr>5 二进制补码表示（续）</vt:lpstr>
      <vt:lpstr>5 二进制补码表示（续）</vt:lpstr>
      <vt:lpstr>6 十六进制表示</vt:lpstr>
      <vt:lpstr>6 十六进制表示（续）</vt:lpstr>
      <vt:lpstr>7   2的幂</vt:lpstr>
      <vt:lpstr>7   2的幂（续）</vt:lpstr>
      <vt:lpstr>8 整数的位运算</vt:lpstr>
      <vt:lpstr>8 整数的位运算（续）</vt:lpstr>
      <vt:lpstr>9 整数的除运算和模运算</vt:lpstr>
      <vt:lpstr>10 移位运算</vt:lpstr>
      <vt:lpstr>10 移位运算（续）</vt:lpstr>
      <vt:lpstr>10 移位运算（续）</vt:lpstr>
      <vt:lpstr>11 表示颜色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36</cp:revision>
  <cp:lastPrinted>1601-01-01T00:00:00Z</cp:lastPrinted>
  <dcterms:created xsi:type="dcterms:W3CDTF">2014-11-05T12:07:07Z</dcterms:created>
  <dcterms:modified xsi:type="dcterms:W3CDTF">2024-03-08T09:05:24Z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