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0000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04" autoAdjust="0"/>
  </p:normalViewPr>
  <p:slideViewPr>
    <p:cSldViewPr>
      <p:cViewPr varScale="1">
        <p:scale>
          <a:sx n="95" d="100"/>
          <a:sy n="95" d="100"/>
        </p:scale>
        <p:origin x="86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480F8A9-D376-4753-9D56-26605955AE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40AB11-9A17-4707-9C0D-80674D9862E7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fld id="{2F0C19E9-D87C-4543-8158-60A902D539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76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42955-E6C3-4462-9E88-E132896C9B88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27325-4C3D-460A-89CE-9E36D25BA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38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BB1F1-1F10-419C-81F9-FA14CEBB9DC7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54239-3174-452C-B0B5-C3E3D22A5C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619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03A09-0E0D-4735-B73C-803E0B0F7B30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B8DD5-D9A1-45F2-8450-7A7C06C875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7BFD3-92F8-4E0F-AFB8-AFDD2CCE6626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35805-1E01-4C6D-A724-0DB600B56E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6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BC05D-137F-4BED-BC13-F476223C5ABE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59599-D4F2-4648-90C0-0EF488851D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98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65515-9C50-462C-9A00-2EB8ADC08371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E0909-052B-4914-AC9F-B15C299C7F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746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7BC83-FD2B-46A7-ACEF-56825B3D4721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63D19-56BE-4406-BBE5-2750ED3AE5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46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9448B-431A-4281-B9DD-61D39EDC4DF8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C24C1-CC8D-4539-BD90-5EF0BCE419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58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62671-6F7F-49D4-88B9-D3EF10F2A8A9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3D23B-F8EC-48F5-A080-E9328A4F6C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56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04706-8C2C-429D-B04F-3C5CBE026DD1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32BDC-7EC7-4934-A67E-66769FD36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85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4AD8D85E-2369-40B9-AE96-5E2E10B5210E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smtClean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9982AE07-812B-46A3-87F5-8C6C0CA460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Garamond" panose="02020404030301010803" pitchFamily="18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12766A-B346-44C6-AB8C-D20867FE38A3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495AB-8976-43EA-A95B-89CF1CD7CE64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620000" cy="2228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Lecture </a:t>
            </a:r>
            <a:r>
              <a:rPr lang="en-US" altLang="zh-CN"/>
              <a:t>5</a:t>
            </a:r>
            <a:r>
              <a:rPr lang="en-US" altLang="en-US"/>
              <a:t> Linear Search</a:t>
            </a:r>
            <a:br>
              <a:rPr lang="en-US" altLang="zh-CN"/>
            </a:b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讲 线性查找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2133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>
                <a:ea typeface="华文细黑" panose="02010600040101010101" pitchFamily="2" charset="-122"/>
              </a:rPr>
              <a:t>华中科技大学计算机学院</a:t>
            </a:r>
          </a:p>
          <a:p>
            <a:pPr eaLnBrk="1" hangingPunct="1">
              <a:defRPr/>
            </a:pPr>
            <a:endParaRPr lang="zh-CN" altLang="en-US" sz="3600" b="1">
              <a:ea typeface="华文细黑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3600" b="1">
                <a:ea typeface="华文细黑" panose="02010600040101010101" pitchFamily="2" charset="-122"/>
              </a:rPr>
              <a:t>李开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AC0B67E-D406-4D17-850F-A0C3E9527FB6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B63880-61B6-411F-8510-9C87F9C0E6D2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 </a:t>
            </a:r>
            <a:r>
              <a:rPr lang="zh-CN" altLang="en-US"/>
              <a:t>有序数组里的线性查找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int search(int x, int[] A, int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FF0000"/>
                </a:solidFill>
              </a:rPr>
              <a:t>//@requires 0 &lt;= n &amp;&amp; n &lt;= \length(A);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	//@requires is_sorted(A,0,n);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	/*@ensures (-1 == \result &amp;&amp; !is_in(x, A, 0, n))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	|| ((0 &lt;= \result &amp;&amp; \result &lt; n) &amp;&amp; A[\result] == 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	@*/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  for (int i = 0; i &lt; n; i++)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    </a:t>
            </a:r>
            <a:r>
              <a:rPr lang="en-US" altLang="zh-CN" sz="2000">
                <a:solidFill>
                  <a:srgbClr val="FF0000"/>
                </a:solidFill>
              </a:rPr>
              <a:t>//@loop_invariant 0 &lt;= i &amp;&amp; i &lt;=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FF0000"/>
                </a:solidFill>
              </a:rPr>
              <a:t>	    //@loop_invariant i == 0 || A[i-1] &lt; x;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      if (A[i] == x) return i;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      else if (A[i] &gt; x)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      </a:t>
            </a:r>
            <a:r>
              <a:rPr lang="en-US" altLang="zh-CN" sz="2000">
                <a:solidFill>
                  <a:srgbClr val="FF0000"/>
                </a:solidFill>
              </a:rPr>
              <a:t>//@assert A[i] &lt; x;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 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	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D7271C-22C8-47F5-BDEC-6BE25FC9056E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3FDD9-AADE-4B79-9FED-3CCCB50DD068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 </a:t>
            </a:r>
            <a:r>
              <a:rPr lang="zh-CN" altLang="en-US"/>
              <a:t>分析操作步数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最坏情况下，线性查找需要循环执行</a:t>
            </a:r>
            <a:r>
              <a:rPr lang="en-US" altLang="zh-CN"/>
              <a:t>n</a:t>
            </a:r>
            <a:r>
              <a:rPr lang="zh-CN" altLang="en-US"/>
              <a:t>次，</a:t>
            </a:r>
            <a:r>
              <a:rPr lang="en-US" altLang="zh-CN"/>
              <a:t>n</a:t>
            </a:r>
            <a:r>
              <a:rPr lang="zh-CN" altLang="en-US"/>
              <a:t>是给定边界。除了最后一次</a:t>
            </a:r>
            <a:r>
              <a:rPr lang="en-US" altLang="zh-CN"/>
              <a:t>, </a:t>
            </a:r>
            <a:r>
              <a:rPr lang="zh-CN" altLang="en-US"/>
              <a:t>每次迭代中我们执行</a:t>
            </a:r>
            <a:r>
              <a:rPr lang="en-US" altLang="zh-CN"/>
              <a:t>3</a:t>
            </a:r>
            <a:r>
              <a:rPr lang="zh-CN" altLang="en-US"/>
              <a:t>次比较操作：</a:t>
            </a:r>
            <a:r>
              <a:rPr lang="en-US" altLang="zh-CN"/>
              <a:t>i&lt;n</a:t>
            </a:r>
            <a:r>
              <a:rPr lang="zh-CN" altLang="en-US"/>
              <a:t>，</a:t>
            </a:r>
            <a:r>
              <a:rPr lang="en-US" altLang="zh-CN"/>
              <a:t>A[i]==x</a:t>
            </a:r>
            <a:r>
              <a:rPr lang="zh-CN" altLang="en-US"/>
              <a:t>和</a:t>
            </a:r>
            <a:r>
              <a:rPr lang="en-US" altLang="zh-CN"/>
              <a:t>A[i]&gt;x</a:t>
            </a:r>
            <a:r>
              <a:rPr lang="zh-CN" altLang="en-US"/>
              <a:t>。因此，在最坏情况下，比较操作次数是</a:t>
            </a:r>
            <a:r>
              <a:rPr lang="en-US" altLang="zh-CN"/>
              <a:t>3*n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我们可以这样表述，输入大小为</a:t>
            </a:r>
            <a:r>
              <a:rPr lang="en-US" altLang="zh-CN"/>
              <a:t>n</a:t>
            </a:r>
            <a:r>
              <a:rPr lang="zh-CN" altLang="en-US"/>
              <a:t>的数组，它的运行时间是线性的。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CE283D-4352-40E7-BB79-CDF73B502A31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69A9F-7C63-487D-A045-C9AFA54FC7CC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1 </a:t>
            </a:r>
            <a:r>
              <a:rPr lang="zh-CN" altLang="en-US"/>
              <a:t>引言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z="2400"/>
              <a:t>计算思维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(1) </a:t>
            </a:r>
            <a:r>
              <a:rPr lang="zh-CN" altLang="en-US" sz="2400"/>
              <a:t>开发约定（前提条件、后置条件、断言和循环不变性）来创建安全和正确的命令式程序。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(2) </a:t>
            </a:r>
            <a:r>
              <a:rPr lang="zh-CN" altLang="en-US" sz="2400"/>
              <a:t>利用有序性</a:t>
            </a:r>
            <a:r>
              <a:rPr lang="en-US" altLang="zh-CN" sz="2400"/>
              <a:t>(</a:t>
            </a:r>
            <a:r>
              <a:rPr lang="zh-CN" altLang="en-US" sz="2400"/>
              <a:t>已排序数据</a:t>
            </a:r>
            <a:r>
              <a:rPr lang="en-US" altLang="zh-CN" sz="2400"/>
              <a:t>) </a:t>
            </a:r>
            <a:r>
              <a:rPr lang="zh-CN" altLang="en-US" sz="2400"/>
              <a:t>来解决问题。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(3) </a:t>
            </a:r>
            <a:r>
              <a:rPr lang="zh-CN" altLang="en-US" sz="2400"/>
              <a:t>识别规范和实现之间的区别。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/>
              <a:t>算法和数据结构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/>
              <a:t>	描述线性查找。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sz="2400"/>
              <a:t>编程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z="2400"/>
              <a:t>	我们在这一讲将练习深度编程。识别、描述和有效地使用“短路”布尔运算。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D4A341-3DF7-45A9-966A-5B72BAED3D7B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1964C-D503-4A39-BCB7-6C93AF5EF6FE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2 </a:t>
            </a:r>
            <a:r>
              <a:rPr lang="zh-CN" altLang="en-US"/>
              <a:t>无序数组里的线性查找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11725"/>
          </a:xfrm>
        </p:spPr>
        <p:txBody>
          <a:bodyPr/>
          <a:lstStyle/>
          <a:p>
            <a:pPr eaLnBrk="1" hangingPunct="1"/>
            <a:r>
              <a:rPr lang="zh-CN" altLang="en-US" sz="2400"/>
              <a:t>判断元素</a:t>
            </a:r>
            <a:r>
              <a:rPr lang="en-US" altLang="zh-CN" sz="2400"/>
              <a:t>x</a:t>
            </a:r>
            <a:r>
              <a:rPr lang="zh-CN" altLang="en-US" sz="2400"/>
              <a:t>是否在数组</a:t>
            </a:r>
            <a:r>
              <a:rPr lang="en-US" altLang="zh-CN" sz="2400"/>
              <a:t>A</a:t>
            </a:r>
            <a:r>
              <a:rPr lang="zh-CN" altLang="en-US" sz="2400"/>
              <a:t>中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bool is_in(int x, int[ ] A, int lower, int upper)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FF0000"/>
                </a:solidFill>
              </a:rPr>
              <a:t>//@requires 0 &lt;= lower &amp;&amp; lower &lt;= upper &amp;&amp; upper &lt;= \length(A);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  for (int i = lower; i &lt; upper; 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    </a:t>
            </a:r>
            <a:r>
              <a:rPr lang="en-US" altLang="zh-CN" sz="2400">
                <a:solidFill>
                  <a:srgbClr val="FF0000"/>
                </a:solidFill>
              </a:rPr>
              <a:t>//@loop_invariant lower &lt;= i &amp;&amp; i &lt;= upper;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      if (A[i] == x) return true;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  return false;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90600" y="1828800"/>
            <a:ext cx="7162800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是否可以增加循环不变量？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//@</a:t>
            </a:r>
            <a:r>
              <a:rPr lang="en-US" altLang="zh-CN" sz="2800" dirty="0" err="1"/>
              <a:t>loop_invariant</a:t>
            </a:r>
            <a:r>
              <a:rPr lang="en-US" altLang="zh-CN" sz="2800" dirty="0"/>
              <a:t> !</a:t>
            </a:r>
            <a:r>
              <a:rPr lang="en-US" altLang="zh-CN" sz="2800" dirty="0" err="1"/>
              <a:t>is_in</a:t>
            </a:r>
            <a:r>
              <a:rPr lang="en-US" altLang="zh-CN" sz="2800" dirty="0"/>
              <a:t>(x, A, lower,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);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E19921-BB39-4145-8A57-B16D2163FF5C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28808-6867-449E-AE86-B7E2E14EA8F1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3 </a:t>
            </a:r>
            <a:r>
              <a:rPr lang="zh-CN" altLang="en-US"/>
              <a:t>有序数组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bool </a:t>
            </a:r>
            <a:r>
              <a:rPr lang="en-US" altLang="zh-CN" sz="2400" dirty="0" err="1"/>
              <a:t>is_sorted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 ] A,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lower,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upper)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//@requires 0 &lt;= lower &amp;&amp; lower &lt;= upper &amp;&amp; upper &lt;= \length(A);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{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  for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lower;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upper-1;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    </a:t>
            </a:r>
            <a:r>
              <a:rPr lang="en-US" altLang="zh-CN" sz="2400" dirty="0">
                <a:solidFill>
                  <a:srgbClr val="FF0000"/>
                </a:solidFill>
              </a:rPr>
              <a:t>//@</a:t>
            </a:r>
            <a:r>
              <a:rPr lang="en-US" altLang="zh-CN" sz="2400" dirty="0" err="1">
                <a:solidFill>
                  <a:srgbClr val="FF0000"/>
                </a:solidFill>
              </a:rPr>
              <a:t>loop_invariant</a:t>
            </a:r>
            <a:r>
              <a:rPr lang="en-US" altLang="zh-CN" sz="2400" dirty="0">
                <a:solidFill>
                  <a:srgbClr val="FF0000"/>
                </a:solidFill>
              </a:rPr>
              <a:t> lower &lt;= 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    if (!(A[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&lt;= A[i+1])) return false;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  return true;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0" y="4648200"/>
            <a:ext cx="3657600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err="1"/>
              <a:t>i</a:t>
            </a:r>
            <a:r>
              <a:rPr lang="en-US" altLang="zh-CN" sz="2800" dirty="0"/>
              <a:t>&lt;=upper-1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是循环不变量吗？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E19921-BB39-4145-8A57-B16D2163FF5C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728808-6867-449E-AE86-B7E2E14EA8F1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3 </a:t>
            </a:r>
            <a:r>
              <a:rPr lang="zh-CN" altLang="en-US" dirty="0"/>
              <a:t>有序数组（续）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bool </a:t>
            </a:r>
            <a:r>
              <a:rPr lang="en-US" altLang="zh-CN" sz="2400" dirty="0" err="1"/>
              <a:t>is_sorted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 ] A,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lower,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upper)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00"/>
                </a:solidFill>
              </a:rPr>
              <a:t>//@requires 0 &lt;= lower &amp;&amp; lower &lt;= upper &amp;&amp; upper &lt;= \length(A);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{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  for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lower;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&lt; upper-1;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    </a:t>
            </a:r>
            <a:r>
              <a:rPr lang="en-US" altLang="zh-CN" sz="2400" dirty="0">
                <a:solidFill>
                  <a:srgbClr val="FF0000"/>
                </a:solidFill>
              </a:rPr>
              <a:t>//@</a:t>
            </a:r>
            <a:r>
              <a:rPr lang="en-US" altLang="zh-CN" sz="2400" dirty="0" err="1">
                <a:solidFill>
                  <a:srgbClr val="FF0000"/>
                </a:solidFill>
              </a:rPr>
              <a:t>loop_invariant</a:t>
            </a:r>
            <a:r>
              <a:rPr lang="en-US" altLang="zh-CN" sz="2400" dirty="0">
                <a:solidFill>
                  <a:srgbClr val="FF0000"/>
                </a:solidFill>
              </a:rPr>
              <a:t> lower &lt;= 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    if (!(A[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&lt;= A[i+1])) return false;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  return true;</a:t>
            </a: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	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0" y="4648200"/>
            <a:ext cx="3657600" cy="138499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&lt;= A[i+1]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存在越界可能吗？</a:t>
            </a:r>
          </a:p>
        </p:txBody>
      </p:sp>
    </p:spTree>
    <p:extLst>
      <p:ext uri="{BB962C8B-B14F-4D97-AF65-F5344CB8AC3E}">
        <p14:creationId xmlns:p14="http://schemas.microsoft.com/office/powerpoint/2010/main" val="245469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ECA605-545E-4FEF-8C98-7367AC94ED24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B26ED2-FD71-4039-AE7A-234F377728D2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 </a:t>
            </a:r>
            <a:r>
              <a:rPr lang="zh-CN" altLang="en-US"/>
              <a:t>有序数组里的线性查找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int search(int x, int[ ] A, int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FF0000"/>
                </a:solidFill>
              </a:rPr>
              <a:t>//@requires 0 &lt;= n &amp;&amp; n &lt;= \length(A);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	//@requires is_sorted(A, 0, 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	/*@ensures (\result == -1 &amp;&amp; !is_in(x, A, 0, n))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	|| ((0 &lt;= \result &amp;&amp; \result &lt; n) &amp;&amp; A[\result] == 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	@*/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  for (int i = 0; i &lt; n; i++)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    </a:t>
            </a:r>
            <a:r>
              <a:rPr lang="en-US" altLang="zh-CN" sz="2400">
                <a:solidFill>
                  <a:srgbClr val="FF0000"/>
                </a:solidFill>
              </a:rPr>
              <a:t>//@loop_invariant 0 &lt;= i &amp;&amp; i &lt;=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    if (A[i] == x) return i;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 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6E42CF-1767-40A8-9513-A7C4D9278918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F4EB85-0313-4D2C-B687-C519BC64DE69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 </a:t>
            </a:r>
            <a:r>
              <a:rPr lang="zh-CN" altLang="en-US"/>
              <a:t>有序数组里的线性查找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</a:t>
            </a:r>
            <a:r>
              <a:rPr lang="zh-CN" altLang="en-US" sz="2200"/>
              <a:t>以下程序有个错误：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	</a:t>
            </a:r>
            <a:r>
              <a:rPr lang="en-US" altLang="zh-CN" sz="2200"/>
              <a:t>int search(int x, int[ ] A, int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</a:t>
            </a:r>
            <a:r>
              <a:rPr lang="en-US" altLang="zh-CN" sz="2200">
                <a:solidFill>
                  <a:srgbClr val="FF0000"/>
                </a:solidFill>
              </a:rPr>
              <a:t>//@requires 0 &lt;= n &amp;&amp; n &lt;= \length(A);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FF0000"/>
                </a:solidFill>
              </a:rPr>
              <a:t>	//@requires is_sorted(A,0,n);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FF0000"/>
                </a:solidFill>
              </a:rPr>
              <a:t>	/*@ensures (-1 == \result &amp;&amp; !is_in(x, A, 0, n))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FF0000"/>
                </a:solidFill>
              </a:rPr>
              <a:t>	|| ((0 &lt;= \result &amp;&amp; \result &lt; n) &amp;&amp; A[\result] == 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FF0000"/>
                </a:solidFill>
              </a:rPr>
              <a:t>	@*/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  for (int i = 0; A[i] &lt;= x &amp;&amp; i &lt; n; i++)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    </a:t>
            </a:r>
            <a:r>
              <a:rPr lang="en-US" altLang="zh-CN" sz="2200">
                <a:solidFill>
                  <a:srgbClr val="FF0000"/>
                </a:solidFill>
              </a:rPr>
              <a:t>//@loop_invariant 0 &lt;= i &amp;&amp; i &lt;=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    if (A[i] == x) return i;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 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38600" y="5181600"/>
            <a:ext cx="4114800" cy="7386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程序中隐藏着一个错误！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CB5453-890B-4AC0-A3F4-1F6900A009C2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9A8A19-4395-47B9-A3F0-C9670202094C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 </a:t>
            </a:r>
            <a:r>
              <a:rPr lang="zh-CN" altLang="en-US"/>
              <a:t>有序数组里的线性查找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</a:t>
            </a:r>
            <a:r>
              <a:rPr lang="zh-CN" altLang="en-US" sz="2200"/>
              <a:t>更正错误后：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/>
              <a:t>	</a:t>
            </a:r>
            <a:r>
              <a:rPr lang="en-US" altLang="zh-CN" sz="2100"/>
              <a:t>int search(int x, int[ ] A, int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</a:t>
            </a:r>
            <a:r>
              <a:rPr lang="en-US" altLang="zh-CN" sz="2100">
                <a:solidFill>
                  <a:srgbClr val="FF0000"/>
                </a:solidFill>
              </a:rPr>
              <a:t>//@requires 0 &lt;= n &amp;&amp; n &lt;= \length(A);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FF0000"/>
                </a:solidFill>
              </a:rPr>
              <a:t>	//@requires is_sorted(A,0,n);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FF0000"/>
                </a:solidFill>
              </a:rPr>
              <a:t>	/*@ensures (-1 == \result &amp;&amp; !is_in(x, A, 0, n))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FF0000"/>
                </a:solidFill>
              </a:rPr>
              <a:t>	|| ((0 &lt;= \result &amp;&amp; \result &lt; n) &amp;&amp; A[\result] == 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FF0000"/>
                </a:solidFill>
              </a:rPr>
              <a:t>	@*/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for (int i = 0; i &lt; n &amp;&amp; A[i] &lt;= x; i++)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  </a:t>
            </a:r>
            <a:r>
              <a:rPr lang="en-US" altLang="zh-CN" sz="2100">
                <a:solidFill>
                  <a:srgbClr val="FF0000"/>
                </a:solidFill>
              </a:rPr>
              <a:t>//@loop_invariant 0 &lt;= i &amp;&amp; i &lt;=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  if (A[i] == x) return i;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E7E5FF-F4A0-4E1A-BE5E-CD0D54FCA0ED}" type="datetime1">
              <a:rPr lang="zh-CN" altLang="en-US"/>
              <a:pPr>
                <a:defRPr/>
              </a:pPr>
              <a:t>2023-09-18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华中科技大学计算机学院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0456C-CD4F-4E40-AE03-A63D68E3CAF1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4 </a:t>
            </a:r>
            <a:r>
              <a:rPr lang="zh-CN" altLang="en-US"/>
              <a:t>有序数组里的线性查找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/>
              <a:t>	</a:t>
            </a:r>
            <a:r>
              <a:rPr lang="en-US" altLang="zh-CN" sz="2100"/>
              <a:t>int search(int x, int[ ] A, int 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</a:t>
            </a:r>
            <a:r>
              <a:rPr lang="en-US" altLang="zh-CN" sz="2100">
                <a:solidFill>
                  <a:srgbClr val="FF0000"/>
                </a:solidFill>
              </a:rPr>
              <a:t>//@requires 0 &lt;= n &amp;&amp; n &lt;= \length(A);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FF0000"/>
                </a:solidFill>
              </a:rPr>
              <a:t>	//@requires is_sorted(A,0,n);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FF0000"/>
                </a:solidFill>
              </a:rPr>
              <a:t>	/*@ensures (-1 == \result &amp;&amp; !is_in(x, A, 0, n))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FF0000"/>
                </a:solidFill>
              </a:rPr>
              <a:t>	|| ((0 &lt;= \result &amp;&amp; \result &lt; n) &amp;&amp; A[\result] == x);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rgbClr val="FF0000"/>
                </a:solidFill>
              </a:rPr>
              <a:t>	@*/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for (int i = 0; i &lt; n; i++)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  </a:t>
            </a:r>
            <a:r>
              <a:rPr lang="en-US" altLang="zh-CN" sz="2100">
                <a:solidFill>
                  <a:srgbClr val="FF0000"/>
                </a:solidFill>
              </a:rPr>
              <a:t>//@loop_invariant 0 &lt;= i &amp;&amp; i &lt;= n;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    if (A[i] == x) return i;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    else if (A[i] &gt; x)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  return -1;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100"/>
              <a:t>	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华文细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>
            <a:schemeClr val="accent1"/>
          </a:buClr>
          <a:buSzPct val="65000"/>
          <a:buFont typeface="Wingdings" panose="05000000000000000000" pitchFamily="2" charset="2"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6588</TotalTime>
  <Words>1416</Words>
  <Application>Microsoft Office PowerPoint</Application>
  <PresentationFormat>全屏显示(4:3)</PresentationFormat>
  <Paragraphs>161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Garamond</vt:lpstr>
      <vt:lpstr>Wingdings</vt:lpstr>
      <vt:lpstr>Edge</vt:lpstr>
      <vt:lpstr>Lecture 5 Linear Search 第5讲 线性查找</vt:lpstr>
      <vt:lpstr>1 引言</vt:lpstr>
      <vt:lpstr>2 无序数组里的线性查找</vt:lpstr>
      <vt:lpstr>3 有序数组</vt:lpstr>
      <vt:lpstr>3 有序数组（续）</vt:lpstr>
      <vt:lpstr>4 有序数组里的线性查找</vt:lpstr>
      <vt:lpstr>4 有序数组里的线性查找(续)</vt:lpstr>
      <vt:lpstr>4 有序数组里的线性查找(续)</vt:lpstr>
      <vt:lpstr>4 有序数组里的线性查找(续)</vt:lpstr>
      <vt:lpstr>4 有序数组里的线性查找(续)</vt:lpstr>
      <vt:lpstr>5 分析操作步数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Aaron</cp:lastModifiedBy>
  <cp:revision>70</cp:revision>
  <cp:lastPrinted>1601-01-01T00:00:00Z</cp:lastPrinted>
  <dcterms:created xsi:type="dcterms:W3CDTF">2014-11-05T12:07:07Z</dcterms:created>
  <dcterms:modified xsi:type="dcterms:W3CDTF">2023-09-18T13:40:06Z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