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2"/>
  </p:notesMasterIdLst>
  <p:sldIdLst>
    <p:sldId id="256" r:id="rId2"/>
    <p:sldId id="257" r:id="rId3"/>
    <p:sldId id="275" r:id="rId4"/>
    <p:sldId id="258" r:id="rId5"/>
    <p:sldId id="271" r:id="rId6"/>
    <p:sldId id="259" r:id="rId7"/>
    <p:sldId id="260" r:id="rId8"/>
    <p:sldId id="261" r:id="rId9"/>
    <p:sldId id="272" r:id="rId10"/>
    <p:sldId id="273" r:id="rId11"/>
    <p:sldId id="262" r:id="rId12"/>
    <p:sldId id="274"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smtClean="0">
                <a:solidFill>
                  <a:schemeClr val="tx1"/>
                </a:solidFill>
              </a:defRPr>
            </a:lvl1pPr>
          </a:lstStyle>
          <a:p>
            <a:pPr>
              <a:defRPr/>
            </a:pPr>
            <a:fld id="{B024C048-2157-4009-8945-775D88A5AD0E}" type="slidenum">
              <a:rPr lang="en-US" altLang="zh-CN"/>
              <a:pPr>
                <a:defRPr/>
              </a:pPr>
              <a:t>‹#›</a:t>
            </a:fld>
            <a:endParaRPr lang="en-US" altLang="zh-CN"/>
          </a:p>
        </p:txBody>
      </p:sp>
    </p:spTree>
    <p:extLst>
      <p:ext uri="{BB962C8B-B14F-4D97-AF65-F5344CB8AC3E}">
        <p14:creationId xmlns:p14="http://schemas.microsoft.com/office/powerpoint/2010/main" val="42142107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fld id="{9410138D-4976-429B-838E-0121071F6203}" type="datetime1">
              <a:rPr lang="zh-CN" altLang="en-US"/>
              <a:pPr>
                <a:defRPr/>
              </a:pPr>
              <a:t>2024-03-08</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smtClean="0"/>
            </a:lvl1pPr>
          </a:lstStyle>
          <a:p>
            <a:pPr>
              <a:defRPr/>
            </a:pPr>
            <a:fld id="{9B6A4AF6-4CE5-40C6-816E-8D1961788577}" type="slidenum">
              <a:rPr lang="en-US" altLang="zh-CN"/>
              <a:pPr>
                <a:defRPr/>
              </a:pPr>
              <a:t>‹#›</a:t>
            </a:fld>
            <a:endParaRPr lang="en-US" altLang="zh-CN"/>
          </a:p>
        </p:txBody>
      </p:sp>
    </p:spTree>
    <p:extLst>
      <p:ext uri="{BB962C8B-B14F-4D97-AF65-F5344CB8AC3E}">
        <p14:creationId xmlns:p14="http://schemas.microsoft.com/office/powerpoint/2010/main" val="18611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2683C3D-CB58-4C83-B34F-E79FDF2E6FB0}"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FF6D9D29-CC09-4747-85BA-A040643B85F2}" type="slidenum">
              <a:rPr lang="en-US" altLang="zh-CN"/>
              <a:pPr>
                <a:defRPr/>
              </a:pPr>
              <a:t>‹#›</a:t>
            </a:fld>
            <a:endParaRPr lang="en-US" altLang="zh-CN"/>
          </a:p>
        </p:txBody>
      </p:sp>
    </p:spTree>
    <p:extLst>
      <p:ext uri="{BB962C8B-B14F-4D97-AF65-F5344CB8AC3E}">
        <p14:creationId xmlns:p14="http://schemas.microsoft.com/office/powerpoint/2010/main" val="133398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6A53892-C3E1-4B1B-9132-CD69582450B5}"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E16A362C-10BD-4AB8-8D7E-5FD421A97E36}" type="slidenum">
              <a:rPr lang="en-US" altLang="zh-CN"/>
              <a:pPr>
                <a:defRPr/>
              </a:pPr>
              <a:t>‹#›</a:t>
            </a:fld>
            <a:endParaRPr lang="en-US" altLang="zh-CN"/>
          </a:p>
        </p:txBody>
      </p:sp>
    </p:spTree>
    <p:extLst>
      <p:ext uri="{BB962C8B-B14F-4D97-AF65-F5344CB8AC3E}">
        <p14:creationId xmlns:p14="http://schemas.microsoft.com/office/powerpoint/2010/main" val="186682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DDB8C5D-8396-42B2-A10D-C8891D234084}"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3379FE1-7155-4591-B819-444C7A1B1C27}" type="slidenum">
              <a:rPr lang="en-US" altLang="zh-CN"/>
              <a:pPr>
                <a:defRPr/>
              </a:pPr>
              <a:t>‹#›</a:t>
            </a:fld>
            <a:endParaRPr lang="en-US" altLang="zh-CN"/>
          </a:p>
        </p:txBody>
      </p:sp>
    </p:spTree>
    <p:extLst>
      <p:ext uri="{BB962C8B-B14F-4D97-AF65-F5344CB8AC3E}">
        <p14:creationId xmlns:p14="http://schemas.microsoft.com/office/powerpoint/2010/main" val="254887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35C5924-2AE0-4CFE-8E6E-BD13399116DA}"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0AA46EEC-B9A2-48DF-BA8A-C142D15F9F29}" type="slidenum">
              <a:rPr lang="en-US" altLang="zh-CN"/>
              <a:pPr>
                <a:defRPr/>
              </a:pPr>
              <a:t>‹#›</a:t>
            </a:fld>
            <a:endParaRPr lang="en-US" altLang="zh-CN"/>
          </a:p>
        </p:txBody>
      </p:sp>
    </p:spTree>
    <p:extLst>
      <p:ext uri="{BB962C8B-B14F-4D97-AF65-F5344CB8AC3E}">
        <p14:creationId xmlns:p14="http://schemas.microsoft.com/office/powerpoint/2010/main" val="163109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3DDE2088-0994-41B0-9004-DF9F9FF28691}" type="datetime1">
              <a:rPr lang="zh-CN" altLang="en-US"/>
              <a:pPr>
                <a:defRPr/>
              </a:pPr>
              <a:t>2024-03-08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71E42D23-7278-4E38-B60D-15260B4EC23A}" type="slidenum">
              <a:rPr lang="en-US" altLang="zh-CN"/>
              <a:pPr>
                <a:defRPr/>
              </a:pPr>
              <a:t>‹#›</a:t>
            </a:fld>
            <a:endParaRPr lang="en-US" altLang="zh-CN"/>
          </a:p>
        </p:txBody>
      </p:sp>
    </p:spTree>
    <p:extLst>
      <p:ext uri="{BB962C8B-B14F-4D97-AF65-F5344CB8AC3E}">
        <p14:creationId xmlns:p14="http://schemas.microsoft.com/office/powerpoint/2010/main" val="139382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5694980E-CD92-4EE5-8951-1D98EFBF3D9B}" type="datetime1">
              <a:rPr lang="zh-CN" altLang="en-US"/>
              <a:pPr>
                <a:defRPr/>
              </a:pPr>
              <a:t>2024-03-08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78B7500A-AFBD-4207-86F9-7005029F8BC5}" type="slidenum">
              <a:rPr lang="en-US" altLang="zh-CN"/>
              <a:pPr>
                <a:defRPr/>
              </a:pPr>
              <a:t>‹#›</a:t>
            </a:fld>
            <a:endParaRPr lang="en-US" altLang="zh-CN"/>
          </a:p>
        </p:txBody>
      </p:sp>
    </p:spTree>
    <p:extLst>
      <p:ext uri="{BB962C8B-B14F-4D97-AF65-F5344CB8AC3E}">
        <p14:creationId xmlns:p14="http://schemas.microsoft.com/office/powerpoint/2010/main" val="135796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564137B5-134A-496D-BB69-26DFBD3892FD}" type="datetime1">
              <a:rPr lang="zh-CN" altLang="en-US"/>
              <a:pPr>
                <a:defRPr/>
              </a:pPr>
              <a:t>2024-03-08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55568DA3-7773-4C14-A5BE-24DE1B496F59}" type="slidenum">
              <a:rPr lang="en-US" altLang="zh-CN"/>
              <a:pPr>
                <a:defRPr/>
              </a:pPr>
              <a:t>‹#›</a:t>
            </a:fld>
            <a:endParaRPr lang="en-US" altLang="zh-CN"/>
          </a:p>
        </p:txBody>
      </p:sp>
    </p:spTree>
    <p:extLst>
      <p:ext uri="{BB962C8B-B14F-4D97-AF65-F5344CB8AC3E}">
        <p14:creationId xmlns:p14="http://schemas.microsoft.com/office/powerpoint/2010/main" val="215109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00B49F8-48BC-4507-9328-DB4881B65E1C}" type="datetime1">
              <a:rPr lang="zh-CN" altLang="en-US"/>
              <a:pPr>
                <a:defRPr/>
              </a:pPr>
              <a:t>2024-03-08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B56A8167-2A90-490D-9575-41230F916635}" type="slidenum">
              <a:rPr lang="en-US" altLang="zh-CN"/>
              <a:pPr>
                <a:defRPr/>
              </a:pPr>
              <a:t>‹#›</a:t>
            </a:fld>
            <a:endParaRPr lang="en-US" altLang="zh-CN"/>
          </a:p>
        </p:txBody>
      </p:sp>
    </p:spTree>
    <p:extLst>
      <p:ext uri="{BB962C8B-B14F-4D97-AF65-F5344CB8AC3E}">
        <p14:creationId xmlns:p14="http://schemas.microsoft.com/office/powerpoint/2010/main" val="305218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F659464-4168-481A-ABBD-D24C17C623D4}" type="datetime1">
              <a:rPr lang="zh-CN" altLang="en-US"/>
              <a:pPr>
                <a:defRPr/>
              </a:pPr>
              <a:t>2024-03-08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C83E60D0-2671-41A3-955E-98E6844660D9}" type="slidenum">
              <a:rPr lang="en-US" altLang="zh-CN"/>
              <a:pPr>
                <a:defRPr/>
              </a:pPr>
              <a:t>‹#›</a:t>
            </a:fld>
            <a:endParaRPr lang="en-US" altLang="zh-CN"/>
          </a:p>
        </p:txBody>
      </p:sp>
    </p:spTree>
    <p:extLst>
      <p:ext uri="{BB962C8B-B14F-4D97-AF65-F5344CB8AC3E}">
        <p14:creationId xmlns:p14="http://schemas.microsoft.com/office/powerpoint/2010/main" val="3018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97DAB98-020F-4B30-AFCE-99A10BE6CD26}" type="datetime1">
              <a:rPr lang="zh-CN" altLang="en-US"/>
              <a:pPr>
                <a:defRPr/>
              </a:pPr>
              <a:t>2024-03-08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50CFEED-8284-4E5D-87F6-2C8B6A0CA11A}" type="slidenum">
              <a:rPr lang="en-US" altLang="zh-CN"/>
              <a:pPr>
                <a:defRPr/>
              </a:pPr>
              <a:t>‹#›</a:t>
            </a:fld>
            <a:endParaRPr lang="en-US" altLang="zh-CN"/>
          </a:p>
        </p:txBody>
      </p:sp>
    </p:spTree>
    <p:extLst>
      <p:ext uri="{BB962C8B-B14F-4D97-AF65-F5344CB8AC3E}">
        <p14:creationId xmlns:p14="http://schemas.microsoft.com/office/powerpoint/2010/main" val="56148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smtClean="0">
                <a:solidFill>
                  <a:schemeClr val="tx1"/>
                </a:solidFill>
                <a:latin typeface="+mj-lt"/>
              </a:defRPr>
            </a:lvl1pPr>
          </a:lstStyle>
          <a:p>
            <a:pPr>
              <a:defRPr/>
            </a:pPr>
            <a:fld id="{6874985D-75ED-4EE5-93D3-EB5DC9C10EE4}" type="datetime1">
              <a:rPr lang="zh-CN" altLang="en-US"/>
              <a:pPr>
                <a:defRPr/>
              </a:pPr>
              <a:t>2024-03-08</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smtClean="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smtClean="0">
                <a:solidFill>
                  <a:schemeClr val="tx1"/>
                </a:solidFill>
                <a:latin typeface="+mj-lt"/>
              </a:defRPr>
            </a:lvl1pPr>
          </a:lstStyle>
          <a:p>
            <a:pPr>
              <a:defRPr/>
            </a:pPr>
            <a:fld id="{20A197A3-BEE0-49DA-AAF4-62B5D7FE8A2B}"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C60F79C-1B63-4FC1-8A60-4771DD011E02}" type="datetime1">
              <a:rPr lang="zh-CN" altLang="en-US"/>
              <a:pPr>
                <a:defRPr/>
              </a:pPr>
              <a:t>2024-03-08</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D41B489B-A71A-4175-86D0-1185142B4570}"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7620000" cy="2228850"/>
          </a:xfrm>
        </p:spPr>
        <p:txBody>
          <a:bodyPr/>
          <a:lstStyle/>
          <a:p>
            <a:pPr eaLnBrk="1" hangingPunct="1">
              <a:defRPr/>
            </a:pPr>
            <a:r>
              <a:rPr lang="en-US" altLang="en-US"/>
              <a:t>Lecture </a:t>
            </a:r>
            <a:r>
              <a:rPr lang="en-US" altLang="zh-CN"/>
              <a:t>6</a:t>
            </a:r>
            <a:r>
              <a:rPr lang="en-US" altLang="en-US"/>
              <a:t> Binary Search</a:t>
            </a:r>
            <a:br>
              <a:rPr lang="en-US" altLang="zh-CN"/>
            </a:br>
            <a:r>
              <a:rPr lang="zh-CN" altLang="en-US"/>
              <a:t>第</a:t>
            </a:r>
            <a:r>
              <a:rPr lang="en-US" altLang="zh-CN"/>
              <a:t>6</a:t>
            </a:r>
            <a:r>
              <a:rPr lang="zh-CN" altLang="en-US"/>
              <a:t>讲 二分查找</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a:ea typeface="华文细黑" panose="02010600040101010101" pitchFamily="2" charset="-122"/>
              </a:rPr>
              <a:t>华中科技大学计算机学院</a:t>
            </a:r>
          </a:p>
          <a:p>
            <a:pPr eaLnBrk="1" hangingPunct="1">
              <a:defRPr/>
            </a:pPr>
            <a:endParaRPr lang="zh-CN" altLang="en-US" sz="3600" b="1">
              <a:ea typeface="华文细黑" panose="02010600040101010101" pitchFamily="2" charset="-122"/>
            </a:endParaRPr>
          </a:p>
          <a:p>
            <a:pPr eaLnBrk="1" hangingPunct="1">
              <a:defRPr/>
            </a:pPr>
            <a:r>
              <a:rPr lang="zh-CN" altLang="en-US" sz="3600" b="1">
                <a:ea typeface="华文细黑" panose="02010600040101010101" pitchFamily="2" charset="-122"/>
              </a:rPr>
              <a:t>李开</a:t>
            </a:r>
          </a:p>
        </p:txBody>
      </p:sp>
    </p:spTree>
  </p:cSld>
  <p:clrMapOvr>
    <a:masterClrMapping/>
  </p:clrMapOvr>
  <mc:AlternateContent xmlns:mc="http://schemas.openxmlformats.org/markup-compatibility/2006" xmlns:p14="http://schemas.microsoft.com/office/powerpoint/2010/main">
    <mc:Choice Requires="p14">
      <p:transition spd="slow" p14:dur="2000" advTm="42774"/>
    </mc:Choice>
    <mc:Fallback xmlns="">
      <p:transition spd="slow" advTm="427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BEF69E-0BD2-401E-9935-92D19D3C2086}"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DD68525-897F-4006-B6B8-126A7E2CE9FF}" type="slidenum">
              <a:rPr lang="en-US" altLang="zh-CN"/>
              <a:pPr>
                <a:defRPr/>
              </a:pPr>
              <a:t>10</a:t>
            </a:fld>
            <a:endParaRPr lang="en-US" altLang="zh-CN"/>
          </a:p>
        </p:txBody>
      </p:sp>
      <p:sp>
        <p:nvSpPr>
          <p:cNvPr id="122882" name="Rectangle 2"/>
          <p:cNvSpPr>
            <a:spLocks noGrp="1" noChangeArrowheads="1"/>
          </p:cNvSpPr>
          <p:nvPr>
            <p:ph type="title"/>
          </p:nvPr>
        </p:nvSpPr>
        <p:spPr/>
        <p:txBody>
          <a:bodyPr/>
          <a:lstStyle/>
          <a:p>
            <a:pPr eaLnBrk="1" hangingPunct="1">
              <a:defRPr/>
            </a:pPr>
            <a:r>
              <a:rPr lang="en-US" altLang="zh-CN"/>
              <a:t>3 </a:t>
            </a:r>
            <a:r>
              <a:rPr lang="zh-CN" altLang="en-US"/>
              <a:t>实现二分查找（续）</a:t>
            </a:r>
          </a:p>
        </p:txBody>
      </p:sp>
      <p:pic>
        <p:nvPicPr>
          <p:cNvPr id="7" name="图片 6"/>
          <p:cNvPicPr>
            <a:picLocks noChangeAspect="1"/>
          </p:cNvPicPr>
          <p:nvPr/>
        </p:nvPicPr>
        <p:blipFill>
          <a:blip r:embed="rId2"/>
          <a:stretch>
            <a:fillRect/>
          </a:stretch>
        </p:blipFill>
        <p:spPr>
          <a:xfrm>
            <a:off x="685800" y="1219200"/>
            <a:ext cx="7772400" cy="1843088"/>
          </a:xfrm>
          <a:prstGeom prst="rect">
            <a:avLst/>
          </a:prstGeom>
        </p:spPr>
      </p:pic>
      <p:pic>
        <p:nvPicPr>
          <p:cNvPr id="8" name="图片 7"/>
          <p:cNvPicPr>
            <a:picLocks noChangeAspect="1"/>
          </p:cNvPicPr>
          <p:nvPr/>
        </p:nvPicPr>
        <p:blipFill>
          <a:blip r:embed="rId3"/>
          <a:stretch>
            <a:fillRect/>
          </a:stretch>
        </p:blipFill>
        <p:spPr>
          <a:xfrm>
            <a:off x="723900" y="3382963"/>
            <a:ext cx="7696200" cy="2432050"/>
          </a:xfrm>
          <a:prstGeom prst="rect">
            <a:avLst/>
          </a:prstGeom>
        </p:spPr>
      </p:pic>
      <p:sp>
        <p:nvSpPr>
          <p:cNvPr id="9" name="文本框 8"/>
          <p:cNvSpPr txBox="1"/>
          <p:nvPr/>
        </p:nvSpPr>
        <p:spPr>
          <a:xfrm>
            <a:off x="895350" y="1146389"/>
            <a:ext cx="7353300" cy="2308324"/>
          </a:xfrm>
          <a:prstGeom prst="rect">
            <a:avLst/>
          </a:prstGeom>
          <a:solidFill>
            <a:srgbClr val="FFFF00"/>
          </a:solidFill>
        </p:spPr>
        <p:txBody>
          <a:bodyPr wrap="square" rtlCol="0">
            <a:spAutoFit/>
          </a:bodyPr>
          <a:lstStyle/>
          <a:p>
            <a:pPr algn="just">
              <a:lnSpc>
                <a:spcPct val="150000"/>
              </a:lnSpc>
            </a:pPr>
            <a:r>
              <a:rPr lang="en-US" altLang="zh-CN" sz="2400" dirty="0"/>
              <a:t>A[lower−1]&lt;x</a:t>
            </a:r>
            <a:r>
              <a:rPr lang="zh-CN" altLang="en-US" sz="2400" dirty="0"/>
              <a:t>和</a:t>
            </a:r>
            <a:r>
              <a:rPr lang="en-US" altLang="zh-CN" sz="2400" dirty="0"/>
              <a:t>A[upper]&gt;x</a:t>
            </a:r>
            <a:r>
              <a:rPr lang="zh-CN" altLang="en-US" sz="2400" dirty="0"/>
              <a:t>！。这意味着</a:t>
            </a:r>
            <a:r>
              <a:rPr lang="en-US" altLang="zh-CN" sz="2400" dirty="0"/>
              <a:t>x</a:t>
            </a:r>
            <a:r>
              <a:rPr lang="zh-CN" altLang="en-US" sz="2400" dirty="0"/>
              <a:t>不可能在</a:t>
            </a:r>
            <a:r>
              <a:rPr lang="en-US" altLang="zh-CN" sz="2400" dirty="0"/>
              <a:t>A[0, lower)</a:t>
            </a:r>
            <a:r>
              <a:rPr lang="zh-CN" altLang="en-US" sz="2400" dirty="0"/>
              <a:t>和</a:t>
            </a:r>
            <a:r>
              <a:rPr lang="en-US" altLang="zh-CN" sz="2400" dirty="0"/>
              <a:t>A[upper, n)</a:t>
            </a:r>
            <a:r>
              <a:rPr lang="zh-CN" altLang="en-US" sz="2400" dirty="0"/>
              <a:t>的段内，因为数组是有序的（所以</a:t>
            </a:r>
            <a:r>
              <a:rPr lang="en-US" altLang="zh-CN" sz="2400" dirty="0"/>
              <a:t>A[lower-1]</a:t>
            </a:r>
            <a:r>
              <a:rPr lang="zh-CN" altLang="en-US" sz="2400" dirty="0"/>
              <a:t>左侧的所有数组元素都比</a:t>
            </a:r>
            <a:r>
              <a:rPr lang="en-US" altLang="zh-CN" sz="2400" dirty="0"/>
              <a:t>x</a:t>
            </a:r>
            <a:r>
              <a:rPr lang="zh-CN" altLang="en-US" sz="2400" dirty="0"/>
              <a:t>小，</a:t>
            </a:r>
            <a:r>
              <a:rPr lang="en-US" altLang="zh-CN" sz="2400" dirty="0"/>
              <a:t>A[upper]</a:t>
            </a:r>
            <a:r>
              <a:rPr lang="zh-CN" altLang="en-US" sz="2400" dirty="0"/>
              <a:t>右侧的所有元素都比</a:t>
            </a:r>
            <a:r>
              <a:rPr lang="en-US" altLang="zh-CN" sz="2400" dirty="0"/>
              <a:t>x</a:t>
            </a:r>
            <a:r>
              <a:rPr lang="zh-CN" altLang="en-US" sz="2400" dirty="0"/>
              <a:t>大）</a:t>
            </a:r>
          </a:p>
        </p:txBody>
      </p:sp>
    </p:spTree>
    <p:extLst>
      <p:ext uri="{BB962C8B-B14F-4D97-AF65-F5344CB8AC3E}">
        <p14:creationId xmlns:p14="http://schemas.microsoft.com/office/powerpoint/2010/main" val="64115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01E40EC-8FA6-4260-9E86-7DCD80B32B3F}"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D640969-FAB3-4D94-A64E-8AD2C6225162}" type="slidenum">
              <a:rPr lang="en-US" altLang="zh-CN"/>
              <a:pPr>
                <a:defRPr/>
              </a:pPr>
              <a:t>11</a:t>
            </a:fld>
            <a:endParaRPr lang="en-US" altLang="zh-CN"/>
          </a:p>
        </p:txBody>
      </p:sp>
      <p:sp>
        <p:nvSpPr>
          <p:cNvPr id="123906" name="Rectangle 2"/>
          <p:cNvSpPr>
            <a:spLocks noGrp="1" noChangeArrowheads="1"/>
          </p:cNvSpPr>
          <p:nvPr>
            <p:ph type="title"/>
          </p:nvPr>
        </p:nvSpPr>
        <p:spPr/>
        <p:txBody>
          <a:bodyPr/>
          <a:lstStyle/>
          <a:p>
            <a:pPr eaLnBrk="1" hangingPunct="1">
              <a:defRPr/>
            </a:pPr>
            <a:r>
              <a:rPr lang="en-US" altLang="zh-CN"/>
              <a:t>3 </a:t>
            </a:r>
            <a:r>
              <a:rPr lang="zh-CN" altLang="en-US"/>
              <a:t>实现二分查找（续）</a:t>
            </a:r>
          </a:p>
        </p:txBody>
      </p:sp>
      <p:sp>
        <p:nvSpPr>
          <p:cNvPr id="123907" name="Rectangle 3"/>
          <p:cNvSpPr>
            <a:spLocks noGrp="1" noChangeArrowheads="1"/>
          </p:cNvSpPr>
          <p:nvPr>
            <p:ph type="body" idx="1"/>
          </p:nvPr>
        </p:nvSpPr>
        <p:spPr>
          <a:xfrm>
            <a:off x="457200" y="1066800"/>
            <a:ext cx="8229600" cy="5064125"/>
          </a:xfrm>
        </p:spPr>
        <p:txBody>
          <a:bodyPr/>
          <a:lstStyle/>
          <a:p>
            <a:pPr eaLnBrk="1" hangingPunct="1">
              <a:lnSpc>
                <a:spcPct val="80000"/>
              </a:lnSpc>
              <a:buFont typeface="Wingdings" panose="05000000000000000000" pitchFamily="2" charset="2"/>
              <a:buNone/>
            </a:pPr>
            <a:r>
              <a:rPr lang="en-US" altLang="zh-CN" sz="1800" dirty="0" err="1"/>
              <a:t>int</a:t>
            </a:r>
            <a:r>
              <a:rPr lang="en-US" altLang="zh-CN" sz="1800" dirty="0"/>
              <a:t> </a:t>
            </a:r>
            <a:r>
              <a:rPr lang="en-US" altLang="zh-CN" sz="1800" dirty="0" err="1"/>
              <a:t>binsearch</a:t>
            </a:r>
            <a:r>
              <a:rPr lang="en-US" altLang="zh-CN" sz="1800" dirty="0"/>
              <a:t>(</a:t>
            </a:r>
            <a:r>
              <a:rPr lang="en-US" altLang="zh-CN" sz="1800" dirty="0" err="1"/>
              <a:t>int</a:t>
            </a:r>
            <a:r>
              <a:rPr lang="en-US" altLang="zh-CN" sz="1800" dirty="0"/>
              <a:t> x, </a:t>
            </a:r>
            <a:r>
              <a:rPr lang="en-US" altLang="zh-CN" sz="1800" dirty="0" err="1"/>
              <a:t>int</a:t>
            </a:r>
            <a:r>
              <a:rPr lang="en-US" altLang="zh-CN" sz="1800" dirty="0"/>
              <a:t>[ ] A, </a:t>
            </a:r>
            <a:r>
              <a:rPr lang="en-US" altLang="zh-CN" sz="1800" dirty="0" err="1"/>
              <a:t>int</a:t>
            </a:r>
            <a:r>
              <a:rPr lang="en-US" altLang="zh-CN" sz="1800" dirty="0"/>
              <a:t> n)</a:t>
            </a:r>
          </a:p>
          <a:p>
            <a:pPr eaLnBrk="1" hangingPunct="1">
              <a:lnSpc>
                <a:spcPct val="80000"/>
              </a:lnSpc>
              <a:buFont typeface="Wingdings" panose="05000000000000000000" pitchFamily="2" charset="2"/>
              <a:buNone/>
            </a:pPr>
            <a:r>
              <a:rPr lang="en-US" altLang="zh-CN" sz="1800" dirty="0"/>
              <a:t>//@requires 0 &lt;= n &amp;&amp; n &lt;= \length(A);</a:t>
            </a:r>
          </a:p>
          <a:p>
            <a:pPr eaLnBrk="1" hangingPunct="1">
              <a:lnSpc>
                <a:spcPct val="80000"/>
              </a:lnSpc>
              <a:buFont typeface="Wingdings" panose="05000000000000000000" pitchFamily="2" charset="2"/>
              <a:buNone/>
            </a:pPr>
            <a:r>
              <a:rPr lang="en-US" altLang="zh-CN" sz="1800" dirty="0"/>
              <a:t>//@requires </a:t>
            </a:r>
            <a:r>
              <a:rPr lang="en-US" altLang="zh-CN" sz="1800" dirty="0" err="1"/>
              <a:t>is_sorted</a:t>
            </a:r>
            <a:r>
              <a:rPr lang="en-US" altLang="zh-CN" sz="1800" dirty="0"/>
              <a:t>(A, 0, n);</a:t>
            </a:r>
          </a:p>
          <a:p>
            <a:pPr eaLnBrk="1" hangingPunct="1">
              <a:lnSpc>
                <a:spcPct val="80000"/>
              </a:lnSpc>
              <a:buFont typeface="Wingdings" panose="05000000000000000000" pitchFamily="2" charset="2"/>
              <a:buNone/>
            </a:pPr>
            <a:r>
              <a:rPr lang="en-US" altLang="zh-CN" sz="1800" dirty="0"/>
              <a:t>/*@ensures (-1 == \result &amp;&amp; !</a:t>
            </a:r>
            <a:r>
              <a:rPr lang="en-US" altLang="zh-CN" sz="1800" dirty="0" err="1"/>
              <a:t>is_in</a:t>
            </a:r>
            <a:r>
              <a:rPr lang="en-US" altLang="zh-CN" sz="1800" dirty="0"/>
              <a:t>(x, A, 0, n))</a:t>
            </a:r>
          </a:p>
          <a:p>
            <a:pPr eaLnBrk="1" hangingPunct="1">
              <a:lnSpc>
                <a:spcPct val="80000"/>
              </a:lnSpc>
              <a:buFont typeface="Wingdings" panose="05000000000000000000" pitchFamily="2" charset="2"/>
              <a:buNone/>
            </a:pPr>
            <a:r>
              <a:rPr lang="en-US" altLang="zh-CN" sz="1800" dirty="0"/>
              <a:t>      || ((0 &lt;= \result &amp;&amp; \result &lt; n) &amp;&amp; A[\result] == x);</a:t>
            </a:r>
          </a:p>
          <a:p>
            <a:pPr eaLnBrk="1" hangingPunct="1">
              <a:lnSpc>
                <a:spcPct val="80000"/>
              </a:lnSpc>
              <a:buFont typeface="Wingdings" panose="05000000000000000000" pitchFamily="2" charset="2"/>
              <a:buNone/>
            </a:pPr>
            <a:r>
              <a:rPr lang="en-US" altLang="zh-CN" sz="1800" dirty="0"/>
              <a:t>   @*/</a:t>
            </a:r>
          </a:p>
          <a:p>
            <a:pPr eaLnBrk="1" hangingPunct="1">
              <a:lnSpc>
                <a:spcPct val="80000"/>
              </a:lnSpc>
              <a:buFont typeface="Wingdings" panose="05000000000000000000" pitchFamily="2" charset="2"/>
              <a:buNone/>
            </a:pPr>
            <a:r>
              <a:rPr lang="en-US" altLang="zh-CN" sz="1800" dirty="0"/>
              <a:t>{ </a:t>
            </a:r>
            <a:r>
              <a:rPr lang="en-US" altLang="zh-CN" sz="1800" dirty="0" err="1"/>
              <a:t>int</a:t>
            </a:r>
            <a:r>
              <a:rPr lang="en-US" altLang="zh-CN" sz="1800" dirty="0"/>
              <a:t> lower = 0;</a:t>
            </a:r>
          </a:p>
          <a:p>
            <a:pPr eaLnBrk="1" hangingPunct="1">
              <a:lnSpc>
                <a:spcPct val="80000"/>
              </a:lnSpc>
              <a:buFont typeface="Wingdings" panose="05000000000000000000" pitchFamily="2" charset="2"/>
              <a:buNone/>
            </a:pPr>
            <a:r>
              <a:rPr lang="en-US" altLang="zh-CN" sz="1800" dirty="0"/>
              <a:t>  </a:t>
            </a:r>
            <a:r>
              <a:rPr lang="en-US" altLang="zh-CN" sz="1800" dirty="0" err="1"/>
              <a:t>int</a:t>
            </a:r>
            <a:r>
              <a:rPr lang="en-US" altLang="zh-CN" sz="1800" dirty="0"/>
              <a:t> upper = n;</a:t>
            </a:r>
          </a:p>
          <a:p>
            <a:pPr eaLnBrk="1" hangingPunct="1">
              <a:lnSpc>
                <a:spcPct val="80000"/>
              </a:lnSpc>
              <a:buFont typeface="Wingdings" panose="05000000000000000000" pitchFamily="2" charset="2"/>
              <a:buNone/>
            </a:pPr>
            <a:r>
              <a:rPr lang="en-US" altLang="zh-CN" sz="1800" dirty="0"/>
              <a:t>  while (lower &lt; upper)</a:t>
            </a:r>
          </a:p>
          <a:p>
            <a:pPr eaLnBrk="1" hangingPunct="1">
              <a:lnSpc>
                <a:spcPct val="80000"/>
              </a:lnSpc>
              <a:buFont typeface="Wingdings" panose="05000000000000000000" pitchFamily="2" charset="2"/>
              <a:buNone/>
            </a:pPr>
            <a:r>
              <a:rPr lang="en-US" altLang="zh-CN" sz="1800" dirty="0"/>
              <a:t>    //@</a:t>
            </a:r>
            <a:r>
              <a:rPr lang="en-US" altLang="zh-CN" sz="1800" dirty="0" err="1"/>
              <a:t>loop_invariant</a:t>
            </a:r>
            <a:r>
              <a:rPr lang="en-US" altLang="zh-CN" sz="1800" dirty="0"/>
              <a:t> 0 &lt;= lower &amp;&amp; lower &lt;= upper &amp;&amp; upper &lt;= n;</a:t>
            </a:r>
          </a:p>
          <a:p>
            <a:pPr eaLnBrk="1" hangingPunct="1">
              <a:lnSpc>
                <a:spcPct val="80000"/>
              </a:lnSpc>
              <a:buFont typeface="Wingdings" panose="05000000000000000000" pitchFamily="2" charset="2"/>
              <a:buNone/>
            </a:pPr>
            <a:r>
              <a:rPr lang="en-US" altLang="zh-CN" sz="1800" dirty="0"/>
              <a:t>    </a:t>
            </a:r>
            <a:r>
              <a:rPr lang="en-US" altLang="zh-CN" sz="1800" dirty="0">
                <a:solidFill>
                  <a:srgbClr val="FF0000"/>
                </a:solidFill>
              </a:rPr>
              <a:t>//@</a:t>
            </a:r>
            <a:r>
              <a:rPr lang="en-US" altLang="zh-CN" sz="1800" dirty="0" err="1">
                <a:solidFill>
                  <a:srgbClr val="FF0000"/>
                </a:solidFill>
              </a:rPr>
              <a:t>loop_invariant</a:t>
            </a:r>
            <a:r>
              <a:rPr lang="en-US" altLang="zh-CN" sz="1800" dirty="0">
                <a:solidFill>
                  <a:srgbClr val="FF0000"/>
                </a:solidFill>
              </a:rPr>
              <a:t> A[lower-1] &lt; x;</a:t>
            </a:r>
          </a:p>
          <a:p>
            <a:pPr eaLnBrk="1" hangingPunct="1">
              <a:lnSpc>
                <a:spcPct val="80000"/>
              </a:lnSpc>
              <a:buFont typeface="Wingdings" panose="05000000000000000000" pitchFamily="2" charset="2"/>
              <a:buNone/>
            </a:pPr>
            <a:r>
              <a:rPr lang="en-US" altLang="zh-CN" sz="1800" dirty="0">
                <a:solidFill>
                  <a:srgbClr val="FF0000"/>
                </a:solidFill>
              </a:rPr>
              <a:t>    //@</a:t>
            </a:r>
            <a:r>
              <a:rPr lang="en-US" altLang="zh-CN" sz="1800" dirty="0" err="1">
                <a:solidFill>
                  <a:srgbClr val="FF0000"/>
                </a:solidFill>
              </a:rPr>
              <a:t>loop_invariant</a:t>
            </a:r>
            <a:r>
              <a:rPr lang="en-US" altLang="zh-CN" sz="1800" dirty="0">
                <a:solidFill>
                  <a:srgbClr val="FF0000"/>
                </a:solidFill>
              </a:rPr>
              <a:t> A[upper] &gt; x;</a:t>
            </a:r>
          </a:p>
          <a:p>
            <a:pPr eaLnBrk="1" hangingPunct="1">
              <a:lnSpc>
                <a:spcPct val="80000"/>
              </a:lnSpc>
              <a:buFont typeface="Wingdings" panose="05000000000000000000" pitchFamily="2" charset="2"/>
              <a:buNone/>
            </a:pPr>
            <a:r>
              <a:rPr lang="en-US" altLang="zh-CN" sz="1800" dirty="0"/>
              <a:t>    { </a:t>
            </a:r>
            <a:r>
              <a:rPr lang="en-US" altLang="zh-CN" sz="1800" dirty="0" err="1"/>
              <a:t>int</a:t>
            </a:r>
            <a:r>
              <a:rPr lang="en-US" altLang="zh-CN" sz="1800" dirty="0"/>
              <a:t> mid = lower + (upper-lower)/2;</a:t>
            </a:r>
          </a:p>
          <a:p>
            <a:pPr eaLnBrk="1" hangingPunct="1">
              <a:lnSpc>
                <a:spcPct val="80000"/>
              </a:lnSpc>
              <a:buFont typeface="Wingdings" panose="05000000000000000000" pitchFamily="2" charset="2"/>
              <a:buNone/>
            </a:pPr>
            <a:r>
              <a:rPr lang="en-US" altLang="zh-CN" sz="1800" dirty="0"/>
              <a:t>      if (A[mid] == x) return mid;</a:t>
            </a:r>
          </a:p>
          <a:p>
            <a:pPr eaLnBrk="1" hangingPunct="1">
              <a:lnSpc>
                <a:spcPct val="80000"/>
              </a:lnSpc>
              <a:buFont typeface="Wingdings" panose="05000000000000000000" pitchFamily="2" charset="2"/>
              <a:buNone/>
            </a:pPr>
            <a:r>
              <a:rPr lang="en-US" altLang="zh-CN" sz="1800" dirty="0"/>
              <a:t>      // ...??...</a:t>
            </a:r>
          </a:p>
          <a:p>
            <a:pPr eaLnBrk="1" hangingPunct="1">
              <a:lnSpc>
                <a:spcPct val="80000"/>
              </a:lnSpc>
              <a:buFont typeface="Wingdings" panose="05000000000000000000" pitchFamily="2" charset="2"/>
              <a:buNone/>
            </a:pPr>
            <a:r>
              <a:rPr lang="en-US" altLang="zh-CN" sz="1800" dirty="0"/>
              <a:t>    }</a:t>
            </a:r>
          </a:p>
          <a:p>
            <a:pPr eaLnBrk="1" hangingPunct="1">
              <a:lnSpc>
                <a:spcPct val="80000"/>
              </a:lnSpc>
              <a:buFont typeface="Wingdings" panose="05000000000000000000" pitchFamily="2" charset="2"/>
              <a:buNone/>
            </a:pPr>
            <a:r>
              <a:rPr lang="en-US" altLang="zh-CN" sz="1800" dirty="0"/>
              <a:t>  return -1;</a:t>
            </a:r>
          </a:p>
          <a:p>
            <a:pPr eaLnBrk="1" hangingPunct="1">
              <a:lnSpc>
                <a:spcPct val="80000"/>
              </a:lnSpc>
              <a:buFont typeface="Wingdings" panose="05000000000000000000" pitchFamily="2" charset="2"/>
              <a:buNone/>
            </a:pPr>
            <a:r>
              <a:rPr lang="en-US" altLang="zh-CN" sz="1800" dirty="0"/>
              <a:t>}</a:t>
            </a:r>
          </a:p>
        </p:txBody>
      </p:sp>
      <p:sp>
        <p:nvSpPr>
          <p:cNvPr id="2" name="文本框 1"/>
          <p:cNvSpPr txBox="1"/>
          <p:nvPr/>
        </p:nvSpPr>
        <p:spPr>
          <a:xfrm>
            <a:off x="2590800" y="4905718"/>
            <a:ext cx="5791200" cy="1225207"/>
          </a:xfrm>
          <a:prstGeom prst="rect">
            <a:avLst/>
          </a:prstGeom>
          <a:solidFill>
            <a:srgbClr val="FFFF00"/>
          </a:solidFill>
        </p:spPr>
        <p:txBody>
          <a:bodyPr wrap="square" rtlCol="0">
            <a:spAutoFit/>
          </a:bodyPr>
          <a:lstStyle/>
          <a:p>
            <a:pPr algn="just">
              <a:lnSpc>
                <a:spcPct val="200000"/>
              </a:lnSpc>
            </a:pPr>
            <a:r>
              <a:rPr lang="zh-CN" altLang="en-US" sz="2000" dirty="0"/>
              <a:t>任何时候访问数组中的元素时，你必须有充分的理由表明对数组元素的访问没有越界！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01E40EC-8FA6-4260-9E86-7DCD80B32B3F}"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D640969-FAB3-4D94-A64E-8AD2C6225162}" type="slidenum">
              <a:rPr lang="en-US" altLang="zh-CN"/>
              <a:pPr>
                <a:defRPr/>
              </a:pPr>
              <a:t>12</a:t>
            </a:fld>
            <a:endParaRPr lang="en-US" altLang="zh-CN"/>
          </a:p>
        </p:txBody>
      </p:sp>
      <p:sp>
        <p:nvSpPr>
          <p:cNvPr id="123906" name="Rectangle 2"/>
          <p:cNvSpPr>
            <a:spLocks noGrp="1" noChangeArrowheads="1"/>
          </p:cNvSpPr>
          <p:nvPr>
            <p:ph type="title"/>
          </p:nvPr>
        </p:nvSpPr>
        <p:spPr/>
        <p:txBody>
          <a:bodyPr/>
          <a:lstStyle/>
          <a:p>
            <a:pPr eaLnBrk="1" hangingPunct="1">
              <a:defRPr/>
            </a:pPr>
            <a:r>
              <a:rPr lang="en-US" altLang="zh-CN"/>
              <a:t>3 </a:t>
            </a:r>
            <a:r>
              <a:rPr lang="zh-CN" altLang="en-US"/>
              <a:t>实现二分查找（续）</a:t>
            </a:r>
          </a:p>
        </p:txBody>
      </p:sp>
      <p:pic>
        <p:nvPicPr>
          <p:cNvPr id="7" name="图片 6"/>
          <p:cNvPicPr>
            <a:picLocks noChangeAspect="1"/>
          </p:cNvPicPr>
          <p:nvPr/>
        </p:nvPicPr>
        <p:blipFill>
          <a:blip r:embed="rId2"/>
          <a:stretch>
            <a:fillRect/>
          </a:stretch>
        </p:blipFill>
        <p:spPr>
          <a:xfrm>
            <a:off x="490537" y="1143000"/>
            <a:ext cx="8162925" cy="2514600"/>
          </a:xfrm>
          <a:prstGeom prst="rect">
            <a:avLst/>
          </a:prstGeom>
        </p:spPr>
      </p:pic>
      <p:sp>
        <p:nvSpPr>
          <p:cNvPr id="8" name="文本框 7"/>
          <p:cNvSpPr txBox="1"/>
          <p:nvPr/>
        </p:nvSpPr>
        <p:spPr>
          <a:xfrm>
            <a:off x="609600" y="3660913"/>
            <a:ext cx="7658099" cy="2062103"/>
          </a:xfrm>
          <a:prstGeom prst="rect">
            <a:avLst/>
          </a:prstGeom>
          <a:solidFill>
            <a:srgbClr val="FFFF00"/>
          </a:solidFill>
        </p:spPr>
        <p:txBody>
          <a:bodyPr wrap="square" rtlCol="0">
            <a:spAutoFit/>
          </a:bodyPr>
          <a:lstStyle/>
          <a:p>
            <a:pPr>
              <a:lnSpc>
                <a:spcPct val="200000"/>
              </a:lnSpc>
            </a:pPr>
            <a:r>
              <a:rPr lang="en-US" altLang="zh-CN" sz="3200" dirty="0"/>
              <a:t>   //@</a:t>
            </a:r>
            <a:r>
              <a:rPr lang="en-US" altLang="zh-CN" sz="3200" dirty="0" err="1"/>
              <a:t>loop_invariant</a:t>
            </a:r>
            <a:r>
              <a:rPr lang="en-US" altLang="zh-CN" sz="3200" dirty="0"/>
              <a:t> A[lower-1] &lt; x;  ??</a:t>
            </a:r>
          </a:p>
          <a:p>
            <a:pPr>
              <a:lnSpc>
                <a:spcPct val="200000"/>
              </a:lnSpc>
            </a:pPr>
            <a:r>
              <a:rPr lang="en-US" altLang="zh-CN" sz="3200" dirty="0"/>
              <a:t>   //@</a:t>
            </a:r>
            <a:r>
              <a:rPr lang="en-US" altLang="zh-CN" sz="3200" dirty="0" err="1"/>
              <a:t>loop_invariant</a:t>
            </a:r>
            <a:r>
              <a:rPr lang="en-US" altLang="zh-CN" sz="3200" dirty="0"/>
              <a:t> A[upper] &gt; x;    ??</a:t>
            </a:r>
            <a:endParaRPr lang="zh-CN" altLang="en-US" sz="3200" dirty="0"/>
          </a:p>
        </p:txBody>
      </p:sp>
    </p:spTree>
    <p:extLst>
      <p:ext uri="{BB962C8B-B14F-4D97-AF65-F5344CB8AC3E}">
        <p14:creationId xmlns:p14="http://schemas.microsoft.com/office/powerpoint/2010/main" val="144289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4FF3961-7317-4464-A1B6-23CA31D50320}"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D9E8FE68-B0C3-481D-9346-5344638B5876}" type="slidenum">
              <a:rPr lang="en-US" altLang="zh-CN"/>
              <a:pPr>
                <a:defRPr/>
              </a:pPr>
              <a:t>13</a:t>
            </a:fld>
            <a:endParaRPr lang="en-US" altLang="zh-CN"/>
          </a:p>
        </p:txBody>
      </p:sp>
      <p:sp>
        <p:nvSpPr>
          <p:cNvPr id="124930" name="Rectangle 2"/>
          <p:cNvSpPr>
            <a:spLocks noGrp="1" noChangeArrowheads="1"/>
          </p:cNvSpPr>
          <p:nvPr>
            <p:ph type="title"/>
          </p:nvPr>
        </p:nvSpPr>
        <p:spPr/>
        <p:txBody>
          <a:bodyPr/>
          <a:lstStyle/>
          <a:p>
            <a:pPr eaLnBrk="1" hangingPunct="1">
              <a:defRPr/>
            </a:pPr>
            <a:r>
              <a:rPr lang="en-US" altLang="zh-CN"/>
              <a:t>3 </a:t>
            </a:r>
            <a:r>
              <a:rPr lang="zh-CN" altLang="en-US"/>
              <a:t>实现二分查找（续）</a:t>
            </a:r>
          </a:p>
        </p:txBody>
      </p:sp>
      <p:sp>
        <p:nvSpPr>
          <p:cNvPr id="11270" name="Rectangle 3"/>
          <p:cNvSpPr>
            <a:spLocks noGrp="1" noChangeArrowheads="1"/>
          </p:cNvSpPr>
          <p:nvPr>
            <p:ph type="body" idx="1"/>
          </p:nvPr>
        </p:nvSpPr>
        <p:spPr>
          <a:xfrm>
            <a:off x="457200" y="1066800"/>
            <a:ext cx="8229600" cy="5064125"/>
          </a:xfrm>
        </p:spPr>
        <p:txBody>
          <a:bodyPr/>
          <a:lstStyle/>
          <a:p>
            <a:pPr eaLnBrk="1" hangingPunct="1">
              <a:lnSpc>
                <a:spcPct val="80000"/>
              </a:lnSpc>
              <a:buFont typeface="Wingdings" panose="05000000000000000000" pitchFamily="2" charset="2"/>
              <a:buNone/>
            </a:pPr>
            <a:r>
              <a:rPr lang="en-US" altLang="zh-CN" sz="1800"/>
              <a:t>int binsearch(int x, int[ ] A, int n)</a:t>
            </a:r>
          </a:p>
          <a:p>
            <a:pPr eaLnBrk="1" hangingPunct="1">
              <a:lnSpc>
                <a:spcPct val="80000"/>
              </a:lnSpc>
              <a:buFont typeface="Wingdings" panose="05000000000000000000" pitchFamily="2" charset="2"/>
              <a:buNone/>
            </a:pPr>
            <a:r>
              <a:rPr lang="en-US" altLang="zh-CN" sz="1800"/>
              <a:t>//@requires 0 &lt;= n &amp;&amp; n &lt;= \length(A);</a:t>
            </a:r>
          </a:p>
          <a:p>
            <a:pPr eaLnBrk="1" hangingPunct="1">
              <a:lnSpc>
                <a:spcPct val="80000"/>
              </a:lnSpc>
              <a:buFont typeface="Wingdings" panose="05000000000000000000" pitchFamily="2" charset="2"/>
              <a:buNone/>
            </a:pPr>
            <a:r>
              <a:rPr lang="en-US" altLang="zh-CN" sz="1800"/>
              <a:t>//@requires is_sorted(A, 0, n);</a:t>
            </a:r>
          </a:p>
          <a:p>
            <a:pPr eaLnBrk="1" hangingPunct="1">
              <a:lnSpc>
                <a:spcPct val="80000"/>
              </a:lnSpc>
              <a:buFont typeface="Wingdings" panose="05000000000000000000" pitchFamily="2" charset="2"/>
              <a:buNone/>
            </a:pPr>
            <a:r>
              <a:rPr lang="en-US" altLang="zh-CN" sz="1800"/>
              <a:t>/*@ensures (-1 == \result &amp;&amp; !is_in(x, A, 0, n))</a:t>
            </a:r>
          </a:p>
          <a:p>
            <a:pPr eaLnBrk="1" hangingPunct="1">
              <a:lnSpc>
                <a:spcPct val="80000"/>
              </a:lnSpc>
              <a:buFont typeface="Wingdings" panose="05000000000000000000" pitchFamily="2" charset="2"/>
              <a:buNone/>
            </a:pPr>
            <a:r>
              <a:rPr lang="en-US" altLang="zh-CN" sz="1800"/>
              <a:t>      || ((0 &lt;= \result &amp;&amp; \result &lt; n) &amp;&amp; A[\result] == x);</a:t>
            </a:r>
          </a:p>
          <a:p>
            <a:pPr eaLnBrk="1" hangingPunct="1">
              <a:lnSpc>
                <a:spcPct val="80000"/>
              </a:lnSpc>
              <a:buFont typeface="Wingdings" panose="05000000000000000000" pitchFamily="2" charset="2"/>
              <a:buNone/>
            </a:pPr>
            <a:r>
              <a:rPr lang="en-US" altLang="zh-CN" sz="1800"/>
              <a:t>  @*/</a:t>
            </a:r>
          </a:p>
          <a:p>
            <a:pPr eaLnBrk="1" hangingPunct="1">
              <a:lnSpc>
                <a:spcPct val="80000"/>
              </a:lnSpc>
              <a:buFont typeface="Wingdings" panose="05000000000000000000" pitchFamily="2" charset="2"/>
              <a:buNone/>
            </a:pPr>
            <a:r>
              <a:rPr lang="en-US" altLang="zh-CN" sz="1800"/>
              <a:t>{ int lower = 0;</a:t>
            </a:r>
          </a:p>
          <a:p>
            <a:pPr eaLnBrk="1" hangingPunct="1">
              <a:lnSpc>
                <a:spcPct val="80000"/>
              </a:lnSpc>
              <a:buFont typeface="Wingdings" panose="05000000000000000000" pitchFamily="2" charset="2"/>
              <a:buNone/>
            </a:pPr>
            <a:r>
              <a:rPr lang="en-US" altLang="zh-CN" sz="1800"/>
              <a:t>  int upper = n;</a:t>
            </a:r>
          </a:p>
          <a:p>
            <a:pPr eaLnBrk="1" hangingPunct="1">
              <a:lnSpc>
                <a:spcPct val="80000"/>
              </a:lnSpc>
              <a:buFont typeface="Wingdings" panose="05000000000000000000" pitchFamily="2" charset="2"/>
              <a:buNone/>
            </a:pPr>
            <a:r>
              <a:rPr lang="en-US" altLang="zh-CN" sz="1800"/>
              <a:t>  while (lower &lt; upper)</a:t>
            </a:r>
          </a:p>
          <a:p>
            <a:pPr eaLnBrk="1" hangingPunct="1">
              <a:lnSpc>
                <a:spcPct val="80000"/>
              </a:lnSpc>
              <a:buFont typeface="Wingdings" panose="05000000000000000000" pitchFamily="2" charset="2"/>
              <a:buNone/>
            </a:pPr>
            <a:r>
              <a:rPr lang="en-US" altLang="zh-CN" sz="1800"/>
              <a:t>    //@loop_invariant 0 &lt;= lower &amp;&amp; lower &lt;= upper &amp;&amp; upper &lt;= n;</a:t>
            </a:r>
          </a:p>
          <a:p>
            <a:pPr eaLnBrk="1" hangingPunct="1">
              <a:lnSpc>
                <a:spcPct val="80000"/>
              </a:lnSpc>
              <a:buFont typeface="Wingdings" panose="05000000000000000000" pitchFamily="2" charset="2"/>
              <a:buNone/>
            </a:pPr>
            <a:r>
              <a:rPr lang="en-US" altLang="zh-CN" sz="1800"/>
              <a:t>    //@loop_invariant </a:t>
            </a:r>
            <a:r>
              <a:rPr lang="en-US" altLang="zh-CN" sz="1800">
                <a:solidFill>
                  <a:srgbClr val="FF0000"/>
                </a:solidFill>
              </a:rPr>
              <a:t>(lower == 0 ||</a:t>
            </a:r>
            <a:r>
              <a:rPr lang="en-US" altLang="zh-CN" sz="1800"/>
              <a:t> A[lower-1] &lt; x</a:t>
            </a:r>
            <a:r>
              <a:rPr lang="en-US" altLang="zh-CN" sz="1800">
                <a:solidFill>
                  <a:srgbClr val="FF0000"/>
                </a:solidFill>
              </a:rPr>
              <a:t>)</a:t>
            </a:r>
            <a:r>
              <a:rPr lang="en-US" altLang="zh-CN" sz="1800"/>
              <a:t>;</a:t>
            </a:r>
          </a:p>
          <a:p>
            <a:pPr eaLnBrk="1" hangingPunct="1">
              <a:lnSpc>
                <a:spcPct val="80000"/>
              </a:lnSpc>
              <a:buFont typeface="Wingdings" panose="05000000000000000000" pitchFamily="2" charset="2"/>
              <a:buNone/>
            </a:pPr>
            <a:r>
              <a:rPr lang="en-US" altLang="zh-CN" sz="1800"/>
              <a:t>    //@loop_invariant</a:t>
            </a:r>
            <a:r>
              <a:rPr lang="en-US" altLang="zh-CN" sz="1800">
                <a:solidFill>
                  <a:srgbClr val="FF0000"/>
                </a:solidFill>
              </a:rPr>
              <a:t> (upper == n ||</a:t>
            </a:r>
            <a:r>
              <a:rPr lang="en-US" altLang="zh-CN" sz="1800"/>
              <a:t> A[upper] &gt; x</a:t>
            </a:r>
            <a:r>
              <a:rPr lang="en-US" altLang="zh-CN" sz="1800">
                <a:solidFill>
                  <a:srgbClr val="FF0000"/>
                </a:solidFill>
              </a:rPr>
              <a:t>)</a:t>
            </a:r>
            <a:r>
              <a:rPr lang="en-US" altLang="zh-CN" sz="1800"/>
              <a:t>;</a:t>
            </a:r>
          </a:p>
          <a:p>
            <a:pPr eaLnBrk="1" hangingPunct="1">
              <a:lnSpc>
                <a:spcPct val="80000"/>
              </a:lnSpc>
              <a:buFont typeface="Wingdings" panose="05000000000000000000" pitchFamily="2" charset="2"/>
              <a:buNone/>
            </a:pPr>
            <a:r>
              <a:rPr lang="en-US" altLang="zh-CN" sz="1800"/>
              <a:t>    { int mid = lower + (upper-lower)/2;</a:t>
            </a:r>
          </a:p>
          <a:p>
            <a:pPr eaLnBrk="1" hangingPunct="1">
              <a:lnSpc>
                <a:spcPct val="80000"/>
              </a:lnSpc>
              <a:buFont typeface="Wingdings" panose="05000000000000000000" pitchFamily="2" charset="2"/>
              <a:buNone/>
            </a:pPr>
            <a:r>
              <a:rPr lang="en-US" altLang="zh-CN" sz="1800"/>
              <a:t>      if (A[mid] == x) return mid;</a:t>
            </a:r>
          </a:p>
          <a:p>
            <a:pPr eaLnBrk="1" hangingPunct="1">
              <a:lnSpc>
                <a:spcPct val="80000"/>
              </a:lnSpc>
              <a:buFont typeface="Wingdings" panose="05000000000000000000" pitchFamily="2" charset="2"/>
              <a:buNone/>
            </a:pPr>
            <a:r>
              <a:rPr lang="en-US" altLang="zh-CN" sz="1800"/>
              <a:t>      // ...??...</a:t>
            </a:r>
          </a:p>
          <a:p>
            <a:pPr eaLnBrk="1" hangingPunct="1">
              <a:lnSpc>
                <a:spcPct val="80000"/>
              </a:lnSpc>
              <a:buFont typeface="Wingdings" panose="05000000000000000000" pitchFamily="2" charset="2"/>
              <a:buNone/>
            </a:pPr>
            <a:r>
              <a:rPr lang="en-US" altLang="zh-CN" sz="1800"/>
              <a:t>    }</a:t>
            </a:r>
          </a:p>
          <a:p>
            <a:pPr eaLnBrk="1" hangingPunct="1">
              <a:lnSpc>
                <a:spcPct val="80000"/>
              </a:lnSpc>
              <a:buFont typeface="Wingdings" panose="05000000000000000000" pitchFamily="2" charset="2"/>
              <a:buNone/>
            </a:pPr>
            <a:r>
              <a:rPr lang="en-US" altLang="zh-CN" sz="1800"/>
              <a:t>  return -1;</a:t>
            </a:r>
          </a:p>
          <a:p>
            <a:pPr eaLnBrk="1" hangingPunct="1">
              <a:lnSpc>
                <a:spcPct val="80000"/>
              </a:lnSpc>
              <a:buFont typeface="Wingdings" panose="05000000000000000000" pitchFamily="2" charset="2"/>
              <a:buNone/>
            </a:pPr>
            <a:r>
              <a:rPr lang="en-US" altLang="zh-CN" sz="1800"/>
              <a:t>}</a:t>
            </a:r>
          </a:p>
        </p:txBody>
      </p:sp>
      <p:sp>
        <p:nvSpPr>
          <p:cNvPr id="2" name="文本框 1"/>
          <p:cNvSpPr txBox="1"/>
          <p:nvPr/>
        </p:nvSpPr>
        <p:spPr>
          <a:xfrm>
            <a:off x="3886200" y="4724400"/>
            <a:ext cx="4572000" cy="1200329"/>
          </a:xfrm>
          <a:prstGeom prst="rect">
            <a:avLst/>
          </a:prstGeom>
          <a:solidFill>
            <a:srgbClr val="FFFF00"/>
          </a:solidFill>
        </p:spPr>
        <p:txBody>
          <a:bodyPr wrap="square" rtlCol="0">
            <a:spAutoFit/>
          </a:bodyPr>
          <a:lstStyle/>
          <a:p>
            <a:pPr algn="just">
              <a:lnSpc>
                <a:spcPct val="150000"/>
              </a:lnSpc>
            </a:pPr>
            <a:r>
              <a:rPr lang="zh-CN" altLang="en-US" sz="2400" dirty="0"/>
              <a:t>循环不变量是否足够健壮来隐含函数的后置条件？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38AEA4D-621F-41F0-A2D8-3B96E2A57E9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B0FD7E5B-1D8F-447A-AA7A-9412921B15BD}" type="slidenum">
              <a:rPr lang="en-US" altLang="zh-CN"/>
              <a:pPr>
                <a:defRPr/>
              </a:pPr>
              <a:t>14</a:t>
            </a:fld>
            <a:endParaRPr lang="en-US" altLang="zh-CN"/>
          </a:p>
        </p:txBody>
      </p:sp>
      <p:sp>
        <p:nvSpPr>
          <p:cNvPr id="125954" name="Rectangle 2"/>
          <p:cNvSpPr>
            <a:spLocks noGrp="1" noChangeArrowheads="1"/>
          </p:cNvSpPr>
          <p:nvPr>
            <p:ph type="title"/>
          </p:nvPr>
        </p:nvSpPr>
        <p:spPr>
          <a:xfrm>
            <a:off x="457200" y="277813"/>
            <a:ext cx="8229600" cy="712787"/>
          </a:xfrm>
        </p:spPr>
        <p:txBody>
          <a:bodyPr/>
          <a:lstStyle/>
          <a:p>
            <a:pPr eaLnBrk="1" hangingPunct="1">
              <a:defRPr/>
            </a:pPr>
            <a:r>
              <a:rPr lang="en-US" altLang="zh-CN"/>
              <a:t>3 </a:t>
            </a:r>
            <a:r>
              <a:rPr lang="zh-CN" altLang="en-US"/>
              <a:t>实现二分查找（续）</a:t>
            </a:r>
          </a:p>
        </p:txBody>
      </p:sp>
      <p:sp>
        <p:nvSpPr>
          <p:cNvPr id="125955" name="Rectangle 3"/>
          <p:cNvSpPr>
            <a:spLocks noGrp="1" noChangeArrowheads="1"/>
          </p:cNvSpPr>
          <p:nvPr>
            <p:ph type="body" idx="1"/>
          </p:nvPr>
        </p:nvSpPr>
        <p:spPr>
          <a:xfrm>
            <a:off x="457200" y="1066800"/>
            <a:ext cx="8229600" cy="5064125"/>
          </a:xfrm>
        </p:spPr>
        <p:txBody>
          <a:bodyPr/>
          <a:lstStyle/>
          <a:p>
            <a:pPr eaLnBrk="1" hangingPunct="1">
              <a:lnSpc>
                <a:spcPct val="80000"/>
              </a:lnSpc>
              <a:buFont typeface="Wingdings" panose="05000000000000000000" pitchFamily="2" charset="2"/>
              <a:buNone/>
            </a:pPr>
            <a:r>
              <a:rPr lang="en-US" altLang="zh-CN" sz="1600" dirty="0" err="1"/>
              <a:t>int</a:t>
            </a:r>
            <a:r>
              <a:rPr lang="en-US" altLang="zh-CN" sz="1600" dirty="0"/>
              <a:t> </a:t>
            </a:r>
            <a:r>
              <a:rPr lang="en-US" altLang="zh-CN" sz="1600" dirty="0" err="1"/>
              <a:t>binsearch</a:t>
            </a:r>
            <a:r>
              <a:rPr lang="en-US" altLang="zh-CN" sz="1600" dirty="0"/>
              <a:t>(</a:t>
            </a:r>
            <a:r>
              <a:rPr lang="en-US" altLang="zh-CN" sz="1600" dirty="0" err="1"/>
              <a:t>int</a:t>
            </a:r>
            <a:r>
              <a:rPr lang="en-US" altLang="zh-CN" sz="1600" dirty="0"/>
              <a:t> x, </a:t>
            </a:r>
            <a:r>
              <a:rPr lang="en-US" altLang="zh-CN" sz="1600" dirty="0" err="1"/>
              <a:t>int</a:t>
            </a:r>
            <a:r>
              <a:rPr lang="en-US" altLang="zh-CN" sz="1600" dirty="0"/>
              <a:t>[ ] A, </a:t>
            </a:r>
            <a:r>
              <a:rPr lang="en-US" altLang="zh-CN" sz="1600" dirty="0" err="1"/>
              <a:t>int</a:t>
            </a:r>
            <a:r>
              <a:rPr lang="en-US" altLang="zh-CN" sz="1600" dirty="0"/>
              <a:t> n)</a:t>
            </a:r>
          </a:p>
          <a:p>
            <a:pPr eaLnBrk="1" hangingPunct="1">
              <a:lnSpc>
                <a:spcPct val="80000"/>
              </a:lnSpc>
              <a:buFont typeface="Wingdings" panose="05000000000000000000" pitchFamily="2" charset="2"/>
              <a:buNone/>
            </a:pPr>
            <a:r>
              <a:rPr lang="en-US" altLang="zh-CN" sz="1600" dirty="0"/>
              <a:t>//@requires 0 &lt;= n &amp;&amp; n &lt;= \length(A);</a:t>
            </a:r>
          </a:p>
          <a:p>
            <a:pPr eaLnBrk="1" hangingPunct="1">
              <a:lnSpc>
                <a:spcPct val="80000"/>
              </a:lnSpc>
              <a:buFont typeface="Wingdings" panose="05000000000000000000" pitchFamily="2" charset="2"/>
              <a:buNone/>
            </a:pPr>
            <a:r>
              <a:rPr lang="en-US" altLang="zh-CN" sz="1600" dirty="0"/>
              <a:t>//@requires </a:t>
            </a:r>
            <a:r>
              <a:rPr lang="en-US" altLang="zh-CN" sz="1600" dirty="0" err="1"/>
              <a:t>is_sorted</a:t>
            </a:r>
            <a:r>
              <a:rPr lang="en-US" altLang="zh-CN" sz="1600" dirty="0"/>
              <a:t>(A, 0, n);</a:t>
            </a:r>
          </a:p>
          <a:p>
            <a:pPr eaLnBrk="1" hangingPunct="1">
              <a:lnSpc>
                <a:spcPct val="80000"/>
              </a:lnSpc>
              <a:buFont typeface="Wingdings" panose="05000000000000000000" pitchFamily="2" charset="2"/>
              <a:buNone/>
            </a:pPr>
            <a:r>
              <a:rPr lang="en-US" altLang="zh-CN" sz="1600" dirty="0"/>
              <a:t>/*@ensures (-1 == \result &amp;&amp; !</a:t>
            </a:r>
            <a:r>
              <a:rPr lang="en-US" altLang="zh-CN" sz="1600" dirty="0" err="1"/>
              <a:t>is_in</a:t>
            </a:r>
            <a:r>
              <a:rPr lang="en-US" altLang="zh-CN" sz="1600" dirty="0"/>
              <a:t>(x, A, 0, n))</a:t>
            </a:r>
          </a:p>
          <a:p>
            <a:pPr eaLnBrk="1" hangingPunct="1">
              <a:lnSpc>
                <a:spcPct val="80000"/>
              </a:lnSpc>
              <a:buFont typeface="Wingdings" panose="05000000000000000000" pitchFamily="2" charset="2"/>
              <a:buNone/>
            </a:pPr>
            <a:r>
              <a:rPr lang="en-US" altLang="zh-CN" sz="1600" dirty="0"/>
              <a:t>       || ((0 &lt;= \result &amp;&amp; \result &lt; n) &amp;&amp; A[\result] == x);</a:t>
            </a:r>
          </a:p>
          <a:p>
            <a:pPr eaLnBrk="1" hangingPunct="1">
              <a:lnSpc>
                <a:spcPct val="80000"/>
              </a:lnSpc>
              <a:buFont typeface="Wingdings" panose="05000000000000000000" pitchFamily="2" charset="2"/>
              <a:buNone/>
            </a:pPr>
            <a:r>
              <a:rPr lang="en-US" altLang="zh-CN" sz="1600" dirty="0"/>
              <a:t>  @*/</a:t>
            </a:r>
          </a:p>
          <a:p>
            <a:pPr eaLnBrk="1" hangingPunct="1">
              <a:lnSpc>
                <a:spcPct val="80000"/>
              </a:lnSpc>
              <a:buFont typeface="Wingdings" panose="05000000000000000000" pitchFamily="2" charset="2"/>
              <a:buNone/>
            </a:pPr>
            <a:r>
              <a:rPr lang="en-US" altLang="zh-CN" sz="1600" dirty="0"/>
              <a:t>{ </a:t>
            </a:r>
            <a:r>
              <a:rPr lang="en-US" altLang="zh-CN" sz="1600" dirty="0" err="1"/>
              <a:t>int</a:t>
            </a:r>
            <a:r>
              <a:rPr lang="en-US" altLang="zh-CN" sz="1600" dirty="0"/>
              <a:t> lower = 0;</a:t>
            </a:r>
          </a:p>
          <a:p>
            <a:pPr eaLnBrk="1" hangingPunct="1">
              <a:lnSpc>
                <a:spcPct val="80000"/>
              </a:lnSpc>
              <a:buFont typeface="Wingdings" panose="05000000000000000000" pitchFamily="2" charset="2"/>
              <a:buNone/>
            </a:pPr>
            <a:r>
              <a:rPr lang="en-US" altLang="zh-CN" sz="1600" dirty="0"/>
              <a:t>  </a:t>
            </a:r>
            <a:r>
              <a:rPr lang="en-US" altLang="zh-CN" sz="1600" dirty="0" err="1"/>
              <a:t>int</a:t>
            </a:r>
            <a:r>
              <a:rPr lang="en-US" altLang="zh-CN" sz="1600" dirty="0"/>
              <a:t> upper = n;</a:t>
            </a:r>
          </a:p>
          <a:p>
            <a:pPr eaLnBrk="1" hangingPunct="1">
              <a:lnSpc>
                <a:spcPct val="80000"/>
              </a:lnSpc>
              <a:buFont typeface="Wingdings" panose="05000000000000000000" pitchFamily="2" charset="2"/>
              <a:buNone/>
            </a:pPr>
            <a:r>
              <a:rPr lang="en-US" altLang="zh-CN" sz="1600" dirty="0"/>
              <a:t>  while (lower &lt; upper)</a:t>
            </a:r>
          </a:p>
          <a:p>
            <a:pPr eaLnBrk="1" hangingPunct="1">
              <a:lnSpc>
                <a:spcPct val="80000"/>
              </a:lnSpc>
              <a:buFont typeface="Wingdings" panose="05000000000000000000" pitchFamily="2" charset="2"/>
              <a:buNone/>
            </a:pPr>
            <a:r>
              <a:rPr lang="en-US" altLang="zh-CN" sz="1600" dirty="0"/>
              <a:t>    //@</a:t>
            </a:r>
            <a:r>
              <a:rPr lang="en-US" altLang="zh-CN" sz="1600" dirty="0" err="1"/>
              <a:t>loop_invariant</a:t>
            </a:r>
            <a:r>
              <a:rPr lang="en-US" altLang="zh-CN" sz="1600" dirty="0"/>
              <a:t> 0 &lt;= lower &amp;&amp; lower &lt;= upper &amp;&amp; upper &lt;= n;</a:t>
            </a:r>
          </a:p>
          <a:p>
            <a:pPr eaLnBrk="1" hangingPunct="1">
              <a:lnSpc>
                <a:spcPct val="80000"/>
              </a:lnSpc>
              <a:buFont typeface="Wingdings" panose="05000000000000000000" pitchFamily="2" charset="2"/>
              <a:buNone/>
            </a:pPr>
            <a:r>
              <a:rPr lang="en-US" altLang="zh-CN" sz="1600" dirty="0"/>
              <a:t>    //@</a:t>
            </a:r>
            <a:r>
              <a:rPr lang="en-US" altLang="zh-CN" sz="1600" dirty="0" err="1"/>
              <a:t>loop_invariant</a:t>
            </a:r>
            <a:r>
              <a:rPr lang="en-US" altLang="zh-CN" sz="1600" dirty="0"/>
              <a:t> (lower == 0 || A[lower-1] &lt; x);</a:t>
            </a:r>
          </a:p>
          <a:p>
            <a:pPr eaLnBrk="1" hangingPunct="1">
              <a:lnSpc>
                <a:spcPct val="80000"/>
              </a:lnSpc>
              <a:buFont typeface="Wingdings" panose="05000000000000000000" pitchFamily="2" charset="2"/>
              <a:buNone/>
            </a:pPr>
            <a:r>
              <a:rPr lang="en-US" altLang="zh-CN" sz="1600" dirty="0"/>
              <a:t>    //@</a:t>
            </a:r>
            <a:r>
              <a:rPr lang="en-US" altLang="zh-CN" sz="1600" dirty="0" err="1"/>
              <a:t>loop_invariant</a:t>
            </a:r>
            <a:r>
              <a:rPr lang="en-US" altLang="zh-CN" sz="1600" dirty="0"/>
              <a:t> (upper == n || A[upper] &gt; x);</a:t>
            </a:r>
          </a:p>
          <a:p>
            <a:pPr eaLnBrk="1" hangingPunct="1">
              <a:lnSpc>
                <a:spcPct val="80000"/>
              </a:lnSpc>
              <a:buFont typeface="Wingdings" panose="05000000000000000000" pitchFamily="2" charset="2"/>
              <a:buNone/>
            </a:pPr>
            <a:r>
              <a:rPr lang="en-US" altLang="zh-CN" sz="1600" dirty="0"/>
              <a:t>    { </a:t>
            </a:r>
            <a:r>
              <a:rPr lang="en-US" altLang="zh-CN" sz="1600" dirty="0" err="1"/>
              <a:t>int</a:t>
            </a:r>
            <a:r>
              <a:rPr lang="en-US" altLang="zh-CN" sz="1600" dirty="0"/>
              <a:t> mid = lower + (upper-lower)/2;</a:t>
            </a:r>
          </a:p>
          <a:p>
            <a:pPr eaLnBrk="1" hangingPunct="1">
              <a:lnSpc>
                <a:spcPct val="80000"/>
              </a:lnSpc>
              <a:buFont typeface="Wingdings" panose="05000000000000000000" pitchFamily="2" charset="2"/>
              <a:buNone/>
            </a:pPr>
            <a:r>
              <a:rPr lang="en-US" altLang="zh-CN" sz="1600" dirty="0"/>
              <a:t>      //@assert lower &lt;= mid &amp;&amp; mid &lt; upper;</a:t>
            </a:r>
          </a:p>
          <a:p>
            <a:pPr eaLnBrk="1" hangingPunct="1">
              <a:lnSpc>
                <a:spcPct val="80000"/>
              </a:lnSpc>
              <a:buFont typeface="Wingdings" panose="05000000000000000000" pitchFamily="2" charset="2"/>
              <a:buNone/>
            </a:pPr>
            <a:r>
              <a:rPr lang="en-US" altLang="zh-CN" sz="1600" dirty="0"/>
              <a:t>      if (A[mid] == x) return mid;</a:t>
            </a:r>
          </a:p>
          <a:p>
            <a:pPr eaLnBrk="1" hangingPunct="1">
              <a:lnSpc>
                <a:spcPct val="80000"/>
              </a:lnSpc>
              <a:buFont typeface="Wingdings" panose="05000000000000000000" pitchFamily="2" charset="2"/>
              <a:buNone/>
            </a:pPr>
            <a:r>
              <a:rPr lang="en-US" altLang="zh-CN" sz="1600" dirty="0"/>
              <a:t>      </a:t>
            </a:r>
            <a:r>
              <a:rPr lang="en-US" altLang="zh-CN" sz="1600" dirty="0">
                <a:solidFill>
                  <a:srgbClr val="FF0000"/>
                </a:solidFill>
              </a:rPr>
              <a:t>else if (A[mid] &lt; x) lower = mid+1;</a:t>
            </a:r>
          </a:p>
          <a:p>
            <a:pPr eaLnBrk="1" hangingPunct="1">
              <a:lnSpc>
                <a:spcPct val="80000"/>
              </a:lnSpc>
              <a:buFont typeface="Wingdings" panose="05000000000000000000" pitchFamily="2" charset="2"/>
              <a:buNone/>
            </a:pPr>
            <a:r>
              <a:rPr lang="en-US" altLang="zh-CN" sz="1600" dirty="0">
                <a:solidFill>
                  <a:srgbClr val="FF0000"/>
                </a:solidFill>
              </a:rPr>
              <a:t>      else /*@assert(A[mid] &gt; x);@*/</a:t>
            </a:r>
          </a:p>
          <a:p>
            <a:pPr eaLnBrk="1" hangingPunct="1">
              <a:lnSpc>
                <a:spcPct val="80000"/>
              </a:lnSpc>
              <a:buFont typeface="Wingdings" panose="05000000000000000000" pitchFamily="2" charset="2"/>
              <a:buNone/>
            </a:pPr>
            <a:r>
              <a:rPr lang="en-US" altLang="zh-CN" sz="1600" dirty="0">
                <a:solidFill>
                  <a:srgbClr val="FF0000"/>
                </a:solidFill>
              </a:rPr>
              <a:t>        upper = mid;</a:t>
            </a:r>
          </a:p>
          <a:p>
            <a:pPr eaLnBrk="1" hangingPunct="1">
              <a:lnSpc>
                <a:spcPct val="80000"/>
              </a:lnSpc>
              <a:buFont typeface="Wingdings" panose="05000000000000000000" pitchFamily="2" charset="2"/>
              <a:buNone/>
            </a:pPr>
            <a:r>
              <a:rPr lang="en-US" altLang="zh-CN" sz="1600" dirty="0"/>
              <a:t>    }</a:t>
            </a:r>
          </a:p>
          <a:p>
            <a:pPr eaLnBrk="1" hangingPunct="1">
              <a:lnSpc>
                <a:spcPct val="80000"/>
              </a:lnSpc>
              <a:buFont typeface="Wingdings" panose="05000000000000000000" pitchFamily="2" charset="2"/>
              <a:buNone/>
            </a:pPr>
            <a:r>
              <a:rPr lang="en-US" altLang="zh-CN" sz="1600" dirty="0"/>
              <a:t>   return -1;</a:t>
            </a:r>
          </a:p>
          <a:p>
            <a:pPr eaLnBrk="1" hangingPunct="1">
              <a:lnSpc>
                <a:spcPct val="80000"/>
              </a:lnSpc>
              <a:buFont typeface="Wingdings" panose="05000000000000000000" pitchFamily="2" charset="2"/>
              <a:buNone/>
            </a:pPr>
            <a:r>
              <a:rPr lang="en-US" altLang="zh-CN" sz="1600" dirty="0"/>
              <a:t>}</a:t>
            </a:r>
          </a:p>
        </p:txBody>
      </p:sp>
      <p:sp>
        <p:nvSpPr>
          <p:cNvPr id="2" name="文本框 1"/>
          <p:cNvSpPr txBox="1"/>
          <p:nvPr/>
        </p:nvSpPr>
        <p:spPr>
          <a:xfrm>
            <a:off x="4343400" y="4495800"/>
            <a:ext cx="3886200" cy="1417568"/>
          </a:xfrm>
          <a:prstGeom prst="rect">
            <a:avLst/>
          </a:prstGeom>
          <a:solidFill>
            <a:srgbClr val="FFFF00"/>
          </a:solidFill>
        </p:spPr>
        <p:txBody>
          <a:bodyPr wrap="square" rtlCol="0">
            <a:spAutoFit/>
          </a:bodyPr>
          <a:lstStyle/>
          <a:p>
            <a:pPr algn="just">
              <a:lnSpc>
                <a:spcPct val="150000"/>
              </a:lnSpc>
            </a:pPr>
            <a:r>
              <a:rPr lang="zh-CN" altLang="en-US" sz="2000" dirty="0"/>
              <a:t>循环不变量的证明，见资料中：</a:t>
            </a:r>
            <a:endParaRPr lang="en-US" altLang="zh-CN" sz="2000" dirty="0"/>
          </a:p>
          <a:p>
            <a:pPr algn="just">
              <a:lnSpc>
                <a:spcPct val="150000"/>
              </a:lnSpc>
            </a:pPr>
            <a:r>
              <a:rPr lang="zh-CN" altLang="en-US" sz="2000" dirty="0"/>
              <a:t>“二分查找算法中循环不变量的证明</a:t>
            </a:r>
            <a:r>
              <a:rPr lang="en-US" altLang="zh-CN" sz="2000" dirty="0"/>
              <a:t>.</a:t>
            </a:r>
            <a:r>
              <a:rPr lang="en-US" altLang="zh-CN" sz="2000" dirty="0" err="1"/>
              <a:t>docx</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5955">
                                            <p:txEl>
                                              <p:pRg st="15" end="15"/>
                                            </p:txEl>
                                          </p:spTgt>
                                        </p:tgtEl>
                                        <p:attrNameLst>
                                          <p:attrName>style.visibility</p:attrName>
                                        </p:attrNameLst>
                                      </p:cBhvr>
                                      <p:to>
                                        <p:strVal val="visible"/>
                                      </p:to>
                                    </p:set>
                                    <p:animEffect transition="in" filter="randombar(horizontal)">
                                      <p:cBhvr>
                                        <p:cTn id="7" dur="500"/>
                                        <p:tgtEl>
                                          <p:spTgt spid="125955">
                                            <p:txEl>
                                              <p:pRg st="15" end="1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25955">
                                            <p:txEl>
                                              <p:pRg st="16" end="16"/>
                                            </p:txEl>
                                          </p:spTgt>
                                        </p:tgtEl>
                                        <p:attrNameLst>
                                          <p:attrName>style.visibility</p:attrName>
                                        </p:attrNameLst>
                                      </p:cBhvr>
                                      <p:to>
                                        <p:strVal val="visible"/>
                                      </p:to>
                                    </p:set>
                                    <p:animEffect transition="in" filter="randombar(horizontal)">
                                      <p:cBhvr>
                                        <p:cTn id="12" dur="500"/>
                                        <p:tgtEl>
                                          <p:spTgt spid="125955">
                                            <p:txEl>
                                              <p:pRg st="16" end="16"/>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25955">
                                            <p:txEl>
                                              <p:pRg st="17" end="17"/>
                                            </p:txEl>
                                          </p:spTgt>
                                        </p:tgtEl>
                                        <p:attrNameLst>
                                          <p:attrName>style.visibility</p:attrName>
                                        </p:attrNameLst>
                                      </p:cBhvr>
                                      <p:to>
                                        <p:strVal val="visible"/>
                                      </p:to>
                                    </p:set>
                                    <p:animEffect transition="in" filter="randombar(horizontal)">
                                      <p:cBhvr>
                                        <p:cTn id="15" dur="500"/>
                                        <p:tgtEl>
                                          <p:spTgt spid="12595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9EF881-161F-4477-9444-F21CF3E86B57}"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185DFCE-233E-4413-8081-617A9F453C1A}" type="slidenum">
              <a:rPr lang="en-US" altLang="zh-CN"/>
              <a:pPr>
                <a:defRPr/>
              </a:pPr>
              <a:t>15</a:t>
            </a:fld>
            <a:endParaRPr lang="en-US" altLang="zh-CN"/>
          </a:p>
        </p:txBody>
      </p:sp>
      <p:sp>
        <p:nvSpPr>
          <p:cNvPr id="126978" name="Rectangle 2"/>
          <p:cNvSpPr>
            <a:spLocks noGrp="1" noChangeArrowheads="1"/>
          </p:cNvSpPr>
          <p:nvPr>
            <p:ph type="title"/>
          </p:nvPr>
        </p:nvSpPr>
        <p:spPr/>
        <p:txBody>
          <a:bodyPr/>
          <a:lstStyle/>
          <a:p>
            <a:pPr eaLnBrk="1" hangingPunct="1">
              <a:defRPr/>
            </a:pPr>
            <a:r>
              <a:rPr lang="en-US" altLang="zh-CN"/>
              <a:t>4 </a:t>
            </a:r>
            <a:r>
              <a:rPr lang="zh-CN" altLang="en-US"/>
              <a:t>终止</a:t>
            </a:r>
          </a:p>
        </p:txBody>
      </p:sp>
      <p:sp>
        <p:nvSpPr>
          <p:cNvPr id="13318" name="Rectangle 3"/>
          <p:cNvSpPr>
            <a:spLocks noGrp="1" noChangeArrowheads="1"/>
          </p:cNvSpPr>
          <p:nvPr>
            <p:ph type="body" idx="1"/>
          </p:nvPr>
        </p:nvSpPr>
        <p:spPr/>
        <p:txBody>
          <a:bodyPr/>
          <a:lstStyle/>
          <a:p>
            <a:pPr algn="just" eaLnBrk="1" hangingPunct="1">
              <a:spcAft>
                <a:spcPct val="20000"/>
              </a:spcAft>
            </a:pPr>
            <a:r>
              <a:rPr lang="zh-CN" altLang="en-US" sz="2800" dirty="0"/>
              <a:t>函数可终止吗？</a:t>
            </a:r>
          </a:p>
          <a:p>
            <a:pPr algn="just" eaLnBrk="1" hangingPunct="1">
              <a:spcAft>
                <a:spcPct val="20000"/>
              </a:spcAft>
            </a:pPr>
            <a:r>
              <a:rPr lang="zh-CN" altLang="en-US" sz="2800" dirty="0"/>
              <a:t>如果循环体执行，即 </a:t>
            </a:r>
            <a:r>
              <a:rPr lang="en-US" altLang="zh-CN" sz="2800" dirty="0"/>
              <a:t>lower &lt; upper</a:t>
            </a:r>
            <a:r>
              <a:rPr lang="zh-CN" altLang="en-US" sz="2800" dirty="0"/>
              <a:t>，那么从</a:t>
            </a:r>
            <a:r>
              <a:rPr lang="en-US" altLang="zh-CN" sz="2800" dirty="0"/>
              <a:t>lower</a:t>
            </a:r>
            <a:r>
              <a:rPr lang="zh-CN" altLang="en-US" sz="2800" dirty="0"/>
              <a:t>到</a:t>
            </a:r>
            <a:r>
              <a:rPr lang="en-US" altLang="zh-CN" sz="2800" dirty="0"/>
              <a:t>upper</a:t>
            </a:r>
            <a:r>
              <a:rPr lang="zh-CN" altLang="en-US" sz="2800" dirty="0"/>
              <a:t>的区间不为空。</a:t>
            </a:r>
          </a:p>
          <a:p>
            <a:pPr algn="just" eaLnBrk="1" hangingPunct="1">
              <a:spcAft>
                <a:spcPct val="20000"/>
              </a:spcAft>
            </a:pPr>
            <a:r>
              <a:rPr lang="zh-CN" altLang="en-US" sz="2800" dirty="0"/>
              <a:t>此外，从</a:t>
            </a:r>
            <a:r>
              <a:rPr lang="en-US" altLang="zh-CN" sz="2800" dirty="0"/>
              <a:t>lower</a:t>
            </a:r>
            <a:r>
              <a:rPr lang="zh-CN" altLang="en-US" sz="2800" dirty="0"/>
              <a:t>到</a:t>
            </a:r>
            <a:r>
              <a:rPr lang="en-US" altLang="zh-CN" sz="2800" dirty="0"/>
              <a:t>mid</a:t>
            </a:r>
            <a:r>
              <a:rPr lang="zh-CN" altLang="en-US" sz="2800" dirty="0"/>
              <a:t>和从</a:t>
            </a:r>
            <a:r>
              <a:rPr lang="en-US" altLang="zh-CN" sz="2800" dirty="0"/>
              <a:t>mid+1</a:t>
            </a:r>
            <a:r>
              <a:rPr lang="zh-CN" altLang="en-US" sz="2800" dirty="0"/>
              <a:t>到</a:t>
            </a:r>
            <a:r>
              <a:rPr lang="en-US" altLang="zh-CN" sz="2800" dirty="0"/>
              <a:t>upper</a:t>
            </a:r>
            <a:r>
              <a:rPr lang="zh-CN" altLang="en-US" sz="2800" dirty="0"/>
              <a:t>的区间都比原始区间小。</a:t>
            </a:r>
          </a:p>
          <a:p>
            <a:pPr algn="just" eaLnBrk="1" hangingPunct="1">
              <a:spcAft>
                <a:spcPct val="20000"/>
              </a:spcAft>
            </a:pPr>
            <a:r>
              <a:rPr lang="zh-CN" altLang="en-US" sz="2800" dirty="0"/>
              <a:t>除非我们找到元素，否则，</a:t>
            </a:r>
            <a:r>
              <a:rPr lang="en-US" altLang="zh-CN" sz="2800" dirty="0"/>
              <a:t>upper</a:t>
            </a:r>
            <a:r>
              <a:rPr lang="zh-CN" altLang="en-US" sz="2800" dirty="0"/>
              <a:t>与</a:t>
            </a:r>
            <a:r>
              <a:rPr lang="en-US" altLang="zh-CN" sz="2800" dirty="0"/>
              <a:t>lower</a:t>
            </a:r>
            <a:r>
              <a:rPr lang="zh-CN" altLang="en-US" sz="2800" dirty="0"/>
              <a:t>之间的差值最后必定变为</a:t>
            </a:r>
            <a:r>
              <a:rPr lang="en-US" altLang="zh-CN" sz="2800" dirty="0"/>
              <a:t>0</a:t>
            </a:r>
            <a:r>
              <a:rPr lang="zh-CN" altLang="en-US" sz="2800" dirty="0"/>
              <a:t>，这将导致循环条件不成立而退出循环。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F2FDEFA-9122-42D1-80FF-A5969A9A6417}"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4660FC8-A1F9-4127-B774-73F89F44CD34}" type="slidenum">
              <a:rPr lang="en-US" altLang="zh-CN"/>
              <a:pPr>
                <a:defRPr/>
              </a:pPr>
              <a:t>16</a:t>
            </a:fld>
            <a:endParaRPr lang="en-US" altLang="zh-CN"/>
          </a:p>
        </p:txBody>
      </p:sp>
      <p:sp>
        <p:nvSpPr>
          <p:cNvPr id="128002" name="Rectangle 2"/>
          <p:cNvSpPr>
            <a:spLocks noGrp="1" noChangeArrowheads="1"/>
          </p:cNvSpPr>
          <p:nvPr>
            <p:ph type="title"/>
          </p:nvPr>
        </p:nvSpPr>
        <p:spPr/>
        <p:txBody>
          <a:bodyPr/>
          <a:lstStyle/>
          <a:p>
            <a:pPr eaLnBrk="1" hangingPunct="1">
              <a:defRPr/>
            </a:pPr>
            <a:r>
              <a:rPr lang="en-US" altLang="zh-CN"/>
              <a:t>5 </a:t>
            </a:r>
            <a:r>
              <a:rPr lang="zh-CN" altLang="en-US"/>
              <a:t>再一次观察</a:t>
            </a:r>
          </a:p>
        </p:txBody>
      </p:sp>
      <p:sp>
        <p:nvSpPr>
          <p:cNvPr id="14342" name="Rectangle 3"/>
          <p:cNvSpPr>
            <a:spLocks noGrp="1" noChangeArrowheads="1"/>
          </p:cNvSpPr>
          <p:nvPr>
            <p:ph type="body" idx="1"/>
          </p:nvPr>
        </p:nvSpPr>
        <p:spPr/>
        <p:txBody>
          <a:bodyPr/>
          <a:lstStyle/>
          <a:p>
            <a:pPr eaLnBrk="1" hangingPunct="1"/>
            <a:r>
              <a:rPr lang="en-US" altLang="zh-CN" dirty="0" err="1"/>
              <a:t>int</a:t>
            </a:r>
            <a:r>
              <a:rPr lang="en-US" altLang="zh-CN" dirty="0"/>
              <a:t> mid = lower + (upper-lower)/2;</a:t>
            </a:r>
          </a:p>
          <a:p>
            <a:pPr eaLnBrk="1" hangingPunct="1"/>
            <a:r>
              <a:rPr lang="zh-CN" altLang="en-US" dirty="0"/>
              <a:t>是否可以替换为：</a:t>
            </a:r>
            <a:endParaRPr lang="en-US" altLang="zh-CN" dirty="0"/>
          </a:p>
          <a:p>
            <a:pPr marL="0" indent="0" eaLnBrk="1" hangingPunct="1">
              <a:buNone/>
            </a:pPr>
            <a:r>
              <a:rPr lang="en-US" altLang="zh-CN" dirty="0"/>
              <a:t>    </a:t>
            </a:r>
            <a:r>
              <a:rPr lang="en-US" altLang="zh-CN" dirty="0" err="1"/>
              <a:t>int</a:t>
            </a:r>
            <a:r>
              <a:rPr lang="en-US" altLang="zh-CN" dirty="0"/>
              <a:t> mid = (lower + upper) / 2;    </a:t>
            </a:r>
            <a:r>
              <a:rPr lang="zh-CN" alt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C708FCC-89EF-4AA1-9661-B2D055215C29}"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944DE7F-D1E1-4DFD-9117-1AE148E87713}" type="slidenum">
              <a:rPr lang="en-US" altLang="zh-CN"/>
              <a:pPr>
                <a:defRPr/>
              </a:pPr>
              <a:t>17</a:t>
            </a:fld>
            <a:endParaRPr lang="en-US" altLang="zh-CN"/>
          </a:p>
        </p:txBody>
      </p:sp>
      <p:sp>
        <p:nvSpPr>
          <p:cNvPr id="129026" name="Rectangle 2"/>
          <p:cNvSpPr>
            <a:spLocks noGrp="1" noChangeArrowheads="1"/>
          </p:cNvSpPr>
          <p:nvPr>
            <p:ph type="title"/>
          </p:nvPr>
        </p:nvSpPr>
        <p:spPr/>
        <p:txBody>
          <a:bodyPr/>
          <a:lstStyle/>
          <a:p>
            <a:pPr eaLnBrk="1" hangingPunct="1">
              <a:defRPr/>
            </a:pPr>
            <a:r>
              <a:rPr lang="en-US" altLang="zh-CN"/>
              <a:t>6 </a:t>
            </a:r>
            <a:r>
              <a:rPr lang="zh-CN" altLang="en-US"/>
              <a:t>评估</a:t>
            </a:r>
          </a:p>
        </p:txBody>
      </p:sp>
      <p:sp>
        <p:nvSpPr>
          <p:cNvPr id="1536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a:t>% cc0 find.c0 find-time.c0</a:t>
            </a:r>
          </a:p>
          <a:p>
            <a:pPr eaLnBrk="1" hangingPunct="1">
              <a:buFont typeface="Wingdings" panose="05000000000000000000" pitchFamily="2" charset="2"/>
              <a:buNone/>
            </a:pPr>
            <a:r>
              <a:rPr lang="en-US" altLang="zh-CN"/>
              <a:t>% time ./a.out</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zh-CN" altLang="en-US"/>
              <a:t>数组大小	线性查找		二分查找</a:t>
            </a:r>
          </a:p>
          <a:p>
            <a:pPr eaLnBrk="1" hangingPunct="1">
              <a:buFont typeface="Wingdings" panose="05000000000000000000" pitchFamily="2" charset="2"/>
              <a:buNone/>
            </a:pPr>
            <a:r>
              <a:rPr lang="zh-CN" altLang="en-US"/>
              <a:t>	</a:t>
            </a:r>
            <a:r>
              <a:rPr lang="en-US" altLang="zh-CN"/>
              <a:t>2</a:t>
            </a:r>
            <a:r>
              <a:rPr lang="en-US" altLang="zh-CN" baseline="30000"/>
              <a:t>18</a:t>
            </a:r>
            <a:r>
              <a:rPr lang="en-US" altLang="zh-CN"/>
              <a:t>		  4.602s		0.020s</a:t>
            </a:r>
          </a:p>
          <a:p>
            <a:pPr eaLnBrk="1" hangingPunct="1">
              <a:buFont typeface="Wingdings" panose="05000000000000000000" pitchFamily="2" charset="2"/>
              <a:buNone/>
            </a:pPr>
            <a:r>
              <a:rPr lang="en-US" altLang="zh-CN"/>
              <a:t>	2</a:t>
            </a:r>
            <a:r>
              <a:rPr lang="en-US" altLang="zh-CN" baseline="30000"/>
              <a:t>19</a:t>
            </a:r>
            <a:r>
              <a:rPr lang="en-US" altLang="zh-CN"/>
              <a:t>		  9.027s		0.039s</a:t>
            </a:r>
          </a:p>
          <a:p>
            <a:pPr eaLnBrk="1" hangingPunct="1">
              <a:buFont typeface="Wingdings" panose="05000000000000000000" pitchFamily="2" charset="2"/>
              <a:buNone/>
            </a:pPr>
            <a:r>
              <a:rPr lang="en-US" altLang="zh-CN"/>
              <a:t>	2</a:t>
            </a:r>
            <a:r>
              <a:rPr lang="en-US" altLang="zh-CN" baseline="30000"/>
              <a:t>20</a:t>
            </a:r>
            <a:r>
              <a:rPr lang="en-US" altLang="zh-CN"/>
              <a:t>		19.239s		0.077s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A0D6065-0D1A-41A9-990F-BFBB9597A8CE}"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B3E131AA-F069-4A06-BAAE-F62B869658CC}" type="slidenum">
              <a:rPr lang="en-US" altLang="zh-CN"/>
              <a:pPr>
                <a:defRPr/>
              </a:pPr>
              <a:t>18</a:t>
            </a:fld>
            <a:endParaRPr lang="en-US" altLang="zh-CN"/>
          </a:p>
        </p:txBody>
      </p:sp>
      <p:sp>
        <p:nvSpPr>
          <p:cNvPr id="130050" name="Rectangle 2"/>
          <p:cNvSpPr>
            <a:spLocks noGrp="1" noChangeArrowheads="1"/>
          </p:cNvSpPr>
          <p:nvPr>
            <p:ph type="title"/>
          </p:nvPr>
        </p:nvSpPr>
        <p:spPr/>
        <p:txBody>
          <a:bodyPr/>
          <a:lstStyle/>
          <a:p>
            <a:pPr eaLnBrk="1" hangingPunct="1">
              <a:defRPr/>
            </a:pPr>
            <a:r>
              <a:rPr lang="zh-CN" altLang="en-US"/>
              <a:t>习题</a:t>
            </a:r>
          </a:p>
        </p:txBody>
      </p:sp>
      <p:sp>
        <p:nvSpPr>
          <p:cNvPr id="16390" name="Rectangle 3"/>
          <p:cNvSpPr>
            <a:spLocks noGrp="1" noChangeArrowheads="1"/>
          </p:cNvSpPr>
          <p:nvPr>
            <p:ph type="body" idx="1"/>
          </p:nvPr>
        </p:nvSpPr>
        <p:spPr/>
        <p:txBody>
          <a:bodyPr/>
          <a:lstStyle/>
          <a:p>
            <a:pPr algn="just" eaLnBrk="1" hangingPunct="1"/>
            <a:r>
              <a:rPr lang="zh-CN" altLang="en-US" sz="2600" dirty="0"/>
              <a:t>习题</a:t>
            </a:r>
            <a:r>
              <a:rPr lang="en-US" altLang="zh-CN" sz="2600" dirty="0"/>
              <a:t>1  </a:t>
            </a:r>
            <a:r>
              <a:rPr lang="zh-CN" altLang="en-US" sz="2600" dirty="0"/>
              <a:t>重新编写二分查找函数使区间的上下界都包含在内。确保重写的循环不变量和循环体合适，并证明新循环不变量的正确性。还可以通过给定一个每轮循环都严格减少而且有下界的量来证明循环可终止。</a:t>
            </a:r>
          </a:p>
          <a:p>
            <a:pPr algn="just" eaLnBrk="1" hangingPunct="1">
              <a:buFont typeface="Wingdings" panose="05000000000000000000" pitchFamily="2" charset="2"/>
              <a:buNone/>
            </a:pPr>
            <a:endParaRPr lang="zh-CN" altLang="en-US" sz="2600" dirty="0"/>
          </a:p>
          <a:p>
            <a:pPr algn="just" eaLnBrk="1" hangingPunct="1"/>
            <a:r>
              <a:rPr lang="zh-CN" altLang="en-US" sz="2600" dirty="0"/>
              <a:t>习题</a:t>
            </a:r>
            <a:r>
              <a:rPr lang="en-US" altLang="zh-CN" sz="2600" dirty="0"/>
              <a:t>2  </a:t>
            </a:r>
            <a:r>
              <a:rPr lang="zh-CN" altLang="en-US" sz="2600" dirty="0"/>
              <a:t>重写二分查找函数的循环不变量，使用函数</a:t>
            </a:r>
            <a:r>
              <a:rPr lang="en-US" altLang="zh-CN" sz="2600" dirty="0" err="1"/>
              <a:t>is_in</a:t>
            </a:r>
            <a:r>
              <a:rPr lang="en-US" altLang="zh-CN" sz="2600" dirty="0"/>
              <a:t>( x, A, l , u)</a:t>
            </a:r>
            <a:r>
              <a:rPr lang="zh-CN" altLang="en-US" sz="2600" dirty="0"/>
              <a:t>，当且仅当存在</a:t>
            </a:r>
            <a:r>
              <a:rPr lang="en-US" altLang="zh-CN" sz="2600" dirty="0"/>
              <a:t>i</a:t>
            </a:r>
            <a:r>
              <a:rPr lang="zh-CN" altLang="en-US" sz="2600" dirty="0"/>
              <a:t>使得</a:t>
            </a:r>
            <a:r>
              <a:rPr lang="en-US" altLang="zh-CN" sz="2600" dirty="0"/>
              <a:t>x== A[i]</a:t>
            </a:r>
            <a:r>
              <a:rPr lang="zh-CN" altLang="en-US" sz="2600" dirty="0"/>
              <a:t>时，该函数返回</a:t>
            </a:r>
            <a:r>
              <a:rPr lang="en-US" altLang="zh-CN" sz="2600" dirty="0"/>
              <a:t>True</a:t>
            </a:r>
            <a:r>
              <a:rPr lang="zh-CN" altLang="en-US" sz="2600" dirty="0"/>
              <a:t>（</a:t>
            </a:r>
            <a:r>
              <a:rPr lang="en-US" altLang="zh-CN" sz="2600" dirty="0"/>
              <a:t>0 ≤ l ≤ i ≤ u ≤ n, n</a:t>
            </a:r>
            <a:r>
              <a:rPr lang="zh-CN" altLang="en-US" sz="2600" dirty="0"/>
              <a:t>为数组长度）。</a:t>
            </a:r>
            <a:endParaRPr lang="en-US" altLang="zh-CN" sz="2600" dirty="0"/>
          </a:p>
          <a:p>
            <a:pPr algn="just" eaLnBrk="1" hangingPunct="1">
              <a:buNone/>
            </a:pPr>
            <a:r>
              <a:rPr lang="zh-CN" altLang="en-US" sz="2600" dirty="0"/>
              <a:t>	然后证明新的循环不变量，并验证它们是否足够强，足以隐含函数的后置条件。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809E227-C954-4FB7-961A-07667CAE97B1}"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4A3D9474-0DB4-4539-8C6B-142F9945F72F}" type="slidenum">
              <a:rPr lang="en-US" altLang="zh-CN"/>
              <a:pPr>
                <a:defRPr/>
              </a:pPr>
              <a:t>19</a:t>
            </a:fld>
            <a:endParaRPr lang="en-US" altLang="zh-CN"/>
          </a:p>
        </p:txBody>
      </p:sp>
      <p:sp>
        <p:nvSpPr>
          <p:cNvPr id="131074" name="Rectangle 2"/>
          <p:cNvSpPr>
            <a:spLocks noGrp="1" noChangeArrowheads="1"/>
          </p:cNvSpPr>
          <p:nvPr>
            <p:ph type="title"/>
          </p:nvPr>
        </p:nvSpPr>
        <p:spPr/>
        <p:txBody>
          <a:bodyPr/>
          <a:lstStyle/>
          <a:p>
            <a:pPr eaLnBrk="1" hangingPunct="1">
              <a:defRPr/>
            </a:pPr>
            <a:r>
              <a:rPr lang="zh-CN" altLang="en-US"/>
              <a:t>习题</a:t>
            </a:r>
          </a:p>
        </p:txBody>
      </p:sp>
      <p:sp>
        <p:nvSpPr>
          <p:cNvPr id="17414" name="Rectangle 3"/>
          <p:cNvSpPr>
            <a:spLocks noGrp="1" noChangeArrowheads="1"/>
          </p:cNvSpPr>
          <p:nvPr>
            <p:ph type="body" idx="1"/>
          </p:nvPr>
        </p:nvSpPr>
        <p:spPr>
          <a:xfrm>
            <a:off x="457200" y="914400"/>
            <a:ext cx="8229600" cy="5181600"/>
          </a:xfrm>
        </p:spPr>
        <p:txBody>
          <a:bodyPr/>
          <a:lstStyle/>
          <a:p>
            <a:pPr algn="just" eaLnBrk="1" hangingPunct="1">
              <a:lnSpc>
                <a:spcPct val="90000"/>
              </a:lnSpc>
            </a:pPr>
            <a:r>
              <a:rPr lang="zh-CN" altLang="en-US" sz="2600" dirty="0"/>
              <a:t>习题</a:t>
            </a:r>
            <a:r>
              <a:rPr lang="en-US" altLang="zh-CN" sz="2600" dirty="0"/>
              <a:t>3  </a:t>
            </a:r>
            <a:r>
              <a:rPr lang="zh-CN" altLang="en-US" sz="2600" dirty="0"/>
              <a:t>当有序数组中</a:t>
            </a:r>
            <a:r>
              <a:rPr lang="en-US" altLang="zh-CN" sz="2600" dirty="0"/>
              <a:t>x</a:t>
            </a:r>
            <a:r>
              <a:rPr lang="zh-CN" altLang="en-US" sz="2600" dirty="0"/>
              <a:t>不唯一时，本讲中提出的二分查找算法可能找不到数组中最左侧出现的</a:t>
            </a:r>
            <a:r>
              <a:rPr lang="en-US" altLang="zh-CN" sz="2600" dirty="0"/>
              <a:t>x</a:t>
            </a:r>
            <a:r>
              <a:rPr lang="zh-CN" altLang="en-US" sz="2600" dirty="0"/>
              <a:t>。举一个例子说明这个问题。</a:t>
            </a:r>
          </a:p>
          <a:p>
            <a:pPr algn="just" eaLnBrk="1" hangingPunct="1">
              <a:lnSpc>
                <a:spcPct val="90000"/>
              </a:lnSpc>
              <a:buFont typeface="Wingdings" panose="05000000000000000000" pitchFamily="2" charset="2"/>
              <a:buNone/>
            </a:pPr>
            <a:r>
              <a:rPr lang="zh-CN" altLang="en-US" sz="2600" dirty="0"/>
              <a:t>	现在修改二分查找函数和它的循环不变量，使得它总是找到在给定的数组中，最左侧出现的</a:t>
            </a:r>
            <a:r>
              <a:rPr lang="en-US" altLang="zh-CN" sz="2600" dirty="0"/>
              <a:t>x</a:t>
            </a:r>
            <a:r>
              <a:rPr lang="zh-CN" altLang="en-US" sz="2600" dirty="0"/>
              <a:t>（如果它实际在数组里，如果不在则返回</a:t>
            </a:r>
            <a:r>
              <a:rPr lang="en-US" altLang="zh-CN" sz="2600" dirty="0"/>
              <a:t>-1</a:t>
            </a:r>
            <a:r>
              <a:rPr lang="zh-CN" altLang="en-US" sz="2600" dirty="0"/>
              <a:t>）。</a:t>
            </a:r>
          </a:p>
          <a:p>
            <a:pPr algn="just" eaLnBrk="1" hangingPunct="1">
              <a:lnSpc>
                <a:spcPct val="90000"/>
              </a:lnSpc>
              <a:buFont typeface="Wingdings" panose="05000000000000000000" pitchFamily="2" charset="2"/>
              <a:buNone/>
            </a:pPr>
            <a:r>
              <a:rPr lang="zh-CN" altLang="en-US" sz="2600" dirty="0"/>
              <a:t>	证明新版中的循环不变量和函数后置条件并验证程序可终止。</a:t>
            </a:r>
            <a:endParaRPr lang="en-US" altLang="zh-CN" sz="2600" dirty="0"/>
          </a:p>
          <a:p>
            <a:pPr algn="just" eaLnBrk="1" hangingPunct="1">
              <a:lnSpc>
                <a:spcPct val="90000"/>
              </a:lnSpc>
              <a:buFont typeface="Wingdings" panose="05000000000000000000" pitchFamily="2" charset="2"/>
              <a:buNone/>
            </a:pPr>
            <a:endParaRPr lang="zh-CN" altLang="en-US" sz="2600" dirty="0"/>
          </a:p>
          <a:p>
            <a:pPr algn="just" eaLnBrk="1" hangingPunct="1">
              <a:lnSpc>
                <a:spcPct val="90000"/>
              </a:lnSpc>
            </a:pPr>
            <a:r>
              <a:rPr lang="zh-CN" altLang="en-US" sz="2600" dirty="0"/>
              <a:t>习题</a:t>
            </a:r>
            <a:r>
              <a:rPr lang="en-US" altLang="zh-CN" sz="2600" dirty="0"/>
              <a:t>4  </a:t>
            </a:r>
            <a:r>
              <a:rPr lang="zh-CN" altLang="en-US" sz="2600" dirty="0"/>
              <a:t>如果将中间点的计算方法改为</a:t>
            </a:r>
          </a:p>
          <a:p>
            <a:pPr algn="just" eaLnBrk="1" hangingPunct="1">
              <a:lnSpc>
                <a:spcPct val="90000"/>
              </a:lnSpc>
              <a:buFont typeface="Wingdings" panose="05000000000000000000" pitchFamily="2" charset="2"/>
              <a:buNone/>
            </a:pPr>
            <a:r>
              <a:rPr lang="zh-CN" altLang="en-US" sz="2600" dirty="0"/>
              <a:t>		</a:t>
            </a:r>
            <a:r>
              <a:rPr lang="en-US" altLang="zh-CN" sz="2600" dirty="0" err="1"/>
              <a:t>int</a:t>
            </a:r>
            <a:r>
              <a:rPr lang="en-US" altLang="zh-CN" sz="2600" dirty="0"/>
              <a:t> mid = (lower + upper)/2;</a:t>
            </a:r>
          </a:p>
          <a:p>
            <a:pPr algn="just" eaLnBrk="1" hangingPunct="1">
              <a:lnSpc>
                <a:spcPct val="90000"/>
              </a:lnSpc>
              <a:buFont typeface="Wingdings" panose="05000000000000000000" pitchFamily="2" charset="2"/>
              <a:buNone/>
            </a:pPr>
            <a:r>
              <a:rPr lang="en-US" altLang="zh-CN" sz="2600" dirty="0"/>
              <a:t>	</a:t>
            </a:r>
            <a:r>
              <a:rPr lang="zh-CN" altLang="en-US" sz="2600" dirty="0"/>
              <a:t>那么约定的哪一部分会引起告警？为什么？给出一个例子，说明在这种情况下约定如何会失败。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494458D8-0F54-451C-9B41-EF566A7C5EB9}" type="datetime1">
              <a:rPr lang="zh-CN" altLang="en-US"/>
              <a:pPr>
                <a:defRPr/>
              </a:pPr>
              <a:t>2024-03-08</a:t>
            </a:fld>
            <a:endParaRPr lang="en-US" altLang="zh-CN"/>
          </a:p>
        </p:txBody>
      </p:sp>
      <p:sp>
        <p:nvSpPr>
          <p:cNvPr id="8" name="页脚占位符 4"/>
          <p:cNvSpPr>
            <a:spLocks noGrp="1"/>
          </p:cNvSpPr>
          <p:nvPr>
            <p:ph type="ftr" sz="quarter" idx="11"/>
          </p:nvPr>
        </p:nvSpPr>
        <p:spPr/>
        <p:txBody>
          <a:bodyPr/>
          <a:lstStyle/>
          <a:p>
            <a:pPr>
              <a:defRPr/>
            </a:pPr>
            <a:r>
              <a:rPr lang="en-US" altLang="zh-CN"/>
              <a:t>华中科技大学计算机学院</a:t>
            </a:r>
          </a:p>
        </p:txBody>
      </p:sp>
      <p:sp>
        <p:nvSpPr>
          <p:cNvPr id="9" name="灯片编号占位符 5"/>
          <p:cNvSpPr>
            <a:spLocks noGrp="1"/>
          </p:cNvSpPr>
          <p:nvPr>
            <p:ph type="sldNum" sz="quarter" idx="12"/>
          </p:nvPr>
        </p:nvSpPr>
        <p:spPr/>
        <p:txBody>
          <a:bodyPr/>
          <a:lstStyle/>
          <a:p>
            <a:pPr>
              <a:defRPr/>
            </a:pPr>
            <a:fld id="{183683FB-0362-4B85-8E2B-4D535522072F}" type="slidenum">
              <a:rPr lang="en-US" altLang="zh-CN"/>
              <a:pPr>
                <a:defRPr/>
              </a:pPr>
              <a:t>2</a:t>
            </a:fld>
            <a:endParaRPr lang="en-US" altLang="zh-CN"/>
          </a:p>
        </p:txBody>
      </p:sp>
      <p:sp>
        <p:nvSpPr>
          <p:cNvPr id="5125" name="Rectangle 3"/>
          <p:cNvSpPr>
            <a:spLocks noGrp="1" noChangeArrowheads="1"/>
          </p:cNvSpPr>
          <p:nvPr>
            <p:ph type="body" idx="1"/>
          </p:nvPr>
        </p:nvSpPr>
        <p:spPr>
          <a:xfrm>
            <a:off x="457200" y="1219200"/>
            <a:ext cx="8229600" cy="4911725"/>
          </a:xfrm>
        </p:spPr>
        <p:txBody>
          <a:bodyPr/>
          <a:lstStyle/>
          <a:p>
            <a:pPr eaLnBrk="1" hangingPunct="1"/>
            <a:r>
              <a:rPr lang="en-US" altLang="zh-CN" dirty="0"/>
              <a:t>Jon Bentley</a:t>
            </a:r>
          </a:p>
          <a:p>
            <a:pPr eaLnBrk="1" hangingPunct="1">
              <a:buFont typeface="Wingdings" panose="05000000000000000000" pitchFamily="2" charset="2"/>
              <a:buNone/>
            </a:pPr>
            <a:r>
              <a:rPr lang="en-US" altLang="zh-CN" dirty="0"/>
              <a:t>	</a:t>
            </a:r>
            <a:r>
              <a:rPr lang="zh-CN" altLang="en-US" dirty="0"/>
              <a:t>世界著名计算机科学家，被誉为实践探索先锋，影响算法发展的十位大师之一。</a:t>
            </a:r>
          </a:p>
        </p:txBody>
      </p:sp>
      <p:sp>
        <p:nvSpPr>
          <p:cNvPr id="9218" name="Rectangle 2"/>
          <p:cNvSpPr>
            <a:spLocks noGrp="1" noChangeArrowheads="1"/>
          </p:cNvSpPr>
          <p:nvPr>
            <p:ph type="title"/>
          </p:nvPr>
        </p:nvSpPr>
        <p:spPr/>
        <p:txBody>
          <a:bodyPr/>
          <a:lstStyle/>
          <a:p>
            <a:pPr eaLnBrk="1" hangingPunct="1">
              <a:defRPr/>
            </a:pPr>
            <a:r>
              <a:rPr lang="en-US" altLang="zh-CN"/>
              <a:t>1 </a:t>
            </a:r>
            <a:r>
              <a:rPr lang="zh-CN" altLang="en-US"/>
              <a:t>引言</a:t>
            </a:r>
          </a:p>
        </p:txBody>
      </p:sp>
      <p:pic>
        <p:nvPicPr>
          <p:cNvPr id="9222" name="Picture 6" descr="53a8dfa1Nbd549d5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600200"/>
            <a:ext cx="4678363"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1600200"/>
            <a:ext cx="3717925"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6564"/>
    </mc:Choice>
    <mc:Fallback xmlns="">
      <p:transition spd="slow" advTm="5656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randombar(horizontal)">
                                      <p:cBhvr>
                                        <p:cTn id="7" dur="500"/>
                                        <p:tgtEl>
                                          <p:spTgt spid="9221"/>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9222"/>
                                        </p:tgtEl>
                                        <p:attrNameLst>
                                          <p:attrName>style.visibility</p:attrName>
                                        </p:attrNameLst>
                                      </p:cBhvr>
                                      <p:to>
                                        <p:strVal val="visible"/>
                                      </p:to>
                                    </p:set>
                                    <p:animEffect transition="in" filter="randombar(horizontal)">
                                      <p:cBhvr>
                                        <p:cTn id="11"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693593D-A1C6-45D6-B187-78A7211656A6}"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BCC94164-9ADF-4B7C-B867-B3B4B813FCED}" type="slidenum">
              <a:rPr lang="en-US" altLang="zh-CN"/>
              <a:pPr>
                <a:defRPr/>
              </a:pPr>
              <a:t>20</a:t>
            </a:fld>
            <a:endParaRPr lang="en-US" altLang="zh-CN"/>
          </a:p>
        </p:txBody>
      </p:sp>
      <p:sp>
        <p:nvSpPr>
          <p:cNvPr id="132098" name="Rectangle 2"/>
          <p:cNvSpPr>
            <a:spLocks noGrp="1" noChangeArrowheads="1"/>
          </p:cNvSpPr>
          <p:nvPr>
            <p:ph type="title"/>
          </p:nvPr>
        </p:nvSpPr>
        <p:spPr/>
        <p:txBody>
          <a:bodyPr/>
          <a:lstStyle/>
          <a:p>
            <a:pPr eaLnBrk="1" hangingPunct="1">
              <a:defRPr/>
            </a:pPr>
            <a:r>
              <a:rPr lang="zh-CN" altLang="en-US"/>
              <a:t>习题</a:t>
            </a:r>
          </a:p>
        </p:txBody>
      </p:sp>
      <p:sp>
        <p:nvSpPr>
          <p:cNvPr id="18438" name="Rectangle 3"/>
          <p:cNvSpPr>
            <a:spLocks noGrp="1" noChangeArrowheads="1"/>
          </p:cNvSpPr>
          <p:nvPr>
            <p:ph type="body" idx="1"/>
          </p:nvPr>
        </p:nvSpPr>
        <p:spPr>
          <a:xfrm>
            <a:off x="457200" y="1295400"/>
            <a:ext cx="8229600" cy="4835525"/>
          </a:xfrm>
        </p:spPr>
        <p:txBody>
          <a:bodyPr/>
          <a:lstStyle/>
          <a:p>
            <a:pPr eaLnBrk="1" hangingPunct="1">
              <a:lnSpc>
                <a:spcPct val="90000"/>
              </a:lnSpc>
            </a:pPr>
            <a:r>
              <a:rPr lang="zh-CN" altLang="en-US" sz="2600" dirty="0"/>
              <a:t>练习</a:t>
            </a:r>
            <a:r>
              <a:rPr lang="en-US" altLang="zh-CN" sz="2600" dirty="0"/>
              <a:t>5  </a:t>
            </a:r>
            <a:r>
              <a:rPr lang="zh-CN" altLang="en-US" sz="2600" dirty="0"/>
              <a:t>本讲中，我们采用按不变性设计的方法，从我们事先确定的循环不变量，来构造循环体实现。我们还可以用下面的代码来代替整个循环体，而保持循环不变量的有效性：</a:t>
            </a:r>
          </a:p>
          <a:p>
            <a:pPr eaLnBrk="1" hangingPunct="1">
              <a:lnSpc>
                <a:spcPct val="90000"/>
              </a:lnSpc>
              <a:buFont typeface="Wingdings" panose="05000000000000000000" pitchFamily="2" charset="2"/>
              <a:buNone/>
            </a:pPr>
            <a:r>
              <a:rPr lang="zh-CN" altLang="en-US" sz="2600" dirty="0"/>
              <a:t>	</a:t>
            </a:r>
            <a:r>
              <a:rPr lang="en-US" altLang="zh-CN" sz="2600" dirty="0"/>
              <a:t>// .... </a:t>
            </a:r>
            <a:r>
              <a:rPr lang="en-US" altLang="zh-CN" sz="2600" dirty="0" err="1"/>
              <a:t>loop_invariant</a:t>
            </a:r>
            <a:r>
              <a:rPr lang="en-US" altLang="zh-CN" sz="2600" dirty="0"/>
              <a:t> elided ....</a:t>
            </a:r>
            <a:br>
              <a:rPr lang="en-US" altLang="zh-CN" sz="2600" dirty="0"/>
            </a:br>
            <a:r>
              <a:rPr lang="en-US" altLang="zh-CN" sz="2600" dirty="0"/>
              <a:t>{</a:t>
            </a:r>
            <a:br>
              <a:rPr lang="en-US" altLang="zh-CN" sz="2600" dirty="0"/>
            </a:br>
            <a:r>
              <a:rPr lang="en-US" altLang="zh-CN" sz="2600" dirty="0"/>
              <a:t>    lower = lower;</a:t>
            </a:r>
            <a:br>
              <a:rPr lang="en-US" altLang="zh-CN" sz="2600" dirty="0"/>
            </a:br>
            <a:r>
              <a:rPr lang="en-US" altLang="zh-CN" sz="2600" dirty="0"/>
              <a:t>    upper = upper;</a:t>
            </a:r>
            <a:br>
              <a:rPr lang="en-US" altLang="zh-CN" sz="2600" dirty="0"/>
            </a:br>
            <a:r>
              <a:rPr lang="en-US" altLang="zh-CN" sz="2600" dirty="0"/>
              <a:t> }</a:t>
            </a:r>
          </a:p>
          <a:p>
            <a:pPr eaLnBrk="1" hangingPunct="1">
              <a:lnSpc>
                <a:spcPct val="90000"/>
              </a:lnSpc>
              <a:buFont typeface="Wingdings" panose="05000000000000000000" pitchFamily="2" charset="2"/>
              <a:buNone/>
            </a:pPr>
            <a:r>
              <a:rPr lang="en-US" altLang="zh-CN" sz="2600" dirty="0"/>
              <a:t>	</a:t>
            </a:r>
            <a:r>
              <a:rPr lang="zh-CN" altLang="en-US" sz="2600" dirty="0"/>
              <a:t>证明现在循环体的循环不变量。这样做有什么问题？我们的证明哪一部分出错了，从而说明了为什么这个循环体不能正确实现二分查找？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日期占位符 3"/>
          <p:cNvSpPr>
            <a:spLocks noGrp="1"/>
          </p:cNvSpPr>
          <p:nvPr>
            <p:ph type="dt" sz="quarter" idx="10"/>
          </p:nvPr>
        </p:nvSpPr>
        <p:spPr/>
        <p:txBody>
          <a:bodyPr/>
          <a:lstStyle/>
          <a:p>
            <a:pPr>
              <a:defRPr/>
            </a:pPr>
            <a:fld id="{494458D8-0F54-451C-9B41-EF566A7C5EB9}" type="datetime1">
              <a:rPr lang="zh-CN" altLang="en-US"/>
              <a:pPr>
                <a:defRPr/>
              </a:pPr>
              <a:t>2024-03-08</a:t>
            </a:fld>
            <a:endParaRPr lang="en-US" altLang="zh-CN"/>
          </a:p>
        </p:txBody>
      </p:sp>
      <p:sp>
        <p:nvSpPr>
          <p:cNvPr id="8" name="页脚占位符 4"/>
          <p:cNvSpPr>
            <a:spLocks noGrp="1"/>
          </p:cNvSpPr>
          <p:nvPr>
            <p:ph type="ftr" sz="quarter" idx="11"/>
          </p:nvPr>
        </p:nvSpPr>
        <p:spPr/>
        <p:txBody>
          <a:bodyPr/>
          <a:lstStyle/>
          <a:p>
            <a:pPr>
              <a:defRPr/>
            </a:pPr>
            <a:r>
              <a:rPr lang="en-US" altLang="zh-CN"/>
              <a:t>华中科技大学计算机学院</a:t>
            </a:r>
          </a:p>
        </p:txBody>
      </p:sp>
      <p:sp>
        <p:nvSpPr>
          <p:cNvPr id="9" name="灯片编号占位符 5"/>
          <p:cNvSpPr>
            <a:spLocks noGrp="1"/>
          </p:cNvSpPr>
          <p:nvPr>
            <p:ph type="sldNum" sz="quarter" idx="12"/>
          </p:nvPr>
        </p:nvSpPr>
        <p:spPr/>
        <p:txBody>
          <a:bodyPr/>
          <a:lstStyle/>
          <a:p>
            <a:pPr>
              <a:defRPr/>
            </a:pPr>
            <a:fld id="{183683FB-0362-4B85-8E2B-4D535522072F}" type="slidenum">
              <a:rPr lang="en-US" altLang="zh-CN"/>
              <a:pPr>
                <a:defRPr/>
              </a:pPr>
              <a:t>3</a:t>
            </a:fld>
            <a:endParaRPr lang="en-US" altLang="zh-CN"/>
          </a:p>
        </p:txBody>
      </p:sp>
      <p:sp>
        <p:nvSpPr>
          <p:cNvPr id="9218" name="Rectangle 2"/>
          <p:cNvSpPr>
            <a:spLocks noGrp="1" noChangeArrowheads="1"/>
          </p:cNvSpPr>
          <p:nvPr>
            <p:ph type="title"/>
          </p:nvPr>
        </p:nvSpPr>
        <p:spPr/>
        <p:txBody>
          <a:bodyPr/>
          <a:lstStyle/>
          <a:p>
            <a:pPr eaLnBrk="1" hangingPunct="1">
              <a:defRPr/>
            </a:pPr>
            <a:r>
              <a:rPr lang="en-US" altLang="zh-CN"/>
              <a:t>1 </a:t>
            </a:r>
            <a:r>
              <a:rPr lang="zh-CN" altLang="en-US"/>
              <a:t>引言</a:t>
            </a:r>
          </a:p>
        </p:txBody>
      </p:sp>
    </p:spTree>
    <p:custDataLst>
      <p:tags r:id="rId1"/>
    </p:custDataLst>
    <p:extLst>
      <p:ext uri="{BB962C8B-B14F-4D97-AF65-F5344CB8AC3E}">
        <p14:creationId xmlns:p14="http://schemas.microsoft.com/office/powerpoint/2010/main" val="3749737098"/>
      </p:ext>
    </p:extLst>
  </p:cSld>
  <p:clrMapOvr>
    <a:masterClrMapping/>
  </p:clrMapOvr>
  <mc:AlternateContent xmlns:mc="http://schemas.openxmlformats.org/markup-compatibility/2006" xmlns:p14="http://schemas.microsoft.com/office/powerpoint/2010/main">
    <mc:Choice Requires="p14">
      <p:transition spd="slow" p14:dur="2000" advTm="1325"/>
    </mc:Choice>
    <mc:Fallback xmlns="">
      <p:transition spd="slow" advTm="13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8D614FD-7DC9-47A6-8AED-562630759305}"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6043679B-EE12-47D3-8A6A-030441A41B70}" type="slidenum">
              <a:rPr lang="en-US" altLang="zh-CN"/>
              <a:pPr>
                <a:defRPr/>
              </a:pPr>
              <a:t>4</a:t>
            </a:fld>
            <a:endParaRPr lang="en-US" altLang="zh-CN"/>
          </a:p>
        </p:txBody>
      </p:sp>
      <p:sp>
        <p:nvSpPr>
          <p:cNvPr id="118786" name="Rectangle 2"/>
          <p:cNvSpPr>
            <a:spLocks noGrp="1" noChangeArrowheads="1"/>
          </p:cNvSpPr>
          <p:nvPr>
            <p:ph type="title"/>
          </p:nvPr>
        </p:nvSpPr>
        <p:spPr/>
        <p:txBody>
          <a:bodyPr/>
          <a:lstStyle/>
          <a:p>
            <a:pPr eaLnBrk="1" hangingPunct="1">
              <a:defRPr/>
            </a:pPr>
            <a:r>
              <a:rPr lang="en-US" altLang="zh-CN"/>
              <a:t>2 </a:t>
            </a:r>
            <a:r>
              <a:rPr lang="zh-CN" altLang="en-US"/>
              <a:t>二分查找</a:t>
            </a:r>
          </a:p>
        </p:txBody>
      </p:sp>
      <p:sp>
        <p:nvSpPr>
          <p:cNvPr id="6150" name="Rectangle 3"/>
          <p:cNvSpPr>
            <a:spLocks noGrp="1" noChangeArrowheads="1"/>
          </p:cNvSpPr>
          <p:nvPr>
            <p:ph type="body" idx="1"/>
          </p:nvPr>
        </p:nvSpPr>
        <p:spPr/>
        <p:txBody>
          <a:bodyPr/>
          <a:lstStyle/>
          <a:p>
            <a:pPr eaLnBrk="1" hangingPunct="1"/>
            <a:r>
              <a:rPr lang="zh-CN" altLang="en-US"/>
              <a:t>通过检查有序数组的中间元素，我们开始查找</a:t>
            </a:r>
            <a:r>
              <a:rPr lang="en-US" altLang="zh-CN"/>
              <a:t>x</a:t>
            </a:r>
            <a:r>
              <a:rPr lang="zh-CN" altLang="en-US"/>
              <a:t>。如果它比</a:t>
            </a:r>
            <a:r>
              <a:rPr lang="en-US" altLang="zh-CN"/>
              <a:t>x</a:t>
            </a:r>
            <a:r>
              <a:rPr lang="zh-CN" altLang="en-US"/>
              <a:t>小，那么</a:t>
            </a:r>
            <a:r>
              <a:rPr lang="en-US" altLang="zh-CN"/>
              <a:t>x</a:t>
            </a:r>
            <a:r>
              <a:rPr lang="zh-CN" altLang="en-US"/>
              <a:t>必然在数组的高半部分（如果</a:t>
            </a:r>
            <a:r>
              <a:rPr lang="en-US" altLang="zh-CN"/>
              <a:t>x</a:t>
            </a:r>
            <a:r>
              <a:rPr lang="zh-CN" altLang="en-US"/>
              <a:t>在数组中）。如果它比</a:t>
            </a:r>
            <a:r>
              <a:rPr lang="en-US" altLang="zh-CN"/>
              <a:t>x</a:t>
            </a:r>
            <a:r>
              <a:rPr lang="zh-CN" altLang="en-US"/>
              <a:t>大，则</a:t>
            </a:r>
            <a:r>
              <a:rPr lang="en-US" altLang="zh-CN"/>
              <a:t>x</a:t>
            </a:r>
            <a:r>
              <a:rPr lang="zh-CN" altLang="en-US"/>
              <a:t>必然在数组的低半部分。现在我们继续限制我们的注意力到高或低半部分中，再次找到中间元素，进行与先前一样的处理。</a:t>
            </a:r>
          </a:p>
          <a:p>
            <a:pPr eaLnBrk="1" hangingPunct="1"/>
            <a:r>
              <a:rPr lang="zh-CN" altLang="en-US"/>
              <a:t>如果我们找到</a:t>
            </a:r>
            <a:r>
              <a:rPr lang="en-US" altLang="zh-CN"/>
              <a:t>x</a:t>
            </a:r>
            <a:r>
              <a:rPr lang="zh-CN" altLang="en-US"/>
              <a:t>或者如果子数组大小为</a:t>
            </a:r>
            <a:r>
              <a:rPr lang="en-US" altLang="zh-CN"/>
              <a:t>0</a:t>
            </a:r>
            <a:r>
              <a:rPr lang="zh-CN" altLang="en-US"/>
              <a:t>，即</a:t>
            </a:r>
            <a:r>
              <a:rPr lang="en-US" altLang="zh-CN"/>
              <a:t>x</a:t>
            </a:r>
            <a:r>
              <a:rPr lang="zh-CN" altLang="en-US"/>
              <a:t>不在数组中，我们停止查找。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8D614FD-7DC9-47A6-8AED-562630759305}"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6043679B-EE12-47D3-8A6A-030441A41B70}" type="slidenum">
              <a:rPr lang="en-US" altLang="zh-CN"/>
              <a:pPr>
                <a:defRPr/>
              </a:pPr>
              <a:t>5</a:t>
            </a:fld>
            <a:endParaRPr lang="en-US" altLang="zh-CN"/>
          </a:p>
        </p:txBody>
      </p:sp>
      <p:sp>
        <p:nvSpPr>
          <p:cNvPr id="118786" name="Rectangle 2"/>
          <p:cNvSpPr>
            <a:spLocks noGrp="1" noChangeArrowheads="1"/>
          </p:cNvSpPr>
          <p:nvPr>
            <p:ph type="title"/>
          </p:nvPr>
        </p:nvSpPr>
        <p:spPr/>
        <p:txBody>
          <a:bodyPr/>
          <a:lstStyle/>
          <a:p>
            <a:pPr eaLnBrk="1" hangingPunct="1">
              <a:defRPr/>
            </a:pPr>
            <a:r>
              <a:rPr lang="en-US" altLang="zh-CN" dirty="0"/>
              <a:t>2 </a:t>
            </a:r>
            <a:r>
              <a:rPr lang="zh-CN" altLang="en-US" dirty="0"/>
              <a:t>二分查找（续）</a:t>
            </a:r>
          </a:p>
        </p:txBody>
      </p:sp>
      <p:pic>
        <p:nvPicPr>
          <p:cNvPr id="3" name="内容占位符 2"/>
          <p:cNvPicPr>
            <a:picLocks noGrp="1" noChangeAspect="1"/>
          </p:cNvPicPr>
          <p:nvPr>
            <p:ph idx="1"/>
          </p:nvPr>
        </p:nvPicPr>
        <p:blipFill>
          <a:blip r:embed="rId2"/>
          <a:stretch>
            <a:fillRect/>
          </a:stretch>
        </p:blipFill>
        <p:spPr>
          <a:xfrm>
            <a:off x="457200" y="1143000"/>
            <a:ext cx="8229600" cy="4795948"/>
          </a:xfrm>
          <a:prstGeom prst="rect">
            <a:avLst/>
          </a:prstGeom>
        </p:spPr>
      </p:pic>
      <p:pic>
        <p:nvPicPr>
          <p:cNvPr id="7" name="图片 6"/>
          <p:cNvPicPr>
            <a:picLocks noChangeAspect="1"/>
          </p:cNvPicPr>
          <p:nvPr/>
        </p:nvPicPr>
        <p:blipFill>
          <a:blip r:embed="rId3"/>
          <a:stretch>
            <a:fillRect/>
          </a:stretch>
        </p:blipFill>
        <p:spPr>
          <a:xfrm>
            <a:off x="419100" y="2116987"/>
            <a:ext cx="8305800" cy="2647950"/>
          </a:xfrm>
          <a:prstGeom prst="rect">
            <a:avLst/>
          </a:prstGeom>
          <a:solidFill>
            <a:schemeClr val="accent1">
              <a:lumMod val="40000"/>
              <a:lumOff val="60000"/>
            </a:schemeClr>
          </a:solidFill>
          <a:ln>
            <a:solidFill>
              <a:srgbClr val="FF0000"/>
            </a:solidFill>
          </a:ln>
        </p:spPr>
      </p:pic>
    </p:spTree>
    <p:extLst>
      <p:ext uri="{BB962C8B-B14F-4D97-AF65-F5344CB8AC3E}">
        <p14:creationId xmlns:p14="http://schemas.microsoft.com/office/powerpoint/2010/main" val="233451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B5F3FA8-0211-434B-B588-6482CF984D59}"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0491346-6362-4E23-B194-EF75B7511024}" type="slidenum">
              <a:rPr lang="en-US" altLang="zh-CN"/>
              <a:pPr>
                <a:defRPr/>
              </a:pPr>
              <a:t>6</a:t>
            </a:fld>
            <a:endParaRPr lang="en-US" altLang="zh-CN"/>
          </a:p>
        </p:txBody>
      </p:sp>
      <p:sp>
        <p:nvSpPr>
          <p:cNvPr id="119810" name="Rectangle 2"/>
          <p:cNvSpPr>
            <a:spLocks noGrp="1" noChangeArrowheads="1"/>
          </p:cNvSpPr>
          <p:nvPr>
            <p:ph type="title"/>
          </p:nvPr>
        </p:nvSpPr>
        <p:spPr/>
        <p:txBody>
          <a:bodyPr/>
          <a:lstStyle/>
          <a:p>
            <a:pPr eaLnBrk="1" hangingPunct="1">
              <a:defRPr/>
            </a:pPr>
            <a:r>
              <a:rPr lang="en-US" altLang="zh-CN"/>
              <a:t>3 </a:t>
            </a:r>
            <a:r>
              <a:rPr lang="zh-CN" altLang="en-US"/>
              <a:t>实现二分查找</a:t>
            </a:r>
          </a:p>
        </p:txBody>
      </p:sp>
      <p:sp>
        <p:nvSpPr>
          <p:cNvPr id="119811" name="Rectangle 3"/>
          <p:cNvSpPr>
            <a:spLocks noGrp="1" noChangeArrowheads="1"/>
          </p:cNvSpPr>
          <p:nvPr>
            <p:ph type="body" idx="1"/>
          </p:nvPr>
        </p:nvSpPr>
        <p:spPr/>
        <p:txBody>
          <a:bodyPr/>
          <a:lstStyle/>
          <a:p>
            <a:pPr eaLnBrk="1" hangingPunct="1">
              <a:defRPr/>
            </a:pPr>
            <a:r>
              <a:rPr lang="en-US" altLang="zh-CN" sz="2800" dirty="0" err="1"/>
              <a:t>int</a:t>
            </a:r>
            <a:r>
              <a:rPr lang="en-US" altLang="zh-CN" sz="2800" dirty="0"/>
              <a:t> </a:t>
            </a:r>
            <a:r>
              <a:rPr lang="en-US" altLang="zh-CN" sz="2800" dirty="0" err="1"/>
              <a:t>binsearch</a:t>
            </a:r>
            <a:r>
              <a:rPr lang="en-US" altLang="zh-CN" sz="2800" dirty="0"/>
              <a:t>(</a:t>
            </a:r>
            <a:r>
              <a:rPr lang="en-US" altLang="zh-CN" sz="2800" dirty="0" err="1"/>
              <a:t>int</a:t>
            </a:r>
            <a:r>
              <a:rPr lang="en-US" altLang="zh-CN" sz="2800" dirty="0"/>
              <a:t> x, </a:t>
            </a:r>
            <a:r>
              <a:rPr lang="en-US" altLang="zh-CN" sz="2800" dirty="0" err="1"/>
              <a:t>int</a:t>
            </a:r>
            <a:r>
              <a:rPr lang="en-US" altLang="zh-CN" sz="2800" dirty="0"/>
              <a:t>[ ] A, </a:t>
            </a:r>
            <a:r>
              <a:rPr lang="en-US" altLang="zh-CN" sz="2800" dirty="0" err="1"/>
              <a:t>int</a:t>
            </a:r>
            <a:r>
              <a:rPr lang="en-US" altLang="zh-CN" sz="2800" dirty="0"/>
              <a:t> n)</a:t>
            </a:r>
          </a:p>
          <a:p>
            <a:pPr marL="0" indent="0" eaLnBrk="1" hangingPunct="1">
              <a:buFont typeface="Wingdings" panose="05000000000000000000" pitchFamily="2" charset="2"/>
              <a:buNone/>
              <a:defRPr/>
            </a:pPr>
            <a:r>
              <a:rPr lang="en-US" altLang="zh-CN" sz="2800" dirty="0"/>
              <a:t>    //@requires 0 &lt;= n &amp;&amp; n &lt;= \length(A);</a:t>
            </a:r>
          </a:p>
          <a:p>
            <a:pPr marL="0" indent="0" eaLnBrk="1" hangingPunct="1">
              <a:buFont typeface="Wingdings" panose="05000000000000000000" pitchFamily="2" charset="2"/>
              <a:buNone/>
              <a:defRPr/>
            </a:pPr>
            <a:r>
              <a:rPr lang="en-US" altLang="zh-CN" sz="2800" dirty="0"/>
              <a:t>    //@requires </a:t>
            </a:r>
            <a:r>
              <a:rPr lang="en-US" altLang="zh-CN" sz="2800" dirty="0" err="1"/>
              <a:t>is_sorted</a:t>
            </a:r>
            <a:r>
              <a:rPr lang="en-US" altLang="zh-CN" sz="2800" dirty="0"/>
              <a:t>(A, 0, n);</a:t>
            </a:r>
          </a:p>
          <a:p>
            <a:pPr marL="0" indent="0" eaLnBrk="1" hangingPunct="1">
              <a:buFont typeface="Wingdings" panose="05000000000000000000" pitchFamily="2" charset="2"/>
              <a:buNone/>
              <a:defRPr/>
            </a:pPr>
            <a:r>
              <a:rPr lang="en-US" altLang="zh-CN" sz="2800" dirty="0"/>
              <a:t>    /*@ensures (-1 == \result &amp;&amp; !</a:t>
            </a:r>
            <a:r>
              <a:rPr lang="en-US" altLang="zh-CN" sz="2800" dirty="0" err="1"/>
              <a:t>is_in</a:t>
            </a:r>
            <a:r>
              <a:rPr lang="en-US" altLang="zh-CN" sz="2800" dirty="0"/>
              <a:t>(x, A, 0, n))</a:t>
            </a:r>
            <a:br>
              <a:rPr lang="en-US" altLang="zh-CN" sz="2800" dirty="0"/>
            </a:br>
            <a:r>
              <a:rPr lang="en-US" altLang="zh-CN" sz="2800" dirty="0"/>
              <a:t>       || ((0 &lt;= \result &amp;&amp; \result &lt; n) &amp;&amp; A[\result] == x);</a:t>
            </a:r>
            <a:br>
              <a:rPr lang="en-US" altLang="zh-CN" sz="2800" dirty="0"/>
            </a:br>
            <a:r>
              <a:rPr lang="en-US" altLang="zh-CN" sz="2800" dirty="0"/>
              <a:t>    @*/</a:t>
            </a:r>
          </a:p>
          <a:p>
            <a:pPr eaLnBrk="1" hangingPunct="1">
              <a:buFont typeface="Wingdings" panose="05000000000000000000" pitchFamily="2" charset="2"/>
              <a:buNone/>
              <a:defRPr/>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randombar(horizontal)">
                                      <p:cBhvr>
                                        <p:cTn id="7" dur="500"/>
                                        <p:tgtEl>
                                          <p:spTgt spid="119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randombar(horizontal)">
                                      <p:cBhvr>
                                        <p:cTn id="12" dur="500"/>
                                        <p:tgtEl>
                                          <p:spTgt spid="1198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animEffect transition="in" filter="randombar(horizontal)">
                                      <p:cBhvr>
                                        <p:cTn id="17" dur="500"/>
                                        <p:tgtEl>
                                          <p:spTgt spid="11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6F5AD94-36E5-49B0-8D77-8B14DB95B730}"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FFD7B522-A3F8-4D2D-81BA-4E2B06423F42}" type="slidenum">
              <a:rPr lang="en-US" altLang="zh-CN"/>
              <a:pPr>
                <a:defRPr/>
              </a:pPr>
              <a:t>7</a:t>
            </a:fld>
            <a:endParaRPr lang="en-US" altLang="zh-CN"/>
          </a:p>
        </p:txBody>
      </p:sp>
      <p:sp>
        <p:nvSpPr>
          <p:cNvPr id="121858" name="Rectangle 2"/>
          <p:cNvSpPr>
            <a:spLocks noGrp="1" noChangeArrowheads="1"/>
          </p:cNvSpPr>
          <p:nvPr>
            <p:ph type="title"/>
          </p:nvPr>
        </p:nvSpPr>
        <p:spPr/>
        <p:txBody>
          <a:bodyPr/>
          <a:lstStyle/>
          <a:p>
            <a:pPr eaLnBrk="1" hangingPunct="1">
              <a:defRPr/>
            </a:pPr>
            <a:r>
              <a:rPr lang="en-US" altLang="zh-CN"/>
              <a:t>3 </a:t>
            </a:r>
            <a:r>
              <a:rPr lang="zh-CN" altLang="en-US"/>
              <a:t>实现二分查找（续）</a:t>
            </a:r>
          </a:p>
        </p:txBody>
      </p:sp>
      <p:sp>
        <p:nvSpPr>
          <p:cNvPr id="121859" name="Rectangle 3"/>
          <p:cNvSpPr>
            <a:spLocks noGrp="1" noChangeArrowheads="1"/>
          </p:cNvSpPr>
          <p:nvPr>
            <p:ph type="body" idx="1"/>
          </p:nvPr>
        </p:nvSpPr>
        <p:spPr>
          <a:xfrm>
            <a:off x="457200" y="1143000"/>
            <a:ext cx="8458200" cy="4987925"/>
          </a:xfrm>
        </p:spPr>
        <p:txBody>
          <a:bodyPr/>
          <a:lstStyle/>
          <a:p>
            <a:pPr eaLnBrk="1" hangingPunct="1">
              <a:lnSpc>
                <a:spcPct val="80000"/>
              </a:lnSpc>
              <a:buFont typeface="Wingdings" panose="05000000000000000000" pitchFamily="2" charset="2"/>
              <a:buNone/>
            </a:pPr>
            <a:r>
              <a:rPr lang="en-US" altLang="zh-CN" sz="2000"/>
              <a:t>	int binsearch(int x, int[] A, int n)</a:t>
            </a:r>
          </a:p>
          <a:p>
            <a:pPr eaLnBrk="1" hangingPunct="1">
              <a:lnSpc>
                <a:spcPct val="80000"/>
              </a:lnSpc>
              <a:buFont typeface="Wingdings" panose="05000000000000000000" pitchFamily="2" charset="2"/>
              <a:buNone/>
            </a:pPr>
            <a:r>
              <a:rPr lang="en-US" altLang="zh-CN" sz="2000"/>
              <a:t>	//@requires 0 &lt;= n &amp;&amp; n &lt;= \length(A);</a:t>
            </a:r>
          </a:p>
          <a:p>
            <a:pPr eaLnBrk="1" hangingPunct="1">
              <a:lnSpc>
                <a:spcPct val="80000"/>
              </a:lnSpc>
              <a:buFont typeface="Wingdings" panose="05000000000000000000" pitchFamily="2" charset="2"/>
              <a:buNone/>
            </a:pPr>
            <a:r>
              <a:rPr lang="en-US" altLang="zh-CN" sz="2000"/>
              <a:t>	//@requires is_sorted(A, 0, n);</a:t>
            </a:r>
          </a:p>
          <a:p>
            <a:pPr eaLnBrk="1" hangingPunct="1">
              <a:lnSpc>
                <a:spcPct val="80000"/>
              </a:lnSpc>
              <a:buFont typeface="Wingdings" panose="05000000000000000000" pitchFamily="2" charset="2"/>
              <a:buNone/>
            </a:pPr>
            <a:r>
              <a:rPr lang="en-US" altLang="zh-CN" sz="2000"/>
              <a:t>	/*@ensures (-1 == \result &amp;&amp; !is_in(x, A, 0, n))</a:t>
            </a:r>
          </a:p>
          <a:p>
            <a:pPr eaLnBrk="1" hangingPunct="1">
              <a:lnSpc>
                <a:spcPct val="80000"/>
              </a:lnSpc>
              <a:buFont typeface="Wingdings" panose="05000000000000000000" pitchFamily="2" charset="2"/>
              <a:buNone/>
            </a:pPr>
            <a:r>
              <a:rPr lang="en-US" altLang="zh-CN" sz="2000"/>
              <a:t>	       || ((0 &lt;= \result &amp;&amp; \result &lt; n) &amp;&amp; A[\result] == x);</a:t>
            </a:r>
          </a:p>
          <a:p>
            <a:pPr eaLnBrk="1" hangingPunct="1">
              <a:lnSpc>
                <a:spcPct val="80000"/>
              </a:lnSpc>
              <a:buFont typeface="Wingdings" panose="05000000000000000000" pitchFamily="2" charset="2"/>
              <a:buNone/>
            </a:pPr>
            <a:r>
              <a:rPr lang="en-US" altLang="zh-CN" sz="2000"/>
              <a:t>	 @*/</a:t>
            </a:r>
          </a:p>
          <a:p>
            <a:pPr eaLnBrk="1" hangingPunct="1">
              <a:lnSpc>
                <a:spcPct val="80000"/>
              </a:lnSpc>
              <a:buFont typeface="Wingdings" panose="05000000000000000000" pitchFamily="2" charset="2"/>
              <a:buNone/>
            </a:pPr>
            <a:r>
              <a:rPr lang="en-US" altLang="zh-CN" sz="2000"/>
              <a:t>	</a:t>
            </a:r>
            <a:r>
              <a:rPr lang="en-US" altLang="zh-CN" sz="2000">
                <a:solidFill>
                  <a:srgbClr val="FF0000"/>
                </a:solidFill>
              </a:rPr>
              <a:t>{</a:t>
            </a:r>
          </a:p>
          <a:p>
            <a:pPr eaLnBrk="1" hangingPunct="1">
              <a:lnSpc>
                <a:spcPct val="80000"/>
              </a:lnSpc>
              <a:buFont typeface="Wingdings" panose="05000000000000000000" pitchFamily="2" charset="2"/>
              <a:buNone/>
            </a:pPr>
            <a:r>
              <a:rPr lang="en-US" altLang="zh-CN" sz="2000">
                <a:solidFill>
                  <a:srgbClr val="FF0000"/>
                </a:solidFill>
              </a:rPr>
              <a:t>       int lower = 0;</a:t>
            </a:r>
          </a:p>
          <a:p>
            <a:pPr eaLnBrk="1" hangingPunct="1">
              <a:lnSpc>
                <a:spcPct val="80000"/>
              </a:lnSpc>
              <a:buFont typeface="Wingdings" panose="05000000000000000000" pitchFamily="2" charset="2"/>
              <a:buNone/>
            </a:pPr>
            <a:r>
              <a:rPr lang="en-US" altLang="zh-CN" sz="2000">
                <a:solidFill>
                  <a:srgbClr val="FF0000"/>
                </a:solidFill>
              </a:rPr>
              <a:t>	  int upper = n;</a:t>
            </a:r>
          </a:p>
          <a:p>
            <a:pPr eaLnBrk="1" hangingPunct="1">
              <a:lnSpc>
                <a:spcPct val="80000"/>
              </a:lnSpc>
              <a:buFont typeface="Wingdings" panose="05000000000000000000" pitchFamily="2" charset="2"/>
              <a:buNone/>
            </a:pPr>
            <a:r>
              <a:rPr lang="en-US" altLang="zh-CN" sz="2000">
                <a:solidFill>
                  <a:srgbClr val="FF0000"/>
                </a:solidFill>
              </a:rPr>
              <a:t>	  while (lower &lt; upper)</a:t>
            </a:r>
          </a:p>
          <a:p>
            <a:pPr eaLnBrk="1" hangingPunct="1">
              <a:lnSpc>
                <a:spcPct val="80000"/>
              </a:lnSpc>
              <a:buFont typeface="Wingdings" panose="05000000000000000000" pitchFamily="2" charset="2"/>
              <a:buNone/>
            </a:pPr>
            <a:r>
              <a:rPr lang="en-US" altLang="zh-CN" sz="2000">
                <a:solidFill>
                  <a:srgbClr val="FF0000"/>
                </a:solidFill>
              </a:rPr>
              <a:t>	    //@loop_invariant 0 &lt;= lower &amp;&amp; lower &lt;= upper &amp;&amp; upper &lt;= n;</a:t>
            </a:r>
          </a:p>
          <a:p>
            <a:pPr eaLnBrk="1" hangingPunct="1">
              <a:lnSpc>
                <a:spcPct val="80000"/>
              </a:lnSpc>
              <a:buFont typeface="Wingdings" panose="05000000000000000000" pitchFamily="2" charset="2"/>
              <a:buNone/>
            </a:pPr>
            <a:r>
              <a:rPr lang="en-US" altLang="zh-CN" sz="2000">
                <a:solidFill>
                  <a:srgbClr val="FF0000"/>
                </a:solidFill>
              </a:rPr>
              <a:t>	    {</a:t>
            </a:r>
          </a:p>
          <a:p>
            <a:pPr eaLnBrk="1" hangingPunct="1">
              <a:lnSpc>
                <a:spcPct val="80000"/>
              </a:lnSpc>
              <a:buFont typeface="Wingdings" panose="05000000000000000000" pitchFamily="2" charset="2"/>
              <a:buNone/>
            </a:pPr>
            <a:r>
              <a:rPr lang="en-US" altLang="zh-CN" sz="2000">
                <a:solidFill>
                  <a:srgbClr val="FF0000"/>
                </a:solidFill>
              </a:rPr>
              <a:t>	      // ...??...</a:t>
            </a:r>
          </a:p>
          <a:p>
            <a:pPr eaLnBrk="1" hangingPunct="1">
              <a:lnSpc>
                <a:spcPct val="80000"/>
              </a:lnSpc>
              <a:buFont typeface="Wingdings" panose="05000000000000000000" pitchFamily="2" charset="2"/>
              <a:buNone/>
            </a:pPr>
            <a:r>
              <a:rPr lang="en-US" altLang="zh-CN" sz="2000">
                <a:solidFill>
                  <a:srgbClr val="FF0000"/>
                </a:solidFill>
              </a:rPr>
              <a:t>	    }</a:t>
            </a:r>
          </a:p>
          <a:p>
            <a:pPr eaLnBrk="1" hangingPunct="1">
              <a:lnSpc>
                <a:spcPct val="80000"/>
              </a:lnSpc>
              <a:buFont typeface="Wingdings" panose="05000000000000000000" pitchFamily="2" charset="2"/>
              <a:buNone/>
            </a:pPr>
            <a:r>
              <a:rPr lang="en-US" altLang="zh-CN" sz="2000">
                <a:solidFill>
                  <a:srgbClr val="FF0000"/>
                </a:solidFill>
              </a:rPr>
              <a:t>	    return -1;</a:t>
            </a:r>
          </a:p>
          <a:p>
            <a:pPr eaLnBrk="1" hangingPunct="1">
              <a:lnSpc>
                <a:spcPct val="80000"/>
              </a:lnSpc>
              <a:buFont typeface="Wingdings" panose="05000000000000000000" pitchFamily="2" charset="2"/>
              <a:buNone/>
            </a:pPr>
            <a:r>
              <a:rPr lang="en-US" altLang="zh-CN" sz="2000">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1859">
                                            <p:txEl>
                                              <p:pRg st="7" end="7"/>
                                            </p:txEl>
                                          </p:spTgt>
                                        </p:tgtEl>
                                        <p:attrNameLst>
                                          <p:attrName>style.visibility</p:attrName>
                                        </p:attrNameLst>
                                      </p:cBhvr>
                                      <p:to>
                                        <p:strVal val="visible"/>
                                      </p:to>
                                    </p:set>
                                    <p:animEffect transition="in" filter="randombar(horizontal)">
                                      <p:cBhvr>
                                        <p:cTn id="7" dur="500"/>
                                        <p:tgtEl>
                                          <p:spTgt spid="121859">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21859">
                                            <p:txEl>
                                              <p:pRg st="8" end="8"/>
                                            </p:txEl>
                                          </p:spTgt>
                                        </p:tgtEl>
                                        <p:attrNameLst>
                                          <p:attrName>style.visibility</p:attrName>
                                        </p:attrNameLst>
                                      </p:cBhvr>
                                      <p:to>
                                        <p:strVal val="visible"/>
                                      </p:to>
                                    </p:set>
                                    <p:animEffect transition="in" filter="randombar(horizontal)">
                                      <p:cBhvr>
                                        <p:cTn id="10" dur="500"/>
                                        <p:tgtEl>
                                          <p:spTgt spid="121859">
                                            <p:txEl>
                                              <p:pRg st="8" end="8"/>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121859">
                                            <p:txEl>
                                              <p:pRg st="9" end="9"/>
                                            </p:txEl>
                                          </p:spTgt>
                                        </p:tgtEl>
                                        <p:attrNameLst>
                                          <p:attrName>style.visibility</p:attrName>
                                        </p:attrNameLst>
                                      </p:cBhvr>
                                      <p:to>
                                        <p:strVal val="visible"/>
                                      </p:to>
                                    </p:set>
                                    <p:animEffect transition="in" filter="randombar(horizontal)">
                                      <p:cBhvr>
                                        <p:cTn id="15" dur="500"/>
                                        <p:tgtEl>
                                          <p:spTgt spid="121859">
                                            <p:txEl>
                                              <p:pRg st="9" end="9"/>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21859">
                                            <p:txEl>
                                              <p:pRg st="11" end="11"/>
                                            </p:txEl>
                                          </p:spTgt>
                                        </p:tgtEl>
                                        <p:attrNameLst>
                                          <p:attrName>style.visibility</p:attrName>
                                        </p:attrNameLst>
                                      </p:cBhvr>
                                      <p:to>
                                        <p:strVal val="visible"/>
                                      </p:to>
                                    </p:set>
                                    <p:animEffect transition="in" filter="randombar(horizontal)">
                                      <p:cBhvr>
                                        <p:cTn id="18" dur="500"/>
                                        <p:tgtEl>
                                          <p:spTgt spid="121859">
                                            <p:txEl>
                                              <p:pRg st="11" end="1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21859">
                                            <p:txEl>
                                              <p:pRg st="12" end="12"/>
                                            </p:txEl>
                                          </p:spTgt>
                                        </p:tgtEl>
                                        <p:attrNameLst>
                                          <p:attrName>style.visibility</p:attrName>
                                        </p:attrNameLst>
                                      </p:cBhvr>
                                      <p:to>
                                        <p:strVal val="visible"/>
                                      </p:to>
                                    </p:set>
                                    <p:animEffect transition="in" filter="randombar(horizontal)">
                                      <p:cBhvr>
                                        <p:cTn id="21" dur="500"/>
                                        <p:tgtEl>
                                          <p:spTgt spid="121859">
                                            <p:txEl>
                                              <p:pRg st="12" end="1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21859">
                                            <p:txEl>
                                              <p:pRg st="13" end="13"/>
                                            </p:txEl>
                                          </p:spTgt>
                                        </p:tgtEl>
                                        <p:attrNameLst>
                                          <p:attrName>style.visibility</p:attrName>
                                        </p:attrNameLst>
                                      </p:cBhvr>
                                      <p:to>
                                        <p:strVal val="visible"/>
                                      </p:to>
                                    </p:set>
                                    <p:animEffect transition="in" filter="randombar(horizontal)">
                                      <p:cBhvr>
                                        <p:cTn id="24" dur="500"/>
                                        <p:tgtEl>
                                          <p:spTgt spid="121859">
                                            <p:txEl>
                                              <p:pRg st="13" end="1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21859">
                                            <p:txEl>
                                              <p:pRg st="14" end="14"/>
                                            </p:txEl>
                                          </p:spTgt>
                                        </p:tgtEl>
                                        <p:attrNameLst>
                                          <p:attrName>style.visibility</p:attrName>
                                        </p:attrNameLst>
                                      </p:cBhvr>
                                      <p:to>
                                        <p:strVal val="visible"/>
                                      </p:to>
                                    </p:set>
                                    <p:animEffect transition="in" filter="randombar(horizontal)">
                                      <p:cBhvr>
                                        <p:cTn id="27" dur="500"/>
                                        <p:tgtEl>
                                          <p:spTgt spid="121859">
                                            <p:txEl>
                                              <p:pRg st="14" end="1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21859">
                                            <p:txEl>
                                              <p:pRg st="10" end="10"/>
                                            </p:txEl>
                                          </p:spTgt>
                                        </p:tgtEl>
                                        <p:attrNameLst>
                                          <p:attrName>style.visibility</p:attrName>
                                        </p:attrNameLst>
                                      </p:cBhvr>
                                      <p:to>
                                        <p:strVal val="visible"/>
                                      </p:to>
                                    </p:set>
                                    <p:animEffect transition="in" filter="randombar(horizontal)">
                                      <p:cBhvr>
                                        <p:cTn id="32" dur="500"/>
                                        <p:tgtEl>
                                          <p:spTgt spid="121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BEF69E-0BD2-401E-9935-92D19D3C2086}"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DD68525-897F-4006-B6B8-126A7E2CE9FF}" type="slidenum">
              <a:rPr lang="en-US" altLang="zh-CN"/>
              <a:pPr>
                <a:defRPr/>
              </a:pPr>
              <a:t>8</a:t>
            </a:fld>
            <a:endParaRPr lang="en-US" altLang="zh-CN"/>
          </a:p>
        </p:txBody>
      </p:sp>
      <p:sp>
        <p:nvSpPr>
          <p:cNvPr id="122882" name="Rectangle 2"/>
          <p:cNvSpPr>
            <a:spLocks noGrp="1" noChangeArrowheads="1"/>
          </p:cNvSpPr>
          <p:nvPr>
            <p:ph type="title"/>
          </p:nvPr>
        </p:nvSpPr>
        <p:spPr/>
        <p:txBody>
          <a:bodyPr/>
          <a:lstStyle/>
          <a:p>
            <a:pPr eaLnBrk="1" hangingPunct="1">
              <a:defRPr/>
            </a:pPr>
            <a:r>
              <a:rPr lang="en-US" altLang="zh-CN"/>
              <a:t>3 </a:t>
            </a:r>
            <a:r>
              <a:rPr lang="zh-CN" altLang="en-US"/>
              <a:t>实现二分查找（续）</a:t>
            </a:r>
          </a:p>
        </p:txBody>
      </p:sp>
      <p:sp>
        <p:nvSpPr>
          <p:cNvPr id="122883" name="Rectangle 3"/>
          <p:cNvSpPr>
            <a:spLocks noGrp="1" noChangeArrowheads="1"/>
          </p:cNvSpPr>
          <p:nvPr>
            <p:ph type="body" idx="1"/>
          </p:nvPr>
        </p:nvSpPr>
        <p:spPr>
          <a:xfrm>
            <a:off x="457200" y="1143000"/>
            <a:ext cx="8458200" cy="4987925"/>
          </a:xfrm>
        </p:spPr>
        <p:txBody>
          <a:bodyPr/>
          <a:lstStyle/>
          <a:p>
            <a:pPr eaLnBrk="1" hangingPunct="1">
              <a:lnSpc>
                <a:spcPct val="90000"/>
              </a:lnSpc>
              <a:buFont typeface="Wingdings" panose="05000000000000000000" pitchFamily="2" charset="2"/>
              <a:buNone/>
            </a:pPr>
            <a:r>
              <a:rPr lang="en-US" altLang="zh-CN" sz="2100" dirty="0" err="1"/>
              <a:t>int</a:t>
            </a:r>
            <a:r>
              <a:rPr lang="en-US" altLang="zh-CN" sz="2100" dirty="0"/>
              <a:t> </a:t>
            </a:r>
            <a:r>
              <a:rPr lang="en-US" altLang="zh-CN" sz="2100" dirty="0" err="1"/>
              <a:t>binsearch</a:t>
            </a:r>
            <a:r>
              <a:rPr lang="en-US" altLang="zh-CN" sz="2100" dirty="0"/>
              <a:t>(</a:t>
            </a:r>
            <a:r>
              <a:rPr lang="en-US" altLang="zh-CN" sz="2100" dirty="0" err="1"/>
              <a:t>int</a:t>
            </a:r>
            <a:r>
              <a:rPr lang="en-US" altLang="zh-CN" sz="2100" dirty="0"/>
              <a:t> x, </a:t>
            </a:r>
            <a:r>
              <a:rPr lang="en-US" altLang="zh-CN" sz="2100" dirty="0" err="1"/>
              <a:t>int</a:t>
            </a:r>
            <a:r>
              <a:rPr lang="en-US" altLang="zh-CN" sz="2100" dirty="0"/>
              <a:t>[ ] A, </a:t>
            </a:r>
            <a:r>
              <a:rPr lang="en-US" altLang="zh-CN" sz="2100" dirty="0" err="1"/>
              <a:t>int</a:t>
            </a:r>
            <a:r>
              <a:rPr lang="en-US" altLang="zh-CN" sz="2100" dirty="0"/>
              <a:t> n)</a:t>
            </a:r>
          </a:p>
          <a:p>
            <a:pPr eaLnBrk="1" hangingPunct="1">
              <a:lnSpc>
                <a:spcPct val="90000"/>
              </a:lnSpc>
              <a:buFont typeface="Wingdings" panose="05000000000000000000" pitchFamily="2" charset="2"/>
              <a:buNone/>
            </a:pPr>
            <a:r>
              <a:rPr lang="en-US" altLang="zh-CN" sz="2100" dirty="0"/>
              <a:t>// ... contract elided ...</a:t>
            </a:r>
          </a:p>
          <a:p>
            <a:pPr eaLnBrk="1" hangingPunct="1">
              <a:lnSpc>
                <a:spcPct val="90000"/>
              </a:lnSpc>
              <a:buFont typeface="Wingdings" panose="05000000000000000000" pitchFamily="2" charset="2"/>
              <a:buNone/>
            </a:pPr>
            <a:r>
              <a:rPr lang="en-US" altLang="zh-CN" sz="2100" dirty="0"/>
              <a:t>{ </a:t>
            </a:r>
            <a:r>
              <a:rPr lang="en-US" altLang="zh-CN" sz="2100" dirty="0" err="1"/>
              <a:t>int</a:t>
            </a:r>
            <a:r>
              <a:rPr lang="en-US" altLang="zh-CN" sz="2100" dirty="0"/>
              <a:t> lower = 0;</a:t>
            </a:r>
          </a:p>
          <a:p>
            <a:pPr eaLnBrk="1" hangingPunct="1">
              <a:lnSpc>
                <a:spcPct val="90000"/>
              </a:lnSpc>
              <a:buFont typeface="Wingdings" panose="05000000000000000000" pitchFamily="2" charset="2"/>
              <a:buNone/>
            </a:pPr>
            <a:r>
              <a:rPr lang="en-US" altLang="zh-CN" sz="2100" dirty="0"/>
              <a:t>  </a:t>
            </a:r>
            <a:r>
              <a:rPr lang="en-US" altLang="zh-CN" sz="2100" dirty="0" err="1"/>
              <a:t>int</a:t>
            </a:r>
            <a:r>
              <a:rPr lang="en-US" altLang="zh-CN" sz="2100" dirty="0"/>
              <a:t> upper = n;</a:t>
            </a:r>
          </a:p>
          <a:p>
            <a:pPr eaLnBrk="1" hangingPunct="1">
              <a:lnSpc>
                <a:spcPct val="90000"/>
              </a:lnSpc>
              <a:buFont typeface="Wingdings" panose="05000000000000000000" pitchFamily="2" charset="2"/>
              <a:buNone/>
            </a:pPr>
            <a:r>
              <a:rPr lang="en-US" altLang="zh-CN" sz="2100" dirty="0"/>
              <a:t>  while (lower &lt; upper)</a:t>
            </a:r>
          </a:p>
          <a:p>
            <a:pPr eaLnBrk="1" hangingPunct="1">
              <a:lnSpc>
                <a:spcPct val="90000"/>
              </a:lnSpc>
              <a:buFont typeface="Wingdings" panose="05000000000000000000" pitchFamily="2" charset="2"/>
              <a:buNone/>
            </a:pPr>
            <a:r>
              <a:rPr lang="en-US" altLang="zh-CN" sz="2100" dirty="0"/>
              <a:t>    //@</a:t>
            </a:r>
            <a:r>
              <a:rPr lang="en-US" altLang="zh-CN" sz="2100" dirty="0" err="1"/>
              <a:t>loop_invariant</a:t>
            </a:r>
            <a:r>
              <a:rPr lang="en-US" altLang="zh-CN" sz="2100" dirty="0"/>
              <a:t> 0 &lt;= lower &amp;&amp; lower &lt;= upper &amp;&amp; upper &lt;= n;</a:t>
            </a:r>
          </a:p>
          <a:p>
            <a:pPr eaLnBrk="1" hangingPunct="1">
              <a:lnSpc>
                <a:spcPct val="90000"/>
              </a:lnSpc>
              <a:buFont typeface="Wingdings" panose="05000000000000000000" pitchFamily="2" charset="2"/>
              <a:buNone/>
            </a:pPr>
            <a:r>
              <a:rPr lang="en-US" altLang="zh-CN" sz="2100" dirty="0"/>
              <a:t>    </a:t>
            </a:r>
            <a:r>
              <a:rPr lang="en-US" altLang="zh-CN" sz="2100" dirty="0">
                <a:solidFill>
                  <a:srgbClr val="FF0000"/>
                </a:solidFill>
              </a:rPr>
              <a:t>//@</a:t>
            </a:r>
            <a:r>
              <a:rPr lang="en-US" altLang="zh-CN" sz="2100" dirty="0" err="1">
                <a:solidFill>
                  <a:srgbClr val="FF0000"/>
                </a:solidFill>
              </a:rPr>
              <a:t>loop_invariant</a:t>
            </a:r>
            <a:r>
              <a:rPr lang="en-US" altLang="zh-CN" sz="2100" dirty="0">
                <a:solidFill>
                  <a:srgbClr val="FF0000"/>
                </a:solidFill>
              </a:rPr>
              <a:t> ...??...</a:t>
            </a:r>
          </a:p>
          <a:p>
            <a:pPr eaLnBrk="1" hangingPunct="1">
              <a:lnSpc>
                <a:spcPct val="90000"/>
              </a:lnSpc>
              <a:buFont typeface="Wingdings" panose="05000000000000000000" pitchFamily="2" charset="2"/>
              <a:buNone/>
            </a:pPr>
            <a:r>
              <a:rPr lang="en-US" altLang="zh-CN" sz="2100" dirty="0"/>
              <a:t>    { </a:t>
            </a:r>
            <a:r>
              <a:rPr lang="en-US" altLang="zh-CN" sz="2100" dirty="0" err="1">
                <a:solidFill>
                  <a:srgbClr val="FF0000"/>
                </a:solidFill>
              </a:rPr>
              <a:t>int</a:t>
            </a:r>
            <a:r>
              <a:rPr lang="en-US" altLang="zh-CN" sz="2100" dirty="0">
                <a:solidFill>
                  <a:srgbClr val="FF0000"/>
                </a:solidFill>
              </a:rPr>
              <a:t> mid = lower + (upper-lower)/2;</a:t>
            </a:r>
          </a:p>
          <a:p>
            <a:pPr eaLnBrk="1" hangingPunct="1">
              <a:lnSpc>
                <a:spcPct val="90000"/>
              </a:lnSpc>
              <a:buFont typeface="Wingdings" panose="05000000000000000000" pitchFamily="2" charset="2"/>
              <a:buNone/>
            </a:pPr>
            <a:r>
              <a:rPr lang="en-US" altLang="zh-CN" sz="2100" dirty="0">
                <a:solidFill>
                  <a:srgbClr val="FF0000"/>
                </a:solidFill>
              </a:rPr>
              <a:t>      //@assert lower &lt;= mid &amp;&amp; mid &lt; upper;</a:t>
            </a:r>
          </a:p>
          <a:p>
            <a:pPr eaLnBrk="1" hangingPunct="1">
              <a:lnSpc>
                <a:spcPct val="90000"/>
              </a:lnSpc>
              <a:buFont typeface="Wingdings" panose="05000000000000000000" pitchFamily="2" charset="2"/>
              <a:buNone/>
            </a:pPr>
            <a:r>
              <a:rPr lang="en-US" altLang="zh-CN" sz="2100" dirty="0">
                <a:solidFill>
                  <a:srgbClr val="FF0000"/>
                </a:solidFill>
              </a:rPr>
              <a:t>      if (A[mid] == x) return mid;</a:t>
            </a:r>
          </a:p>
          <a:p>
            <a:pPr eaLnBrk="1" hangingPunct="1">
              <a:lnSpc>
                <a:spcPct val="90000"/>
              </a:lnSpc>
              <a:buFont typeface="Wingdings" panose="05000000000000000000" pitchFamily="2" charset="2"/>
              <a:buNone/>
            </a:pPr>
            <a:r>
              <a:rPr lang="en-US" altLang="zh-CN" sz="2100" dirty="0"/>
              <a:t>      // ...??...</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return -1;</a:t>
            </a:r>
          </a:p>
          <a:p>
            <a:pPr eaLnBrk="1" hangingPunct="1">
              <a:lnSpc>
                <a:spcPct val="90000"/>
              </a:lnSpc>
              <a:buFont typeface="Wingdings" panose="05000000000000000000" pitchFamily="2" charset="2"/>
              <a:buNone/>
            </a:pPr>
            <a:r>
              <a:rPr lang="en-US" altLang="zh-CN" sz="21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2883">
                                            <p:txEl>
                                              <p:pRg st="8" end="8"/>
                                            </p:txEl>
                                          </p:spTgt>
                                        </p:tgtEl>
                                        <p:attrNameLst>
                                          <p:attrName>style.visibility</p:attrName>
                                        </p:attrNameLst>
                                      </p:cBhvr>
                                      <p:to>
                                        <p:strVal val="visible"/>
                                      </p:to>
                                    </p:set>
                                    <p:animEffect transition="in" filter="randombar(horizontal)">
                                      <p:cBhvr>
                                        <p:cTn id="7" dur="500"/>
                                        <p:tgtEl>
                                          <p:spTgt spid="122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BEF69E-0BD2-401E-9935-92D19D3C2086}"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DD68525-897F-4006-B6B8-126A7E2CE9FF}" type="slidenum">
              <a:rPr lang="en-US" altLang="zh-CN"/>
              <a:pPr>
                <a:defRPr/>
              </a:pPr>
              <a:t>9</a:t>
            </a:fld>
            <a:endParaRPr lang="en-US" altLang="zh-CN"/>
          </a:p>
        </p:txBody>
      </p:sp>
      <p:sp>
        <p:nvSpPr>
          <p:cNvPr id="122882" name="Rectangle 2"/>
          <p:cNvSpPr>
            <a:spLocks noGrp="1" noChangeArrowheads="1"/>
          </p:cNvSpPr>
          <p:nvPr>
            <p:ph type="title"/>
          </p:nvPr>
        </p:nvSpPr>
        <p:spPr/>
        <p:txBody>
          <a:bodyPr/>
          <a:lstStyle/>
          <a:p>
            <a:pPr eaLnBrk="1" hangingPunct="1">
              <a:defRPr/>
            </a:pPr>
            <a:r>
              <a:rPr lang="en-US" altLang="zh-CN"/>
              <a:t>3 </a:t>
            </a:r>
            <a:r>
              <a:rPr lang="zh-CN" altLang="en-US"/>
              <a:t>实现二分查找（续）</a:t>
            </a:r>
          </a:p>
        </p:txBody>
      </p:sp>
      <p:sp>
        <p:nvSpPr>
          <p:cNvPr id="122883" name="Rectangle 3"/>
          <p:cNvSpPr>
            <a:spLocks noGrp="1" noChangeArrowheads="1"/>
          </p:cNvSpPr>
          <p:nvPr>
            <p:ph type="body" idx="1"/>
          </p:nvPr>
        </p:nvSpPr>
        <p:spPr>
          <a:xfrm>
            <a:off x="457200" y="1143000"/>
            <a:ext cx="8458200" cy="4987925"/>
          </a:xfrm>
        </p:spPr>
        <p:txBody>
          <a:bodyPr/>
          <a:lstStyle/>
          <a:p>
            <a:pPr eaLnBrk="1" hangingPunct="1">
              <a:lnSpc>
                <a:spcPct val="90000"/>
              </a:lnSpc>
              <a:buFont typeface="Wingdings" panose="05000000000000000000" pitchFamily="2" charset="2"/>
              <a:buNone/>
            </a:pPr>
            <a:r>
              <a:rPr lang="en-US" altLang="zh-CN" sz="2100" dirty="0" err="1"/>
              <a:t>int</a:t>
            </a:r>
            <a:r>
              <a:rPr lang="en-US" altLang="zh-CN" sz="2100" dirty="0"/>
              <a:t> </a:t>
            </a:r>
            <a:r>
              <a:rPr lang="en-US" altLang="zh-CN" sz="2100" dirty="0" err="1"/>
              <a:t>binsearch</a:t>
            </a:r>
            <a:r>
              <a:rPr lang="en-US" altLang="zh-CN" sz="2100" dirty="0"/>
              <a:t>(</a:t>
            </a:r>
            <a:r>
              <a:rPr lang="en-US" altLang="zh-CN" sz="2100" dirty="0" err="1"/>
              <a:t>int</a:t>
            </a:r>
            <a:r>
              <a:rPr lang="en-US" altLang="zh-CN" sz="2100" dirty="0"/>
              <a:t> x, </a:t>
            </a:r>
            <a:r>
              <a:rPr lang="en-US" altLang="zh-CN" sz="2100" dirty="0" err="1"/>
              <a:t>int</a:t>
            </a:r>
            <a:r>
              <a:rPr lang="en-US" altLang="zh-CN" sz="2100" dirty="0"/>
              <a:t>[ ] A, </a:t>
            </a:r>
            <a:r>
              <a:rPr lang="en-US" altLang="zh-CN" sz="2100" dirty="0" err="1"/>
              <a:t>int</a:t>
            </a:r>
            <a:r>
              <a:rPr lang="en-US" altLang="zh-CN" sz="2100" dirty="0"/>
              <a:t> n)</a:t>
            </a:r>
          </a:p>
          <a:p>
            <a:pPr eaLnBrk="1" hangingPunct="1">
              <a:lnSpc>
                <a:spcPct val="90000"/>
              </a:lnSpc>
              <a:buFont typeface="Wingdings" panose="05000000000000000000" pitchFamily="2" charset="2"/>
              <a:buNone/>
            </a:pPr>
            <a:r>
              <a:rPr lang="en-US" altLang="zh-CN" sz="2100" dirty="0"/>
              <a:t>// ... contract elided ...</a:t>
            </a:r>
          </a:p>
          <a:p>
            <a:pPr eaLnBrk="1" hangingPunct="1">
              <a:lnSpc>
                <a:spcPct val="90000"/>
              </a:lnSpc>
              <a:buFont typeface="Wingdings" panose="05000000000000000000" pitchFamily="2" charset="2"/>
              <a:buNone/>
            </a:pPr>
            <a:r>
              <a:rPr lang="en-US" altLang="zh-CN" sz="2100" dirty="0"/>
              <a:t>{ </a:t>
            </a:r>
            <a:r>
              <a:rPr lang="en-US" altLang="zh-CN" sz="2100" dirty="0" err="1"/>
              <a:t>int</a:t>
            </a:r>
            <a:r>
              <a:rPr lang="en-US" altLang="zh-CN" sz="2100" dirty="0"/>
              <a:t> lower = 0;</a:t>
            </a:r>
          </a:p>
          <a:p>
            <a:pPr eaLnBrk="1" hangingPunct="1">
              <a:lnSpc>
                <a:spcPct val="90000"/>
              </a:lnSpc>
              <a:buFont typeface="Wingdings" panose="05000000000000000000" pitchFamily="2" charset="2"/>
              <a:buNone/>
            </a:pPr>
            <a:r>
              <a:rPr lang="en-US" altLang="zh-CN" sz="2100" dirty="0"/>
              <a:t>  </a:t>
            </a:r>
            <a:r>
              <a:rPr lang="en-US" altLang="zh-CN" sz="2100" dirty="0" err="1"/>
              <a:t>int</a:t>
            </a:r>
            <a:r>
              <a:rPr lang="en-US" altLang="zh-CN" sz="2100" dirty="0"/>
              <a:t> upper = n;</a:t>
            </a:r>
          </a:p>
          <a:p>
            <a:pPr eaLnBrk="1" hangingPunct="1">
              <a:lnSpc>
                <a:spcPct val="90000"/>
              </a:lnSpc>
              <a:buFont typeface="Wingdings" panose="05000000000000000000" pitchFamily="2" charset="2"/>
              <a:buNone/>
            </a:pPr>
            <a:r>
              <a:rPr lang="en-US" altLang="zh-CN" sz="2100" dirty="0"/>
              <a:t>  while (lower &lt; upper)</a:t>
            </a:r>
          </a:p>
          <a:p>
            <a:pPr eaLnBrk="1" hangingPunct="1">
              <a:lnSpc>
                <a:spcPct val="90000"/>
              </a:lnSpc>
              <a:buFont typeface="Wingdings" panose="05000000000000000000" pitchFamily="2" charset="2"/>
              <a:buNone/>
            </a:pPr>
            <a:r>
              <a:rPr lang="en-US" altLang="zh-CN" sz="2100" dirty="0"/>
              <a:t>    //@</a:t>
            </a:r>
            <a:r>
              <a:rPr lang="en-US" altLang="zh-CN" sz="2100" dirty="0" err="1"/>
              <a:t>loop_invariant</a:t>
            </a:r>
            <a:r>
              <a:rPr lang="en-US" altLang="zh-CN" sz="2100" dirty="0"/>
              <a:t> 0 &lt;= lower &amp;&amp; lower &lt;= upper &amp;&amp; upper &lt;= n;</a:t>
            </a:r>
          </a:p>
          <a:p>
            <a:pPr eaLnBrk="1" hangingPunct="1">
              <a:lnSpc>
                <a:spcPct val="90000"/>
              </a:lnSpc>
              <a:buFont typeface="Wingdings" panose="05000000000000000000" pitchFamily="2" charset="2"/>
              <a:buNone/>
            </a:pPr>
            <a:r>
              <a:rPr lang="en-US" altLang="zh-CN" sz="2100" dirty="0"/>
              <a:t>    </a:t>
            </a:r>
            <a:r>
              <a:rPr lang="en-US" altLang="zh-CN" sz="2100" dirty="0">
                <a:solidFill>
                  <a:srgbClr val="FF0000"/>
                </a:solidFill>
              </a:rPr>
              <a:t>//@</a:t>
            </a:r>
            <a:r>
              <a:rPr lang="en-US" altLang="zh-CN" sz="2100" dirty="0" err="1">
                <a:solidFill>
                  <a:srgbClr val="FF0000"/>
                </a:solidFill>
              </a:rPr>
              <a:t>loop_invariant</a:t>
            </a:r>
            <a:r>
              <a:rPr lang="en-US" altLang="zh-CN" sz="2100" dirty="0">
                <a:solidFill>
                  <a:srgbClr val="FF0000"/>
                </a:solidFill>
              </a:rPr>
              <a:t> ...??...</a:t>
            </a:r>
          </a:p>
          <a:p>
            <a:pPr eaLnBrk="1" hangingPunct="1">
              <a:lnSpc>
                <a:spcPct val="90000"/>
              </a:lnSpc>
              <a:buFont typeface="Wingdings" panose="05000000000000000000" pitchFamily="2" charset="2"/>
              <a:buNone/>
            </a:pPr>
            <a:r>
              <a:rPr lang="en-US" altLang="zh-CN" sz="2100" dirty="0"/>
              <a:t>    { </a:t>
            </a:r>
            <a:r>
              <a:rPr lang="en-US" altLang="zh-CN" sz="2100" dirty="0" err="1">
                <a:solidFill>
                  <a:srgbClr val="FF0000"/>
                </a:solidFill>
              </a:rPr>
              <a:t>int</a:t>
            </a:r>
            <a:r>
              <a:rPr lang="en-US" altLang="zh-CN" sz="2100" dirty="0">
                <a:solidFill>
                  <a:srgbClr val="FF0000"/>
                </a:solidFill>
              </a:rPr>
              <a:t> mid = lower + (upper-lower)/2;</a:t>
            </a:r>
          </a:p>
          <a:p>
            <a:pPr eaLnBrk="1" hangingPunct="1">
              <a:lnSpc>
                <a:spcPct val="90000"/>
              </a:lnSpc>
              <a:buFont typeface="Wingdings" panose="05000000000000000000" pitchFamily="2" charset="2"/>
              <a:buNone/>
            </a:pPr>
            <a:r>
              <a:rPr lang="en-US" altLang="zh-CN" sz="2100" dirty="0">
                <a:solidFill>
                  <a:srgbClr val="FF0000"/>
                </a:solidFill>
              </a:rPr>
              <a:t>      //@assert lower &lt;= mid &amp;&amp; mid &lt; upper;</a:t>
            </a:r>
          </a:p>
          <a:p>
            <a:pPr eaLnBrk="1" hangingPunct="1">
              <a:lnSpc>
                <a:spcPct val="90000"/>
              </a:lnSpc>
              <a:buFont typeface="Wingdings" panose="05000000000000000000" pitchFamily="2" charset="2"/>
              <a:buNone/>
            </a:pPr>
            <a:r>
              <a:rPr lang="en-US" altLang="zh-CN" sz="2100" dirty="0">
                <a:solidFill>
                  <a:srgbClr val="FF0000"/>
                </a:solidFill>
              </a:rPr>
              <a:t>      if (A[mid] == x) return mid;</a:t>
            </a:r>
          </a:p>
          <a:p>
            <a:pPr eaLnBrk="1" hangingPunct="1">
              <a:lnSpc>
                <a:spcPct val="90000"/>
              </a:lnSpc>
              <a:buFont typeface="Wingdings" panose="05000000000000000000" pitchFamily="2" charset="2"/>
              <a:buNone/>
            </a:pPr>
            <a:r>
              <a:rPr lang="en-US" altLang="zh-CN" sz="2100" dirty="0"/>
              <a:t>      // ...??...</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return -1;</a:t>
            </a:r>
          </a:p>
          <a:p>
            <a:pPr eaLnBrk="1" hangingPunct="1">
              <a:lnSpc>
                <a:spcPct val="90000"/>
              </a:lnSpc>
              <a:buFont typeface="Wingdings" panose="05000000000000000000" pitchFamily="2" charset="2"/>
              <a:buNone/>
            </a:pPr>
            <a:r>
              <a:rPr lang="en-US" altLang="zh-CN" sz="2100" dirty="0"/>
              <a:t>}</a:t>
            </a:r>
          </a:p>
        </p:txBody>
      </p:sp>
      <p:sp>
        <p:nvSpPr>
          <p:cNvPr id="2" name="文本框 1"/>
          <p:cNvSpPr txBox="1"/>
          <p:nvPr/>
        </p:nvSpPr>
        <p:spPr>
          <a:xfrm>
            <a:off x="2514600" y="4745930"/>
            <a:ext cx="6172200" cy="1384995"/>
          </a:xfrm>
          <a:prstGeom prst="rect">
            <a:avLst/>
          </a:prstGeom>
          <a:solidFill>
            <a:srgbClr val="FFFF00"/>
          </a:solidFill>
        </p:spPr>
        <p:txBody>
          <a:bodyPr wrap="square" rtlCol="0">
            <a:spAutoFit/>
          </a:bodyPr>
          <a:lstStyle/>
          <a:p>
            <a:r>
              <a:rPr lang="zh-CN" altLang="en-US" sz="2800" dirty="0"/>
              <a:t>缺少的循环不变量是什么？</a:t>
            </a:r>
            <a:r>
              <a:rPr lang="en-US" altLang="zh-CN" sz="2800" dirty="0"/>
              <a:t>……</a:t>
            </a:r>
          </a:p>
          <a:p>
            <a:r>
              <a:rPr lang="zh-CN" altLang="en-US" sz="2800" dirty="0"/>
              <a:t>第一感觉：</a:t>
            </a:r>
            <a:endParaRPr lang="en-US" altLang="zh-CN" sz="2800" dirty="0"/>
          </a:p>
          <a:p>
            <a:r>
              <a:rPr lang="en-US" altLang="zh-CN" sz="2800" dirty="0"/>
              <a:t>x</a:t>
            </a:r>
            <a:r>
              <a:rPr lang="zh-CN" altLang="en-US" sz="2800" dirty="0"/>
              <a:t> 位于</a:t>
            </a:r>
            <a:r>
              <a:rPr lang="en-US" altLang="zh-CN" sz="2800" dirty="0"/>
              <a:t>A[lower]</a:t>
            </a:r>
            <a:r>
              <a:rPr lang="zh-CN" altLang="en-US" sz="2800" dirty="0"/>
              <a:t>和</a:t>
            </a:r>
            <a:r>
              <a:rPr lang="en-US" altLang="zh-CN" sz="2800" dirty="0"/>
              <a:t>A[upper]</a:t>
            </a:r>
            <a:r>
              <a:rPr lang="zh-CN" altLang="en-US" sz="2800" dirty="0"/>
              <a:t>之间 ？？</a:t>
            </a:r>
          </a:p>
        </p:txBody>
      </p:sp>
    </p:spTree>
    <p:extLst>
      <p:ext uri="{BB962C8B-B14F-4D97-AF65-F5344CB8AC3E}">
        <p14:creationId xmlns:p14="http://schemas.microsoft.com/office/powerpoint/2010/main" val="1016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2"/>
</p:tagLst>
</file>

<file path=ppt/tags/tag2.xml><?xml version="1.0" encoding="utf-8"?>
<p:tagLst xmlns:a="http://schemas.openxmlformats.org/drawingml/2006/main" xmlns:r="http://schemas.openxmlformats.org/officeDocument/2006/relationships" xmlns:p="http://schemas.openxmlformats.org/presentationml/2006/main">
  <p:tag name="TIMING" val="|27.9"/>
</p:tagLst>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7799</TotalTime>
  <Words>2067</Words>
  <Application>Microsoft Office PowerPoint</Application>
  <PresentationFormat>全屏显示(4:3)</PresentationFormat>
  <Paragraphs>230</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Garamond</vt:lpstr>
      <vt:lpstr>Wingdings</vt:lpstr>
      <vt:lpstr>Edge</vt:lpstr>
      <vt:lpstr>Lecture 6 Binary Search 第6讲 二分查找</vt:lpstr>
      <vt:lpstr>1 引言</vt:lpstr>
      <vt:lpstr>1 引言</vt:lpstr>
      <vt:lpstr>2 二分查找</vt:lpstr>
      <vt:lpstr>2 二分查找（续）</vt:lpstr>
      <vt:lpstr>3 实现二分查找</vt:lpstr>
      <vt:lpstr>3 实现二分查找（续）</vt:lpstr>
      <vt:lpstr>3 实现二分查找（续）</vt:lpstr>
      <vt:lpstr>3 实现二分查找（续）</vt:lpstr>
      <vt:lpstr>3 实现二分查找（续）</vt:lpstr>
      <vt:lpstr>3 实现二分查找（续）</vt:lpstr>
      <vt:lpstr>3 实现二分查找（续）</vt:lpstr>
      <vt:lpstr>3 实现二分查找（续）</vt:lpstr>
      <vt:lpstr>3 实现二分查找（续）</vt:lpstr>
      <vt:lpstr>4 终止</vt:lpstr>
      <vt:lpstr>5 再一次观察</vt:lpstr>
      <vt:lpstr>6 评估</vt:lpstr>
      <vt:lpstr>习题</vt:lpstr>
      <vt:lpstr>习题</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104</cp:revision>
  <cp:lastPrinted>1601-01-01T00:00:00Z</cp:lastPrinted>
  <dcterms:created xsi:type="dcterms:W3CDTF">2014-11-05T12:07:07Z</dcterms:created>
  <dcterms:modified xsi:type="dcterms:W3CDTF">2024-03-08T09:06:51Z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