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1"/>
  </p:notes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9" r:id="rId9"/>
    <p:sldId id="270" r:id="rId10"/>
    <p:sldId id="271" r:id="rId11"/>
    <p:sldId id="272" r:id="rId12"/>
    <p:sldId id="273" r:id="rId13"/>
    <p:sldId id="261" r:id="rId14"/>
    <p:sldId id="262" r:id="rId15"/>
    <p:sldId id="263" r:id="rId16"/>
    <p:sldId id="264" r:id="rId17"/>
    <p:sldId id="265" r:id="rId18"/>
    <p:sldId id="266" r:id="rId19"/>
    <p:sldId id="274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20000"/>
      </a:spcAft>
      <a:buClr>
        <a:schemeClr val="accent1"/>
      </a:buClr>
      <a:buSzPct val="65000"/>
      <a:buFont typeface="Wingdings" panose="05000000000000000000" pitchFamily="2" charset="2"/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20000"/>
      </a:spcAft>
      <a:buClr>
        <a:schemeClr val="accent1"/>
      </a:buClr>
      <a:buSzPct val="65000"/>
      <a:buFont typeface="Wingdings" panose="05000000000000000000" pitchFamily="2" charset="2"/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20000"/>
      </a:spcAft>
      <a:buClr>
        <a:schemeClr val="accent1"/>
      </a:buClr>
      <a:buSzPct val="65000"/>
      <a:buFont typeface="Wingdings" panose="05000000000000000000" pitchFamily="2" charset="2"/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20000"/>
      </a:spcAft>
      <a:buClr>
        <a:schemeClr val="accent1"/>
      </a:buClr>
      <a:buSzPct val="65000"/>
      <a:buFont typeface="Wingdings" panose="05000000000000000000" pitchFamily="2" charset="2"/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20000"/>
      </a:spcAft>
      <a:buClr>
        <a:schemeClr val="accent1"/>
      </a:buClr>
      <a:buSzPct val="65000"/>
      <a:buFont typeface="Wingdings" panose="05000000000000000000" pitchFamily="2" charset="2"/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04" autoAdjust="0"/>
  </p:normalViewPr>
  <p:slideViewPr>
    <p:cSldViewPr>
      <p:cViewPr varScale="1">
        <p:scale>
          <a:sx n="95" d="100"/>
          <a:sy n="95" d="100"/>
        </p:scale>
        <p:origin x="86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</a:defRPr>
            </a:lvl1pPr>
          </a:lstStyle>
          <a:p>
            <a:fld id="{7D797BF4-222D-4AF4-A2DE-3887362C7B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570E3AF-E3B0-45FF-B0CB-A3641BB9160D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200"/>
            </a:lvl1pPr>
          </a:lstStyle>
          <a:p>
            <a:fld id="{C42EB19A-2F4A-4314-8B04-442DB1BF5E5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48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092057-BFD2-4EE8-A943-B68C79CDB403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1891B-6319-4EE2-916A-059F73857F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49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399191-0270-44CF-B71F-BA76B7721B80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7CF48-E9A5-4CCA-B3EA-E2669F9A14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07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35033D-B3C3-49E1-9C30-8AABFB9CD6B1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389DE-D45F-4E4F-A98A-B6B9BB3505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35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1B8686-785D-4699-B783-BF5E0D486E0F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38A9E-6874-4EFE-AD30-86A595006B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73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AE2080-2A48-4140-9069-B691B134DD9F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148B4-1C99-4D07-8695-DA4779D28F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6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7BBFFD-3650-4026-A5C5-8FD9AFEC8855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DE6AC-D08A-400C-894F-573AE42DFD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03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EDB611-EB1D-4130-8C30-1144F8DE156B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E8B89-1DB6-4F7D-8D65-E3AD4BF742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884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AF36B-164E-445F-B60F-DA90C017BC15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22B0B-8BE5-4BFB-AF13-022956EA88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61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821C1D-254F-4636-B519-5FFFAA7FB41F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A5B2E-24EB-4804-8C2F-5F21A8E012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68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14E160-DE8C-4233-BB25-95DDDF316356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66457-CD6B-4F77-A018-7AFD3659D5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423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fld id="{23CEB90E-0218-4A22-ACC8-DCBF52CC2B80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fld id="{331FDC0E-D16E-4E9F-8292-01993F0203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946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DBB63810-30F2-4D94-A1AA-96BF064AFAE0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65F5DD4-290E-4B27-AC98-8BCED9713C6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0000" cy="2228850"/>
          </a:xfrm>
        </p:spPr>
        <p:txBody>
          <a:bodyPr/>
          <a:lstStyle/>
          <a:p>
            <a:r>
              <a:rPr lang="en-US" altLang="en-US"/>
              <a:t>Lecture </a:t>
            </a:r>
            <a:r>
              <a:rPr lang="en-US" altLang="zh-CN"/>
              <a:t>7</a:t>
            </a:r>
            <a:r>
              <a:rPr lang="en-US" altLang="en-US"/>
              <a:t> Sorting</a:t>
            </a: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讲 排序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2133600"/>
          </a:xfrm>
        </p:spPr>
        <p:txBody>
          <a:bodyPr/>
          <a:lstStyle/>
          <a:p>
            <a:r>
              <a:rPr lang="zh-CN" altLang="en-US" sz="3600" b="1">
                <a:ea typeface="华文细黑" panose="02010600040101010101" pitchFamily="2" charset="-122"/>
              </a:rPr>
              <a:t>华中科技大学计算机学院</a:t>
            </a:r>
          </a:p>
          <a:p>
            <a:endParaRPr lang="zh-CN" altLang="en-US" sz="3600" b="1">
              <a:ea typeface="华文细黑" panose="02010600040101010101" pitchFamily="2" charset="-122"/>
            </a:endParaRPr>
          </a:p>
          <a:p>
            <a:r>
              <a:rPr lang="zh-CN" altLang="en-US" sz="3600" b="1">
                <a:ea typeface="华文细黑" panose="02010600040101010101" pitchFamily="2" charset="-122"/>
              </a:rPr>
              <a:t>李开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29600" cy="264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895601"/>
            <a:ext cx="8229600" cy="609600"/>
          </a:xfrm>
        </p:spPr>
        <p:txBody>
          <a:bodyPr/>
          <a:lstStyle/>
          <a:p>
            <a:r>
              <a:rPr lang="zh-CN" altLang="en-US" dirty="0"/>
              <a:t>总结一下循环不变量：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A67-8AFA-4F88-9E66-FBB222C98E26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DA5D-F1AD-49E9-B1F7-48168FF6755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选择排序（续）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2" y="3787775"/>
            <a:ext cx="27717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5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29600" cy="264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A67-8AFA-4F88-9E66-FBB222C98E26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DA5D-F1AD-49E9-B1F7-48168FF6755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选择排序（续）</a:t>
            </a:r>
          </a:p>
        </p:txBody>
      </p:sp>
      <p:pic>
        <p:nvPicPr>
          <p:cNvPr id="3074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7696200" cy="229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112" y="2095500"/>
            <a:ext cx="27717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5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9" y="2219231"/>
            <a:ext cx="8611259" cy="4181569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A67-8AFA-4F88-9E66-FBB222C98E26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DA5D-F1AD-49E9-B1F7-48168FF6755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选择排序（续）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12" y="266700"/>
            <a:ext cx="2771775" cy="201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40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0ACF-5156-45ED-B51D-1500191D799B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F221-2C1C-42EB-B720-83CE69421C7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 </a:t>
            </a:r>
            <a:r>
              <a:rPr lang="zh-CN" altLang="en-US"/>
              <a:t>选择排序编程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void sort(int[ ] A, int lower, int upper)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//@requires 0 &lt;= lower &amp;&amp; lower &lt;= upper &amp;&amp; upper &lt;= \length(A);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//@ensures </a:t>
            </a:r>
            <a:r>
              <a:rPr lang="en-US" altLang="zh-CN" sz="2400" dirty="0" err="1"/>
              <a:t>is_sorted</a:t>
            </a:r>
            <a:r>
              <a:rPr lang="en-US" altLang="zh-CN" sz="2400" dirty="0"/>
              <a:t>(A, lower, upper);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用以下辅助函数：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1. </a:t>
            </a:r>
            <a:r>
              <a:rPr lang="en-US" altLang="zh-CN" sz="2400" dirty="0" err="1"/>
              <a:t>is_sorted</a:t>
            </a:r>
            <a:r>
              <a:rPr lang="en-US" altLang="zh-CN" sz="2400" dirty="0"/>
              <a:t>(A, lower, upper) 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2. </a:t>
            </a:r>
            <a:r>
              <a:rPr lang="en-US" altLang="zh-CN" sz="2400" dirty="0" err="1"/>
              <a:t>le_seg</a:t>
            </a:r>
            <a:r>
              <a:rPr lang="en-US" altLang="zh-CN" sz="2400" dirty="0"/>
              <a:t>(x, A, lower, upper) 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3. </a:t>
            </a:r>
            <a:r>
              <a:rPr lang="en-US" altLang="zh-CN" sz="2400" dirty="0" err="1"/>
              <a:t>le_segs</a:t>
            </a:r>
            <a:r>
              <a:rPr lang="en-US" altLang="zh-CN" sz="2400" dirty="0"/>
              <a:t>(A, lower1, upper1, lower2, upper2) 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4. swap(A,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j) 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5. </a:t>
            </a:r>
            <a:r>
              <a:rPr lang="en-US" altLang="zh-CN" sz="2400" dirty="0" err="1"/>
              <a:t>min_index</a:t>
            </a:r>
            <a:r>
              <a:rPr lang="en-US" altLang="zh-CN" sz="2400" dirty="0"/>
              <a:t>(A, lower, upper)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2068-CEDC-46E4-AE9D-E3F0FF3746D2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90BE-95D3-4EBF-B5EA-51210DFB08F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 </a:t>
            </a:r>
            <a:r>
              <a:rPr lang="zh-CN" altLang="en-US"/>
              <a:t>选择排序编程（续）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void sort(</a:t>
            </a:r>
            <a:r>
              <a:rPr lang="en-US" altLang="zh-CN" sz="1900" dirty="0" err="1"/>
              <a:t>int</a:t>
            </a:r>
            <a:r>
              <a:rPr lang="en-US" altLang="zh-CN" sz="1900" dirty="0"/>
              <a:t>[ ] A, </a:t>
            </a:r>
            <a:r>
              <a:rPr lang="en-US" altLang="zh-CN" sz="1900" dirty="0" err="1"/>
              <a:t>int</a:t>
            </a:r>
            <a:r>
              <a:rPr lang="en-US" altLang="zh-CN" sz="1900" dirty="0"/>
              <a:t> lower, </a:t>
            </a:r>
            <a:r>
              <a:rPr lang="en-US" altLang="zh-CN" sz="1900" dirty="0" err="1"/>
              <a:t>int</a:t>
            </a:r>
            <a:r>
              <a:rPr lang="en-US" altLang="zh-CN" sz="1900" dirty="0"/>
              <a:t> upper)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//@requires 0 &lt;= lower &amp;&amp; lower &lt;= upper &amp;&amp; upper &lt;= \length(A);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//@ensures </a:t>
            </a:r>
            <a:r>
              <a:rPr lang="en-US" altLang="zh-CN" sz="1900" dirty="0" err="1"/>
              <a:t>is_sorted</a:t>
            </a:r>
            <a:r>
              <a:rPr lang="en-US" altLang="zh-CN" sz="1900" dirty="0"/>
              <a:t>(A, lower, upper);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  for (</a:t>
            </a:r>
            <a:r>
              <a:rPr lang="en-US" altLang="zh-CN" sz="1900" dirty="0" err="1"/>
              <a:t>int</a:t>
            </a:r>
            <a:r>
              <a:rPr lang="en-US" altLang="zh-CN" sz="1900" dirty="0"/>
              <a:t>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= lower;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&lt; upper;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++)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    //@</a:t>
            </a:r>
            <a:r>
              <a:rPr lang="en-US" altLang="zh-CN" sz="1900" dirty="0" err="1"/>
              <a:t>loop_invariant</a:t>
            </a:r>
            <a:r>
              <a:rPr lang="en-US" altLang="zh-CN" sz="1900" dirty="0"/>
              <a:t> lower &lt;=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&amp;&amp;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 &lt;= upper;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    //@</a:t>
            </a:r>
            <a:r>
              <a:rPr lang="en-US" altLang="zh-CN" sz="1900" dirty="0" err="1"/>
              <a:t>loop_invariant</a:t>
            </a:r>
            <a:r>
              <a:rPr lang="en-US" altLang="zh-CN" sz="1900" dirty="0"/>
              <a:t> </a:t>
            </a:r>
            <a:r>
              <a:rPr lang="en-US" altLang="zh-CN" sz="1900" dirty="0" err="1"/>
              <a:t>is_sorted</a:t>
            </a:r>
            <a:r>
              <a:rPr lang="en-US" altLang="zh-CN" sz="1900" dirty="0"/>
              <a:t>(A, lower,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    //@</a:t>
            </a:r>
            <a:r>
              <a:rPr lang="en-US" altLang="zh-CN" sz="1900" dirty="0" err="1"/>
              <a:t>loop_invariant</a:t>
            </a:r>
            <a:r>
              <a:rPr lang="en-US" altLang="zh-CN" sz="1900" dirty="0"/>
              <a:t> </a:t>
            </a:r>
            <a:r>
              <a:rPr lang="en-US" altLang="zh-CN" sz="1900" dirty="0" err="1"/>
              <a:t>le_segs</a:t>
            </a:r>
            <a:r>
              <a:rPr lang="en-US" altLang="zh-CN" sz="1900" dirty="0"/>
              <a:t>(A, lower,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,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, upper);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 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      </a:t>
            </a:r>
            <a:r>
              <a:rPr lang="en-US" altLang="zh-CN" sz="1900" dirty="0" err="1"/>
              <a:t>int</a:t>
            </a:r>
            <a:r>
              <a:rPr lang="en-US" altLang="zh-CN" sz="1900" dirty="0"/>
              <a:t> m = </a:t>
            </a:r>
            <a:r>
              <a:rPr lang="en-US" altLang="zh-CN" sz="1900" dirty="0" err="1"/>
              <a:t>min_index</a:t>
            </a:r>
            <a:r>
              <a:rPr lang="en-US" altLang="zh-CN" sz="1900" dirty="0"/>
              <a:t>(A,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, upper);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      //@assert </a:t>
            </a:r>
            <a:r>
              <a:rPr lang="en-US" altLang="zh-CN" sz="1900" dirty="0" err="1"/>
              <a:t>le_seg</a:t>
            </a:r>
            <a:r>
              <a:rPr lang="en-US" altLang="zh-CN" sz="1900" dirty="0"/>
              <a:t>(A[m], A,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, upper);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      swap(A,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, m);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  return;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900" dirty="0"/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19400" y="5105400"/>
            <a:ext cx="56388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循环不变量的证明参考课件中的文档：</a:t>
            </a:r>
            <a:endParaRPr lang="en-US" altLang="zh-CN" sz="2400" dirty="0"/>
          </a:p>
          <a:p>
            <a:r>
              <a:rPr lang="en-US" altLang="zh-CN" sz="2400" dirty="0"/>
              <a:t>“</a:t>
            </a:r>
            <a:r>
              <a:rPr lang="zh-CN" altLang="en-US" sz="2400" dirty="0"/>
              <a:t>相关约定的验证</a:t>
            </a:r>
            <a:r>
              <a:rPr lang="en-US" altLang="zh-CN" sz="2400" dirty="0"/>
              <a:t>.doc”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5F48-A435-41E9-920E-32C30645CA32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6020C-9AA9-4171-951D-FD2D558BDF8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 </a:t>
            </a:r>
            <a:r>
              <a:rPr lang="zh-CN" altLang="en-US"/>
              <a:t>辅助函数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void swap(int[ ] A, int i, int j)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//@requires 0 &lt;= i &amp;&amp; i &lt; \length(A);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//@requires 0 &lt;= j &amp;&amp; j &lt; \length(A);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  int tmp = A[i];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  A[i] = A[j];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  A[j] = tmp;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  return;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A1F9-063E-4B1E-8D39-CACDA351992C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313CF-E8C7-4772-8435-8FF3CDFB599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 </a:t>
            </a:r>
            <a:r>
              <a:rPr lang="zh-CN" altLang="en-US"/>
              <a:t>辅助函数（续）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int min_index(int[ ] A, int lower, int upper)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//@requires 0 &lt;= lower &amp;&amp; lower &lt; upper &amp;&amp; upper &lt;= \length(A);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//@ensures lower &lt;= \result &amp;&amp; \result &lt; upper;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//@ensures le_seg(A[\result], A, lower, upper);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int m = lower;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int min = A[lower];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for (int i = lower+1; i &lt; upper; i++)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  //@loop_invariant lower &lt; i &amp;&amp; i &lt;= upper;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  //@loop_invariant le_seg(min, A, lower, i);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  //@loop_invariant A[m] == min;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  if (A[i] &lt; min)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    m = i;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    min = A[i];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  return 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90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88CC-B3B0-4ED3-9F7B-E44E4B359857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3580-7300-4FFB-950C-1289870B150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 </a:t>
            </a:r>
            <a:r>
              <a:rPr lang="zh-CN" altLang="en-US"/>
              <a:t>渐进复杂度分析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3" y="1417638"/>
            <a:ext cx="8305800" cy="449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6" y="2286000"/>
            <a:ext cx="8415867" cy="20574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504A-1E56-4CC0-8571-3DC8AB6982BE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C028-7FFC-47D3-9DE5-A871F8AB327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 </a:t>
            </a:r>
            <a:r>
              <a:rPr lang="zh-CN" altLang="en-US"/>
              <a:t>验证 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65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% cc0 selectsort.c0 sort-time.c0</a:t>
            </a:r>
          </a:p>
          <a:p>
            <a:pPr marL="0" indent="0">
              <a:buNone/>
            </a:pPr>
            <a:r>
              <a:rPr lang="en-US" altLang="zh-CN" sz="1600" dirty="0"/>
              <a:t>% time ./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-n 1000 -r 100</a:t>
            </a:r>
          </a:p>
          <a:p>
            <a:pPr marL="0" indent="0">
              <a:buNone/>
            </a:pPr>
            <a:r>
              <a:rPr lang="en-US" altLang="zh-CN" sz="1600" dirty="0"/>
              <a:t>Timing array of size 1000, 100 times</a:t>
            </a:r>
          </a:p>
          <a:p>
            <a:pPr marL="0" indent="0">
              <a:buNone/>
            </a:pPr>
            <a:r>
              <a:rPr lang="en-US" altLang="zh-CN" sz="1600" dirty="0"/>
              <a:t>0</a:t>
            </a:r>
          </a:p>
          <a:p>
            <a:pPr marL="0" indent="0">
              <a:buNone/>
            </a:pPr>
            <a:r>
              <a:rPr lang="en-US" altLang="zh-CN" sz="1600" dirty="0"/>
              <a:t>0.700u 0.001s 0:00.70 100.0% 0+0k 0+0io 0pf+0w</a:t>
            </a:r>
          </a:p>
          <a:p>
            <a:pPr marL="0" indent="0">
              <a:buNone/>
            </a:pPr>
            <a:r>
              <a:rPr lang="en-US" altLang="zh-CN" sz="1600" dirty="0"/>
              <a:t>% time ./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-n 2000 -r 100</a:t>
            </a:r>
          </a:p>
          <a:p>
            <a:pPr marL="0" indent="0">
              <a:buNone/>
            </a:pPr>
            <a:r>
              <a:rPr lang="en-US" altLang="zh-CN" sz="1600" dirty="0"/>
              <a:t>Timing array of size 2000, 100 times</a:t>
            </a:r>
          </a:p>
          <a:p>
            <a:pPr marL="0" indent="0">
              <a:buNone/>
            </a:pPr>
            <a:r>
              <a:rPr lang="en-US" altLang="zh-CN" sz="1600" dirty="0"/>
              <a:t>0</a:t>
            </a:r>
          </a:p>
          <a:p>
            <a:pPr marL="0" indent="0">
              <a:buNone/>
            </a:pPr>
            <a:r>
              <a:rPr lang="en-US" altLang="zh-CN" sz="1600" dirty="0"/>
              <a:t>2.700u 0.001s 0:02.70 100.0% 0+0k 0+0io 0pf+0w</a:t>
            </a:r>
          </a:p>
          <a:p>
            <a:pPr marL="0" indent="0">
              <a:buNone/>
            </a:pPr>
            <a:r>
              <a:rPr lang="en-US" altLang="zh-CN" sz="1600" dirty="0"/>
              <a:t>% time ./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-n 4000 -r 100</a:t>
            </a:r>
          </a:p>
          <a:p>
            <a:pPr marL="0" indent="0">
              <a:buNone/>
            </a:pPr>
            <a:r>
              <a:rPr lang="en-US" altLang="zh-CN" sz="1600" dirty="0"/>
              <a:t>Timing array of size 4000, 100 times</a:t>
            </a:r>
          </a:p>
          <a:p>
            <a:pPr marL="0" indent="0">
              <a:buNone/>
            </a:pPr>
            <a:r>
              <a:rPr lang="en-US" altLang="zh-CN" sz="1600" dirty="0"/>
              <a:t>0</a:t>
            </a:r>
          </a:p>
          <a:p>
            <a:pPr marL="0" indent="0">
              <a:buNone/>
            </a:pPr>
            <a:r>
              <a:rPr lang="en-US" altLang="zh-CN" sz="1600" dirty="0"/>
              <a:t>10.790u 0.002s 0:10.79 100.0% 0+0k 0+0io 0pf+0w</a:t>
            </a:r>
          </a:p>
          <a:p>
            <a:pPr marL="0" indent="0">
              <a:buNone/>
            </a:pPr>
            <a:r>
              <a:rPr lang="en-US" altLang="zh-CN" sz="1600" dirty="0"/>
              <a:t>% time ./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-n 8000 -r 100</a:t>
            </a:r>
          </a:p>
          <a:p>
            <a:pPr marL="0" indent="0">
              <a:buNone/>
            </a:pPr>
            <a:r>
              <a:rPr lang="en-US" altLang="zh-CN" sz="1600" dirty="0"/>
              <a:t>Timing array of size 8000, 100 times</a:t>
            </a:r>
          </a:p>
          <a:p>
            <a:pPr marL="0" indent="0">
              <a:buNone/>
            </a:pPr>
            <a:r>
              <a:rPr lang="en-US" altLang="zh-CN" sz="1600" dirty="0"/>
              <a:t>0</a:t>
            </a:r>
          </a:p>
          <a:p>
            <a:pPr marL="0" indent="0">
              <a:buNone/>
            </a:pPr>
            <a:r>
              <a:rPr lang="en-US" altLang="zh-CN" sz="1600" dirty="0"/>
              <a:t>42.796u 0.009s 0:42.80 99.9% 0+0k 0+0io 0pf+0w</a:t>
            </a:r>
          </a:p>
          <a:p>
            <a:pPr marL="0" indent="0">
              <a:buNone/>
            </a:pPr>
            <a:r>
              <a:rPr lang="en-US" altLang="zh-CN" sz="1600" dirty="0"/>
              <a:t>%</a:t>
            </a:r>
            <a:endParaRPr lang="zh-CN" altLang="zh-CN" sz="1600" dirty="0"/>
          </a:p>
        </p:txBody>
      </p:sp>
      <p:pic>
        <p:nvPicPr>
          <p:cNvPr id="4098" name="图片 6" descr="捕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58179"/>
            <a:ext cx="4572000" cy="25289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0D6065-0D1A-41A9-990F-BFBB9597A8CE}" type="datetime1">
              <a:rPr lang="zh-CN" altLang="en-US"/>
              <a:pPr>
                <a:defRPr/>
              </a:pPr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131AA-F069-4A06-BAAE-F62B869658CC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习题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57800"/>
          </a:xfrm>
        </p:spPr>
        <p:txBody>
          <a:bodyPr/>
          <a:lstStyle/>
          <a:p>
            <a:pPr algn="just" eaLnBrk="1" hangingPunct="1"/>
            <a:r>
              <a:rPr lang="zh-CN" altLang="en-US" sz="2600" dirty="0"/>
              <a:t>完成本讲课件资料包里  </a:t>
            </a:r>
            <a:r>
              <a:rPr lang="en-US" altLang="zh-CN" sz="2600" dirty="0"/>
              <a:t>07.pdf  </a:t>
            </a:r>
            <a:r>
              <a:rPr lang="zh-CN" altLang="en-US" sz="2600" dirty="0"/>
              <a:t>中的题目。</a:t>
            </a:r>
            <a:endParaRPr lang="en-US" altLang="zh-CN" sz="2600" dirty="0"/>
          </a:p>
          <a:p>
            <a:pPr algn="just" eaLnBrk="1" hangingPunct="1"/>
            <a:endParaRPr lang="en-US" altLang="zh-CN" sz="2600" dirty="0"/>
          </a:p>
          <a:p>
            <a:pPr algn="just" eaLnBrk="1" hangingPunct="1"/>
            <a:endParaRPr lang="en-US" altLang="zh-CN" sz="2600" dirty="0"/>
          </a:p>
          <a:p>
            <a:pPr algn="just" eaLnBrk="1" hangingPunct="1"/>
            <a:endParaRPr lang="en-US" altLang="zh-CN" sz="2600" dirty="0"/>
          </a:p>
          <a:p>
            <a:pPr marL="0" indent="0" algn="just" eaLnBrk="1" hangingPunct="1">
              <a:buNone/>
            </a:pPr>
            <a:endParaRPr lang="en-US" altLang="zh-CN" sz="2600" dirty="0"/>
          </a:p>
          <a:p>
            <a:pPr algn="just" eaLnBrk="1" hangingPunct="1"/>
            <a:r>
              <a:rPr lang="zh-CN" altLang="en-US" sz="2600" dirty="0"/>
              <a:t>只写习题号、题号和相应答案，不用抄写题目内容，以后都是这样。比如：</a:t>
            </a:r>
            <a:endParaRPr lang="en-US" altLang="zh-CN" sz="2600" dirty="0"/>
          </a:p>
          <a:p>
            <a:pPr marL="0" indent="0" algn="just" eaLnBrk="1" hangingPunct="1">
              <a:buNone/>
            </a:pPr>
            <a:r>
              <a:rPr lang="en-US" altLang="zh-CN" sz="2600" dirty="0"/>
              <a:t>			 Recitation 7</a:t>
            </a:r>
          </a:p>
          <a:p>
            <a:pPr marL="0" indent="0" algn="just" eaLnBrk="1" hangingPunct="1">
              <a:buNone/>
            </a:pPr>
            <a:r>
              <a:rPr lang="en-US" altLang="zh-CN" sz="2600" dirty="0"/>
              <a:t>Checkpoint 0</a:t>
            </a:r>
          </a:p>
          <a:p>
            <a:pPr marL="0" indent="0" algn="just" eaLnBrk="1" hangingPunct="1">
              <a:buNone/>
            </a:pPr>
            <a:r>
              <a:rPr lang="en-US" altLang="zh-CN" sz="2600" dirty="0"/>
              <a:t>……</a:t>
            </a:r>
          </a:p>
          <a:p>
            <a:pPr marL="0" indent="0" algn="just" eaLnBrk="1" hangingPunct="1">
              <a:buNone/>
            </a:pPr>
            <a:r>
              <a:rPr lang="en-US" altLang="zh-CN" sz="2600" dirty="0"/>
              <a:t>Checkpoint 1</a:t>
            </a:r>
          </a:p>
          <a:p>
            <a:pPr marL="0" indent="0" algn="just" eaLnBrk="1" hangingPunct="1">
              <a:buNone/>
            </a:pPr>
            <a:r>
              <a:rPr lang="en-US" altLang="zh-CN" sz="2600" dirty="0"/>
              <a:t>……</a:t>
            </a:r>
            <a:endParaRPr lang="zh-CN" altLang="en-US" sz="2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685F34-B5FF-4853-95F5-17ABC4964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371600"/>
            <a:ext cx="2555874" cy="17525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6C1E-958E-452E-B814-8D26CC3E0A8F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5EB3-EAF0-4BBB-9A23-8D1A222AA5D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/>
              <a:t>计算思维：尝试理解有序性如何能够提高计算效率，函数在最坏情况下的渐进复杂性；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/>
              <a:t>算法与数据结构：一般就地排序，特别是选择排序，大</a:t>
            </a:r>
            <a:r>
              <a:rPr lang="en-US" altLang="zh-CN"/>
              <a:t>O</a:t>
            </a:r>
            <a:r>
              <a:rPr lang="zh-CN" altLang="en-US"/>
              <a:t>符号；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/>
              <a:t>程序设计：更多用数组和算法不变性编程的例子。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E84C-7724-41D6-BAA2-4DEF270918DB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9C39-43C6-486B-ADF4-4AF0E59B238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大</a:t>
            </a:r>
            <a:r>
              <a:rPr lang="en-US" altLang="zh-CN"/>
              <a:t>O</a:t>
            </a:r>
            <a:r>
              <a:rPr lang="zh-CN" altLang="en-US"/>
              <a:t>符号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在设计和分析算法时，用</a:t>
            </a:r>
            <a:r>
              <a:rPr lang="zh-CN" altLang="en-US" sz="2800" dirty="0">
                <a:solidFill>
                  <a:srgbClr val="FF0000"/>
                </a:solidFill>
              </a:rPr>
              <a:t>渐进复杂性度量</a:t>
            </a:r>
            <a:r>
              <a:rPr lang="zh-CN" altLang="en-US" sz="2800" dirty="0"/>
              <a:t>来精确描述算法特性。数学分析的两个基本原则：</a:t>
            </a:r>
          </a:p>
          <a:p>
            <a:pPr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1. </a:t>
            </a:r>
            <a:r>
              <a:rPr lang="zh-CN" altLang="en-US" sz="2800" dirty="0"/>
              <a:t>我们只考虑在大数据量输入时（当算法需要运行很长时间时）算法的行为。只有当输入大量数据时，算法之间的差异才会更加明显。</a:t>
            </a:r>
          </a:p>
          <a:p>
            <a:pPr>
              <a:lnSpc>
                <a:spcPct val="12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2. </a:t>
            </a:r>
            <a:r>
              <a:rPr lang="zh-CN" altLang="en-US" sz="2800" dirty="0"/>
              <a:t>在做数学分析时不考虑常数因子。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E84C-7724-41D6-BAA2-4DEF270918DB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9C39-43C6-486B-ADF4-4AF0E59B238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大</a:t>
            </a:r>
            <a:r>
              <a:rPr lang="en-US" altLang="zh-CN" dirty="0"/>
              <a:t>O</a:t>
            </a:r>
            <a:r>
              <a:rPr lang="zh-CN" altLang="en-US" dirty="0"/>
              <a:t>符号（续）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61258"/>
            <a:ext cx="7696200" cy="26669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3886200"/>
            <a:ext cx="758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    当我们用大</a:t>
            </a:r>
            <a:r>
              <a:rPr lang="en-US" altLang="zh-CN" sz="2400" dirty="0"/>
              <a:t>O</a:t>
            </a:r>
            <a:r>
              <a:rPr lang="zh-CN" altLang="en-US" sz="2400" dirty="0"/>
              <a:t>符号来表示函数的运行时间时，我们指的是函数的渐进复杂度。这里，渐进代表上面列出的基本原则：我们只关心函数的最终情况，而忽略常数因子。通常，我们分析在给定数据规模下的最坏复杂度。</a:t>
            </a:r>
          </a:p>
        </p:txBody>
      </p:sp>
    </p:spTree>
    <p:extLst>
      <p:ext uri="{BB962C8B-B14F-4D97-AF65-F5344CB8AC3E}">
        <p14:creationId xmlns:p14="http://schemas.microsoft.com/office/powerpoint/2010/main" val="91104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E84C-7724-41D6-BAA2-4DEF270918DB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9C39-43C6-486B-ADF4-4AF0E59B238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大</a:t>
            </a:r>
            <a:r>
              <a:rPr lang="en-US" altLang="zh-CN" dirty="0"/>
              <a:t>O</a:t>
            </a:r>
            <a:r>
              <a:rPr lang="zh-CN" altLang="en-US" dirty="0"/>
              <a:t>符号（续）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990600"/>
            <a:ext cx="7848600" cy="152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731520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5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CFF3-F6ED-48B4-89CB-828088041352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F4C5-743A-427B-B517-F866D50DEC2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排序算法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同无序数组相比，有序数组数据查找时间大大缩短。Ｏ</a:t>
            </a:r>
            <a:r>
              <a:rPr lang="en-US" altLang="zh-CN"/>
              <a:t>(n)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/>
              <a:t>Ｏ</a:t>
            </a:r>
            <a:r>
              <a:rPr lang="en-US" altLang="zh-CN"/>
              <a:t>(log(n))</a:t>
            </a:r>
          </a:p>
          <a:p>
            <a:r>
              <a:rPr lang="zh-CN" altLang="en-US"/>
              <a:t>这说明通过对数组排序来建立不变量的重要性。</a:t>
            </a:r>
          </a:p>
          <a:p>
            <a:r>
              <a:rPr lang="zh-CN" altLang="en-US"/>
              <a:t>排序算法很多：桶排序、冒泡排序、插入排序、选择排序、堆排序等等。</a:t>
            </a:r>
          </a:p>
          <a:p>
            <a:r>
              <a:rPr lang="zh-CN" altLang="en-US"/>
              <a:t>本讲讨论选择排序，下一讲讨论快速排序。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A67-8AFA-4F88-9E66-FBB222C98E26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DA5D-F1AD-49E9-B1F7-48168FF6755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选择排序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r>
              <a:rPr lang="zh-CN" altLang="en-US" dirty="0"/>
              <a:t>选择排序的思想是：从还没有排序的数组部分选择一个最小的元素，并将它移到已经排序数组部分的末尾，已经排序的数组部分在数组的最前面。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" y="3332162"/>
            <a:ext cx="8434387" cy="22907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A67-8AFA-4F88-9E66-FBB222C98E26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DA5D-F1AD-49E9-B1F7-48168FF6755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选择排序（续）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r>
              <a:rPr lang="zh-CN" altLang="en-US" dirty="0"/>
              <a:t>选择排序的思想是：从还没有排序的数组部分选择一个最小的元素，并将它移到已经排序数组部分的末尾，已经排序的数组部分在数组的最前面。</a:t>
            </a:r>
          </a:p>
        </p:txBody>
      </p:sp>
      <p:pic>
        <p:nvPicPr>
          <p:cNvPr id="102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3792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65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5A67-8AFA-4F88-9E66-FBB222C98E26}" type="datetime1">
              <a:rPr lang="zh-CN" altLang="en-US"/>
              <a:pPr/>
              <a:t>2024-03-12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DA5D-F1AD-49E9-B1F7-48168FF6755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选择排序（续）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r>
              <a:rPr lang="zh-CN" altLang="en-US" dirty="0"/>
              <a:t>选择排序的思想是：从还没有排序的数组部分选择一个最小的元素，并将它移到已经排序数组部分的末尾，已经排序的数组部分在数组的最前面。</a:t>
            </a:r>
          </a:p>
        </p:txBody>
      </p:sp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65992"/>
            <a:ext cx="8229600" cy="264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76121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华文细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10709</TotalTime>
  <Words>1251</Words>
  <Application>Microsoft Office PowerPoint</Application>
  <PresentationFormat>全屏显示(4:3)</PresentationFormat>
  <Paragraphs>175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Arial</vt:lpstr>
      <vt:lpstr>Garamond</vt:lpstr>
      <vt:lpstr>Wingdings</vt:lpstr>
      <vt:lpstr>Edge</vt:lpstr>
      <vt:lpstr>Lecture 7 Sorting 第7讲 排序</vt:lpstr>
      <vt:lpstr>1 引言</vt:lpstr>
      <vt:lpstr>2 大O符号</vt:lpstr>
      <vt:lpstr>2 大O符号（续）</vt:lpstr>
      <vt:lpstr>2 大O符号（续）</vt:lpstr>
      <vt:lpstr>3 排序算法</vt:lpstr>
      <vt:lpstr>4 选择排序</vt:lpstr>
      <vt:lpstr>4 选择排序（续）</vt:lpstr>
      <vt:lpstr>4 选择排序（续）</vt:lpstr>
      <vt:lpstr>4 选择排序（续）</vt:lpstr>
      <vt:lpstr>4 选择排序（续）</vt:lpstr>
      <vt:lpstr>4 选择排序（续）</vt:lpstr>
      <vt:lpstr>5 选择排序编程</vt:lpstr>
      <vt:lpstr>5 选择排序编程（续）</vt:lpstr>
      <vt:lpstr>6 辅助函数</vt:lpstr>
      <vt:lpstr>6 辅助函数（续）</vt:lpstr>
      <vt:lpstr>7 渐进复杂度分析</vt:lpstr>
      <vt:lpstr>8 验证 </vt:lpstr>
      <vt:lpstr>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Aaron</cp:lastModifiedBy>
  <cp:revision>103</cp:revision>
  <cp:lastPrinted>1601-01-01T00:00:00Z</cp:lastPrinted>
  <dcterms:created xsi:type="dcterms:W3CDTF">2014-11-05T12:07:07Z</dcterms:created>
  <dcterms:modified xsi:type="dcterms:W3CDTF">2024-03-12T08:01:16Z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