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75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fld id="{81AA1AD9-76B4-4635-BB87-3B309E06A0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25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1B52E05-E0B2-4ADA-BAA3-6C4BF5AA7651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/>
            </a:lvl1pPr>
          </a:lstStyle>
          <a:p>
            <a:fld id="{94EA5732-7105-4483-96A2-5406CA45F1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5A33A-FBEF-44A4-8F91-104AA3495817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A6C3D-C9E3-44C2-B64C-7837FBC4DE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15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5AD03-0D1F-4442-8C74-95BAEB0B0C14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D9823-5961-4351-863F-3F85642759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64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045B02-4700-40C4-B035-BC4C52B2ED7A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46126-DF0F-4F52-B591-329EC267A4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16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FFE223-D2AF-44FD-9F72-7FE01EEE9D85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D69DF-D797-4067-AA63-97529AA80D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21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3CC486-1A99-4E17-BFD2-CAF31BEA9A0E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D17E4-FD9B-471C-B6F6-615D52C74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30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8EABCC-52D5-4BB1-9032-61E837B0129B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491D0-C4B2-47AE-B536-374356FB3A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46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60536-8981-4E8C-957B-482B117849F7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C6B0A-B284-495D-96C8-422AAB8CAE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73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E3D1A2-A15E-4B08-8878-2D796D40B53A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FB6FE-28BE-4979-9CE5-D4E8F3D50C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5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3606A-B149-4889-81D8-7494A31DA908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C234-1331-449A-BC53-225A793096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EA7F1D-5B3F-48E0-B0F4-D53031554930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D16FA-D9F1-4B54-AA4B-BE2BE26BE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28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44C08692-7CDB-4E97-BE41-437792C32447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E5B6AE06-E8B1-45BF-AE4D-4F28024DC87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q.com/doc/DR2JOWWRWZlVzTG9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733761BF-526C-402C-882A-BD379908035D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02EAAAC-4074-4F39-9D15-2AFAD9BD00B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r>
              <a:rPr lang="en-US" altLang="en-US"/>
              <a:t>Lecture </a:t>
            </a:r>
            <a:r>
              <a:rPr lang="en-US" altLang="zh-CN"/>
              <a:t>8</a:t>
            </a:r>
            <a:r>
              <a:rPr lang="en-US" altLang="en-US"/>
              <a:t> Quicksort</a:t>
            </a: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讲 快速排序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r>
              <a:rPr lang="zh-CN" altLang="en-US" sz="3600" b="1">
                <a:ea typeface="华文细黑" panose="02010600040101010101" pitchFamily="2" charset="-122"/>
              </a:rPr>
              <a:t>华中科技大学计算机学院</a:t>
            </a:r>
          </a:p>
          <a:p>
            <a:endParaRPr lang="zh-CN" altLang="en-US" sz="3600" b="1">
              <a:ea typeface="华文细黑" panose="02010600040101010101" pitchFamily="2" charset="-122"/>
            </a:endParaRPr>
          </a:p>
          <a:p>
            <a:r>
              <a:rPr lang="zh-CN" altLang="en-US" sz="3600" b="1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9F7-C014-4E96-9B59-26BFA51E0D4F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3F9-1BD7-4E38-8288-4D2D8B4AC5C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快速排序函数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void sort(int[ ] A, int lower, int upper)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//@requires 0 &lt;= lower &amp;&amp; lower &lt;= upper &amp;&amp; upper &lt;=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//@ensures is_sorted(A, lower,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if (upper-lower &lt;= 1)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208-0BA9-4548-8CAE-5AF6CF277AB0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F61-20E2-4675-A405-47FEFE3A47C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快速排序函数（续）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int partition(int[ ] A, int lower, int pivot_index, int upper)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//@requires 0 &lt;= lower &amp;&amp; lower &lt;= pivot_index;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//@requires pivot_index &lt; upper &amp;&amp; upper &lt;=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//@ensures lower &lt;= \result &amp;&amp; \result &lt; upper;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//@ensures ge_seg(A[\result], A, lower, \result);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//@ensures le_seg(A[\result], A, \result+1,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	ge_seg(x, A, lower, mid)      x &gt;= A[lower, mid)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	le_seg(x, A, mid+1, upper)  x &lt;= A[mid+1, upper)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605-F135-47DF-8477-27116036887B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34AD-6943-42F7-A089-E9CF4D7012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快速排序函数（续）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void sort(int[ ] A, int lower, int upper)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//@requires 0 &lt;= lower &amp;&amp; lower &lt;= upper &amp;&amp; upper &lt;= \length(A);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//@ensures is_sorted(A, lower,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if (upper-lower &lt;= 1)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int pivot_index = lower + (upper-lower)/2; /* should be random */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int mid = partition(A, lower, pivot_index,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sort(A, lower, mid);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sort(A, mid+1,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F35-BD59-4E69-85EA-C22B2CE53820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072F-33A9-47FE-94C3-37CBD7D46D4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划分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4" name="Object 4"/>
          <p:cNvGraphicFramePr>
            <a:graphicFrameLocks/>
          </p:cNvGraphicFramePr>
          <p:nvPr/>
        </p:nvGraphicFramePr>
        <p:xfrm>
          <a:off x="228600" y="769938"/>
          <a:ext cx="86375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3" name="Visio" r:id="rId3" imgW="3466719" imgH="960406" progId="Visio.Drawing.11">
                  <p:embed/>
                </p:oleObj>
              </mc:Choice>
              <mc:Fallback>
                <p:oleObj name="Visio" r:id="rId3" imgW="3466719" imgH="960406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9938"/>
                        <a:ext cx="8637588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6" name="Object 6"/>
          <p:cNvGraphicFramePr>
            <a:graphicFrameLocks/>
          </p:cNvGraphicFramePr>
          <p:nvPr/>
        </p:nvGraphicFramePr>
        <p:xfrm>
          <a:off x="277813" y="2598738"/>
          <a:ext cx="8637587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4" name="Visio" r:id="rId5" imgW="3466719" imgH="960406" progId="Visio.Drawing.11">
                  <p:embed/>
                </p:oleObj>
              </mc:Choice>
              <mc:Fallback>
                <p:oleObj name="Visio" r:id="rId5" imgW="3466719" imgH="960406" progId="Visio.Drawing.11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2598738"/>
                        <a:ext cx="8637587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8" name="Object 8"/>
          <p:cNvGraphicFramePr>
            <a:graphicFrameLocks/>
          </p:cNvGraphicFramePr>
          <p:nvPr/>
        </p:nvGraphicFramePr>
        <p:xfrm>
          <a:off x="304800" y="4419600"/>
          <a:ext cx="86375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5" name="Visio" r:id="rId7" imgW="3466719" imgH="1007554" progId="Visio.Drawing.11">
                  <p:embed/>
                </p:oleObj>
              </mc:Choice>
              <mc:Fallback>
                <p:oleObj name="Visio" r:id="rId7" imgW="3466719" imgH="1007554" progId="Visio.Drawing.11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8637588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92CE-ECB8-4D81-B83F-73EC4C80BB0C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016-DC35-4980-BB2D-57099BE7B54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划分（续）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4633" name="Object 9"/>
          <p:cNvGraphicFramePr>
            <a:graphicFrameLocks/>
          </p:cNvGraphicFramePr>
          <p:nvPr/>
        </p:nvGraphicFramePr>
        <p:xfrm>
          <a:off x="277813" y="990600"/>
          <a:ext cx="863758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2" name="Visio" r:id="rId3" imgW="3466719" imgH="1007554" progId="Visio.Drawing.11">
                  <p:embed/>
                </p:oleObj>
              </mc:Choice>
              <mc:Fallback>
                <p:oleObj name="Visio" r:id="rId3" imgW="3466719" imgH="1007554" progId="Visio.Drawing.11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990600"/>
                        <a:ext cx="8637587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4635" name="Object 11"/>
          <p:cNvGraphicFramePr>
            <a:graphicFrameLocks/>
          </p:cNvGraphicFramePr>
          <p:nvPr/>
        </p:nvGraphicFramePr>
        <p:xfrm>
          <a:off x="304800" y="2674938"/>
          <a:ext cx="86375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3" name="Visio" r:id="rId5" imgW="3466719" imgH="1007554" progId="Visio.Drawing.11">
                  <p:embed/>
                </p:oleObj>
              </mc:Choice>
              <mc:Fallback>
                <p:oleObj name="Visio" r:id="rId5" imgW="3466719" imgH="1007554" progId="Visio.Drawing.11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74938"/>
                        <a:ext cx="8637588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4637" name="Object 13"/>
          <p:cNvGraphicFramePr>
            <a:graphicFrameLocks/>
          </p:cNvGraphicFramePr>
          <p:nvPr/>
        </p:nvGraphicFramePr>
        <p:xfrm>
          <a:off x="381000" y="4503738"/>
          <a:ext cx="86375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4" name="Visio" r:id="rId7" imgW="3466719" imgH="1007554" progId="Visio.Drawing.11">
                  <p:embed/>
                </p:oleObj>
              </mc:Choice>
              <mc:Fallback>
                <p:oleObj name="Visio" r:id="rId7" imgW="3466719" imgH="1007554" progId="Visio.Drawing.11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03738"/>
                        <a:ext cx="8637588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39F-5452-4F6A-9C0D-F6F5316AA4C9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D05-2F23-419A-BB4D-25F84BA1D41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划分（续）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5660" name="Object 12"/>
          <p:cNvGraphicFramePr>
            <a:graphicFrameLocks/>
          </p:cNvGraphicFramePr>
          <p:nvPr/>
        </p:nvGraphicFramePr>
        <p:xfrm>
          <a:off x="354013" y="1066800"/>
          <a:ext cx="863758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9" name="Visio" r:id="rId3" imgW="3466719" imgH="1007554" progId="Visio.Drawing.11">
                  <p:embed/>
                </p:oleObj>
              </mc:Choice>
              <mc:Fallback>
                <p:oleObj name="Visio" r:id="rId3" imgW="3466719" imgH="1007554" progId="Visio.Drawing.11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066800"/>
                        <a:ext cx="8637587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5662" name="Object 14"/>
          <p:cNvGraphicFramePr>
            <a:graphicFrameLocks/>
          </p:cNvGraphicFramePr>
          <p:nvPr/>
        </p:nvGraphicFramePr>
        <p:xfrm>
          <a:off x="354013" y="2752725"/>
          <a:ext cx="863758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0" name="Visio" r:id="rId5" imgW="3466719" imgH="1007554" progId="Visio.Drawing.11">
                  <p:embed/>
                </p:oleObj>
              </mc:Choice>
              <mc:Fallback>
                <p:oleObj name="Visio" r:id="rId5" imgW="3466719" imgH="1007554" progId="Visio.Drawing.11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752725"/>
                        <a:ext cx="8637587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914400" y="4648200"/>
            <a:ext cx="7239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99"/>
                </a:solidFill>
              </a:rPr>
              <a:t>pivot &gt;= A[lower+1, left)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99"/>
                </a:solidFill>
              </a:rPr>
              <a:t>pivot &lt;= A[right, upper)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F5DD-D238-49D8-8A96-005A2727A194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E04-E63A-4C9D-AE3D-3E76AF87013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划分（续）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6" name="Object 14"/>
          <p:cNvGraphicFramePr>
            <a:graphicFrameLocks/>
          </p:cNvGraphicFramePr>
          <p:nvPr/>
        </p:nvGraphicFramePr>
        <p:xfrm>
          <a:off x="381000" y="1143000"/>
          <a:ext cx="86375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2" name="Visio" r:id="rId3" imgW="3466719" imgH="960406" progId="Visio.Drawing.11">
                  <p:embed/>
                </p:oleObj>
              </mc:Choice>
              <mc:Fallback>
                <p:oleObj name="Visio" r:id="rId3" imgW="3466719" imgH="960406" progId="Visio.Drawing.11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637588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609600" y="49530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99"/>
                </a:solidFill>
              </a:rPr>
              <a:t>lower+1 &lt;= left &lt;= right &lt;= upper</a:t>
            </a: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8" name="Object 16"/>
          <p:cNvGraphicFramePr>
            <a:graphicFrameLocks/>
          </p:cNvGraphicFramePr>
          <p:nvPr/>
        </p:nvGraphicFramePr>
        <p:xfrm>
          <a:off x="381000" y="2971800"/>
          <a:ext cx="86375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3" name="Visio" r:id="rId5" imgW="3466719" imgH="960406" progId="Visio.Drawing.11">
                  <p:embed/>
                </p:oleObj>
              </mc:Choice>
              <mc:Fallback>
                <p:oleObj name="Visio" r:id="rId5" imgW="3466719" imgH="960406" progId="Visio.Drawing.11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8637588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683-54FB-48DE-B386-67DB7B9AE48B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85C-8DE6-49D9-B67B-430C3868858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实现划分 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int partition(int[ ] A, int lower, int pivot_index, int upper)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//@requires 0 &lt;= lower &amp;&amp; lower &lt;= pivot_index;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//@requires pivot_index &lt; upper &amp;&amp; upper &lt;= \length(A);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//@ensures lower &lt;= \result &amp;&amp; \result &lt; upper;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//@ensures ge_seg(A[\result], A, lower, \result);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//@ensures le_seg(A[\result], A, \result+1,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int pivot = A[pivot_index];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swap(A, lower, pivot_index);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1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...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46C-41B5-4195-BA95-5E677E500F3C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EA5-1F08-4C7E-86BD-CC87A1F32C1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实现划分（续）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int left = lower+1;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int right = upper;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while (left &lt; right)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//@loop_invariant lower+1 &lt;= left &amp;&amp; left &lt;= right &amp;&amp; right &lt;= upper;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//@loop_invariant ge_seg(pivot, A, lower+1, left); // Not lower!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//@loop_invariant le_seg(pivot, A, right,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...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C8C6-1574-4562-B6A6-1E2EC840B3D7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5A-3805-4C0B-849D-92D21D3B77F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实现划分（续）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while (left &lt; right)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//@loop_invariant lower+1 &lt;= left &amp;&amp; left &lt;= right &amp;&amp; right &lt;= upper;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//@loop_invariant ge_seg(pivot, A, lower+1, left); // Not lower!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//@loop_invariant le_seg(pivot, A, right,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if (A[left] &lt;= pivot)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  left++;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} else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  //@assert A[left] &gt; pivot;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  swap(A, left, right-1);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  right--;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4A49-69FF-4632-BBD0-BFB71F891544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4533-8602-4036-9EB1-61128A1E117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/>
              <a:t>计算思维：重温二分查找中讲到的分治技术，初次领会随机性的重要性；</a:t>
            </a:r>
          </a:p>
          <a:p>
            <a:pPr>
              <a:spcAft>
                <a:spcPct val="20000"/>
              </a:spcAft>
            </a:pPr>
            <a:r>
              <a:rPr lang="zh-CN" altLang="en-US"/>
              <a:t>算法与数据结构：观察</a:t>
            </a:r>
            <a:r>
              <a:rPr lang="zh-CN" altLang="en-US">
                <a:solidFill>
                  <a:srgbClr val="FF0000"/>
                </a:solidFill>
              </a:rPr>
              <a:t>归并排序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快速排序</a:t>
            </a:r>
            <a:r>
              <a:rPr lang="zh-CN" altLang="en-US"/>
              <a:t>，二者都采用分治策略，但总体策略不尽相同；</a:t>
            </a:r>
          </a:p>
          <a:p>
            <a:pPr>
              <a:spcAft>
                <a:spcPct val="20000"/>
              </a:spcAft>
            </a:pPr>
            <a:r>
              <a:rPr lang="zh-CN" altLang="en-US"/>
              <a:t>程序设计：递归在归并排序和快速排序两种算法实现上的应用。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0387"/>
          </a:xfrm>
        </p:spPr>
        <p:txBody>
          <a:bodyPr/>
          <a:lstStyle/>
          <a:p>
            <a:r>
              <a:rPr lang="zh-CN" altLang="en-US" sz="3200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831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完成</a:t>
            </a:r>
            <a:r>
              <a:rPr lang="en-US" altLang="zh-CN" sz="2400" dirty="0"/>
              <a:t>08-qsort.zip</a:t>
            </a:r>
            <a:r>
              <a:rPr lang="zh-CN" altLang="en-US" sz="2400" dirty="0"/>
              <a:t>中的</a:t>
            </a:r>
            <a:r>
              <a:rPr lang="en-US" altLang="zh-CN" sz="2400" dirty="0"/>
              <a:t>prog3.pdf</a:t>
            </a:r>
            <a:r>
              <a:rPr lang="zh-CN" altLang="en-US" sz="2400" dirty="0"/>
              <a:t>文档所要求完成的工作，往届学生对</a:t>
            </a:r>
            <a:r>
              <a:rPr lang="en-US" altLang="zh-CN" sz="2400" dirty="0"/>
              <a:t>prog3.pdf</a:t>
            </a:r>
            <a:r>
              <a:rPr lang="zh-CN" altLang="en-US" sz="2400" dirty="0"/>
              <a:t>的翻译参考在线文档</a:t>
            </a:r>
            <a:r>
              <a:rPr lang="en-US" altLang="zh-CN" sz="2400" dirty="0"/>
              <a:t>prog3.doc</a:t>
            </a:r>
            <a:r>
              <a:rPr lang="zh-CN" altLang="en-US" sz="2400" dirty="0"/>
              <a:t>，见下面的链接。欢迎大家对译文进行优化修改，使之更符合中文习惯。</a:t>
            </a:r>
            <a:endParaRPr lang="en-US" altLang="zh-CN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hlinkClick r:id="rId2"/>
              </a:rPr>
              <a:t>【</a:t>
            </a:r>
            <a:r>
              <a:rPr lang="zh-CN" altLang="en-US" sz="2400" dirty="0">
                <a:hlinkClick r:id="rId2"/>
              </a:rPr>
              <a:t>腾讯文档</a:t>
            </a:r>
            <a:r>
              <a:rPr lang="en-US" altLang="zh-CN" sz="2400" dirty="0">
                <a:hlinkClick r:id="rId2"/>
              </a:rPr>
              <a:t>】prog3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hlinkClick r:id="rId2"/>
              </a:rPr>
              <a:t>https://docs.qq.com/doc/DR2JOWWRWZlVzTG9r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B02-4700-40C4-B035-BC4C52B2ED7A}" type="datetime1">
              <a:rPr lang="zh-CN" altLang="en-US" smtClean="0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6126-DF0F-4F52-B591-329EC267A4D2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8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97E-A495-4DE0-B42C-4C50E4F4EDCC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97A-354C-48F0-BBA6-45BC6F64ABE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归并排序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sz="2600" dirty="0"/>
              <a:t>运用分治策略来排序。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如何“分”？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将一个给定的数组分成两半，然后每半分别排序。那么，得到一个左半边和右半边都排好序的数组。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然后，将两部分合成一个有序的数组。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实际上，不需要将数组分成两个单独的数组。对数组段</a:t>
            </a:r>
            <a:r>
              <a:rPr lang="en-US" altLang="zh-CN" sz="2600" dirty="0"/>
              <a:t>A[lower...upper )</a:t>
            </a:r>
            <a:r>
              <a:rPr lang="zh-CN" altLang="en-US" sz="2600" dirty="0"/>
              <a:t>进行排序即可。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当数组段的长度是</a:t>
            </a:r>
            <a:r>
              <a:rPr lang="en-US" altLang="zh-CN" sz="2600" dirty="0"/>
              <a:t>0</a:t>
            </a:r>
            <a:r>
              <a:rPr lang="zh-CN" altLang="en-US" sz="2600" dirty="0"/>
              <a:t>或者</a:t>
            </a:r>
            <a:r>
              <a:rPr lang="en-US" altLang="zh-CN" sz="2600" dirty="0"/>
              <a:t>1</a:t>
            </a:r>
            <a:r>
              <a:rPr lang="zh-CN" altLang="en-US" sz="2600" dirty="0"/>
              <a:t>时，停止处理，因为此时肯定已排好序。</a:t>
            </a:r>
          </a:p>
        </p:txBody>
      </p:sp>
    </p:spTree>
    <p:extLst>
      <p:ext uri="{BB962C8B-B14F-4D97-AF65-F5344CB8AC3E}">
        <p14:creationId xmlns:p14="http://schemas.microsoft.com/office/powerpoint/2010/main" val="142053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0509-3EDD-439E-9AC0-0E5C55363C78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687-9B62-41C8-8522-A275E6CBF45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归并排序（续）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void mergesort (int[ ] A, int lower, int upper)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//@requires 0 &lt;= lower &amp;&amp; lower &lt;= upper &amp;&amp; upper &lt;=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//@ensures is_sorted(A, lower,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if (upper-lower &lt;= 1)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int mid = lower + (upper-lower)/2;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mergesort(A, lower, mid); //@assert is_sorted(A, lower, mid);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mergesort(A, mid, upper); //@assert is_sorted(A, mid,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merge(A, lower, mid,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033-43B1-419C-A845-3643C4B06B01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4156-5195-44C8-9344-46A043B6BE1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归并排序（续）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使用约定进行推理：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1. </a:t>
            </a:r>
            <a:r>
              <a:rPr lang="zh-CN" altLang="en-US" sz="2800"/>
              <a:t>我们必须确保被调用函数的前置条件是满足的。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2. </a:t>
            </a:r>
            <a:r>
              <a:rPr lang="zh-CN" altLang="en-US" sz="2800"/>
              <a:t>我们假设被调用函数的后置条件在返回时是满足的。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	递归函数需要分析递归可终止，验证递归调用时，参数规模越来越小。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EF84-6C3B-437F-99E1-12E246A39435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49DF-F8EE-4B90-8E3F-3C34CE6DAFB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归并排序（续）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考虑归并排序算法的渐近复杂性，假设归并操作（</a:t>
            </a:r>
            <a:r>
              <a:rPr lang="en-US" altLang="zh-CN" sz="2800"/>
              <a:t>merge</a:t>
            </a:r>
            <a:r>
              <a:rPr lang="zh-CN" altLang="en-US" sz="2800"/>
              <a:t>）是Ｏ</a:t>
            </a:r>
            <a:r>
              <a:rPr lang="en-US" altLang="zh-CN" sz="2800"/>
              <a:t>(n)</a:t>
            </a:r>
            <a:r>
              <a:rPr lang="zh-CN" altLang="en-US" sz="2800"/>
              <a:t>：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09600" y="2286000"/>
          <a:ext cx="8001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5" name="Visio" r:id="rId3" imgW="4552950" imgH="1834801" progId="Visio.Drawing.11">
                  <p:embed/>
                </p:oleObj>
              </mc:Choice>
              <mc:Fallback>
                <p:oleObj name="Visio" r:id="rId3" imgW="4552950" imgH="183480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800100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368941"/>
              </p:ext>
            </p:extLst>
          </p:nvPr>
        </p:nvGraphicFramePr>
        <p:xfrm>
          <a:off x="5257800" y="5387181"/>
          <a:ext cx="3200400" cy="743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6" r:id="rId5" imgW="710891" imgH="215806" progId="Equation.3">
                  <p:embed/>
                </p:oleObj>
              </mc:Choice>
              <mc:Fallback>
                <p:oleObj r:id="rId5" imgW="71089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87181"/>
                        <a:ext cx="3200400" cy="74374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D69-7FDD-4C03-8C6F-52F814CB87D7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999F-B1CD-4EC3-BDA0-8E34ACA9762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快速排序算法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快速排序采用不同的方式来运用分治技术：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1. </a:t>
            </a:r>
            <a:r>
              <a:rPr lang="zh-CN" altLang="en-US"/>
              <a:t>从数组中任意挑出一个元素（关键点）。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2. </a:t>
            </a:r>
            <a:r>
              <a:rPr lang="zh-CN" altLang="en-US"/>
              <a:t>用关键点将数组分成两段，一段比关键点小，另一段比关键点大，关键点放在这两段之间。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3. </a:t>
            </a:r>
            <a:r>
              <a:rPr lang="zh-CN" altLang="en-US"/>
              <a:t>对关键点左侧和右侧的段分别进行递归排序。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6A1-A503-4942-B770-2C19E8413907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BF0-5F8C-4DE8-A7A6-7246E5C2204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快速排序算法（续）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最好情况：</a:t>
            </a:r>
            <a:r>
              <a:rPr lang="en-US" altLang="zh-CN"/>
              <a:t>log(n)</a:t>
            </a:r>
            <a:r>
              <a:rPr lang="zh-CN" altLang="en-US"/>
              <a:t>级，每级</a:t>
            </a:r>
            <a:r>
              <a:rPr lang="en-US" altLang="zh-CN"/>
              <a:t>O(n)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533400" y="1295400"/>
          <a:ext cx="8382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7" name="Visio" r:id="rId3" imgW="4552950" imgH="1834801" progId="Visio.Drawing.11">
                  <p:embed/>
                </p:oleObj>
              </mc:Choice>
              <mc:Fallback>
                <p:oleObj name="Visio" r:id="rId3" imgW="4552950" imgH="183480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38200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B0F-2561-4F03-B6C3-5AC6A2A1AD1E}" type="datetime1">
              <a:rPr lang="zh-CN" altLang="en-US"/>
              <a:pPr/>
              <a:t>2024-03-15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7BC0-5CAC-4666-A8A7-C47B9EBD4AF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快速排序算法（续）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最坏情况：</a:t>
            </a:r>
            <a:r>
              <a:rPr lang="en-US" altLang="zh-CN"/>
              <a:t>n</a:t>
            </a:r>
            <a:r>
              <a:rPr lang="zh-CN" altLang="en-US"/>
              <a:t>级，</a:t>
            </a:r>
            <a:r>
              <a:rPr lang="en-US" altLang="zh-CN"/>
              <a:t>(n-1)+(n-2)+…+1=n*(n-1)/2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609600" y="1066800"/>
          <a:ext cx="65532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3" name="Visio" r:id="rId3" imgW="1516761" imgH="1499616" progId="Visio.Drawing.11">
                  <p:embed/>
                </p:oleObj>
              </mc:Choice>
              <mc:Fallback>
                <p:oleObj name="Visio" r:id="rId3" imgW="1516761" imgH="149961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655320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8162</TotalTime>
  <Words>1361</Words>
  <Application>Microsoft Office PowerPoint</Application>
  <PresentationFormat>全屏显示(4:3)</PresentationFormat>
  <Paragraphs>197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Garamond</vt:lpstr>
      <vt:lpstr>Wingdings</vt:lpstr>
      <vt:lpstr>Edge</vt:lpstr>
      <vt:lpstr>Visio</vt:lpstr>
      <vt:lpstr>Equation.3</vt:lpstr>
      <vt:lpstr>Lecture 8 Quicksort 第8讲 快速排序</vt:lpstr>
      <vt:lpstr>1 引言</vt:lpstr>
      <vt:lpstr>2 归并排序</vt:lpstr>
      <vt:lpstr>2 归并排序（续）</vt:lpstr>
      <vt:lpstr>2 归并排序（续）</vt:lpstr>
      <vt:lpstr>2 归并排序（续）</vt:lpstr>
      <vt:lpstr>3 快速排序算法</vt:lpstr>
      <vt:lpstr>3 快速排序算法（续）</vt:lpstr>
      <vt:lpstr>3 快速排序算法（续）</vt:lpstr>
      <vt:lpstr>4 快速排序函数</vt:lpstr>
      <vt:lpstr>4 快速排序函数（续）</vt:lpstr>
      <vt:lpstr>4 快速排序函数（续）</vt:lpstr>
      <vt:lpstr>5 划分</vt:lpstr>
      <vt:lpstr>5 划分（续）</vt:lpstr>
      <vt:lpstr>5 划分（续）</vt:lpstr>
      <vt:lpstr>5 划分（续）</vt:lpstr>
      <vt:lpstr>6 实现划分 </vt:lpstr>
      <vt:lpstr>6 实现划分（续） </vt:lpstr>
      <vt:lpstr>6 实现划分（续） 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114</cp:revision>
  <cp:lastPrinted>1601-01-01T00:00:00Z</cp:lastPrinted>
  <dcterms:created xsi:type="dcterms:W3CDTF">2014-11-05T12:07:07Z</dcterms:created>
  <dcterms:modified xsi:type="dcterms:W3CDTF">2024-03-15T08:01:06Z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