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EA0C19-D497-48AA-8CA3-3EDA13605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65B26A-D4B6-4862-A3BF-C1EFF8EC22C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53C3E93B-B0F5-4E9D-B88B-DA81F13FF3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46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FFA0-432E-4DA4-BBBF-84E20ACA94C7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D856D-EA76-48C9-BDD9-D45014923E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5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1D021-67EA-4E99-A836-5FA1F45822D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B655B-E285-4C6C-935C-CACC97DA4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90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DCB4A-E2BF-47D1-8F31-6E30A36F4CE8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70D4F-554C-48F5-AB8E-8ECF39466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44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E477-1CBA-4676-B061-F2B4BBB0D746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42A61-492F-4F4D-908D-1069A9EB24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45988-1B25-4FE2-9E5F-0C7A5AD0DFD8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51E54-6706-45CA-BA61-8D54E6ACF9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6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478A7-A10C-48D6-9F3C-1B9FD1A5A6FE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D56F8-ABBD-4C19-B541-DBD5D97E7E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20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331C1-7FAA-42EC-9F82-956DF6689B50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D36F4-67A1-467D-85B6-637CEB3E0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0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4C54-79E8-4D17-A9FA-8076542216E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AC77C-7815-47A1-B36F-4A89CB8A85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5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0D306-194D-4C3E-85B2-7F0179218C5E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326F-6366-408A-BEFA-13F8769CD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14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A7FD-635C-45E2-AFDD-29DFC7BEFE5C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2FA23-B156-43B6-814B-400B4D3726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B10F6C2B-4427-4E76-8838-0580F91E6E6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234D0F23-300C-44DF-8636-83BD80BFFF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248175-05C3-453E-A6B4-5D556A7B6E9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9EFCD-2102-4FA4-A10F-CA5B3585D5F4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Lecture </a:t>
            </a:r>
            <a:r>
              <a:rPr lang="en-US" altLang="zh-CN"/>
              <a:t>9</a:t>
            </a:r>
            <a:r>
              <a:rPr lang="en-US" altLang="en-US"/>
              <a:t> Stacks &amp; Queues</a:t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讲 栈与队列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73C1AF-1BD2-4868-8765-CA11A34FB07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AEABF-AFAA-44E4-A818-8E423FF8AE8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4.3 </a:t>
            </a:r>
            <a:r>
              <a:rPr lang="zh-CN" altLang="en-US"/>
              <a:t>出栈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elem pop(stack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elem r = S-&gt;data[S-&gt;top];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S-&gt;top--;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return 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76A3F8-516C-406B-8D53-A84669F4BD53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F95E-170C-49F5-B54E-3B3ECA6EBB02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4.4 </a:t>
            </a:r>
            <a:r>
              <a:rPr lang="zh-CN" altLang="en-US"/>
              <a:t>入栈</a:t>
            </a:r>
          </a:p>
        </p:txBody>
      </p:sp>
      <p:pic>
        <p:nvPicPr>
          <p:cNvPr id="14342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6375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1" name="图片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3838575"/>
            <a:ext cx="74596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4F7817-51CB-4FA9-9303-DB1ABB3E694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92414-7BDB-4D37-9BD5-DF5348ABF679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4.4 </a:t>
            </a:r>
            <a:r>
              <a:rPr lang="zh-CN" altLang="en-US"/>
              <a:t>入栈（续）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void push(stack S, elem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//@ensures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S-&gt;top++;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S-&gt;data[S-&gt;top] = 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7E1E8B-3F52-4965-A18D-B9486386D2B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8BA5A-A79E-487B-9827-E451E503DE6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4.4 </a:t>
            </a:r>
            <a:r>
              <a:rPr lang="zh-CN" altLang="en-US"/>
              <a:t>入栈（续）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struct stack_header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elem[ ]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int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int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int capacity; // capacity == \length(data);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typedef struct stack_header* stack;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6B374A-16EB-429E-A20E-2620BDED728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AAB9B-E637-431C-BA3B-AD28FB964F3C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4.4 </a:t>
            </a:r>
            <a:r>
              <a:rPr lang="zh-CN" altLang="en-US"/>
              <a:t>入栈（续）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3235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bool is_stack(stack 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(!(S-&gt;bottom == 0))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(!(S-&gt;bottom &lt;= S-&gt;top))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(!(S-&gt;top &lt; S-&gt;capacity)) return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//@assert S-&gt;capacity == \length(S-&gt;data);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return 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  <p:pic>
        <p:nvPicPr>
          <p:cNvPr id="1741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DA2C56-E650-4508-B676-DF5AD542DF0C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DB3FE-5D4F-4320-B160-6F690233D47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4.4 </a:t>
            </a:r>
            <a:r>
              <a:rPr lang="zh-CN" altLang="en-US"/>
              <a:t>入栈（续）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void push(stack S, elem 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//@requires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//@ensures is_stack(S);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assert(S-&gt;top &lt; S-&gt;capacity - 1);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// otherwise no space left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S-&gt;top++;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S-&gt;data[S-&gt;top] =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20090-55F1-4849-9175-45F53CAE3E89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5730BE-0156-4BEA-9F7C-63F48544500A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4.5 </a:t>
            </a:r>
            <a:r>
              <a:rPr lang="zh-CN" altLang="en-US"/>
              <a:t>创建一个新栈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stack stack_new()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stack_empty(\result);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is_stack(\result);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stack S = alloc(struct stack_header);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S-&gt;bottom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S-&gt;top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S-&gt;capacity = 100; // arbitrary resource bound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S-&gt;data = alloc_array(elem, S-&gt;capacity);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return S;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3E9623-8A50-4E91-AA06-9868D45DC9C2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1BA13-430C-4298-A08A-BC60E545BE5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抽象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检查栈顶元素而不将其出栈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string peek(stack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string peek(stack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return S-&gt;data[S-&gt;top];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DE5F4E-D6C2-4618-B108-383833683BD7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9EA39-ACB1-472B-B324-FBF6FCAC71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抽象（续）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bool stack_empty(stack S);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/* O(1), check if stack empty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stack stack_new();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/* O(1), create new empty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void push(stack S, elem e);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/* O(1), add item on top of stack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elem pop(stack S);  /* O(1), remove item from top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504B23-9858-49DD-9C9D-D85090FB1DE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BE8F7-C436-44F6-8641-69588D1C06F6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抽象（续）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string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string x = pop(S);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push(S, x);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return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8A7B21-6240-48D9-A1D6-C9270283D30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41B190-B381-45EE-B0E3-3B9FF1AE4F79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/>
            <a:r>
              <a:rPr lang="zh-CN" altLang="en-US"/>
              <a:t>计算思维：考虑数据结构接口的用户端和库端，举例说明抽象的强大；</a:t>
            </a:r>
          </a:p>
          <a:p>
            <a:pPr eaLnBrk="1" hangingPunct="1"/>
            <a:r>
              <a:rPr lang="zh-CN" altLang="en-US"/>
              <a:t>算法与数据结构：把队列和栈视为重要的数据结构，通过例子来介绍抽象数据类型；</a:t>
            </a:r>
          </a:p>
          <a:p>
            <a:pPr eaLnBrk="1" hangingPunct="1"/>
            <a:r>
              <a:rPr lang="zh-CN" altLang="en-US"/>
              <a:t>程序设计：接口的使用和设计。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6A2BEB0-BDE9-4DE9-8AD3-623EC3472D5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DF042-E42C-4263-BBBA-5DEE8229D5AD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抽象（续）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string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return S-&gt;data[S-&gt;top];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elem peek(stack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//@requires !stack_empty(S);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return S-&gt;data[S-&gt;top];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2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559DFBA-7A35-466C-8E1D-F5891C860FA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D894-C289-4FC7-B79D-3CF3504E3D89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 </a:t>
            </a:r>
            <a:r>
              <a:rPr lang="zh-CN" altLang="en-US"/>
              <a:t>计算栈的大小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int stack_size(stack S)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int count =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while (!stack_empty(S))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pop(S);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count++;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return count;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430243-0F9C-493A-B38F-68A1B230E86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3CB33-7DC7-4A5C-837F-E20502F4D70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 </a:t>
            </a:r>
            <a:r>
              <a:rPr lang="zh-CN" altLang="en-US"/>
              <a:t>计算栈的大小（续）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int stack_size(stack 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stack T = stack_new();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int count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while (!stack_empty(S))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push(T, pop(S));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count++;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while (!stack_empty(T))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push(S, pop(T));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return count;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602F21-1524-4FF4-9621-EBFDB6BFF2FD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671E8-E62A-4382-89BA-6EFEB6779EB8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 </a:t>
            </a:r>
            <a:r>
              <a:rPr lang="zh-CN" altLang="en-US"/>
              <a:t>计算栈的大小（续）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int stack_size(stack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return S-&gt;top - S-&gt;bottom;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A233FF-A2C4-41B3-B3E8-244375723FB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8C0E1-F64D-483F-8FE8-2AD2C2EB408B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7 </a:t>
            </a:r>
            <a:r>
              <a:rPr lang="zh-CN" altLang="en-US"/>
              <a:t>队列接口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/* type elem must be defined */</a:t>
            </a:r>
          </a:p>
          <a:p>
            <a:pPr eaLnBrk="1" hangingPunct="1">
              <a:lnSpc>
                <a:spcPct val="80000"/>
              </a:lnSpc>
            </a:pPr>
            <a:endParaRPr lang="en-US" altLang="zh-CN" sz="26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bool queue_empty(queue Q);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/* O(1), check if queue is empty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queue queue_new();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/* O(1), create new empty queue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void enq(queue Q, elem s);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/* O(1), add item at back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elem deq(queue Q)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/* O(1), remove item from front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//@requires !queue_empty(Q);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9A9E6F-D757-4982-9300-023FFE9FDB3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F65F6-6C08-4637-87B2-F0B4D25EEE2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8 </a:t>
            </a:r>
            <a:r>
              <a:rPr lang="zh-CN" altLang="en-US"/>
              <a:t>使用队列接口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Queue	Command			Other variables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queue Q = queue_new();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enq(Q, "a");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"a“		enq(Q, "b");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"a" , "b“	string s = deq(Q);		s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"b“		enq(Q, "c");			s = "a"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"b" , "c“	s = deq(Q);			s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"c“						s = "b"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40AE15-1F33-4B28-9C52-DBDF365A1ED3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D3E27-9E2B-4236-9D82-11C0C935235A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9 </a:t>
            </a:r>
            <a:r>
              <a:rPr lang="zh-CN" altLang="en-US"/>
              <a:t>用队列的接口复制队列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queue  C = Q;  </a:t>
            </a:r>
            <a:r>
              <a:rPr lang="zh-CN" altLang="en-US" sz="2800"/>
              <a:t>？？？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queue C = queue_new();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while (!queue_empty(Q))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enq(C, deq(Q));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//@assert queue_empty(Q);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A726FE-C261-4C4D-B417-8AA9972A845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9A0AE2-0E3F-4D97-9B1A-49D9BF371748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9 </a:t>
            </a:r>
            <a:r>
              <a:rPr lang="zh-CN" altLang="en-US"/>
              <a:t>用队列的接口复制队列（续）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queue C = queue_new();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while (!queue_empty(Q))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string s = deq(Q);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enq(Q, 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   enq(C, 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/>
              <a:t>//@assert 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54805D-8FAE-40D4-BFF0-62BC35BF9C26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FAFFA-D6D4-4DEE-889C-E8C4BAF88CA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9 </a:t>
            </a:r>
            <a:r>
              <a:rPr lang="zh-CN" altLang="en-US"/>
              <a:t>用队列的接口复制队列（续）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queue queue_copy(queue Q)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queue T = queue_new();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while (!queue_empty(Q))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enq(T, deq(Q));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//@assert queue_empty(Q);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queue C = queue_new();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while (!queue_empty(T))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string s = deq(T);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enq(Q,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  enq(C, s);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//@assert queue_empty(T);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  return 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A1D991-6AA8-489B-AF58-AD810D0AF54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EB0E7-F18A-4B25-8B95-323348C24FB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229600" cy="3311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struct queue_header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elem[ ] data;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int front;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int back;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int capacity;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typedef struct queue_header* queue;</a:t>
            </a:r>
          </a:p>
        </p:txBody>
      </p:sp>
      <p:pic>
        <p:nvPicPr>
          <p:cNvPr id="3277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914400"/>
            <a:ext cx="7916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72347B-A7E2-4CE8-B077-94DA0E48F2E0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98D8C-8B6E-4919-920D-F60D68FC654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栈接口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00"/>
              <a:t>/* type elem must be defined by the client */</a:t>
            </a:r>
          </a:p>
          <a:p>
            <a:pPr eaLnBrk="1" hangingPunct="1">
              <a:lnSpc>
                <a:spcPct val="90000"/>
              </a:lnSpc>
            </a:pPr>
            <a:endParaRPr lang="en-US" altLang="zh-CN" sz="21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bool stack_empty(stack S);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/* O(1), check if stack empty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stack stack_new();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/* O(1), create new empty stack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void push(stack S, elem e);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/* O(1), add item on top of stack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elem pop(stack S)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/* O(1), remove item from top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//@requires !stack_empty(S);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100"/>
              <a:t>举例：</a:t>
            </a:r>
            <a:r>
              <a:rPr lang="en-US" altLang="zh-CN" sz="2100"/>
              <a:t>typedef string elem;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36025A-4CBB-4A2C-B9EB-826CBEEF6AC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0D282A-2925-481A-946D-81467D32999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bool is_queue(queue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(Q-&gt;capacity &lt; 2)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(Q-&gt;front &lt; 0 || Q-&gt;front &gt;= Q-&gt;capacity)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if (Q-&gt;back &lt; 0 || Q-&gt;back &gt;= Q-&gt;capacity)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  return false;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//@assert Q-&gt;capacity == \length(Q-&gt;data);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return true;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79E0B33-5599-41D1-A300-2A4BD6CA73B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7D4E6-E26C-4E21-9E14-3D08B71D8325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bool queue_empty(queue Q)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//@requires is_queue(Q);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return Q-&gt;front == Q-&gt;back;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154025D-223A-4527-8CA5-2A8C44A36E6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051C7-21C8-431B-A3F3-3EF4F73C01E1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229600" cy="3463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elem deq(queue Q)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//@requires !queue_empty(Q);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elem e = Q-&gt;data[Q-&gt;front];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Q-&gt;front++;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  return 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}</a:t>
            </a:r>
          </a:p>
        </p:txBody>
      </p:sp>
      <p:pic>
        <p:nvPicPr>
          <p:cNvPr id="35847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942975"/>
            <a:ext cx="7916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E4AABB-6E33-4175-A8C6-262CD097E9D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12563-5258-4284-9494-2F44BA50B5CE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pic>
        <p:nvPicPr>
          <p:cNvPr id="368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708EFA-4666-4640-9132-E321026F054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08AFF8-30BF-4A20-A71A-C03D0FDD5DF8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void enq(queue Q, string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//@requires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is_queue(Q);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!queue_empty(Q);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assert(Q-&gt;back &lt; Q-&gt;capacity-1);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// otherwise out of resources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Q-&gt;data[Q-&gt;back] = s;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Q-&gt;back++;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047C4A-8AB0-4AE5-AB2A-5D3186AAE40B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6A995-E3DC-4CE4-8175-544A1D58BC3B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queue queue_new()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is_queue(\result);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//@ensures queue_empty(\result);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queue Q = alloc(struct queue_header);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Q-&gt;front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Q-&gt;back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Q-&gt;capacity = 100;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Q-&gt;data = alloc_array(elem, Q-&gt;capacity);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  return Q;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FAD255-ADE0-4B32-B652-11525FC2BCFF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C0C833-87AB-4A88-A9DB-9E48AE8DCBA3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10 </a:t>
            </a:r>
            <a:r>
              <a:rPr lang="zh-CN" altLang="en-US"/>
              <a:t>队列实现（续）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queue queue_new()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/* O(1), create new empty queue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//@ensures queue_empty(\result);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void enq(queue Q, elem s)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/* O(1), add item at back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//@ensures !queue_empty(Q);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483C8C-0834-47B3-B012-4310E57C96FC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59AD-A88C-4481-9504-6CFDFA63EB8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11 </a:t>
            </a:r>
            <a:r>
              <a:rPr lang="zh-CN" altLang="en-US"/>
              <a:t>有界</a:t>
            </a:r>
            <a:r>
              <a:rPr lang="en-US" altLang="zh-CN"/>
              <a:t>vs</a:t>
            </a:r>
            <a:r>
              <a:rPr lang="zh-CN" altLang="en-US"/>
              <a:t>无界栈</a:t>
            </a:r>
            <a:r>
              <a:rPr lang="en-US" altLang="zh-CN"/>
              <a:t>&amp;</a:t>
            </a:r>
            <a:r>
              <a:rPr lang="zh-CN" altLang="en-US"/>
              <a:t>队列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bool </a:t>
            </a:r>
            <a:r>
              <a:rPr lang="en-US" altLang="zh-CN" sz="2200" dirty="0" err="1"/>
              <a:t>queue_full</a:t>
            </a:r>
            <a:r>
              <a:rPr lang="en-US" altLang="zh-CN" sz="2200" dirty="0"/>
              <a:t>(queue Q);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/>
              <a:t>然后，改变</a:t>
            </a:r>
            <a:r>
              <a:rPr lang="en-US" altLang="zh-CN" sz="2200" dirty="0" err="1"/>
              <a:t>enq</a:t>
            </a:r>
            <a:r>
              <a:rPr lang="zh-CN" altLang="en-US" sz="2200" dirty="0"/>
              <a:t>的前提条件，要求元素只在队列不满时才能够入队。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void </a:t>
            </a:r>
            <a:r>
              <a:rPr lang="en-US" altLang="zh-CN" sz="2200" dirty="0" err="1"/>
              <a:t>enq</a:t>
            </a:r>
            <a:r>
              <a:rPr lang="en-US" altLang="zh-CN" sz="2200" dirty="0"/>
              <a:t>(queue Q, </a:t>
            </a:r>
            <a:r>
              <a:rPr lang="en-US" altLang="zh-CN" sz="2200" dirty="0" err="1"/>
              <a:t>elem</a:t>
            </a:r>
            <a:r>
              <a:rPr lang="en-US" altLang="zh-CN" sz="2200" dirty="0"/>
              <a:t> 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//@requires !</a:t>
            </a:r>
            <a:r>
              <a:rPr lang="en-US" altLang="zh-CN" sz="2200" dirty="0" err="1"/>
              <a:t>queue_full</a:t>
            </a:r>
            <a:r>
              <a:rPr lang="en-US" altLang="zh-CN" sz="2200" dirty="0"/>
              <a:t>(Q)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....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/>
              <a:t>类似地，可以在栈的接口处增加一个操作来检查栈是否已满。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bool </a:t>
            </a:r>
            <a:r>
              <a:rPr lang="en-US" altLang="zh-CN" sz="2200" dirty="0" err="1"/>
              <a:t>stack_full</a:t>
            </a:r>
            <a:r>
              <a:rPr lang="en-US" altLang="zh-CN" sz="2200" dirty="0"/>
              <a:t>(stack S);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/>
              <a:t>而且要求栈不满时才能够入栈。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void push(stack S, </a:t>
            </a:r>
            <a:r>
              <a:rPr lang="en-US" altLang="zh-CN" sz="2200" dirty="0" err="1"/>
              <a:t>elem</a:t>
            </a:r>
            <a:r>
              <a:rPr lang="en-US" altLang="zh-CN" sz="2200" dirty="0"/>
              <a:t> 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//@requires !</a:t>
            </a:r>
            <a:r>
              <a:rPr lang="en-US" altLang="zh-CN" sz="2200" dirty="0" err="1"/>
              <a:t>stack_full</a:t>
            </a:r>
            <a:r>
              <a:rPr lang="en-US" altLang="zh-CN" sz="2200" dirty="0"/>
              <a:t>(S)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dirty="0"/>
              <a:t>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759C1-ED1F-43A8-9A75-80C343D32DF1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1D60A-EE29-4449-BEEB-E736B73BF666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细黑" panose="02010600040101010101" pitchFamily="2" charset="-122"/>
              </a:rPr>
              <a:t>思考题：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400" b="1" dirty="0"/>
              <a:t>习题</a:t>
            </a:r>
            <a:r>
              <a:rPr lang="en-US" altLang="zh-CN" sz="2400" dirty="0"/>
              <a:t>1  </a:t>
            </a:r>
            <a:r>
              <a:rPr lang="zh-CN" altLang="en-US" sz="2400" dirty="0"/>
              <a:t>由于数组有容量的限制，当前用数组实现的栈在</a:t>
            </a:r>
            <a:r>
              <a:rPr lang="en-US" altLang="zh-CN" sz="2400" dirty="0"/>
              <a:t>push</a:t>
            </a:r>
            <a:r>
              <a:rPr lang="zh-CN" altLang="en-US" sz="2400" dirty="0"/>
              <a:t>时可能会因超过容量而溢出。如果仍然采用数组进行存储，你能否改进栈的实现，使其避免溢出的发生？</a:t>
            </a:r>
          </a:p>
          <a:p>
            <a:pPr algn="just" eaLnBrk="1" hangingPunct="1">
              <a:lnSpc>
                <a:spcPct val="150000"/>
              </a:lnSpc>
              <a:spcAft>
                <a:spcPct val="20000"/>
              </a:spcAft>
            </a:pPr>
            <a:r>
              <a:rPr lang="zh-CN" altLang="en-US" sz="2400" dirty="0"/>
              <a:t>习题</a:t>
            </a:r>
            <a:r>
              <a:rPr lang="en-US" altLang="zh-CN" sz="2400" dirty="0"/>
              <a:t>2 </a:t>
            </a:r>
            <a:r>
              <a:rPr lang="zh-CN" altLang="en-US" sz="2400" dirty="0"/>
              <a:t>本讲中，队列的实现不必要地浪费了大量空间。在入队和出队一些元素之后，</a:t>
            </a:r>
            <a:r>
              <a:rPr lang="en-US" altLang="zh-CN" sz="2400" dirty="0"/>
              <a:t>back</a:t>
            </a:r>
            <a:r>
              <a:rPr lang="zh-CN" altLang="en-US" sz="2400" dirty="0"/>
              <a:t>可能会到达容量上限，而如果</a:t>
            </a:r>
            <a:r>
              <a:rPr lang="en-US" altLang="zh-CN" sz="2400" dirty="0"/>
              <a:t>front</a:t>
            </a:r>
            <a:r>
              <a:rPr lang="zh-CN" altLang="en-US" sz="2400" dirty="0"/>
              <a:t>移动过，</a:t>
            </a:r>
            <a:r>
              <a:rPr lang="en-US" altLang="zh-CN" sz="2400" dirty="0"/>
              <a:t>data</a:t>
            </a:r>
            <a:r>
              <a:rPr lang="zh-CN" altLang="en-US" sz="2400" dirty="0"/>
              <a:t>数组开始的地方就会有空间被浪费。你如何改变队列的实现，以将此存储空间重新用于数据入队？为此你需要怎样修改函数</a:t>
            </a:r>
            <a:r>
              <a:rPr lang="en-US" altLang="zh-CN" sz="2400" dirty="0" err="1"/>
              <a:t>enq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deq</a:t>
            </a:r>
            <a:r>
              <a:rPr lang="zh-CN" altLang="en-US" sz="2400" dirty="0"/>
              <a:t>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7088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3B97BB-95F0-4CDB-AE56-ECB3CBF21AA0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780794-4FC6-471F-BE8A-69596DB244E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使用栈接口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Stack		Command			Other variables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stack S = stack_new();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		push(S, "a");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"a“		push(S, "b");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"a" , "b“	string e = pop(S); 		e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"a“		push(S, "c");		e = "b"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"a" , "c“	e = pop(S);			e = "c"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"a“						e = "c"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6D4F86-369C-441D-9910-A410B2044042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EC917-E073-440F-B6DC-D591F422172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栈的一种实现（用数组）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625725"/>
          </a:xfrm>
        </p:spPr>
        <p:txBody>
          <a:bodyPr/>
          <a:lstStyle/>
          <a:p>
            <a:pPr eaLnBrk="1" hangingPunct="1"/>
            <a:r>
              <a:rPr lang="zh-CN" altLang="en-US"/>
              <a:t>栈顶</a:t>
            </a:r>
            <a:r>
              <a:rPr lang="en-US" altLang="zh-CN"/>
              <a:t>top</a:t>
            </a:r>
            <a:r>
              <a:rPr lang="zh-CN" altLang="en-US"/>
              <a:t>，作为读取元素的索引。</a:t>
            </a:r>
          </a:p>
          <a:p>
            <a:pPr eaLnBrk="1" hangingPunct="1"/>
            <a:r>
              <a:rPr lang="zh-CN" altLang="en-US"/>
              <a:t>栈底</a:t>
            </a:r>
            <a:r>
              <a:rPr lang="en-US" altLang="zh-CN"/>
              <a:t>bottom</a:t>
            </a:r>
            <a:r>
              <a:rPr lang="zh-CN" altLang="en-US"/>
              <a:t>，实际上固定为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栈的设计的一个限制：栈的容量不能超过</a:t>
            </a:r>
            <a:r>
              <a:rPr lang="en-US" altLang="zh-CN"/>
              <a:t>9</a:t>
            </a:r>
            <a:r>
              <a:rPr lang="zh-CN" altLang="en-US"/>
              <a:t>个元素</a:t>
            </a:r>
          </a:p>
        </p:txBody>
      </p:sp>
      <p:pic>
        <p:nvPicPr>
          <p:cNvPr id="819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14400"/>
            <a:ext cx="7334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F984EED-F000-4BB5-85A4-81A01662E4A9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0A05A-A469-4A87-A1E7-587225791F58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4.1 </a:t>
            </a:r>
            <a:r>
              <a:rPr lang="zh-CN" altLang="en-US"/>
              <a:t>结构与数据结构不变性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struct </a:t>
            </a:r>
            <a:r>
              <a:rPr lang="en-US" altLang="zh-CN" sz="2400" dirty="0" err="1"/>
              <a:t>stack_header</a:t>
            </a:r>
            <a:r>
              <a:rPr lang="en-US" altLang="zh-CN" sz="2400" dirty="0"/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 ] data;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int top;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int 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typedef struct </a:t>
            </a:r>
            <a:r>
              <a:rPr lang="en-US" altLang="zh-CN" sz="2400" dirty="0" err="1"/>
              <a:t>stack_header</a:t>
            </a:r>
            <a:r>
              <a:rPr lang="en-US" altLang="zh-CN" sz="2400" dirty="0"/>
              <a:t>* stack;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D428EB-0B05-4F29-BB06-36CDC69AA5F0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94F9C-0415-4AAB-BD84-C1F193DF439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4.1 </a:t>
            </a:r>
            <a:r>
              <a:rPr lang="zh-CN" altLang="en-US"/>
              <a:t>结构与数据结构不变性（续）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bool </a:t>
            </a:r>
            <a:r>
              <a:rPr lang="en-US" altLang="zh-CN" sz="2400" dirty="0" err="1"/>
              <a:t>is_stack</a:t>
            </a:r>
            <a:r>
              <a:rPr lang="en-US" altLang="zh-CN" sz="2400" dirty="0"/>
              <a:t>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if (!(S-&gt;bottom == 0))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if (!(S-&gt;bottom &lt;= S-&gt;top))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//@assert S-&gt;top &lt; \length(S-&gt;data);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警告：规范函数缺少了一些非常重要的东西（</a:t>
            </a:r>
            <a:r>
              <a:rPr lang="en-US" altLang="zh-CN" sz="2400" dirty="0"/>
              <a:t>NULL</a:t>
            </a:r>
            <a:r>
              <a:rPr lang="zh-CN" altLang="en-US" sz="2400" dirty="0"/>
              <a:t>检查）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if (!(</a:t>
            </a:r>
            <a:r>
              <a:rPr lang="zh-CN" altLang="en-US" sz="2400" dirty="0"/>
              <a:t>某些数据结构不变性</a:t>
            </a:r>
            <a:r>
              <a:rPr lang="en-US" altLang="zh-CN" sz="2400" dirty="0"/>
              <a:t>))  return false;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8218C2-64A0-4C9F-B848-1876F9A0F614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998B5-5EB4-4688-BFA7-1B6926F79596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4.2 </a:t>
            </a:r>
            <a:r>
              <a:rPr lang="zh-CN" altLang="en-US"/>
              <a:t>空检查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bool stack_empty(stack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//@requires is_stack(S);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return S-&gt;top == S-&gt;bottom;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DD99D5-3F8C-4573-AE8D-FD13E5BF1DA9}" type="datetime1">
              <a:rPr lang="zh-CN" altLang="en-US"/>
              <a:pPr>
                <a:defRPr/>
              </a:pPr>
              <a:t>2024-03-19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DEEA4-50C3-4FE7-B606-9360B128ABF3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4.3 </a:t>
            </a:r>
            <a:r>
              <a:rPr lang="zh-CN" altLang="en-US"/>
              <a:t>出栈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229600" cy="1711325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2295" name="图片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013" name="图片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79168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10190</TotalTime>
  <Words>2512</Words>
  <Application>Microsoft Office PowerPoint</Application>
  <PresentationFormat>全屏显示(4:3)</PresentationFormat>
  <Paragraphs>440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Arial</vt:lpstr>
      <vt:lpstr>Garamond</vt:lpstr>
      <vt:lpstr>Wingdings</vt:lpstr>
      <vt:lpstr>Edge</vt:lpstr>
      <vt:lpstr>Lecture 9 Stacks &amp; Queues 第9讲 栈与队列</vt:lpstr>
      <vt:lpstr>1 引言</vt:lpstr>
      <vt:lpstr>2 栈接口</vt:lpstr>
      <vt:lpstr>3 使用栈接口</vt:lpstr>
      <vt:lpstr>4 栈的一种实现（用数组） </vt:lpstr>
      <vt:lpstr>4.1 结构与数据结构不变性</vt:lpstr>
      <vt:lpstr>4.1 结构与数据结构不变性（续）</vt:lpstr>
      <vt:lpstr>4.2 空检查</vt:lpstr>
      <vt:lpstr>4.3 出栈</vt:lpstr>
      <vt:lpstr>4.3 出栈</vt:lpstr>
      <vt:lpstr>4.4 入栈</vt:lpstr>
      <vt:lpstr>4.4 入栈（续）</vt:lpstr>
      <vt:lpstr>4.4 入栈（续）</vt:lpstr>
      <vt:lpstr>4.4 入栈（续）</vt:lpstr>
      <vt:lpstr>4.4 入栈（续）</vt:lpstr>
      <vt:lpstr>4.5 创建一个新栈</vt:lpstr>
      <vt:lpstr>5 抽象</vt:lpstr>
      <vt:lpstr>5 抽象（续）</vt:lpstr>
      <vt:lpstr>5 抽象（续）</vt:lpstr>
      <vt:lpstr>5 抽象（续）</vt:lpstr>
      <vt:lpstr>6 计算栈的大小</vt:lpstr>
      <vt:lpstr>6 计算栈的大小（续）</vt:lpstr>
      <vt:lpstr>6 计算栈的大小（续）</vt:lpstr>
      <vt:lpstr>7 队列接口</vt:lpstr>
      <vt:lpstr>8 使用队列接口</vt:lpstr>
      <vt:lpstr>9 用队列的接口复制队列</vt:lpstr>
      <vt:lpstr>9 用队列的接口复制队列（续）</vt:lpstr>
      <vt:lpstr>9 用队列的接口复制队列（续）</vt:lpstr>
      <vt:lpstr>10 队列实现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10 队列实现（续）</vt:lpstr>
      <vt:lpstr>11 有界vs无界栈&amp;队列</vt:lpstr>
      <vt:lpstr>思考题：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150</cp:revision>
  <cp:lastPrinted>1601-01-01T00:00:00Z</cp:lastPrinted>
  <dcterms:created xsi:type="dcterms:W3CDTF">2014-11-05T12:07:07Z</dcterms:created>
  <dcterms:modified xsi:type="dcterms:W3CDTF">2024-03-19T08:23:56Z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