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0"/>
  </p:notesMasterIdLst>
  <p:sldIdLst>
    <p:sldId id="256" r:id="rId2"/>
    <p:sldId id="257" r:id="rId3"/>
    <p:sldId id="258" r:id="rId4"/>
    <p:sldId id="259" r:id="rId5"/>
    <p:sldId id="261" r:id="rId6"/>
    <p:sldId id="262" r:id="rId7"/>
    <p:sldId id="263" r:id="rId8"/>
    <p:sldId id="260" r:id="rId9"/>
    <p:sldId id="264" r:id="rId10"/>
    <p:sldId id="265" r:id="rId11"/>
    <p:sldId id="266" r:id="rId12"/>
    <p:sldId id="267" r:id="rId13"/>
    <p:sldId id="268" r:id="rId14"/>
    <p:sldId id="269" r:id="rId15"/>
    <p:sldId id="270"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6858000" type="screen4x3"/>
  <p:notesSz cx="6858000" cy="9144000"/>
  <p:defaultTextStyle>
    <a:defPPr>
      <a:defRPr lang="zh-CN"/>
    </a:defPPr>
    <a:lvl1pPr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04" autoAdjust="0"/>
  </p:normalViewPr>
  <p:slideViewPr>
    <p:cSldViewPr>
      <p:cViewPr varScale="1">
        <p:scale>
          <a:sx n="95" d="100"/>
          <a:sy n="95" d="100"/>
        </p:scale>
        <p:origin x="864"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spcAft>
                <a:spcPct val="0"/>
              </a:spcAft>
              <a:buClrTx/>
              <a:buSzTx/>
              <a:buFontTx/>
              <a:buNone/>
              <a:defRPr sz="1200" b="0" smtClean="0">
                <a:solidFill>
                  <a:schemeClr val="tx1"/>
                </a:solidFill>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spcAft>
                <a:spcPct val="0"/>
              </a:spcAft>
              <a:buClrTx/>
              <a:buSzTx/>
              <a:buFontTx/>
              <a:buNone/>
              <a:defRPr sz="1200" b="0" smtClean="0">
                <a:solidFill>
                  <a:schemeClr val="tx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200" b="0" smtClean="0">
                <a:solidFill>
                  <a:schemeClr val="tx1"/>
                </a:solidFill>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200" b="0" smtClean="0">
                <a:solidFill>
                  <a:schemeClr val="tx1"/>
                </a:solidFill>
              </a:defRPr>
            </a:lvl1pPr>
          </a:lstStyle>
          <a:p>
            <a:pPr>
              <a:defRPr/>
            </a:pPr>
            <a:fld id="{5DB108F3-4365-4663-AB40-37B842A2B8D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 name="Rectangle 2"/>
          <p:cNvSpPr>
            <a:spLocks noGrp="1" noChangeArrowheads="1"/>
          </p:cNvSpPr>
          <p:nvPr>
            <p:ph type="ctrTitle"/>
          </p:nvPr>
        </p:nvSpPr>
        <p:spPr>
          <a:xfrm>
            <a:off x="685800" y="1295400"/>
            <a:ext cx="7623175" cy="1752600"/>
          </a:xfrm>
        </p:spPr>
        <p:txBody>
          <a:bodyPr/>
          <a:lstStyle>
            <a:lvl1pPr>
              <a:defRPr sz="4800"/>
            </a:lvl1pPr>
          </a:lstStyle>
          <a:p>
            <a:pPr lvl="0"/>
            <a:r>
              <a:rPr lang="zh-CN" altLang="en-US" noProof="0"/>
              <a:t>单击此处编辑母版标题样式</a:t>
            </a:r>
          </a:p>
        </p:txBody>
      </p:sp>
      <p:sp>
        <p:nvSpPr>
          <p:cNvPr id="20483" name="Rectangle 3"/>
          <p:cNvSpPr>
            <a:spLocks noGrp="1" noChangeArrowheads="1"/>
          </p:cNvSpPr>
          <p:nvPr>
            <p:ph type="subTitle" idx="1"/>
          </p:nvPr>
        </p:nvSpPr>
        <p:spPr>
          <a:xfrm>
            <a:off x="1981200" y="3962400"/>
            <a:ext cx="6553200" cy="1752600"/>
          </a:xfrm>
        </p:spPr>
        <p:txBody>
          <a:bodyPr/>
          <a:lstStyle>
            <a:lvl1pPr marL="0" indent="0" algn="r">
              <a:buFont typeface="Wingdings" panose="05000000000000000000" pitchFamily="2" charset="2"/>
              <a:buNone/>
              <a:defRPr sz="3200" b="0">
                <a:effectLst>
                  <a:outerShdw blurRad="38100" dist="38100" dir="2700000" algn="tl">
                    <a:srgbClr val="C0C0C0"/>
                  </a:outerShdw>
                </a:effectLst>
              </a:defRPr>
            </a:lvl1pPr>
          </a:lstStyle>
          <a:p>
            <a:pPr lvl="0"/>
            <a:r>
              <a:rPr lang="zh-CN" altLang="en-US" noProof="0"/>
              <a:t>单击此处编辑母版副标题样式</a:t>
            </a:r>
          </a:p>
        </p:txBody>
      </p:sp>
      <p:sp>
        <p:nvSpPr>
          <p:cNvPr id="6" name="Rectangle 4"/>
          <p:cNvSpPr>
            <a:spLocks noGrp="1" noChangeArrowheads="1"/>
          </p:cNvSpPr>
          <p:nvPr>
            <p:ph type="dt" sz="half" idx="10"/>
          </p:nvPr>
        </p:nvSpPr>
        <p:spPr/>
        <p:txBody>
          <a:bodyPr/>
          <a:lstStyle>
            <a:lvl1pPr>
              <a:defRPr smtClean="0"/>
            </a:lvl1pPr>
          </a:lstStyle>
          <a:p>
            <a:pPr>
              <a:defRPr/>
            </a:pPr>
            <a:fld id="{5F3A1DA0-8317-461C-A544-7CE73BA1F139}" type="datetime1">
              <a:rPr lang="zh-CN" altLang="en-US"/>
              <a:pPr>
                <a:defRPr/>
              </a:pPr>
              <a:t>2024-03-19</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pPr>
              <a:defRPr/>
            </a:pPr>
            <a:r>
              <a:rPr lang="en-US" altLang="zh-CN"/>
              <a:t>华中科技大学计算机学院</a:t>
            </a:r>
          </a:p>
        </p:txBody>
      </p:sp>
      <p:sp>
        <p:nvSpPr>
          <p:cNvPr id="8" name="Rectangle 6"/>
          <p:cNvSpPr>
            <a:spLocks noGrp="1" noChangeArrowheads="1"/>
          </p:cNvSpPr>
          <p:nvPr>
            <p:ph type="sldNum" sz="quarter" idx="12"/>
          </p:nvPr>
        </p:nvSpPr>
        <p:spPr/>
        <p:txBody>
          <a:bodyPr/>
          <a:lstStyle>
            <a:lvl1pPr>
              <a:defRPr sz="1200" smtClean="0"/>
            </a:lvl1pPr>
          </a:lstStyle>
          <a:p>
            <a:pPr>
              <a:defRPr/>
            </a:pPr>
            <a:fld id="{4CCCC9DA-A994-49EC-BA08-664518A042BF}" type="slidenum">
              <a:rPr lang="en-US" altLang="zh-CN"/>
              <a:pPr>
                <a:defRPr/>
              </a:pPr>
              <a:t>‹#›</a:t>
            </a:fld>
            <a:endParaRPr lang="en-US" altLang="zh-CN"/>
          </a:p>
        </p:txBody>
      </p:sp>
    </p:spTree>
    <p:extLst>
      <p:ext uri="{BB962C8B-B14F-4D97-AF65-F5344CB8AC3E}">
        <p14:creationId xmlns:p14="http://schemas.microsoft.com/office/powerpoint/2010/main" val="42662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80ACC933-D875-40E1-8088-3B947211F46B}" type="datetime1">
              <a:rPr lang="zh-CN" altLang="en-US"/>
              <a:pPr>
                <a:defRPr/>
              </a:pPr>
              <a:t>2024-03-19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DE1ACE36-C8E7-44E9-AA9F-C444291F6FCC}" type="slidenum">
              <a:rPr lang="en-US" altLang="zh-CN"/>
              <a:pPr>
                <a:defRPr/>
              </a:pPr>
              <a:t>‹#›</a:t>
            </a:fld>
            <a:endParaRPr lang="en-US" altLang="zh-CN"/>
          </a:p>
        </p:txBody>
      </p:sp>
    </p:spTree>
    <p:extLst>
      <p:ext uri="{BB962C8B-B14F-4D97-AF65-F5344CB8AC3E}">
        <p14:creationId xmlns:p14="http://schemas.microsoft.com/office/powerpoint/2010/main" val="2253274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B5EB6DBC-8B97-42C0-B6C1-13F98E0DF338}" type="datetime1">
              <a:rPr lang="zh-CN" altLang="en-US"/>
              <a:pPr>
                <a:defRPr/>
              </a:pPr>
              <a:t>2024-03-19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FA6AF01D-2B68-436C-9A97-A128791E34B4}" type="slidenum">
              <a:rPr lang="en-US" altLang="zh-CN"/>
              <a:pPr>
                <a:defRPr/>
              </a:pPr>
              <a:t>‹#›</a:t>
            </a:fld>
            <a:endParaRPr lang="en-US" altLang="zh-CN"/>
          </a:p>
        </p:txBody>
      </p:sp>
    </p:spTree>
    <p:extLst>
      <p:ext uri="{BB962C8B-B14F-4D97-AF65-F5344CB8AC3E}">
        <p14:creationId xmlns:p14="http://schemas.microsoft.com/office/powerpoint/2010/main" val="35913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D96F2838-769E-4495-88E3-3DB1567E6047}" type="datetime1">
              <a:rPr lang="zh-CN" altLang="en-US"/>
              <a:pPr>
                <a:defRPr/>
              </a:pPr>
              <a:t>2024-03-19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8183962F-2103-48F7-A871-B3599ED58A6C}" type="slidenum">
              <a:rPr lang="en-US" altLang="zh-CN"/>
              <a:pPr>
                <a:defRPr/>
              </a:pPr>
              <a:t>‹#›</a:t>
            </a:fld>
            <a:endParaRPr lang="en-US" altLang="zh-CN"/>
          </a:p>
        </p:txBody>
      </p:sp>
    </p:spTree>
    <p:extLst>
      <p:ext uri="{BB962C8B-B14F-4D97-AF65-F5344CB8AC3E}">
        <p14:creationId xmlns:p14="http://schemas.microsoft.com/office/powerpoint/2010/main" val="252116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86F8078E-B1F5-44C1-A32B-013668445DFA}" type="datetime1">
              <a:rPr lang="zh-CN" altLang="en-US"/>
              <a:pPr>
                <a:defRPr/>
              </a:pPr>
              <a:t>2024-03-19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229C66C7-BA15-4BCC-859A-4FC63B9AFEFD}" type="slidenum">
              <a:rPr lang="en-US" altLang="zh-CN"/>
              <a:pPr>
                <a:defRPr/>
              </a:pPr>
              <a:t>‹#›</a:t>
            </a:fld>
            <a:endParaRPr lang="en-US" altLang="zh-CN"/>
          </a:p>
        </p:txBody>
      </p:sp>
    </p:spTree>
    <p:extLst>
      <p:ext uri="{BB962C8B-B14F-4D97-AF65-F5344CB8AC3E}">
        <p14:creationId xmlns:p14="http://schemas.microsoft.com/office/powerpoint/2010/main" val="255268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4473B58A-07D3-431E-AE87-76B8E435BDF1}" type="datetime1">
              <a:rPr lang="zh-CN" altLang="en-US"/>
              <a:pPr>
                <a:defRPr/>
              </a:pPr>
              <a:t>2024-03-19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41A1B407-F5F0-4FC3-ABB5-A15541D67C90}" type="slidenum">
              <a:rPr lang="en-US" altLang="zh-CN"/>
              <a:pPr>
                <a:defRPr/>
              </a:pPr>
              <a:t>‹#›</a:t>
            </a:fld>
            <a:endParaRPr lang="en-US" altLang="zh-CN"/>
          </a:p>
        </p:txBody>
      </p:sp>
    </p:spTree>
    <p:extLst>
      <p:ext uri="{BB962C8B-B14F-4D97-AF65-F5344CB8AC3E}">
        <p14:creationId xmlns:p14="http://schemas.microsoft.com/office/powerpoint/2010/main" val="248603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CD85F85C-E346-473A-AC94-8A4D4B5B695D}" type="datetime1">
              <a:rPr lang="zh-CN" altLang="en-US"/>
              <a:pPr>
                <a:defRPr/>
              </a:pPr>
              <a:t>2024-03-19</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9" name="Rectangle 6"/>
          <p:cNvSpPr>
            <a:spLocks noGrp="1" noChangeArrowheads="1"/>
          </p:cNvSpPr>
          <p:nvPr>
            <p:ph type="sldNum" sz="quarter" idx="12"/>
          </p:nvPr>
        </p:nvSpPr>
        <p:spPr>
          <a:ln/>
        </p:spPr>
        <p:txBody>
          <a:bodyPr/>
          <a:lstStyle>
            <a:lvl1pPr>
              <a:defRPr/>
            </a:lvl1pPr>
          </a:lstStyle>
          <a:p>
            <a:pPr>
              <a:defRPr/>
            </a:pPr>
            <a:fld id="{72015278-758F-477F-ACA2-25F91DD98799}" type="slidenum">
              <a:rPr lang="en-US" altLang="zh-CN"/>
              <a:pPr>
                <a:defRPr/>
              </a:pPr>
              <a:t>‹#›</a:t>
            </a:fld>
            <a:endParaRPr lang="en-US" altLang="zh-CN"/>
          </a:p>
        </p:txBody>
      </p:sp>
    </p:spTree>
    <p:extLst>
      <p:ext uri="{BB962C8B-B14F-4D97-AF65-F5344CB8AC3E}">
        <p14:creationId xmlns:p14="http://schemas.microsoft.com/office/powerpoint/2010/main" val="250095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D77DD98A-D993-47A7-950A-D4F4B06CC6D7}" type="datetime1">
              <a:rPr lang="zh-CN" altLang="en-US"/>
              <a:pPr>
                <a:defRPr/>
              </a:pPr>
              <a:t>2024-03-19</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5" name="Rectangle 6"/>
          <p:cNvSpPr>
            <a:spLocks noGrp="1" noChangeArrowheads="1"/>
          </p:cNvSpPr>
          <p:nvPr>
            <p:ph type="sldNum" sz="quarter" idx="12"/>
          </p:nvPr>
        </p:nvSpPr>
        <p:spPr>
          <a:ln/>
        </p:spPr>
        <p:txBody>
          <a:bodyPr/>
          <a:lstStyle>
            <a:lvl1pPr>
              <a:defRPr/>
            </a:lvl1pPr>
          </a:lstStyle>
          <a:p>
            <a:pPr>
              <a:defRPr/>
            </a:pPr>
            <a:fld id="{1179FBF7-6698-410C-8109-74BC7EF209F9}" type="slidenum">
              <a:rPr lang="en-US" altLang="zh-CN"/>
              <a:pPr>
                <a:defRPr/>
              </a:pPr>
              <a:t>‹#›</a:t>
            </a:fld>
            <a:endParaRPr lang="en-US" altLang="zh-CN"/>
          </a:p>
        </p:txBody>
      </p:sp>
    </p:spTree>
    <p:extLst>
      <p:ext uri="{BB962C8B-B14F-4D97-AF65-F5344CB8AC3E}">
        <p14:creationId xmlns:p14="http://schemas.microsoft.com/office/powerpoint/2010/main" val="72719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DA912BC-CD51-4547-B7B7-D2B0959075DA}" type="datetime1">
              <a:rPr lang="zh-CN" altLang="en-US"/>
              <a:pPr>
                <a:defRPr/>
              </a:pPr>
              <a:t>2024-03-19</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4" name="Rectangle 6"/>
          <p:cNvSpPr>
            <a:spLocks noGrp="1" noChangeArrowheads="1"/>
          </p:cNvSpPr>
          <p:nvPr>
            <p:ph type="sldNum" sz="quarter" idx="12"/>
          </p:nvPr>
        </p:nvSpPr>
        <p:spPr>
          <a:ln/>
        </p:spPr>
        <p:txBody>
          <a:bodyPr/>
          <a:lstStyle>
            <a:lvl1pPr>
              <a:defRPr/>
            </a:lvl1pPr>
          </a:lstStyle>
          <a:p>
            <a:pPr>
              <a:defRPr/>
            </a:pPr>
            <a:fld id="{D9BC0328-E890-4A78-B865-FD52FEC7C856}" type="slidenum">
              <a:rPr lang="en-US" altLang="zh-CN"/>
              <a:pPr>
                <a:defRPr/>
              </a:pPr>
              <a:t>‹#›</a:t>
            </a:fld>
            <a:endParaRPr lang="en-US" altLang="zh-CN"/>
          </a:p>
        </p:txBody>
      </p:sp>
    </p:spTree>
    <p:extLst>
      <p:ext uri="{BB962C8B-B14F-4D97-AF65-F5344CB8AC3E}">
        <p14:creationId xmlns:p14="http://schemas.microsoft.com/office/powerpoint/2010/main" val="2976719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4A852E1F-445E-4E92-AA1B-1AA401B460C8}" type="datetime1">
              <a:rPr lang="zh-CN" altLang="en-US"/>
              <a:pPr>
                <a:defRPr/>
              </a:pPr>
              <a:t>2024-03-19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FDD3CFEF-1B22-4FF2-9E15-04AEE94457AD}" type="slidenum">
              <a:rPr lang="en-US" altLang="zh-CN"/>
              <a:pPr>
                <a:defRPr/>
              </a:pPr>
              <a:t>‹#›</a:t>
            </a:fld>
            <a:endParaRPr lang="en-US" altLang="zh-CN"/>
          </a:p>
        </p:txBody>
      </p:sp>
    </p:spTree>
    <p:extLst>
      <p:ext uri="{BB962C8B-B14F-4D97-AF65-F5344CB8AC3E}">
        <p14:creationId xmlns:p14="http://schemas.microsoft.com/office/powerpoint/2010/main" val="373139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0A2111D8-59A6-4496-86ED-3FF1DF1E0383}" type="datetime1">
              <a:rPr lang="zh-CN" altLang="en-US"/>
              <a:pPr>
                <a:defRPr/>
              </a:pPr>
              <a:t>2024-03-19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A8309608-4C49-4F30-9A4A-D6A03AA686B2}" type="slidenum">
              <a:rPr lang="en-US" altLang="zh-CN"/>
              <a:pPr>
                <a:defRPr/>
              </a:pPr>
              <a:t>‹#›</a:t>
            </a:fld>
            <a:endParaRPr lang="en-US" altLang="zh-CN"/>
          </a:p>
        </p:txBody>
      </p:sp>
    </p:spTree>
    <p:extLst>
      <p:ext uri="{BB962C8B-B14F-4D97-AF65-F5344CB8AC3E}">
        <p14:creationId xmlns:p14="http://schemas.microsoft.com/office/powerpoint/2010/main" val="56884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46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400" b="0" smtClean="0">
                <a:solidFill>
                  <a:schemeClr val="tx1"/>
                </a:solidFill>
                <a:latin typeface="+mj-lt"/>
              </a:defRPr>
            </a:lvl1pPr>
          </a:lstStyle>
          <a:p>
            <a:pPr>
              <a:defRPr/>
            </a:pPr>
            <a:fld id="{37C312F3-598E-4B47-88B0-F113275513D8}" type="datetime1">
              <a:rPr lang="zh-CN" altLang="en-US"/>
              <a:pPr>
                <a:defRPr/>
              </a:pPr>
              <a:t>2024-03-19</a:t>
            </a:fld>
            <a:endParaRPr lang="en-US" altLang="zh-CN"/>
          </a:p>
        </p:txBody>
      </p:sp>
      <p:sp>
        <p:nvSpPr>
          <p:cNvPr id="1946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spcBef>
                <a:spcPct val="0"/>
              </a:spcBef>
              <a:spcAft>
                <a:spcPct val="0"/>
              </a:spcAft>
              <a:buClrTx/>
              <a:buSzTx/>
              <a:buFontTx/>
              <a:buNone/>
              <a:defRPr sz="1400" b="0" smtClean="0">
                <a:solidFill>
                  <a:schemeClr val="tx1"/>
                </a:solidFill>
                <a:latin typeface="+mj-lt"/>
              </a:defRPr>
            </a:lvl1pPr>
          </a:lstStyle>
          <a:p>
            <a:pPr>
              <a:defRPr/>
            </a:pPr>
            <a:r>
              <a:rPr lang="en-US" altLang="zh-CN"/>
              <a:t>华中科技大学计算机学院</a:t>
            </a: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400" b="0" smtClean="0">
                <a:solidFill>
                  <a:schemeClr val="tx1"/>
                </a:solidFill>
                <a:latin typeface="+mj-lt"/>
              </a:defRPr>
            </a:lvl1pPr>
          </a:lstStyle>
          <a:p>
            <a:pPr>
              <a:defRPr/>
            </a:pPr>
            <a:fld id="{5D0559CA-C18D-494A-8459-87C54DEBED85}"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p:txStyles>
    <p:titleStyle>
      <a:lvl1pPr algn="l" rtl="0" eaLnBrk="0" fontAlgn="base" hangingPunct="0">
        <a:spcBef>
          <a:spcPct val="0"/>
        </a:spcBef>
        <a:spcAft>
          <a:spcPct val="0"/>
        </a:spcAft>
        <a:defRPr sz="4000" b="1" kern="12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qq.com/doc/DR0ZoTUhHSk1Eek9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3408E6ED-ACD3-40CD-8137-3A3275EEBB84}" type="datetime1">
              <a:rPr lang="zh-CN" altLang="en-US"/>
              <a:pPr>
                <a:defRPr/>
              </a:pPr>
              <a:t>2024-03-19</a:t>
            </a:fld>
            <a:endParaRPr lang="en-US" altLang="zh-CN"/>
          </a:p>
        </p:txBody>
      </p:sp>
      <p:sp>
        <p:nvSpPr>
          <p:cNvPr id="5" name="Rectangle 5"/>
          <p:cNvSpPr>
            <a:spLocks noGrp="1" noChangeArrowheads="1"/>
          </p:cNvSpPr>
          <p:nvPr>
            <p:ph type="ftr" sz="quarter" idx="11"/>
          </p:nvPr>
        </p:nvSpPr>
        <p:spPr/>
        <p:txBody>
          <a:bodyPr/>
          <a:lstStyle/>
          <a:p>
            <a:pPr>
              <a:defRPr/>
            </a:pPr>
            <a:r>
              <a:rPr lang="en-US" altLang="zh-CN"/>
              <a:t>华中科技大学计算机学院</a:t>
            </a:r>
          </a:p>
        </p:txBody>
      </p:sp>
      <p:sp>
        <p:nvSpPr>
          <p:cNvPr id="6" name="Rectangle 6"/>
          <p:cNvSpPr>
            <a:spLocks noGrp="1" noChangeArrowheads="1"/>
          </p:cNvSpPr>
          <p:nvPr>
            <p:ph type="sldNum" sz="quarter" idx="12"/>
          </p:nvPr>
        </p:nvSpPr>
        <p:spPr/>
        <p:txBody>
          <a:bodyPr/>
          <a:lstStyle/>
          <a:p>
            <a:pPr>
              <a:defRPr/>
            </a:pPr>
            <a:fld id="{7F3D67CA-F49A-4F28-B47B-AFD84828DBE8}" type="slidenum">
              <a:rPr lang="en-US" altLang="zh-CN"/>
              <a:pPr>
                <a:defRPr/>
              </a:pPr>
              <a:t>1</a:t>
            </a:fld>
            <a:endParaRPr lang="en-US" altLang="zh-CN"/>
          </a:p>
        </p:txBody>
      </p:sp>
      <p:sp>
        <p:nvSpPr>
          <p:cNvPr id="4098" name="Rectangle 2"/>
          <p:cNvSpPr>
            <a:spLocks noGrp="1" noChangeArrowheads="1"/>
          </p:cNvSpPr>
          <p:nvPr>
            <p:ph type="ctrTitle"/>
          </p:nvPr>
        </p:nvSpPr>
        <p:spPr>
          <a:xfrm>
            <a:off x="685800" y="1295400"/>
            <a:ext cx="7924800" cy="2228850"/>
          </a:xfrm>
        </p:spPr>
        <p:txBody>
          <a:bodyPr/>
          <a:lstStyle/>
          <a:p>
            <a:pPr eaLnBrk="1" hangingPunct="1">
              <a:defRPr/>
            </a:pPr>
            <a:r>
              <a:rPr lang="en-US" altLang="en-US" sz="4400"/>
              <a:t>Lecture </a:t>
            </a:r>
            <a:r>
              <a:rPr lang="en-US" altLang="zh-CN" sz="4400"/>
              <a:t>10</a:t>
            </a:r>
            <a:r>
              <a:rPr lang="en-US" altLang="en-US" sz="4400"/>
              <a:t> </a:t>
            </a:r>
            <a:r>
              <a:rPr lang="en-US" altLang="en-US" sz="4000"/>
              <a:t>Pointers &amp; Linked Lists</a:t>
            </a:r>
            <a:br>
              <a:rPr lang="en-US" altLang="zh-CN" sz="4400"/>
            </a:br>
            <a:r>
              <a:rPr lang="zh-CN" altLang="en-US" sz="4400"/>
              <a:t>第</a:t>
            </a:r>
            <a:r>
              <a:rPr lang="en-US" altLang="zh-CN" sz="4400"/>
              <a:t>10</a:t>
            </a:r>
            <a:r>
              <a:rPr lang="zh-CN" altLang="en-US" sz="4400"/>
              <a:t>讲 指针和链表</a:t>
            </a:r>
          </a:p>
        </p:txBody>
      </p:sp>
      <p:sp>
        <p:nvSpPr>
          <p:cNvPr id="4099" name="Rectangle 3"/>
          <p:cNvSpPr>
            <a:spLocks noGrp="1" noChangeArrowheads="1"/>
          </p:cNvSpPr>
          <p:nvPr>
            <p:ph type="subTitle" idx="1"/>
          </p:nvPr>
        </p:nvSpPr>
        <p:spPr>
          <a:xfrm>
            <a:off x="1981200" y="3962400"/>
            <a:ext cx="6553200" cy="2133600"/>
          </a:xfrm>
        </p:spPr>
        <p:txBody>
          <a:bodyPr/>
          <a:lstStyle/>
          <a:p>
            <a:pPr eaLnBrk="1" hangingPunct="1">
              <a:defRPr/>
            </a:pPr>
            <a:r>
              <a:rPr lang="zh-CN" altLang="en-US" sz="3600" b="1">
                <a:ea typeface="华文细黑" panose="02010600040101010101" pitchFamily="2" charset="-122"/>
              </a:rPr>
              <a:t>华中科技大学计算机学院</a:t>
            </a:r>
          </a:p>
          <a:p>
            <a:pPr eaLnBrk="1" hangingPunct="1">
              <a:defRPr/>
            </a:pPr>
            <a:endParaRPr lang="zh-CN" altLang="en-US" sz="3600" b="1">
              <a:ea typeface="华文细黑" panose="02010600040101010101" pitchFamily="2" charset="-122"/>
            </a:endParaRPr>
          </a:p>
          <a:p>
            <a:pPr eaLnBrk="1" hangingPunct="1">
              <a:defRPr/>
            </a:pPr>
            <a:r>
              <a:rPr lang="zh-CN" altLang="en-US" sz="3600" b="1">
                <a:ea typeface="华文细黑" panose="02010600040101010101" pitchFamily="2" charset="-122"/>
              </a:rPr>
              <a:t>李开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A98ED15-A34E-49EC-9963-4C160961AC7C}"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6DECAD77-62A6-44FB-B29B-96B2F4DFE229}" type="slidenum">
              <a:rPr lang="en-US" altLang="zh-CN"/>
              <a:pPr>
                <a:defRPr/>
              </a:pPr>
              <a:t>10</a:t>
            </a:fld>
            <a:endParaRPr lang="en-US" altLang="zh-CN"/>
          </a:p>
        </p:txBody>
      </p:sp>
      <p:sp>
        <p:nvSpPr>
          <p:cNvPr id="207874" name="Rectangle 2"/>
          <p:cNvSpPr>
            <a:spLocks noGrp="1" noChangeArrowheads="1"/>
          </p:cNvSpPr>
          <p:nvPr>
            <p:ph type="title"/>
          </p:nvPr>
        </p:nvSpPr>
        <p:spPr/>
        <p:txBody>
          <a:bodyPr/>
          <a:lstStyle/>
          <a:p>
            <a:pPr eaLnBrk="1" hangingPunct="1">
              <a:defRPr/>
            </a:pPr>
            <a:r>
              <a:rPr lang="en-US" altLang="zh-CN"/>
              <a:t>3 </a:t>
            </a:r>
            <a:r>
              <a:rPr lang="zh-CN" altLang="en-US"/>
              <a:t>指针（续）</a:t>
            </a:r>
          </a:p>
        </p:txBody>
      </p:sp>
      <p:sp>
        <p:nvSpPr>
          <p:cNvPr id="207875" name="Rectangle 3"/>
          <p:cNvSpPr>
            <a:spLocks noGrp="1" noChangeArrowheads="1"/>
          </p:cNvSpPr>
          <p:nvPr>
            <p:ph type="body" idx="1"/>
          </p:nvPr>
        </p:nvSpPr>
        <p:spPr>
          <a:xfrm>
            <a:off x="457200" y="1219200"/>
            <a:ext cx="8229600" cy="4911725"/>
          </a:xfrm>
        </p:spPr>
        <p:txBody>
          <a:bodyPr/>
          <a:lstStyle/>
          <a:p>
            <a:pPr eaLnBrk="1" hangingPunct="1">
              <a:lnSpc>
                <a:spcPct val="90000"/>
              </a:lnSpc>
            </a:pPr>
            <a:r>
              <a:rPr lang="zh-CN" altLang="en-US" sz="2600"/>
              <a:t>换言之，我们说一个指针的值是一个地址，包含两种情况。用</a:t>
            </a:r>
            <a:r>
              <a:rPr lang="en-US" altLang="zh-CN" sz="2600"/>
              <a:t>alloc</a:t>
            </a:r>
            <a:r>
              <a:rPr lang="zh-CN" altLang="en-US" sz="2600"/>
              <a:t>显式分配的是有效地址，而</a:t>
            </a:r>
            <a:r>
              <a:rPr lang="en-US" altLang="zh-CN" sz="2600"/>
              <a:t>NULL</a:t>
            </a:r>
            <a:r>
              <a:rPr lang="zh-CN" altLang="en-US" sz="2600"/>
              <a:t>则是无效地址。在</a:t>
            </a:r>
            <a:r>
              <a:rPr lang="en-US" altLang="zh-CN" sz="2600"/>
              <a:t>C</a:t>
            </a:r>
            <a:r>
              <a:rPr lang="zh-CN" altLang="en-US" sz="2600"/>
              <a:t>语言中，有许多机会创建许多其他无效的地址，我们将在另一讲中讨论。</a:t>
            </a:r>
          </a:p>
          <a:p>
            <a:pPr eaLnBrk="1" hangingPunct="1">
              <a:lnSpc>
                <a:spcPct val="90000"/>
              </a:lnSpc>
            </a:pPr>
            <a:r>
              <a:rPr lang="zh-CN" altLang="en-US" sz="2600"/>
              <a:t>试图间接引用</a:t>
            </a:r>
            <a:r>
              <a:rPr lang="en-US" altLang="zh-CN" sz="2600"/>
              <a:t>NULL</a:t>
            </a:r>
            <a:r>
              <a:rPr lang="zh-CN" altLang="en-US" sz="2600"/>
              <a:t>指针是非法的，就像试图用越界下标访问数组一样。在</a:t>
            </a:r>
            <a:r>
              <a:rPr lang="en-US" altLang="zh-CN" sz="2600"/>
              <a:t>C0</a:t>
            </a:r>
            <a:r>
              <a:rPr lang="zh-CN" altLang="en-US" sz="2600"/>
              <a:t>中，你将得到一个错误消息，但在</a:t>
            </a:r>
            <a:r>
              <a:rPr lang="en-US" altLang="zh-CN" sz="2600"/>
              <a:t>C</a:t>
            </a:r>
            <a:r>
              <a:rPr lang="zh-CN" altLang="en-US" sz="2600"/>
              <a:t>中，结果没有明确定义，不一定会导致一个错误。因此：</a:t>
            </a:r>
          </a:p>
          <a:p>
            <a:pPr eaLnBrk="1" hangingPunct="1">
              <a:lnSpc>
                <a:spcPct val="90000"/>
              </a:lnSpc>
            </a:pPr>
            <a:r>
              <a:rPr lang="zh-CN" altLang="en-US" sz="2600"/>
              <a:t>每当你引用一个指针</a:t>
            </a:r>
            <a:r>
              <a:rPr lang="en-US" altLang="zh-CN" sz="2600"/>
              <a:t>p</a:t>
            </a:r>
            <a:r>
              <a:rPr lang="zh-CN" altLang="en-US" sz="2600"/>
              <a:t>， 像*</a:t>
            </a:r>
            <a:r>
              <a:rPr lang="en-US" altLang="zh-CN" sz="2600"/>
              <a:t>p</a:t>
            </a:r>
            <a:r>
              <a:rPr lang="zh-CN" altLang="en-US" sz="2600"/>
              <a:t>或者</a:t>
            </a:r>
            <a:r>
              <a:rPr lang="en-US" altLang="zh-CN" sz="2600"/>
              <a:t>p-&gt;f</a:t>
            </a:r>
            <a:r>
              <a:rPr lang="zh-CN" altLang="en-US" sz="2600"/>
              <a:t>，你必须有理由知道</a:t>
            </a:r>
            <a:r>
              <a:rPr lang="en-US" altLang="zh-CN" sz="2600"/>
              <a:t>p</a:t>
            </a:r>
            <a:r>
              <a:rPr lang="zh-CN" altLang="en-US" sz="2600"/>
              <a:t>不为</a:t>
            </a:r>
            <a:r>
              <a:rPr lang="en-US" altLang="zh-CN" sz="2600"/>
              <a:t>NULL</a:t>
            </a:r>
            <a:r>
              <a:rPr lang="zh-CN" altLang="en-US" sz="2600"/>
              <a:t>。</a:t>
            </a:r>
          </a:p>
          <a:p>
            <a:pPr eaLnBrk="1" hangingPunct="1">
              <a:lnSpc>
                <a:spcPct val="90000"/>
              </a:lnSpc>
            </a:pPr>
            <a:r>
              <a:rPr lang="zh-CN" altLang="en-US" sz="2600"/>
              <a:t>在许多情况下，这可能需要函数前提条件或循环不变量，正如数组访问一样。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7875">
                                            <p:txEl>
                                              <p:pRg st="1" end="1"/>
                                            </p:txEl>
                                          </p:spTgt>
                                        </p:tgtEl>
                                        <p:attrNameLst>
                                          <p:attrName>style.visibility</p:attrName>
                                        </p:attrNameLst>
                                      </p:cBhvr>
                                      <p:to>
                                        <p:strVal val="visible"/>
                                      </p:to>
                                    </p:set>
                                    <p:animEffect transition="in" filter="blinds(horizontal)">
                                      <p:cBhvr>
                                        <p:cTn id="7" dur="500"/>
                                        <p:tgtEl>
                                          <p:spTgt spid="2078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7875">
                                            <p:txEl>
                                              <p:pRg st="2" end="2"/>
                                            </p:txEl>
                                          </p:spTgt>
                                        </p:tgtEl>
                                        <p:attrNameLst>
                                          <p:attrName>style.visibility</p:attrName>
                                        </p:attrNameLst>
                                      </p:cBhvr>
                                      <p:to>
                                        <p:strVal val="visible"/>
                                      </p:to>
                                    </p:set>
                                    <p:animEffect transition="in" filter="blinds(horizontal)">
                                      <p:cBhvr>
                                        <p:cTn id="12" dur="500"/>
                                        <p:tgtEl>
                                          <p:spTgt spid="2078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7875">
                                            <p:txEl>
                                              <p:pRg st="3" end="3"/>
                                            </p:txEl>
                                          </p:spTgt>
                                        </p:tgtEl>
                                        <p:attrNameLst>
                                          <p:attrName>style.visibility</p:attrName>
                                        </p:attrNameLst>
                                      </p:cBhvr>
                                      <p:to>
                                        <p:strVal val="visible"/>
                                      </p:to>
                                    </p:set>
                                    <p:animEffect transition="in" filter="blinds(horizontal)">
                                      <p:cBhvr>
                                        <p:cTn id="17" dur="500"/>
                                        <p:tgtEl>
                                          <p:spTgt spid="2078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9295F87-1CAA-4E11-96B9-463B22511333}"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C80A4EBD-60AD-4B66-9E17-F0586208DD4C}" type="slidenum">
              <a:rPr lang="en-US" altLang="zh-CN"/>
              <a:pPr>
                <a:defRPr/>
              </a:pPr>
              <a:t>11</a:t>
            </a:fld>
            <a:endParaRPr lang="en-US" altLang="zh-CN"/>
          </a:p>
        </p:txBody>
      </p:sp>
      <p:sp>
        <p:nvSpPr>
          <p:cNvPr id="208898" name="Rectangle 2"/>
          <p:cNvSpPr>
            <a:spLocks noGrp="1" noChangeArrowheads="1"/>
          </p:cNvSpPr>
          <p:nvPr>
            <p:ph type="title"/>
          </p:nvPr>
        </p:nvSpPr>
        <p:spPr/>
        <p:txBody>
          <a:bodyPr/>
          <a:lstStyle/>
          <a:p>
            <a:pPr eaLnBrk="1" hangingPunct="1">
              <a:defRPr/>
            </a:pPr>
            <a:r>
              <a:rPr lang="en-US" altLang="zh-CN"/>
              <a:t>4 </a:t>
            </a:r>
            <a:r>
              <a:rPr lang="zh-CN" altLang="en-US"/>
              <a:t>链表</a:t>
            </a:r>
          </a:p>
        </p:txBody>
      </p:sp>
      <p:sp>
        <p:nvSpPr>
          <p:cNvPr id="208899" name="Rectangle 3"/>
          <p:cNvSpPr>
            <a:spLocks noGrp="1" noChangeArrowheads="1"/>
          </p:cNvSpPr>
          <p:nvPr>
            <p:ph type="body" idx="1"/>
          </p:nvPr>
        </p:nvSpPr>
        <p:spPr>
          <a:xfrm>
            <a:off x="457200" y="1295400"/>
            <a:ext cx="8229600" cy="4835525"/>
          </a:xfrm>
        </p:spPr>
        <p:txBody>
          <a:bodyPr/>
          <a:lstStyle/>
          <a:p>
            <a:pPr eaLnBrk="1" hangingPunct="1"/>
            <a:r>
              <a:rPr lang="zh-CN" altLang="en-US" sz="2400"/>
              <a:t>链表是在实现数据结构时，除数组之外的另一种常见的选择。链表中每个节点都包含一个某种类型数据元素和指向链表下一节点的指针。</a:t>
            </a:r>
          </a:p>
          <a:p>
            <a:pPr eaLnBrk="1" hangingPunct="1"/>
            <a:r>
              <a:rPr lang="zh-CN" altLang="en-US" sz="2400"/>
              <a:t>在一个链表中很容易插入和删除元素，在数组中却并非如此，因为数组有固定的大小。</a:t>
            </a:r>
          </a:p>
          <a:p>
            <a:pPr eaLnBrk="1" hangingPunct="1"/>
            <a:r>
              <a:rPr lang="zh-CN" altLang="en-US" sz="2400"/>
              <a:t>另一方面，访问链表中间的一个元素的时间复杂度通常是</a:t>
            </a:r>
            <a:r>
              <a:rPr lang="en-US" altLang="zh-CN" sz="2400"/>
              <a:t>O(n)</a:t>
            </a:r>
            <a:r>
              <a:rPr lang="zh-CN" altLang="en-US" sz="2400"/>
              <a:t>，其中</a:t>
            </a:r>
            <a:r>
              <a:rPr lang="en-US" altLang="zh-CN" sz="2400"/>
              <a:t>n</a:t>
            </a:r>
            <a:r>
              <a:rPr lang="zh-CN" altLang="en-US" sz="2400"/>
              <a:t>是列表的长度。</a:t>
            </a:r>
          </a:p>
          <a:p>
            <a:pPr eaLnBrk="1" hangingPunct="1"/>
            <a:r>
              <a:rPr lang="zh-CN" altLang="en-US" sz="2400"/>
              <a:t>链表的节点由一个包含数据元素和指向其他链表指针的结构组成。在</a:t>
            </a:r>
            <a:r>
              <a:rPr lang="en-US" altLang="zh-CN" sz="2400"/>
              <a:t>C0</a:t>
            </a:r>
            <a:r>
              <a:rPr lang="zh-CN" altLang="en-US" sz="2400"/>
              <a:t>中，我们必须定义链表中存储元素的类型。我们指定数据的类型为</a:t>
            </a:r>
            <a:r>
              <a:rPr lang="en-US" altLang="zh-CN" sz="2400"/>
              <a:t>elem</a:t>
            </a:r>
            <a:r>
              <a:rPr lang="zh-CN" altLang="en-US" sz="2400"/>
              <a:t>，而期望某个地方用类型定义告诉</a:t>
            </a:r>
            <a:r>
              <a:rPr lang="en-US" altLang="zh-CN" sz="2400"/>
              <a:t>C0</a:t>
            </a:r>
            <a:r>
              <a:rPr lang="zh-CN" altLang="en-US" sz="2400"/>
              <a:t>，</a:t>
            </a:r>
            <a:r>
              <a:rPr lang="en-US" altLang="zh-CN" sz="2400"/>
              <a:t>elem</a:t>
            </a:r>
            <a:r>
              <a:rPr lang="zh-CN" altLang="en-US" sz="2400"/>
              <a:t>代表什么类型。牢记这一点，</a:t>
            </a:r>
            <a:r>
              <a:rPr lang="zh-CN" altLang="en-US" sz="2400">
                <a:solidFill>
                  <a:srgbClr val="FF0000"/>
                </a:solidFill>
              </a:rPr>
              <a:t>确保任何代码实际上不依赖于所选择的类型。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animEffect transition="in" filter="blinds(horizontal)">
                                      <p:cBhvr>
                                        <p:cTn id="7" dur="500"/>
                                        <p:tgtEl>
                                          <p:spTgt spid="2088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8899">
                                            <p:txEl>
                                              <p:pRg st="2" end="2"/>
                                            </p:txEl>
                                          </p:spTgt>
                                        </p:tgtEl>
                                        <p:attrNameLst>
                                          <p:attrName>style.visibility</p:attrName>
                                        </p:attrNameLst>
                                      </p:cBhvr>
                                      <p:to>
                                        <p:strVal val="visible"/>
                                      </p:to>
                                    </p:set>
                                    <p:animEffect transition="in" filter="blinds(horizontal)">
                                      <p:cBhvr>
                                        <p:cTn id="12" dur="500"/>
                                        <p:tgtEl>
                                          <p:spTgt spid="2088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8899">
                                            <p:txEl>
                                              <p:pRg st="3" end="3"/>
                                            </p:txEl>
                                          </p:spTgt>
                                        </p:tgtEl>
                                        <p:attrNameLst>
                                          <p:attrName>style.visibility</p:attrName>
                                        </p:attrNameLst>
                                      </p:cBhvr>
                                      <p:to>
                                        <p:strVal val="visible"/>
                                      </p:to>
                                    </p:set>
                                    <p:animEffect transition="in" filter="blinds(horizontal)">
                                      <p:cBhvr>
                                        <p:cTn id="17" dur="500"/>
                                        <p:tgtEl>
                                          <p:spTgt spid="208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35900BD-617E-4C28-9E09-D6A49F11ED49}"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CCA3A509-7BEE-45E2-B2E6-F3E10A56A9CF}" type="slidenum">
              <a:rPr lang="en-US" altLang="zh-CN"/>
              <a:pPr>
                <a:defRPr/>
              </a:pPr>
              <a:t>12</a:t>
            </a:fld>
            <a:endParaRPr lang="en-US" altLang="zh-CN"/>
          </a:p>
        </p:txBody>
      </p:sp>
      <p:sp>
        <p:nvSpPr>
          <p:cNvPr id="209922" name="Rectangle 2"/>
          <p:cNvSpPr>
            <a:spLocks noGrp="1" noChangeArrowheads="1"/>
          </p:cNvSpPr>
          <p:nvPr>
            <p:ph type="title"/>
          </p:nvPr>
        </p:nvSpPr>
        <p:spPr/>
        <p:txBody>
          <a:bodyPr/>
          <a:lstStyle/>
          <a:p>
            <a:pPr eaLnBrk="1" hangingPunct="1">
              <a:defRPr/>
            </a:pPr>
            <a:r>
              <a:rPr lang="en-US" altLang="zh-CN"/>
              <a:t>4 </a:t>
            </a:r>
            <a:r>
              <a:rPr lang="zh-CN" altLang="en-US"/>
              <a:t>链表（续）</a:t>
            </a:r>
          </a:p>
        </p:txBody>
      </p:sp>
      <p:sp>
        <p:nvSpPr>
          <p:cNvPr id="209923" name="Rectangle 3"/>
          <p:cNvSpPr>
            <a:spLocks noGrp="1" noChangeArrowheads="1"/>
          </p:cNvSpPr>
          <p:nvPr>
            <p:ph type="body" idx="1"/>
          </p:nvPr>
        </p:nvSpPr>
        <p:spPr>
          <a:xfrm>
            <a:off x="457200" y="1143000"/>
            <a:ext cx="8229600" cy="4835525"/>
          </a:xfrm>
        </p:spPr>
        <p:txBody>
          <a:bodyPr/>
          <a:lstStyle/>
          <a:p>
            <a:pPr eaLnBrk="1" hangingPunct="1">
              <a:buFont typeface="Wingdings" panose="05000000000000000000" pitchFamily="2" charset="2"/>
              <a:buNone/>
            </a:pPr>
            <a:r>
              <a:rPr lang="en-US" altLang="zh-CN" sz="2400"/>
              <a:t>struct list_node {</a:t>
            </a:r>
          </a:p>
          <a:p>
            <a:pPr eaLnBrk="1" hangingPunct="1">
              <a:buFont typeface="Wingdings" panose="05000000000000000000" pitchFamily="2" charset="2"/>
              <a:buNone/>
            </a:pPr>
            <a:r>
              <a:rPr lang="en-US" altLang="zh-CN" sz="2400"/>
              <a:t>  elem data;</a:t>
            </a:r>
          </a:p>
          <a:p>
            <a:pPr eaLnBrk="1" hangingPunct="1">
              <a:buFont typeface="Wingdings" panose="05000000000000000000" pitchFamily="2" charset="2"/>
              <a:buNone/>
            </a:pPr>
            <a:r>
              <a:rPr lang="en-US" altLang="zh-CN" sz="2400"/>
              <a:t>  struct list_node* next;</a:t>
            </a:r>
          </a:p>
          <a:p>
            <a:pPr eaLnBrk="1" hangingPunct="1">
              <a:buFont typeface="Wingdings" panose="05000000000000000000" pitchFamily="2" charset="2"/>
              <a:buNone/>
            </a:pPr>
            <a:r>
              <a:rPr lang="en-US" altLang="zh-CN" sz="2400"/>
              <a:t>};</a:t>
            </a:r>
          </a:p>
          <a:p>
            <a:pPr eaLnBrk="1" hangingPunct="1">
              <a:buFont typeface="Wingdings" panose="05000000000000000000" pitchFamily="2" charset="2"/>
              <a:buNone/>
            </a:pPr>
            <a:r>
              <a:rPr lang="en-US" altLang="zh-CN" sz="2400"/>
              <a:t>typedef struct list_node list;</a:t>
            </a:r>
          </a:p>
          <a:p>
            <a:pPr eaLnBrk="1" hangingPunct="1"/>
            <a:r>
              <a:rPr lang="zh-CN" altLang="en-US" sz="2400"/>
              <a:t>这个定义是递归类型的一个例子。这种类型的结构包含一个指向同类型结构的指针。</a:t>
            </a:r>
          </a:p>
          <a:p>
            <a:pPr eaLnBrk="1" hangingPunct="1"/>
            <a:r>
              <a:rPr lang="zh-CN" altLang="en-US" sz="2400"/>
              <a:t>我们通常将这个特殊元素的类型定义为</a:t>
            </a:r>
            <a:r>
              <a:rPr lang="en-US" altLang="zh-CN" sz="2400"/>
              <a:t>t*</a:t>
            </a:r>
            <a:r>
              <a:rPr lang="zh-CN" altLang="en-US" sz="2400"/>
              <a:t>，用</a:t>
            </a:r>
            <a:r>
              <a:rPr lang="en-US" altLang="zh-CN" sz="2400"/>
              <a:t>NULL</a:t>
            </a:r>
            <a:r>
              <a:rPr lang="zh-CN" altLang="en-US" sz="2400"/>
              <a:t>来表示到达链表的末尾。有时</a:t>
            </a:r>
            <a:r>
              <a:rPr lang="en-US" altLang="zh-CN" sz="2400"/>
              <a:t>(</a:t>
            </a:r>
            <a:r>
              <a:rPr lang="zh-CN" altLang="en-US" sz="2400"/>
              <a:t>就像在栈和队列中使用链表</a:t>
            </a:r>
            <a:r>
              <a:rPr lang="en-US" altLang="zh-CN" sz="2400"/>
              <a:t>)</a:t>
            </a:r>
            <a:r>
              <a:rPr lang="zh-CN" altLang="en-US" sz="2400"/>
              <a:t>，我们可以避免显式使用</a:t>
            </a:r>
            <a:r>
              <a:rPr lang="en-US" altLang="zh-CN" sz="2400"/>
              <a:t>NULL</a:t>
            </a:r>
            <a:r>
              <a:rPr lang="zh-CN" altLang="en-US" sz="2400"/>
              <a:t>，而使代码更加美观。</a:t>
            </a:r>
          </a:p>
          <a:p>
            <a:pPr eaLnBrk="1" hangingPunct="1"/>
            <a:r>
              <a:rPr lang="zh-CN" altLang="en-US" sz="2400"/>
              <a:t>这里的类型定义创建了类型名</a:t>
            </a:r>
            <a:r>
              <a:rPr lang="en-US" altLang="zh-CN" sz="2400"/>
              <a:t>list</a:t>
            </a:r>
            <a:r>
              <a:rPr lang="zh-CN" altLang="en-US" sz="2400"/>
              <a:t>，表示</a:t>
            </a:r>
            <a:r>
              <a:rPr lang="en-US" altLang="zh-CN" sz="2400"/>
              <a:t>struct list_node</a:t>
            </a:r>
            <a:r>
              <a:rPr lang="zh-CN" altLang="en-US" sz="2400"/>
              <a:t>，所以链表结点的指针是</a:t>
            </a:r>
            <a:r>
              <a:rPr lang="en-US" altLang="zh-CN" sz="2400"/>
              <a:t>list*</a:t>
            </a:r>
            <a:r>
              <a:rPr lang="zh-CN" altLang="en-US"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9923">
                                            <p:txEl>
                                              <p:pRg st="5" end="5"/>
                                            </p:txEl>
                                          </p:spTgt>
                                        </p:tgtEl>
                                        <p:attrNameLst>
                                          <p:attrName>style.visibility</p:attrName>
                                        </p:attrNameLst>
                                      </p:cBhvr>
                                      <p:to>
                                        <p:strVal val="visible"/>
                                      </p:to>
                                    </p:set>
                                    <p:animEffect transition="in" filter="blinds(horizontal)">
                                      <p:cBhvr>
                                        <p:cTn id="7" dur="500"/>
                                        <p:tgtEl>
                                          <p:spTgt spid="209923">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9923">
                                            <p:txEl>
                                              <p:pRg st="6" end="6"/>
                                            </p:txEl>
                                          </p:spTgt>
                                        </p:tgtEl>
                                        <p:attrNameLst>
                                          <p:attrName>style.visibility</p:attrName>
                                        </p:attrNameLst>
                                      </p:cBhvr>
                                      <p:to>
                                        <p:strVal val="visible"/>
                                      </p:to>
                                    </p:set>
                                    <p:animEffect transition="in" filter="blinds(horizontal)">
                                      <p:cBhvr>
                                        <p:cTn id="12" dur="500"/>
                                        <p:tgtEl>
                                          <p:spTgt spid="209923">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9923">
                                            <p:txEl>
                                              <p:pRg st="7" end="7"/>
                                            </p:txEl>
                                          </p:spTgt>
                                        </p:tgtEl>
                                        <p:attrNameLst>
                                          <p:attrName>style.visibility</p:attrName>
                                        </p:attrNameLst>
                                      </p:cBhvr>
                                      <p:to>
                                        <p:strVal val="visible"/>
                                      </p:to>
                                    </p:set>
                                    <p:animEffect transition="in" filter="blinds(horizontal)">
                                      <p:cBhvr>
                                        <p:cTn id="17" dur="500"/>
                                        <p:tgtEl>
                                          <p:spTgt spid="2099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48DFE87-5B72-4D5C-A7D8-0A050ABAFEF4}"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DCC9F63-95B3-4370-A2C7-D9DE69248DB0}" type="slidenum">
              <a:rPr lang="en-US" altLang="zh-CN"/>
              <a:pPr>
                <a:defRPr/>
              </a:pPr>
              <a:t>13</a:t>
            </a:fld>
            <a:endParaRPr lang="en-US" altLang="zh-CN"/>
          </a:p>
        </p:txBody>
      </p:sp>
      <p:sp>
        <p:nvSpPr>
          <p:cNvPr id="210946" name="Rectangle 2"/>
          <p:cNvSpPr>
            <a:spLocks noGrp="1" noChangeArrowheads="1"/>
          </p:cNvSpPr>
          <p:nvPr>
            <p:ph type="title"/>
          </p:nvPr>
        </p:nvSpPr>
        <p:spPr/>
        <p:txBody>
          <a:bodyPr/>
          <a:lstStyle/>
          <a:p>
            <a:pPr eaLnBrk="1" hangingPunct="1">
              <a:defRPr/>
            </a:pPr>
            <a:r>
              <a:rPr lang="en-US" altLang="zh-CN"/>
              <a:t>4 </a:t>
            </a:r>
            <a:r>
              <a:rPr lang="zh-CN" altLang="en-US"/>
              <a:t>链表（续）</a:t>
            </a:r>
          </a:p>
        </p:txBody>
      </p:sp>
      <p:sp>
        <p:nvSpPr>
          <p:cNvPr id="210947" name="Rectangle 3"/>
          <p:cNvSpPr>
            <a:spLocks noGrp="1" noChangeArrowheads="1"/>
          </p:cNvSpPr>
          <p:nvPr>
            <p:ph type="body" idx="1"/>
          </p:nvPr>
        </p:nvSpPr>
        <p:spPr>
          <a:xfrm>
            <a:off x="457200" y="990600"/>
            <a:ext cx="8229600" cy="5140325"/>
          </a:xfrm>
        </p:spPr>
        <p:txBody>
          <a:bodyPr/>
          <a:lstStyle/>
          <a:p>
            <a:pPr eaLnBrk="1" hangingPunct="1"/>
            <a:r>
              <a:rPr lang="zh-CN" altLang="en-US" sz="2200"/>
              <a:t>在递归上也有一些限制，例如：</a:t>
            </a:r>
          </a:p>
          <a:p>
            <a:pPr eaLnBrk="1" hangingPunct="1">
              <a:buFont typeface="Wingdings" panose="05000000000000000000" pitchFamily="2" charset="2"/>
              <a:buNone/>
            </a:pPr>
            <a:r>
              <a:rPr lang="en-US" altLang="zh-CN" sz="2200"/>
              <a:t>struct infinite {</a:t>
            </a:r>
          </a:p>
          <a:p>
            <a:pPr eaLnBrk="1" hangingPunct="1">
              <a:buFont typeface="Wingdings" panose="05000000000000000000" pitchFamily="2" charset="2"/>
              <a:buNone/>
            </a:pPr>
            <a:r>
              <a:rPr lang="en-US" altLang="zh-CN" sz="2200"/>
              <a:t>  int x;</a:t>
            </a:r>
          </a:p>
          <a:p>
            <a:pPr eaLnBrk="1" hangingPunct="1">
              <a:buFont typeface="Wingdings" panose="05000000000000000000" pitchFamily="2" charset="2"/>
              <a:buNone/>
            </a:pPr>
            <a:r>
              <a:rPr lang="en-US" altLang="zh-CN" sz="2200"/>
              <a:t>  struct infinite next;</a:t>
            </a:r>
          </a:p>
          <a:p>
            <a:pPr eaLnBrk="1" hangingPunct="1">
              <a:buFont typeface="Wingdings" panose="05000000000000000000" pitchFamily="2" charset="2"/>
              <a:buNone/>
            </a:pPr>
            <a:r>
              <a:rPr lang="en-US" altLang="zh-CN" sz="2200"/>
              <a:t>};</a:t>
            </a:r>
          </a:p>
          <a:p>
            <a:pPr eaLnBrk="1" hangingPunct="1"/>
            <a:r>
              <a:rPr lang="en-US" altLang="zh-CN" sz="2200"/>
              <a:t>C0</a:t>
            </a:r>
            <a:r>
              <a:rPr lang="zh-CN" altLang="en-US" sz="2200"/>
              <a:t>编译器会排斥，因为它要求无限空间。一般规则是结构体可以递归，但是递归必须用指针或数组类型，它们的值是地址。</a:t>
            </a:r>
          </a:p>
          <a:p>
            <a:pPr eaLnBrk="1" hangingPunct="1"/>
            <a:r>
              <a:rPr lang="zh-CN" altLang="en-US" sz="2200"/>
              <a:t>我们不打算介绍链表的通用操作。链表是一个具体类型，因此我们不用为它创建接口和抽象层。当我们使用它的时候，我们需要知道它们精确的内部结构。</a:t>
            </a:r>
          </a:p>
          <a:p>
            <a:pPr eaLnBrk="1" hangingPunct="1"/>
            <a:r>
              <a:rPr lang="zh-CN" altLang="en-US" sz="2200"/>
              <a:t>这与抽象类型例如队列和栈，形成了对比，这些抽象类型的实现隐藏在接口内部，仅仅展现某些操作。这限制了客户端的使用，但它允许库的实现者改进实现，而不用担心影响客户端的代码。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0947">
                                            <p:txEl>
                                              <p:pRg st="5" end="5"/>
                                            </p:txEl>
                                          </p:spTgt>
                                        </p:tgtEl>
                                        <p:attrNameLst>
                                          <p:attrName>style.visibility</p:attrName>
                                        </p:attrNameLst>
                                      </p:cBhvr>
                                      <p:to>
                                        <p:strVal val="visible"/>
                                      </p:to>
                                    </p:set>
                                    <p:animEffect transition="in" filter="blinds(horizontal)">
                                      <p:cBhvr>
                                        <p:cTn id="7" dur="500"/>
                                        <p:tgtEl>
                                          <p:spTgt spid="21094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0947">
                                            <p:txEl>
                                              <p:pRg st="6" end="6"/>
                                            </p:txEl>
                                          </p:spTgt>
                                        </p:tgtEl>
                                        <p:attrNameLst>
                                          <p:attrName>style.visibility</p:attrName>
                                        </p:attrNameLst>
                                      </p:cBhvr>
                                      <p:to>
                                        <p:strVal val="visible"/>
                                      </p:to>
                                    </p:set>
                                    <p:animEffect transition="in" filter="blinds(horizontal)">
                                      <p:cBhvr>
                                        <p:cTn id="12" dur="500"/>
                                        <p:tgtEl>
                                          <p:spTgt spid="210947">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0947">
                                            <p:txEl>
                                              <p:pRg st="7" end="7"/>
                                            </p:txEl>
                                          </p:spTgt>
                                        </p:tgtEl>
                                        <p:attrNameLst>
                                          <p:attrName>style.visibility</p:attrName>
                                        </p:attrNameLst>
                                      </p:cBhvr>
                                      <p:to>
                                        <p:strVal val="visible"/>
                                      </p:to>
                                    </p:set>
                                    <p:animEffect transition="in" filter="blinds(horizontal)">
                                      <p:cBhvr>
                                        <p:cTn id="17" dur="500"/>
                                        <p:tgtEl>
                                          <p:spTgt spid="210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F22DD969-CFC2-45E9-8615-DEAF1BD234EE}" type="datetime1">
              <a:rPr lang="zh-CN" altLang="en-US"/>
              <a:pPr>
                <a:defRPr/>
              </a:pPr>
              <a:t>2024-03-19</a:t>
            </a:fld>
            <a:endParaRPr lang="en-US" altLang="zh-CN"/>
          </a:p>
        </p:txBody>
      </p:sp>
      <p:sp>
        <p:nvSpPr>
          <p:cNvPr id="6" name="页脚占位符 4"/>
          <p:cNvSpPr>
            <a:spLocks noGrp="1"/>
          </p:cNvSpPr>
          <p:nvPr>
            <p:ph type="ftr" sz="quarter" idx="11"/>
          </p:nvPr>
        </p:nvSpPr>
        <p:spPr/>
        <p:txBody>
          <a:bodyPr/>
          <a:lstStyle/>
          <a:p>
            <a:pPr>
              <a:defRPr/>
            </a:pPr>
            <a:r>
              <a:rPr lang="en-US" altLang="zh-CN"/>
              <a:t>华中科技大学计算机学院</a:t>
            </a:r>
          </a:p>
        </p:txBody>
      </p:sp>
      <p:sp>
        <p:nvSpPr>
          <p:cNvPr id="7" name="灯片编号占位符 5"/>
          <p:cNvSpPr>
            <a:spLocks noGrp="1"/>
          </p:cNvSpPr>
          <p:nvPr>
            <p:ph type="sldNum" sz="quarter" idx="12"/>
          </p:nvPr>
        </p:nvSpPr>
        <p:spPr/>
        <p:txBody>
          <a:bodyPr/>
          <a:lstStyle/>
          <a:p>
            <a:pPr>
              <a:defRPr/>
            </a:pPr>
            <a:fld id="{883DDC3C-468F-423E-9635-7BE0B3B097AC}" type="slidenum">
              <a:rPr lang="en-US" altLang="zh-CN"/>
              <a:pPr>
                <a:defRPr/>
              </a:pPr>
              <a:t>14</a:t>
            </a:fld>
            <a:endParaRPr lang="en-US" altLang="zh-CN"/>
          </a:p>
        </p:txBody>
      </p:sp>
      <p:sp>
        <p:nvSpPr>
          <p:cNvPr id="211970" name="Rectangle 2"/>
          <p:cNvSpPr>
            <a:spLocks noGrp="1" noChangeArrowheads="1"/>
          </p:cNvSpPr>
          <p:nvPr>
            <p:ph type="title"/>
          </p:nvPr>
        </p:nvSpPr>
        <p:spPr/>
        <p:txBody>
          <a:bodyPr/>
          <a:lstStyle/>
          <a:p>
            <a:pPr eaLnBrk="1" hangingPunct="1">
              <a:defRPr/>
            </a:pPr>
            <a:r>
              <a:rPr lang="en-US" altLang="zh-CN"/>
              <a:t>5 </a:t>
            </a:r>
            <a:r>
              <a:rPr lang="zh-CN" altLang="en-US"/>
              <a:t>链表段</a:t>
            </a:r>
          </a:p>
        </p:txBody>
      </p:sp>
      <p:pic>
        <p:nvPicPr>
          <p:cNvPr id="174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8229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7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390900"/>
            <a:ext cx="81534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11973"/>
                                        </p:tgtEl>
                                        <p:attrNameLst>
                                          <p:attrName>style.visibility</p:attrName>
                                        </p:attrNameLst>
                                      </p:cBhvr>
                                      <p:to>
                                        <p:strVal val="visible"/>
                                      </p:to>
                                    </p:set>
                                    <p:animEffect transition="in" filter="randombar(horizontal)">
                                      <p:cBhvr>
                                        <p:cTn id="7" dur="500"/>
                                        <p:tgtEl>
                                          <p:spTgt spid="211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BCD2A49-543D-4A5C-BE2C-EA95DFE8468E}"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A91E4AB-39B6-4A61-A4CD-539E3BEC4A64}" type="slidenum">
              <a:rPr lang="en-US" altLang="zh-CN"/>
              <a:pPr>
                <a:defRPr/>
              </a:pPr>
              <a:t>15</a:t>
            </a:fld>
            <a:endParaRPr lang="en-US" altLang="zh-CN"/>
          </a:p>
        </p:txBody>
      </p:sp>
      <p:sp>
        <p:nvSpPr>
          <p:cNvPr id="212994" name="Rectangle 2"/>
          <p:cNvSpPr>
            <a:spLocks noGrp="1" noChangeArrowheads="1"/>
          </p:cNvSpPr>
          <p:nvPr>
            <p:ph type="title"/>
          </p:nvPr>
        </p:nvSpPr>
        <p:spPr/>
        <p:txBody>
          <a:bodyPr/>
          <a:lstStyle/>
          <a:p>
            <a:pPr eaLnBrk="1" hangingPunct="1">
              <a:defRPr/>
            </a:pPr>
            <a:r>
              <a:rPr lang="en-US" altLang="zh-CN"/>
              <a:t>5 </a:t>
            </a:r>
            <a:r>
              <a:rPr lang="zh-CN" altLang="en-US"/>
              <a:t>链表段（续）</a:t>
            </a:r>
          </a:p>
        </p:txBody>
      </p:sp>
      <p:sp>
        <p:nvSpPr>
          <p:cNvPr id="212995" name="Rectangle 3"/>
          <p:cNvSpPr>
            <a:spLocks noGrp="1" noChangeArrowheads="1"/>
          </p:cNvSpPr>
          <p:nvPr>
            <p:ph type="body" idx="1"/>
          </p:nvPr>
        </p:nvSpPr>
        <p:spPr/>
        <p:txBody>
          <a:bodyPr/>
          <a:lstStyle/>
          <a:p>
            <a:pPr eaLnBrk="1" hangingPunct="1"/>
            <a:r>
              <a:rPr lang="zh-CN" altLang="en-US"/>
              <a:t>如何检测是否有一个从</a:t>
            </a:r>
            <a:r>
              <a:rPr lang="en-US" altLang="zh-CN"/>
              <a:t>start</a:t>
            </a:r>
            <a:r>
              <a:rPr lang="zh-CN" altLang="en-US"/>
              <a:t>到</a:t>
            </a:r>
            <a:r>
              <a:rPr lang="en-US" altLang="zh-CN"/>
              <a:t>end</a:t>
            </a:r>
            <a:r>
              <a:rPr lang="zh-CN" altLang="en-US"/>
              <a:t>的段</a:t>
            </a:r>
          </a:p>
          <a:p>
            <a:pPr eaLnBrk="1" hangingPunct="1"/>
            <a:r>
              <a:rPr lang="zh-CN" altLang="en-US"/>
              <a:t>递归的方法：</a:t>
            </a:r>
          </a:p>
          <a:p>
            <a:pPr eaLnBrk="1" hangingPunct="1">
              <a:buFont typeface="Wingdings" panose="05000000000000000000" pitchFamily="2" charset="2"/>
              <a:buNone/>
            </a:pPr>
            <a:r>
              <a:rPr lang="en-US" altLang="zh-CN"/>
              <a:t>bool is_segment(list* start, list* end) {</a:t>
            </a:r>
          </a:p>
          <a:p>
            <a:pPr eaLnBrk="1" hangingPunct="1">
              <a:buFont typeface="Wingdings" panose="05000000000000000000" pitchFamily="2" charset="2"/>
              <a:buNone/>
            </a:pPr>
            <a:r>
              <a:rPr lang="en-US" altLang="zh-CN"/>
              <a:t>  if (start == NULL) return false;</a:t>
            </a:r>
          </a:p>
          <a:p>
            <a:pPr eaLnBrk="1" hangingPunct="1">
              <a:buFont typeface="Wingdings" panose="05000000000000000000" pitchFamily="2" charset="2"/>
              <a:buNone/>
            </a:pPr>
            <a:r>
              <a:rPr lang="en-US" altLang="zh-CN"/>
              <a:t>  if (start == end) return true;</a:t>
            </a:r>
          </a:p>
          <a:p>
            <a:pPr eaLnBrk="1" hangingPunct="1">
              <a:buFont typeface="Wingdings" panose="05000000000000000000" pitchFamily="2" charset="2"/>
              <a:buNone/>
            </a:pPr>
            <a:r>
              <a:rPr lang="en-US" altLang="zh-CN"/>
              <a:t>  return is_segment(start-&gt;next, end);</a:t>
            </a:r>
          </a:p>
          <a:p>
            <a:pPr eaLnBrk="1" hangingPunct="1">
              <a:buFont typeface="Wingdings" panose="05000000000000000000" pitchFamily="2" charset="2"/>
              <a:buNone/>
            </a:pP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2995">
                                            <p:txEl>
                                              <p:pRg st="1" end="1"/>
                                            </p:txEl>
                                          </p:spTgt>
                                        </p:tgtEl>
                                        <p:attrNameLst>
                                          <p:attrName>style.visibility</p:attrName>
                                        </p:attrNameLst>
                                      </p:cBhvr>
                                      <p:to>
                                        <p:strVal val="visible"/>
                                      </p:to>
                                    </p:set>
                                    <p:animEffect transition="in" filter="blinds(horizontal)">
                                      <p:cBhvr>
                                        <p:cTn id="7" dur="500"/>
                                        <p:tgtEl>
                                          <p:spTgt spid="2129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2995">
                                            <p:txEl>
                                              <p:pRg st="2" end="2"/>
                                            </p:txEl>
                                          </p:spTgt>
                                        </p:tgtEl>
                                        <p:attrNameLst>
                                          <p:attrName>style.visibility</p:attrName>
                                        </p:attrNameLst>
                                      </p:cBhvr>
                                      <p:to>
                                        <p:strVal val="visible"/>
                                      </p:to>
                                    </p:set>
                                    <p:animEffect transition="in" filter="blinds(horizontal)">
                                      <p:cBhvr>
                                        <p:cTn id="10" dur="500"/>
                                        <p:tgtEl>
                                          <p:spTgt spid="21299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2995">
                                            <p:txEl>
                                              <p:pRg st="3" end="3"/>
                                            </p:txEl>
                                          </p:spTgt>
                                        </p:tgtEl>
                                        <p:attrNameLst>
                                          <p:attrName>style.visibility</p:attrName>
                                        </p:attrNameLst>
                                      </p:cBhvr>
                                      <p:to>
                                        <p:strVal val="visible"/>
                                      </p:to>
                                    </p:set>
                                    <p:animEffect transition="in" filter="blinds(horizontal)">
                                      <p:cBhvr>
                                        <p:cTn id="13" dur="500"/>
                                        <p:tgtEl>
                                          <p:spTgt spid="21299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12995">
                                            <p:txEl>
                                              <p:pRg st="4" end="4"/>
                                            </p:txEl>
                                          </p:spTgt>
                                        </p:tgtEl>
                                        <p:attrNameLst>
                                          <p:attrName>style.visibility</p:attrName>
                                        </p:attrNameLst>
                                      </p:cBhvr>
                                      <p:to>
                                        <p:strVal val="visible"/>
                                      </p:to>
                                    </p:set>
                                    <p:animEffect transition="in" filter="blinds(horizontal)">
                                      <p:cBhvr>
                                        <p:cTn id="16" dur="500"/>
                                        <p:tgtEl>
                                          <p:spTgt spid="21299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12995">
                                            <p:txEl>
                                              <p:pRg st="5" end="5"/>
                                            </p:txEl>
                                          </p:spTgt>
                                        </p:tgtEl>
                                        <p:attrNameLst>
                                          <p:attrName>style.visibility</p:attrName>
                                        </p:attrNameLst>
                                      </p:cBhvr>
                                      <p:to>
                                        <p:strVal val="visible"/>
                                      </p:to>
                                    </p:set>
                                    <p:animEffect transition="in" filter="blinds(horizontal)">
                                      <p:cBhvr>
                                        <p:cTn id="19" dur="500"/>
                                        <p:tgtEl>
                                          <p:spTgt spid="21299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12995">
                                            <p:txEl>
                                              <p:pRg st="6" end="6"/>
                                            </p:txEl>
                                          </p:spTgt>
                                        </p:tgtEl>
                                        <p:attrNameLst>
                                          <p:attrName>style.visibility</p:attrName>
                                        </p:attrNameLst>
                                      </p:cBhvr>
                                      <p:to>
                                        <p:strVal val="visible"/>
                                      </p:to>
                                    </p:set>
                                    <p:animEffect transition="in" filter="blinds(horizontal)">
                                      <p:cBhvr>
                                        <p:cTn id="22" dur="500"/>
                                        <p:tgtEl>
                                          <p:spTgt spid="212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03F6568-B211-42FC-8775-0B0C97C51665}"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85CE0641-689C-4014-B339-D009EA3E8430}" type="slidenum">
              <a:rPr lang="en-US" altLang="zh-CN"/>
              <a:pPr>
                <a:defRPr/>
              </a:pPr>
              <a:t>16</a:t>
            </a:fld>
            <a:endParaRPr lang="en-US" altLang="zh-CN"/>
          </a:p>
        </p:txBody>
      </p:sp>
      <p:sp>
        <p:nvSpPr>
          <p:cNvPr id="215042" name="Rectangle 2"/>
          <p:cNvSpPr>
            <a:spLocks noGrp="1" noChangeArrowheads="1"/>
          </p:cNvSpPr>
          <p:nvPr>
            <p:ph type="title"/>
          </p:nvPr>
        </p:nvSpPr>
        <p:spPr/>
        <p:txBody>
          <a:bodyPr/>
          <a:lstStyle/>
          <a:p>
            <a:pPr eaLnBrk="1" hangingPunct="1">
              <a:defRPr/>
            </a:pPr>
            <a:r>
              <a:rPr lang="en-US" altLang="zh-CN"/>
              <a:t>5 </a:t>
            </a:r>
            <a:r>
              <a:rPr lang="zh-CN" altLang="en-US"/>
              <a:t>链表段（续）</a:t>
            </a:r>
          </a:p>
        </p:txBody>
      </p:sp>
      <p:sp>
        <p:nvSpPr>
          <p:cNvPr id="19462"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a:t>for</a:t>
            </a:r>
            <a:r>
              <a:rPr lang="zh-CN" altLang="en-US"/>
              <a:t>循环的方法：</a:t>
            </a:r>
          </a:p>
          <a:p>
            <a:pPr eaLnBrk="1" hangingPunct="1">
              <a:buFont typeface="Wingdings" panose="05000000000000000000" pitchFamily="2" charset="2"/>
              <a:buNone/>
            </a:pPr>
            <a:r>
              <a:rPr lang="en-US" altLang="zh-CN"/>
              <a:t>bool is_segment(list* start, list* end) {</a:t>
            </a:r>
          </a:p>
          <a:p>
            <a:pPr eaLnBrk="1" hangingPunct="1">
              <a:buFont typeface="Wingdings" panose="05000000000000000000" pitchFamily="2" charset="2"/>
              <a:buNone/>
            </a:pPr>
            <a:r>
              <a:rPr lang="en-US" altLang="zh-CN"/>
              <a:t>  for (list* p = start; p != NULL; p = p-&gt;next) {</a:t>
            </a:r>
          </a:p>
          <a:p>
            <a:pPr eaLnBrk="1" hangingPunct="1">
              <a:buFont typeface="Wingdings" panose="05000000000000000000" pitchFamily="2" charset="2"/>
              <a:buNone/>
            </a:pPr>
            <a:r>
              <a:rPr lang="en-US" altLang="zh-CN"/>
              <a:t>    if (p == end) return true;</a:t>
            </a:r>
          </a:p>
          <a:p>
            <a:pPr eaLnBrk="1" hangingPunct="1">
              <a:buFont typeface="Wingdings" panose="05000000000000000000" pitchFamily="2" charset="2"/>
              <a:buNone/>
            </a:pPr>
            <a:r>
              <a:rPr lang="en-US" altLang="zh-CN"/>
              <a:t>  }</a:t>
            </a:r>
          </a:p>
          <a:p>
            <a:pPr eaLnBrk="1" hangingPunct="1">
              <a:buFont typeface="Wingdings" panose="05000000000000000000" pitchFamily="2" charset="2"/>
              <a:buNone/>
            </a:pPr>
            <a:r>
              <a:rPr lang="en-US" altLang="zh-CN"/>
              <a:t>  return false;</a:t>
            </a:r>
          </a:p>
          <a:p>
            <a:pPr eaLnBrk="1" hangingPunct="1">
              <a:buFont typeface="Wingdings" panose="05000000000000000000" pitchFamily="2" charset="2"/>
              <a:buNone/>
            </a:pPr>
            <a:r>
              <a:rPr lang="en-US" altLang="zh-CN"/>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411B3DB-ECFC-4AD8-8902-FA9641995AAD}"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9C61A02-E5A5-4AB8-9C78-5EEE886CE6C9}" type="slidenum">
              <a:rPr lang="en-US" altLang="zh-CN"/>
              <a:pPr>
                <a:defRPr/>
              </a:pPr>
              <a:t>17</a:t>
            </a:fld>
            <a:endParaRPr lang="en-US" altLang="zh-CN"/>
          </a:p>
        </p:txBody>
      </p:sp>
      <p:sp>
        <p:nvSpPr>
          <p:cNvPr id="216066" name="Rectangle 2"/>
          <p:cNvSpPr>
            <a:spLocks noGrp="1" noChangeArrowheads="1"/>
          </p:cNvSpPr>
          <p:nvPr>
            <p:ph type="title"/>
          </p:nvPr>
        </p:nvSpPr>
        <p:spPr/>
        <p:txBody>
          <a:bodyPr/>
          <a:lstStyle/>
          <a:p>
            <a:pPr eaLnBrk="1" hangingPunct="1">
              <a:defRPr/>
            </a:pPr>
            <a:r>
              <a:rPr lang="en-US" altLang="zh-CN"/>
              <a:t>5 </a:t>
            </a:r>
            <a:r>
              <a:rPr lang="zh-CN" altLang="en-US"/>
              <a:t>链表段（续）</a:t>
            </a:r>
          </a:p>
        </p:txBody>
      </p:sp>
      <p:sp>
        <p:nvSpPr>
          <p:cNvPr id="20486"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a:t>While</a:t>
            </a:r>
            <a:r>
              <a:rPr lang="zh-CN" altLang="en-US"/>
              <a:t>循环的方法：</a:t>
            </a:r>
          </a:p>
          <a:p>
            <a:pPr eaLnBrk="1" hangingPunct="1">
              <a:lnSpc>
                <a:spcPct val="90000"/>
              </a:lnSpc>
              <a:buFont typeface="Wingdings" panose="05000000000000000000" pitchFamily="2" charset="2"/>
              <a:buNone/>
            </a:pPr>
            <a:r>
              <a:rPr lang="en-US" altLang="zh-CN"/>
              <a:t>bool is_segment(list* start, list* end) {</a:t>
            </a:r>
          </a:p>
          <a:p>
            <a:pPr eaLnBrk="1" hangingPunct="1">
              <a:lnSpc>
                <a:spcPct val="90000"/>
              </a:lnSpc>
              <a:buFont typeface="Wingdings" panose="05000000000000000000" pitchFamily="2" charset="2"/>
              <a:buNone/>
            </a:pPr>
            <a:r>
              <a:rPr lang="en-US" altLang="zh-CN"/>
              <a:t>  list l = start;</a:t>
            </a:r>
          </a:p>
          <a:p>
            <a:pPr eaLnBrk="1" hangingPunct="1">
              <a:lnSpc>
                <a:spcPct val="90000"/>
              </a:lnSpc>
              <a:buFont typeface="Wingdings" panose="05000000000000000000" pitchFamily="2" charset="2"/>
              <a:buNone/>
            </a:pPr>
            <a:r>
              <a:rPr lang="en-US" altLang="zh-CN"/>
              <a:t>  while (l != NULL) {</a:t>
            </a:r>
          </a:p>
          <a:p>
            <a:pPr eaLnBrk="1" hangingPunct="1">
              <a:lnSpc>
                <a:spcPct val="90000"/>
              </a:lnSpc>
              <a:buFont typeface="Wingdings" panose="05000000000000000000" pitchFamily="2" charset="2"/>
              <a:buNone/>
            </a:pPr>
            <a:r>
              <a:rPr lang="en-US" altLang="zh-CN"/>
              <a:t>    if (l == end) return true;</a:t>
            </a:r>
          </a:p>
          <a:p>
            <a:pPr eaLnBrk="1" hangingPunct="1">
              <a:lnSpc>
                <a:spcPct val="90000"/>
              </a:lnSpc>
              <a:buFont typeface="Wingdings" panose="05000000000000000000" pitchFamily="2" charset="2"/>
              <a:buNone/>
            </a:pPr>
            <a:r>
              <a:rPr lang="en-US" altLang="zh-CN"/>
              <a:t>    l = l-&gt;next;</a:t>
            </a:r>
          </a:p>
          <a:p>
            <a:pPr eaLnBrk="1" hangingPunct="1">
              <a:lnSpc>
                <a:spcPct val="90000"/>
              </a:lnSpc>
              <a:buFont typeface="Wingdings" panose="05000000000000000000" pitchFamily="2" charset="2"/>
              <a:buNone/>
            </a:pPr>
            <a:r>
              <a:rPr lang="en-US" altLang="zh-CN"/>
              <a:t>  }</a:t>
            </a:r>
          </a:p>
          <a:p>
            <a:pPr eaLnBrk="1" hangingPunct="1">
              <a:lnSpc>
                <a:spcPct val="90000"/>
              </a:lnSpc>
              <a:buFont typeface="Wingdings" panose="05000000000000000000" pitchFamily="2" charset="2"/>
              <a:buNone/>
            </a:pPr>
            <a:r>
              <a:rPr lang="en-US" altLang="zh-CN"/>
              <a:t>  return false;</a:t>
            </a:r>
          </a:p>
          <a:p>
            <a:pPr eaLnBrk="1" hangingPunct="1">
              <a:lnSpc>
                <a:spcPct val="90000"/>
              </a:lnSpc>
              <a:buFont typeface="Wingdings" panose="05000000000000000000" pitchFamily="2" charset="2"/>
              <a:buNone/>
            </a:pPr>
            <a:r>
              <a:rPr lang="en-US" altLang="zh-CN"/>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4260A34F-3DF9-4237-9148-186B14FD2B08}"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D184BA53-0275-451C-B897-97F1135377B4}" type="slidenum">
              <a:rPr lang="en-US" altLang="zh-CN"/>
              <a:pPr>
                <a:defRPr/>
              </a:pPr>
              <a:t>18</a:t>
            </a:fld>
            <a:endParaRPr lang="en-US" altLang="zh-CN"/>
          </a:p>
        </p:txBody>
      </p:sp>
      <p:sp>
        <p:nvSpPr>
          <p:cNvPr id="218114" name="Rectangle 2"/>
          <p:cNvSpPr>
            <a:spLocks noGrp="1" noChangeArrowheads="1"/>
          </p:cNvSpPr>
          <p:nvPr>
            <p:ph type="title"/>
          </p:nvPr>
        </p:nvSpPr>
        <p:spPr/>
        <p:txBody>
          <a:bodyPr/>
          <a:lstStyle/>
          <a:p>
            <a:pPr eaLnBrk="1" hangingPunct="1">
              <a:defRPr/>
            </a:pPr>
            <a:r>
              <a:rPr lang="en-US" altLang="zh-CN"/>
              <a:t>5 </a:t>
            </a:r>
            <a:r>
              <a:rPr lang="zh-CN" altLang="en-US"/>
              <a:t>链表段（续）</a:t>
            </a:r>
          </a:p>
        </p:txBody>
      </p:sp>
      <p:sp>
        <p:nvSpPr>
          <p:cNvPr id="218115" name="Rectangle 3"/>
          <p:cNvSpPr>
            <a:spLocks noGrp="1" noChangeArrowheads="1"/>
          </p:cNvSpPr>
          <p:nvPr>
            <p:ph type="body" idx="1"/>
          </p:nvPr>
        </p:nvSpPr>
        <p:spPr>
          <a:xfrm>
            <a:off x="457200" y="1066800"/>
            <a:ext cx="8229600" cy="5064125"/>
          </a:xfrm>
        </p:spPr>
        <p:txBody>
          <a:bodyPr/>
          <a:lstStyle/>
          <a:p>
            <a:pPr eaLnBrk="1" hangingPunct="1">
              <a:lnSpc>
                <a:spcPct val="90000"/>
              </a:lnSpc>
              <a:buFont typeface="Wingdings" panose="05000000000000000000" pitchFamily="2" charset="2"/>
              <a:buNone/>
            </a:pPr>
            <a:r>
              <a:rPr lang="en-US" altLang="en-US" sz="2200"/>
              <a:t>--&gt; list* start = alloc(list);</a:t>
            </a:r>
          </a:p>
          <a:p>
            <a:pPr eaLnBrk="1" hangingPunct="1">
              <a:lnSpc>
                <a:spcPct val="90000"/>
              </a:lnSpc>
              <a:buFont typeface="Wingdings" panose="05000000000000000000" pitchFamily="2" charset="2"/>
              <a:buNone/>
            </a:pPr>
            <a:r>
              <a:rPr lang="en-US" altLang="en-US" sz="2200"/>
              <a:t>--&gt; start-&gt;data = 3;</a:t>
            </a:r>
          </a:p>
          <a:p>
            <a:pPr eaLnBrk="1" hangingPunct="1">
              <a:lnSpc>
                <a:spcPct val="90000"/>
              </a:lnSpc>
              <a:buFont typeface="Wingdings" panose="05000000000000000000" pitchFamily="2" charset="2"/>
              <a:buNone/>
            </a:pPr>
            <a:r>
              <a:rPr lang="en-US" altLang="en-US" sz="2200"/>
              <a:t>--&gt; start-&gt;next = alloc(list);</a:t>
            </a:r>
          </a:p>
          <a:p>
            <a:pPr eaLnBrk="1" hangingPunct="1">
              <a:lnSpc>
                <a:spcPct val="90000"/>
              </a:lnSpc>
              <a:buFont typeface="Wingdings" panose="05000000000000000000" pitchFamily="2" charset="2"/>
              <a:buNone/>
            </a:pPr>
            <a:r>
              <a:rPr lang="en-US" altLang="en-US" sz="2200"/>
              <a:t>--&gt; start-&gt;next-&gt;data = 7;</a:t>
            </a:r>
          </a:p>
          <a:p>
            <a:pPr eaLnBrk="1" hangingPunct="1">
              <a:lnSpc>
                <a:spcPct val="90000"/>
              </a:lnSpc>
              <a:buFont typeface="Wingdings" panose="05000000000000000000" pitchFamily="2" charset="2"/>
              <a:buNone/>
            </a:pPr>
            <a:r>
              <a:rPr lang="en-US" altLang="en-US" sz="2200"/>
              <a:t>--&gt; start-&gt;next-&gt;next = alloc(list);</a:t>
            </a:r>
          </a:p>
          <a:p>
            <a:pPr eaLnBrk="1" hangingPunct="1">
              <a:lnSpc>
                <a:spcPct val="90000"/>
              </a:lnSpc>
              <a:buFont typeface="Wingdings" panose="05000000000000000000" pitchFamily="2" charset="2"/>
              <a:buNone/>
            </a:pPr>
            <a:r>
              <a:rPr lang="en-US" altLang="en-US" sz="2200"/>
              <a:t>--&gt; start-&gt;next-&gt;next-&gt;data = 3;</a:t>
            </a:r>
          </a:p>
          <a:p>
            <a:pPr eaLnBrk="1" hangingPunct="1">
              <a:lnSpc>
                <a:spcPct val="90000"/>
              </a:lnSpc>
              <a:buFont typeface="Wingdings" panose="05000000000000000000" pitchFamily="2" charset="2"/>
              <a:buNone/>
            </a:pPr>
            <a:r>
              <a:rPr lang="en-US" altLang="en-US" sz="2200"/>
              <a:t>--&gt; start-&gt;next-&gt;next-&gt;next = alloc(list);</a:t>
            </a:r>
          </a:p>
          <a:p>
            <a:pPr eaLnBrk="1" hangingPunct="1">
              <a:lnSpc>
                <a:spcPct val="90000"/>
              </a:lnSpc>
              <a:buFont typeface="Wingdings" panose="05000000000000000000" pitchFamily="2" charset="2"/>
              <a:buNone/>
            </a:pPr>
            <a:r>
              <a:rPr lang="en-US" altLang="en-US" sz="2200"/>
              <a:t>--&gt; start-&gt;next-&gt;next-&gt;next-&gt;data = 12;</a:t>
            </a:r>
          </a:p>
          <a:p>
            <a:pPr eaLnBrk="1" hangingPunct="1">
              <a:lnSpc>
                <a:spcPct val="90000"/>
              </a:lnSpc>
              <a:buFont typeface="Wingdings" panose="05000000000000000000" pitchFamily="2" charset="2"/>
              <a:buNone/>
            </a:pPr>
            <a:r>
              <a:rPr lang="en-US" altLang="en-US" sz="2200"/>
              <a:t>--&gt; start-&gt;next-&gt;next-&gt;next-&gt;next = start-&gt;next;</a:t>
            </a:r>
          </a:p>
          <a:p>
            <a:pPr eaLnBrk="1" hangingPunct="1">
              <a:lnSpc>
                <a:spcPct val="90000"/>
              </a:lnSpc>
              <a:buFont typeface="Wingdings" panose="05000000000000000000" pitchFamily="2" charset="2"/>
              <a:buNone/>
            </a:pPr>
            <a:r>
              <a:rPr lang="en-US" altLang="en-US" sz="2200"/>
              <a:t>--&gt; list* end = alloc(list);</a:t>
            </a:r>
          </a:p>
          <a:p>
            <a:pPr eaLnBrk="1" hangingPunct="1">
              <a:lnSpc>
                <a:spcPct val="90000"/>
              </a:lnSpc>
              <a:buFont typeface="Wingdings" panose="05000000000000000000" pitchFamily="2" charset="2"/>
              <a:buNone/>
            </a:pPr>
            <a:r>
              <a:rPr lang="en-US" altLang="en-US" sz="2200"/>
              <a:t>--&gt; end-&gt;data = 18;</a:t>
            </a:r>
          </a:p>
          <a:p>
            <a:pPr eaLnBrk="1" hangingPunct="1">
              <a:lnSpc>
                <a:spcPct val="90000"/>
              </a:lnSpc>
              <a:buFont typeface="Wingdings" panose="05000000000000000000" pitchFamily="2" charset="2"/>
              <a:buNone/>
            </a:pPr>
            <a:r>
              <a:rPr lang="en-US" altLang="en-US" sz="2200"/>
              <a:t>--&gt; end-&gt;next = NULL;</a:t>
            </a:r>
          </a:p>
          <a:p>
            <a:pPr eaLnBrk="1" hangingPunct="1">
              <a:lnSpc>
                <a:spcPct val="90000"/>
              </a:lnSpc>
              <a:buFont typeface="Wingdings" panose="05000000000000000000" pitchFamily="2" charset="2"/>
              <a:buNone/>
            </a:pPr>
            <a:r>
              <a:rPr lang="en-US" altLang="en-US" sz="2200"/>
              <a:t>--&gt; is_segment(start, end);</a:t>
            </a:r>
            <a:endParaRPr lang="en-US" altLang="zh-CN" sz="2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8115">
                                            <p:txEl>
                                              <p:pRg st="1" end="1"/>
                                            </p:txEl>
                                          </p:spTgt>
                                        </p:tgtEl>
                                        <p:attrNameLst>
                                          <p:attrName>style.visibility</p:attrName>
                                        </p:attrNameLst>
                                      </p:cBhvr>
                                      <p:to>
                                        <p:strVal val="visible"/>
                                      </p:to>
                                    </p:set>
                                    <p:animEffect transition="in" filter="blinds(horizontal)">
                                      <p:cBhvr>
                                        <p:cTn id="7" dur="500"/>
                                        <p:tgtEl>
                                          <p:spTgt spid="2181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8115">
                                            <p:txEl>
                                              <p:pRg st="2" end="2"/>
                                            </p:txEl>
                                          </p:spTgt>
                                        </p:tgtEl>
                                        <p:attrNameLst>
                                          <p:attrName>style.visibility</p:attrName>
                                        </p:attrNameLst>
                                      </p:cBhvr>
                                      <p:to>
                                        <p:strVal val="visible"/>
                                      </p:to>
                                    </p:set>
                                    <p:animEffect transition="in" filter="blinds(horizontal)">
                                      <p:cBhvr>
                                        <p:cTn id="12" dur="500"/>
                                        <p:tgtEl>
                                          <p:spTgt spid="2181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18115">
                                            <p:txEl>
                                              <p:pRg st="3" end="3"/>
                                            </p:txEl>
                                          </p:spTgt>
                                        </p:tgtEl>
                                        <p:attrNameLst>
                                          <p:attrName>style.visibility</p:attrName>
                                        </p:attrNameLst>
                                      </p:cBhvr>
                                      <p:to>
                                        <p:strVal val="visible"/>
                                      </p:to>
                                    </p:set>
                                    <p:animEffect transition="in" filter="randombar(horizontal)">
                                      <p:cBhvr>
                                        <p:cTn id="17" dur="500"/>
                                        <p:tgtEl>
                                          <p:spTgt spid="2181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18115">
                                            <p:txEl>
                                              <p:pRg st="4" end="4"/>
                                            </p:txEl>
                                          </p:spTgt>
                                        </p:tgtEl>
                                        <p:attrNameLst>
                                          <p:attrName>style.visibility</p:attrName>
                                        </p:attrNameLst>
                                      </p:cBhvr>
                                      <p:to>
                                        <p:strVal val="visible"/>
                                      </p:to>
                                    </p:set>
                                    <p:animEffect transition="in" filter="randombar(horizontal)">
                                      <p:cBhvr>
                                        <p:cTn id="22" dur="500"/>
                                        <p:tgtEl>
                                          <p:spTgt spid="2181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218115">
                                            <p:txEl>
                                              <p:pRg st="5" end="5"/>
                                            </p:txEl>
                                          </p:spTgt>
                                        </p:tgtEl>
                                        <p:attrNameLst>
                                          <p:attrName>style.visibility</p:attrName>
                                        </p:attrNameLst>
                                      </p:cBhvr>
                                      <p:to>
                                        <p:strVal val="visible"/>
                                      </p:to>
                                    </p:set>
                                    <p:animEffect transition="in" filter="randombar(horizontal)">
                                      <p:cBhvr>
                                        <p:cTn id="27" dur="500"/>
                                        <p:tgtEl>
                                          <p:spTgt spid="21811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218115">
                                            <p:txEl>
                                              <p:pRg st="6" end="6"/>
                                            </p:txEl>
                                          </p:spTgt>
                                        </p:tgtEl>
                                        <p:attrNameLst>
                                          <p:attrName>style.visibility</p:attrName>
                                        </p:attrNameLst>
                                      </p:cBhvr>
                                      <p:to>
                                        <p:strVal val="visible"/>
                                      </p:to>
                                    </p:set>
                                    <p:animEffect transition="in" filter="randombar(horizontal)">
                                      <p:cBhvr>
                                        <p:cTn id="32" dur="500"/>
                                        <p:tgtEl>
                                          <p:spTgt spid="21811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nodeType="clickEffect">
                                  <p:stCondLst>
                                    <p:cond delay="0"/>
                                  </p:stCondLst>
                                  <p:childTnLst>
                                    <p:set>
                                      <p:cBhvr>
                                        <p:cTn id="36" dur="1" fill="hold">
                                          <p:stCondLst>
                                            <p:cond delay="0"/>
                                          </p:stCondLst>
                                        </p:cTn>
                                        <p:tgtEl>
                                          <p:spTgt spid="218115">
                                            <p:txEl>
                                              <p:pRg st="7" end="7"/>
                                            </p:txEl>
                                          </p:spTgt>
                                        </p:tgtEl>
                                        <p:attrNameLst>
                                          <p:attrName>style.visibility</p:attrName>
                                        </p:attrNameLst>
                                      </p:cBhvr>
                                      <p:to>
                                        <p:strVal val="visible"/>
                                      </p:to>
                                    </p:set>
                                    <p:animEffect transition="in" filter="randombar(horizontal)">
                                      <p:cBhvr>
                                        <p:cTn id="37" dur="500"/>
                                        <p:tgtEl>
                                          <p:spTgt spid="21811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nodeType="clickEffect">
                                  <p:stCondLst>
                                    <p:cond delay="0"/>
                                  </p:stCondLst>
                                  <p:childTnLst>
                                    <p:set>
                                      <p:cBhvr>
                                        <p:cTn id="41" dur="1" fill="hold">
                                          <p:stCondLst>
                                            <p:cond delay="0"/>
                                          </p:stCondLst>
                                        </p:cTn>
                                        <p:tgtEl>
                                          <p:spTgt spid="218115">
                                            <p:txEl>
                                              <p:pRg st="8" end="8"/>
                                            </p:txEl>
                                          </p:spTgt>
                                        </p:tgtEl>
                                        <p:attrNameLst>
                                          <p:attrName>style.visibility</p:attrName>
                                        </p:attrNameLst>
                                      </p:cBhvr>
                                      <p:to>
                                        <p:strVal val="visible"/>
                                      </p:to>
                                    </p:set>
                                    <p:animEffect transition="in" filter="randombar(horizontal)">
                                      <p:cBhvr>
                                        <p:cTn id="42" dur="500"/>
                                        <p:tgtEl>
                                          <p:spTgt spid="218115">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nodeType="clickEffect">
                                  <p:stCondLst>
                                    <p:cond delay="0"/>
                                  </p:stCondLst>
                                  <p:childTnLst>
                                    <p:set>
                                      <p:cBhvr>
                                        <p:cTn id="46" dur="1" fill="hold">
                                          <p:stCondLst>
                                            <p:cond delay="0"/>
                                          </p:stCondLst>
                                        </p:cTn>
                                        <p:tgtEl>
                                          <p:spTgt spid="218115">
                                            <p:txEl>
                                              <p:pRg st="9" end="9"/>
                                            </p:txEl>
                                          </p:spTgt>
                                        </p:tgtEl>
                                        <p:attrNameLst>
                                          <p:attrName>style.visibility</p:attrName>
                                        </p:attrNameLst>
                                      </p:cBhvr>
                                      <p:to>
                                        <p:strVal val="visible"/>
                                      </p:to>
                                    </p:set>
                                    <p:animEffect transition="in" filter="randombar(horizontal)">
                                      <p:cBhvr>
                                        <p:cTn id="47" dur="500"/>
                                        <p:tgtEl>
                                          <p:spTgt spid="218115">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nodeType="clickEffect">
                                  <p:stCondLst>
                                    <p:cond delay="0"/>
                                  </p:stCondLst>
                                  <p:childTnLst>
                                    <p:set>
                                      <p:cBhvr>
                                        <p:cTn id="51" dur="1" fill="hold">
                                          <p:stCondLst>
                                            <p:cond delay="0"/>
                                          </p:stCondLst>
                                        </p:cTn>
                                        <p:tgtEl>
                                          <p:spTgt spid="218115">
                                            <p:txEl>
                                              <p:pRg st="10" end="10"/>
                                            </p:txEl>
                                          </p:spTgt>
                                        </p:tgtEl>
                                        <p:attrNameLst>
                                          <p:attrName>style.visibility</p:attrName>
                                        </p:attrNameLst>
                                      </p:cBhvr>
                                      <p:to>
                                        <p:strVal val="visible"/>
                                      </p:to>
                                    </p:set>
                                    <p:animEffect transition="in" filter="randombar(horizontal)">
                                      <p:cBhvr>
                                        <p:cTn id="52" dur="500"/>
                                        <p:tgtEl>
                                          <p:spTgt spid="218115">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nodeType="clickEffect">
                                  <p:stCondLst>
                                    <p:cond delay="0"/>
                                  </p:stCondLst>
                                  <p:childTnLst>
                                    <p:set>
                                      <p:cBhvr>
                                        <p:cTn id="56" dur="1" fill="hold">
                                          <p:stCondLst>
                                            <p:cond delay="0"/>
                                          </p:stCondLst>
                                        </p:cTn>
                                        <p:tgtEl>
                                          <p:spTgt spid="218115">
                                            <p:txEl>
                                              <p:pRg st="11" end="11"/>
                                            </p:txEl>
                                          </p:spTgt>
                                        </p:tgtEl>
                                        <p:attrNameLst>
                                          <p:attrName>style.visibility</p:attrName>
                                        </p:attrNameLst>
                                      </p:cBhvr>
                                      <p:to>
                                        <p:strVal val="visible"/>
                                      </p:to>
                                    </p:set>
                                    <p:animEffect transition="in" filter="randombar(horizontal)">
                                      <p:cBhvr>
                                        <p:cTn id="57" dur="500"/>
                                        <p:tgtEl>
                                          <p:spTgt spid="218115">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nodeType="clickEffect">
                                  <p:stCondLst>
                                    <p:cond delay="0"/>
                                  </p:stCondLst>
                                  <p:childTnLst>
                                    <p:set>
                                      <p:cBhvr>
                                        <p:cTn id="61" dur="1" fill="hold">
                                          <p:stCondLst>
                                            <p:cond delay="0"/>
                                          </p:stCondLst>
                                        </p:cTn>
                                        <p:tgtEl>
                                          <p:spTgt spid="218115">
                                            <p:txEl>
                                              <p:pRg st="12" end="12"/>
                                            </p:txEl>
                                          </p:spTgt>
                                        </p:tgtEl>
                                        <p:attrNameLst>
                                          <p:attrName>style.visibility</p:attrName>
                                        </p:attrNameLst>
                                      </p:cBhvr>
                                      <p:to>
                                        <p:strVal val="visible"/>
                                      </p:to>
                                    </p:set>
                                    <p:animEffect transition="in" filter="randombar(horizontal)">
                                      <p:cBhvr>
                                        <p:cTn id="62" dur="500"/>
                                        <p:tgtEl>
                                          <p:spTgt spid="2181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4C4B40F6-AB70-400E-9156-F7147412B0AB}"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EFA89B36-3C01-4B0B-B5F1-6BFA2588C223}" type="slidenum">
              <a:rPr lang="en-US" altLang="zh-CN"/>
              <a:pPr>
                <a:defRPr/>
              </a:pPr>
              <a:t>19</a:t>
            </a:fld>
            <a:endParaRPr lang="en-US" altLang="zh-CN"/>
          </a:p>
        </p:txBody>
      </p:sp>
      <p:sp>
        <p:nvSpPr>
          <p:cNvPr id="219138" name="Rectangle 2"/>
          <p:cNvSpPr>
            <a:spLocks noGrp="1" noChangeArrowheads="1"/>
          </p:cNvSpPr>
          <p:nvPr>
            <p:ph type="title"/>
          </p:nvPr>
        </p:nvSpPr>
        <p:spPr/>
        <p:txBody>
          <a:bodyPr/>
          <a:lstStyle/>
          <a:p>
            <a:pPr eaLnBrk="1" hangingPunct="1">
              <a:defRPr/>
            </a:pPr>
            <a:r>
              <a:rPr lang="en-US" altLang="zh-CN"/>
              <a:t>5 </a:t>
            </a:r>
            <a:r>
              <a:rPr lang="zh-CN" altLang="en-US"/>
              <a:t>链表段（续）</a:t>
            </a:r>
          </a:p>
        </p:txBody>
      </p:sp>
      <p:pic>
        <p:nvPicPr>
          <p:cNvPr id="225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229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5065803-5CCA-4227-BB40-A67AEF03ADFE}"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041DBDBA-FD6F-4255-B529-82DAA37DBEF9}" type="slidenum">
              <a:rPr lang="en-US" altLang="zh-CN"/>
              <a:pPr>
                <a:defRPr/>
              </a:pPr>
              <a:t>2</a:t>
            </a:fld>
            <a:endParaRPr lang="en-US" altLang="zh-CN"/>
          </a:p>
        </p:txBody>
      </p:sp>
      <p:sp>
        <p:nvSpPr>
          <p:cNvPr id="5125" name="Rectangle 3"/>
          <p:cNvSpPr>
            <a:spLocks noGrp="1" noChangeArrowheads="1"/>
          </p:cNvSpPr>
          <p:nvPr>
            <p:ph type="body" idx="1"/>
          </p:nvPr>
        </p:nvSpPr>
        <p:spPr>
          <a:xfrm>
            <a:off x="457200" y="1219200"/>
            <a:ext cx="8229600" cy="4911725"/>
          </a:xfrm>
        </p:spPr>
        <p:txBody>
          <a:bodyPr/>
          <a:lstStyle/>
          <a:p>
            <a:pPr marL="0" indent="0" eaLnBrk="1" hangingPunct="1">
              <a:spcAft>
                <a:spcPct val="20000"/>
              </a:spcAft>
              <a:buNone/>
            </a:pPr>
            <a:endParaRPr lang="en-US" altLang="zh-CN" dirty="0"/>
          </a:p>
          <a:p>
            <a:pPr eaLnBrk="1" hangingPunct="1">
              <a:spcAft>
                <a:spcPct val="20000"/>
              </a:spcAft>
            </a:pPr>
            <a:r>
              <a:rPr lang="zh-CN" altLang="en-US" dirty="0"/>
              <a:t>计算思维：以栈和队列的第二种实现来强调抽象的重要性；</a:t>
            </a:r>
          </a:p>
          <a:p>
            <a:pPr eaLnBrk="1" hangingPunct="1">
              <a:spcAft>
                <a:spcPct val="20000"/>
              </a:spcAft>
            </a:pPr>
            <a:r>
              <a:rPr lang="zh-CN" altLang="en-US" dirty="0"/>
              <a:t>算法与数据结构：链表是一种基本的数据结构；</a:t>
            </a:r>
          </a:p>
          <a:p>
            <a:pPr eaLnBrk="1" hangingPunct="1">
              <a:spcAft>
                <a:spcPct val="20000"/>
              </a:spcAft>
            </a:pPr>
            <a:r>
              <a:rPr lang="zh-CN" altLang="en-US" dirty="0"/>
              <a:t>程序设计：在编程中使用结构和指针，以及在结构定义中使用递归。</a:t>
            </a:r>
          </a:p>
        </p:txBody>
      </p:sp>
      <p:sp>
        <p:nvSpPr>
          <p:cNvPr id="9218" name="Rectangle 2"/>
          <p:cNvSpPr>
            <a:spLocks noGrp="1" noChangeArrowheads="1"/>
          </p:cNvSpPr>
          <p:nvPr>
            <p:ph type="title"/>
          </p:nvPr>
        </p:nvSpPr>
        <p:spPr/>
        <p:txBody>
          <a:bodyPr/>
          <a:lstStyle/>
          <a:p>
            <a:pPr eaLnBrk="1" hangingPunct="1">
              <a:defRPr/>
            </a:pPr>
            <a:r>
              <a:rPr lang="en-US" altLang="zh-CN"/>
              <a:t>1 </a:t>
            </a:r>
            <a:r>
              <a:rPr lang="zh-CN" altLang="en-US"/>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EECE3A2-DFBD-4FF6-B918-5B2315FD3487}"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9F622FCB-2AD1-45D7-B64F-D5DC0A39AD44}" type="slidenum">
              <a:rPr lang="en-US" altLang="zh-CN"/>
              <a:pPr>
                <a:defRPr/>
              </a:pPr>
              <a:t>20</a:t>
            </a:fld>
            <a:endParaRPr lang="en-US" altLang="zh-CN"/>
          </a:p>
        </p:txBody>
      </p:sp>
      <p:sp>
        <p:nvSpPr>
          <p:cNvPr id="220162" name="Rectangle 2"/>
          <p:cNvSpPr>
            <a:spLocks noGrp="1" noChangeArrowheads="1"/>
          </p:cNvSpPr>
          <p:nvPr>
            <p:ph type="title"/>
          </p:nvPr>
        </p:nvSpPr>
        <p:spPr/>
        <p:txBody>
          <a:bodyPr/>
          <a:lstStyle/>
          <a:p>
            <a:pPr eaLnBrk="1" hangingPunct="1">
              <a:defRPr/>
            </a:pPr>
            <a:r>
              <a:rPr lang="en-US" altLang="zh-CN"/>
              <a:t>6 </a:t>
            </a:r>
            <a:r>
              <a:rPr lang="zh-CN" altLang="en-US"/>
              <a:t>检测环</a:t>
            </a:r>
          </a:p>
        </p:txBody>
      </p:sp>
      <p:sp>
        <p:nvSpPr>
          <p:cNvPr id="23558" name="Rectangle 3"/>
          <p:cNvSpPr>
            <a:spLocks noGrp="1" noChangeArrowheads="1"/>
          </p:cNvSpPr>
          <p:nvPr>
            <p:ph type="body" idx="1"/>
          </p:nvPr>
        </p:nvSpPr>
        <p:spPr/>
        <p:txBody>
          <a:bodyPr/>
          <a:lstStyle/>
          <a:p>
            <a:pPr eaLnBrk="1" hangingPunct="1"/>
            <a:r>
              <a:rPr lang="zh-CN" altLang="en-US" sz="2600"/>
              <a:t>为了确保</a:t>
            </a:r>
            <a:r>
              <a:rPr lang="en-US" altLang="zh-CN" sz="2600"/>
              <a:t>is_segment</a:t>
            </a:r>
            <a:r>
              <a:rPr lang="zh-CN" altLang="en-US" sz="2600"/>
              <a:t>函数正确地处理环，让我们写一个函数检测一个链段是否是一个环形的，这样</a:t>
            </a:r>
            <a:r>
              <a:rPr lang="en-US" altLang="zh-CN" sz="2600"/>
              <a:t>is_segment</a:t>
            </a:r>
            <a:r>
              <a:rPr lang="zh-CN" altLang="en-US" sz="2600"/>
              <a:t>可以首先调用它。</a:t>
            </a:r>
          </a:p>
          <a:p>
            <a:pPr eaLnBrk="1" hangingPunct="1">
              <a:buFont typeface="Wingdings" panose="05000000000000000000" pitchFamily="2" charset="2"/>
              <a:buNone/>
            </a:pPr>
            <a:r>
              <a:rPr lang="en-US" altLang="zh-CN" sz="2600"/>
              <a:t>bool is_segment(list* start, list* end) {</a:t>
            </a:r>
          </a:p>
          <a:p>
            <a:pPr eaLnBrk="1" hangingPunct="1">
              <a:buFont typeface="Wingdings" panose="05000000000000000000" pitchFamily="2" charset="2"/>
              <a:buNone/>
            </a:pPr>
            <a:r>
              <a:rPr lang="en-US" altLang="zh-CN" sz="2600"/>
              <a:t>  if (!is_acyclic(start, end)) return false; // start to end cyclic</a:t>
            </a:r>
          </a:p>
          <a:p>
            <a:pPr eaLnBrk="1" hangingPunct="1">
              <a:buFont typeface="Wingdings" panose="05000000000000000000" pitchFamily="2" charset="2"/>
              <a:buNone/>
            </a:pPr>
            <a:r>
              <a:rPr lang="en-US" altLang="zh-CN" sz="2600"/>
              <a:t>  // start to end is acyclic, check if it is a segment</a:t>
            </a:r>
          </a:p>
          <a:p>
            <a:pPr eaLnBrk="1" hangingPunct="1">
              <a:buFont typeface="Wingdings" panose="05000000000000000000" pitchFamily="2" charset="2"/>
              <a:buNone/>
            </a:pPr>
            <a:r>
              <a:rPr lang="en-US" altLang="zh-CN" sz="2600"/>
              <a:t>  ....</a:t>
            </a:r>
          </a:p>
          <a:p>
            <a:pPr eaLnBrk="1" hangingPunct="1">
              <a:buFont typeface="Wingdings" panose="05000000000000000000" pitchFamily="2" charset="2"/>
              <a:buNone/>
            </a:pPr>
            <a:r>
              <a:rPr lang="en-US" altLang="zh-CN" sz="260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096015A-AA96-4E4F-BB11-348555E9ACF5}"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C5D7F771-5009-49C2-9BB6-7B472378F3CC}" type="slidenum">
              <a:rPr lang="en-US" altLang="zh-CN"/>
              <a:pPr>
                <a:defRPr/>
              </a:pPr>
              <a:t>21</a:t>
            </a:fld>
            <a:endParaRPr lang="en-US" altLang="zh-CN"/>
          </a:p>
        </p:txBody>
      </p:sp>
      <p:sp>
        <p:nvSpPr>
          <p:cNvPr id="221186" name="Rectangle 2"/>
          <p:cNvSpPr>
            <a:spLocks noGrp="1" noChangeArrowheads="1"/>
          </p:cNvSpPr>
          <p:nvPr>
            <p:ph type="title"/>
          </p:nvPr>
        </p:nvSpPr>
        <p:spPr/>
        <p:txBody>
          <a:bodyPr/>
          <a:lstStyle/>
          <a:p>
            <a:pPr eaLnBrk="1" hangingPunct="1">
              <a:defRPr/>
            </a:pPr>
            <a:r>
              <a:rPr lang="en-US" altLang="zh-CN"/>
              <a:t>6 </a:t>
            </a:r>
            <a:r>
              <a:rPr lang="zh-CN" altLang="en-US"/>
              <a:t>检测环（续）</a:t>
            </a:r>
          </a:p>
        </p:txBody>
      </p:sp>
      <p:sp>
        <p:nvSpPr>
          <p:cNvPr id="24582" name="Rectangle 3"/>
          <p:cNvSpPr>
            <a:spLocks noGrp="1" noChangeArrowheads="1"/>
          </p:cNvSpPr>
          <p:nvPr>
            <p:ph type="body" idx="1"/>
          </p:nvPr>
        </p:nvSpPr>
        <p:spPr>
          <a:xfrm>
            <a:off x="457200" y="1143000"/>
            <a:ext cx="8229600" cy="4987925"/>
          </a:xfrm>
        </p:spPr>
        <p:txBody>
          <a:bodyPr/>
          <a:lstStyle/>
          <a:p>
            <a:pPr eaLnBrk="1" hangingPunct="1">
              <a:lnSpc>
                <a:spcPct val="80000"/>
              </a:lnSpc>
              <a:buFont typeface="Wingdings" panose="05000000000000000000" pitchFamily="2" charset="2"/>
              <a:buNone/>
            </a:pPr>
            <a:r>
              <a:rPr lang="en-US" altLang="zh-CN" sz="2600"/>
              <a:t>bool is_acyclic(list* start, list* end)</a:t>
            </a:r>
          </a:p>
          <a:p>
            <a:pPr eaLnBrk="1" hangingPunct="1">
              <a:lnSpc>
                <a:spcPct val="80000"/>
              </a:lnSpc>
              <a:buFont typeface="Wingdings" panose="05000000000000000000" pitchFamily="2" charset="2"/>
              <a:buNone/>
            </a:pPr>
            <a:r>
              <a:rPr lang="en-US" altLang="zh-CN" sz="2600"/>
              <a:t>{</a:t>
            </a:r>
          </a:p>
          <a:p>
            <a:pPr eaLnBrk="1" hangingPunct="1">
              <a:lnSpc>
                <a:spcPct val="80000"/>
              </a:lnSpc>
              <a:buFont typeface="Wingdings" panose="05000000000000000000" pitchFamily="2" charset="2"/>
              <a:buNone/>
            </a:pPr>
            <a:r>
              <a:rPr lang="en-US" altLang="zh-CN" sz="2600"/>
              <a:t>  list* p = start;</a:t>
            </a:r>
          </a:p>
          <a:p>
            <a:pPr eaLnBrk="1" hangingPunct="1">
              <a:lnSpc>
                <a:spcPct val="80000"/>
              </a:lnSpc>
              <a:buFont typeface="Wingdings" panose="05000000000000000000" pitchFamily="2" charset="2"/>
              <a:buNone/>
            </a:pPr>
            <a:r>
              <a:rPr lang="en-US" altLang="zh-CN" sz="2600"/>
              <a:t>  while (p != end) {</a:t>
            </a:r>
          </a:p>
          <a:p>
            <a:pPr eaLnBrk="1" hangingPunct="1">
              <a:lnSpc>
                <a:spcPct val="80000"/>
              </a:lnSpc>
              <a:buFont typeface="Wingdings" panose="05000000000000000000" pitchFamily="2" charset="2"/>
              <a:buNone/>
            </a:pPr>
            <a:r>
              <a:rPr lang="en-US" altLang="zh-CN" sz="2600"/>
              <a:t>    if (p == NULL) return true;</a:t>
            </a:r>
          </a:p>
          <a:p>
            <a:pPr eaLnBrk="1" hangingPunct="1">
              <a:lnSpc>
                <a:spcPct val="80000"/>
              </a:lnSpc>
              <a:buFont typeface="Wingdings" panose="05000000000000000000" pitchFamily="2" charset="2"/>
              <a:buNone/>
            </a:pPr>
            <a:r>
              <a:rPr lang="en-US" altLang="zh-CN" sz="2600"/>
              <a:t>    for (list* q = start; q != p; q = q-&gt;next) {</a:t>
            </a:r>
          </a:p>
          <a:p>
            <a:pPr eaLnBrk="1" hangingPunct="1">
              <a:lnSpc>
                <a:spcPct val="80000"/>
              </a:lnSpc>
              <a:buFont typeface="Wingdings" panose="05000000000000000000" pitchFamily="2" charset="2"/>
              <a:buNone/>
            </a:pPr>
            <a:r>
              <a:rPr lang="en-US" altLang="zh-CN" sz="2600"/>
              <a:t>      if (q == p-&gt;next) return false; /* circular */</a:t>
            </a:r>
          </a:p>
          <a:p>
            <a:pPr eaLnBrk="1" hangingPunct="1">
              <a:lnSpc>
                <a:spcPct val="80000"/>
              </a:lnSpc>
              <a:buFont typeface="Wingdings" panose="05000000000000000000" pitchFamily="2" charset="2"/>
              <a:buNone/>
            </a:pPr>
            <a:r>
              <a:rPr lang="en-US" altLang="zh-CN" sz="2600"/>
              <a:t>    }</a:t>
            </a:r>
          </a:p>
          <a:p>
            <a:pPr eaLnBrk="1" hangingPunct="1">
              <a:lnSpc>
                <a:spcPct val="80000"/>
              </a:lnSpc>
              <a:buFont typeface="Wingdings" panose="05000000000000000000" pitchFamily="2" charset="2"/>
              <a:buNone/>
            </a:pPr>
            <a:r>
              <a:rPr lang="en-US" altLang="zh-CN" sz="2600"/>
              <a:t>    p = p-&gt;next;</a:t>
            </a:r>
          </a:p>
          <a:p>
            <a:pPr eaLnBrk="1" hangingPunct="1">
              <a:lnSpc>
                <a:spcPct val="80000"/>
              </a:lnSpc>
              <a:buFont typeface="Wingdings" panose="05000000000000000000" pitchFamily="2" charset="2"/>
              <a:buNone/>
            </a:pPr>
            <a:r>
              <a:rPr lang="en-US" altLang="zh-CN" sz="2600"/>
              <a:t>  }</a:t>
            </a:r>
          </a:p>
          <a:p>
            <a:pPr eaLnBrk="1" hangingPunct="1">
              <a:lnSpc>
                <a:spcPct val="80000"/>
              </a:lnSpc>
              <a:buFont typeface="Wingdings" panose="05000000000000000000" pitchFamily="2" charset="2"/>
              <a:buNone/>
            </a:pPr>
            <a:r>
              <a:rPr lang="en-US" altLang="zh-CN" sz="2600"/>
              <a:t>  return true;</a:t>
            </a:r>
          </a:p>
          <a:p>
            <a:pPr eaLnBrk="1" hangingPunct="1">
              <a:lnSpc>
                <a:spcPct val="80000"/>
              </a:lnSpc>
              <a:buFont typeface="Wingdings" panose="05000000000000000000" pitchFamily="2" charset="2"/>
              <a:buNone/>
            </a:pPr>
            <a:r>
              <a:rPr lang="en-US" altLang="zh-CN" sz="260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B42188C1-58C9-46DB-8112-740FD96F411A}" type="datetime1">
              <a:rPr lang="zh-CN" altLang="en-US"/>
              <a:pPr>
                <a:defRPr/>
              </a:pPr>
              <a:t>2024-03-19</a:t>
            </a:fld>
            <a:endParaRPr lang="en-US" altLang="zh-CN"/>
          </a:p>
        </p:txBody>
      </p:sp>
      <p:sp>
        <p:nvSpPr>
          <p:cNvPr id="6" name="页脚占位符 4"/>
          <p:cNvSpPr>
            <a:spLocks noGrp="1"/>
          </p:cNvSpPr>
          <p:nvPr>
            <p:ph type="ftr" sz="quarter" idx="11"/>
          </p:nvPr>
        </p:nvSpPr>
        <p:spPr/>
        <p:txBody>
          <a:bodyPr/>
          <a:lstStyle/>
          <a:p>
            <a:pPr>
              <a:defRPr/>
            </a:pPr>
            <a:r>
              <a:rPr lang="en-US" altLang="zh-CN"/>
              <a:t>华中科技大学计算机学院</a:t>
            </a:r>
          </a:p>
        </p:txBody>
      </p:sp>
      <p:sp>
        <p:nvSpPr>
          <p:cNvPr id="7" name="灯片编号占位符 5"/>
          <p:cNvSpPr>
            <a:spLocks noGrp="1"/>
          </p:cNvSpPr>
          <p:nvPr>
            <p:ph type="sldNum" sz="quarter" idx="12"/>
          </p:nvPr>
        </p:nvSpPr>
        <p:spPr/>
        <p:txBody>
          <a:bodyPr/>
          <a:lstStyle/>
          <a:p>
            <a:pPr>
              <a:defRPr/>
            </a:pPr>
            <a:fld id="{E027C202-E2FF-42EA-BD60-6C7EB03B71DB}" type="slidenum">
              <a:rPr lang="en-US" altLang="zh-CN"/>
              <a:pPr>
                <a:defRPr/>
              </a:pPr>
              <a:t>22</a:t>
            </a:fld>
            <a:endParaRPr lang="en-US" altLang="zh-CN"/>
          </a:p>
        </p:txBody>
      </p:sp>
      <p:sp>
        <p:nvSpPr>
          <p:cNvPr id="222210" name="Rectangle 2"/>
          <p:cNvSpPr>
            <a:spLocks noGrp="1" noChangeArrowheads="1"/>
          </p:cNvSpPr>
          <p:nvPr>
            <p:ph type="title"/>
          </p:nvPr>
        </p:nvSpPr>
        <p:spPr/>
        <p:txBody>
          <a:bodyPr/>
          <a:lstStyle/>
          <a:p>
            <a:pPr eaLnBrk="1" hangingPunct="1">
              <a:defRPr/>
            </a:pPr>
            <a:r>
              <a:rPr lang="en-US" altLang="zh-CN"/>
              <a:t>6 </a:t>
            </a:r>
            <a:r>
              <a:rPr lang="zh-CN" altLang="en-US"/>
              <a:t>检测环（续）</a:t>
            </a:r>
          </a:p>
        </p:txBody>
      </p:sp>
      <p:sp>
        <p:nvSpPr>
          <p:cNvPr id="25606" name="Rectangle 3"/>
          <p:cNvSpPr>
            <a:spLocks noGrp="1" noChangeArrowheads="1"/>
          </p:cNvSpPr>
          <p:nvPr>
            <p:ph type="body" idx="1"/>
          </p:nvPr>
        </p:nvSpPr>
        <p:spPr>
          <a:xfrm>
            <a:off x="457200" y="1143000"/>
            <a:ext cx="8229600" cy="1676400"/>
          </a:xfrm>
        </p:spPr>
        <p:txBody>
          <a:bodyPr/>
          <a:lstStyle/>
          <a:p>
            <a:pPr eaLnBrk="1" hangingPunct="1">
              <a:buFont typeface="Wingdings" panose="05000000000000000000" pitchFamily="2" charset="2"/>
              <a:buNone/>
            </a:pPr>
            <a:r>
              <a:rPr lang="en-US" altLang="zh-CN" sz="2400"/>
              <a:t>	</a:t>
            </a:r>
            <a:r>
              <a:rPr lang="zh-CN" altLang="en-US" sz="2400"/>
              <a:t>一个好的解决方案：创建两个指针，一个快的，一个慢的。让我们用</a:t>
            </a:r>
            <a:r>
              <a:rPr lang="en-US" altLang="zh-CN" sz="2400"/>
              <a:t>h</a:t>
            </a:r>
            <a:r>
              <a:rPr lang="zh-CN" altLang="en-US" sz="2400"/>
              <a:t>代表</a:t>
            </a:r>
            <a:r>
              <a:rPr lang="en-US" altLang="zh-CN" sz="2400"/>
              <a:t>Achilles </a:t>
            </a:r>
            <a:r>
              <a:rPr lang="zh-CN" altLang="en-US" sz="2400"/>
              <a:t>，用</a:t>
            </a:r>
            <a:r>
              <a:rPr lang="en-US" altLang="zh-CN" sz="2400"/>
              <a:t>t</a:t>
            </a:r>
            <a:r>
              <a:rPr lang="zh-CN" altLang="en-US" sz="2400"/>
              <a:t>代表</a:t>
            </a:r>
            <a:r>
              <a:rPr lang="en-US" altLang="zh-CN" sz="2400"/>
              <a:t>tortoise</a:t>
            </a:r>
            <a:r>
              <a:rPr lang="zh-CN" altLang="en-US" sz="2400"/>
              <a:t>。慢指针</a:t>
            </a:r>
            <a:r>
              <a:rPr lang="en-US" altLang="zh-CN" sz="2400"/>
              <a:t>t</a:t>
            </a:r>
            <a:r>
              <a:rPr lang="zh-CN" altLang="en-US" sz="2400"/>
              <a:t>一次一步遍历链表。快指针</a:t>
            </a:r>
            <a:r>
              <a:rPr lang="en-US" altLang="zh-CN" sz="2400"/>
              <a:t>h</a:t>
            </a:r>
            <a:r>
              <a:rPr lang="zh-CN" altLang="en-US" sz="2400"/>
              <a:t>，每次走两步，如果</a:t>
            </a:r>
            <a:r>
              <a:rPr lang="en-US" altLang="zh-CN" sz="2400"/>
              <a:t>t</a:t>
            </a:r>
            <a:r>
              <a:rPr lang="zh-CN" altLang="en-US" sz="2400"/>
              <a:t>与</a:t>
            </a:r>
            <a:r>
              <a:rPr lang="en-US" altLang="zh-CN" sz="2400"/>
              <a:t>h</a:t>
            </a:r>
            <a:r>
              <a:rPr lang="zh-CN" altLang="en-US" sz="2400"/>
              <a:t>相等就说明有一个环。</a:t>
            </a:r>
          </a:p>
        </p:txBody>
      </p:sp>
      <p:pic>
        <p:nvPicPr>
          <p:cNvPr id="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52775"/>
            <a:ext cx="77724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8A68ECEB-01DE-479A-B85C-B1D199695991}" type="datetime1">
              <a:rPr lang="zh-CN" altLang="en-US"/>
              <a:pPr>
                <a:defRPr/>
              </a:pPr>
              <a:t>2024-03-19</a:t>
            </a:fld>
            <a:endParaRPr lang="en-US" altLang="zh-CN"/>
          </a:p>
        </p:txBody>
      </p:sp>
      <p:sp>
        <p:nvSpPr>
          <p:cNvPr id="6" name="页脚占位符 4"/>
          <p:cNvSpPr>
            <a:spLocks noGrp="1"/>
          </p:cNvSpPr>
          <p:nvPr>
            <p:ph type="ftr" sz="quarter" idx="11"/>
          </p:nvPr>
        </p:nvSpPr>
        <p:spPr/>
        <p:txBody>
          <a:bodyPr/>
          <a:lstStyle/>
          <a:p>
            <a:pPr>
              <a:defRPr/>
            </a:pPr>
            <a:r>
              <a:rPr lang="en-US" altLang="zh-CN"/>
              <a:t>华中科技大学计算机学院</a:t>
            </a:r>
          </a:p>
        </p:txBody>
      </p:sp>
      <p:sp>
        <p:nvSpPr>
          <p:cNvPr id="7" name="灯片编号占位符 5"/>
          <p:cNvSpPr>
            <a:spLocks noGrp="1"/>
          </p:cNvSpPr>
          <p:nvPr>
            <p:ph type="sldNum" sz="quarter" idx="12"/>
          </p:nvPr>
        </p:nvSpPr>
        <p:spPr/>
        <p:txBody>
          <a:bodyPr/>
          <a:lstStyle/>
          <a:p>
            <a:pPr>
              <a:defRPr/>
            </a:pPr>
            <a:fld id="{540A807F-D7B9-40CC-B364-687AA93A019D}" type="slidenum">
              <a:rPr lang="en-US" altLang="zh-CN"/>
              <a:pPr>
                <a:defRPr/>
              </a:pPr>
              <a:t>23</a:t>
            </a:fld>
            <a:endParaRPr lang="en-US" altLang="zh-CN"/>
          </a:p>
        </p:txBody>
      </p:sp>
      <p:sp>
        <p:nvSpPr>
          <p:cNvPr id="223234" name="Rectangle 2"/>
          <p:cNvSpPr>
            <a:spLocks noGrp="1" noChangeArrowheads="1"/>
          </p:cNvSpPr>
          <p:nvPr>
            <p:ph type="title"/>
          </p:nvPr>
        </p:nvSpPr>
        <p:spPr/>
        <p:txBody>
          <a:bodyPr/>
          <a:lstStyle/>
          <a:p>
            <a:pPr eaLnBrk="1" hangingPunct="1">
              <a:defRPr/>
            </a:pPr>
            <a:r>
              <a:rPr lang="en-US" altLang="zh-CN"/>
              <a:t>6 </a:t>
            </a:r>
            <a:r>
              <a:rPr lang="zh-CN" altLang="en-US"/>
              <a:t>检测环（续）</a:t>
            </a:r>
          </a:p>
        </p:txBody>
      </p:sp>
      <p:pic>
        <p:nvPicPr>
          <p:cNvPr id="2663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29000"/>
            <a:ext cx="76200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90600"/>
            <a:ext cx="7924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0C15BFE-29D3-4287-9FC5-CE4B67939805}"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41DD780-7DBD-41E7-BC4C-5CE49B997821}" type="slidenum">
              <a:rPr lang="en-US" altLang="zh-CN"/>
              <a:pPr>
                <a:defRPr/>
              </a:pPr>
              <a:t>24</a:t>
            </a:fld>
            <a:endParaRPr lang="en-US" altLang="zh-CN"/>
          </a:p>
        </p:txBody>
      </p:sp>
      <p:sp>
        <p:nvSpPr>
          <p:cNvPr id="224258" name="Rectangle 2"/>
          <p:cNvSpPr>
            <a:spLocks noGrp="1" noChangeArrowheads="1"/>
          </p:cNvSpPr>
          <p:nvPr>
            <p:ph type="title"/>
          </p:nvPr>
        </p:nvSpPr>
        <p:spPr/>
        <p:txBody>
          <a:bodyPr/>
          <a:lstStyle/>
          <a:p>
            <a:pPr eaLnBrk="1" hangingPunct="1">
              <a:defRPr/>
            </a:pPr>
            <a:r>
              <a:rPr lang="en-US" altLang="zh-CN"/>
              <a:t>6 </a:t>
            </a:r>
            <a:r>
              <a:rPr lang="zh-CN" altLang="en-US"/>
              <a:t>检测环（续）</a:t>
            </a:r>
          </a:p>
        </p:txBody>
      </p:sp>
      <p:pic>
        <p:nvPicPr>
          <p:cNvPr id="2765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3723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33D15B9-F2BB-439E-8811-B048DD513ACC}"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91A07443-51F5-4DE5-BE74-3AD0F96DE4C2}" type="slidenum">
              <a:rPr lang="en-US" altLang="zh-CN"/>
              <a:pPr>
                <a:defRPr/>
              </a:pPr>
              <a:t>25</a:t>
            </a:fld>
            <a:endParaRPr lang="en-US" altLang="zh-CN"/>
          </a:p>
        </p:txBody>
      </p:sp>
      <p:sp>
        <p:nvSpPr>
          <p:cNvPr id="225282" name="Rectangle 2"/>
          <p:cNvSpPr>
            <a:spLocks noGrp="1" noChangeArrowheads="1"/>
          </p:cNvSpPr>
          <p:nvPr>
            <p:ph type="title"/>
          </p:nvPr>
        </p:nvSpPr>
        <p:spPr/>
        <p:txBody>
          <a:bodyPr/>
          <a:lstStyle/>
          <a:p>
            <a:pPr eaLnBrk="1" hangingPunct="1">
              <a:defRPr/>
            </a:pPr>
            <a:r>
              <a:rPr lang="en-US" altLang="zh-CN"/>
              <a:t>6 </a:t>
            </a:r>
            <a:r>
              <a:rPr lang="zh-CN" altLang="en-US"/>
              <a:t>检测环（续）</a:t>
            </a:r>
          </a:p>
        </p:txBody>
      </p:sp>
      <p:sp>
        <p:nvSpPr>
          <p:cNvPr id="28678" name="Rectangle 3"/>
          <p:cNvSpPr>
            <a:spLocks noGrp="1" noChangeArrowheads="1"/>
          </p:cNvSpPr>
          <p:nvPr>
            <p:ph type="body" idx="1"/>
          </p:nvPr>
        </p:nvSpPr>
        <p:spPr>
          <a:xfrm>
            <a:off x="457200" y="1143000"/>
            <a:ext cx="8229600" cy="4987925"/>
          </a:xfrm>
        </p:spPr>
        <p:txBody>
          <a:bodyPr/>
          <a:lstStyle/>
          <a:p>
            <a:pPr eaLnBrk="1" hangingPunct="1">
              <a:lnSpc>
                <a:spcPct val="90000"/>
              </a:lnSpc>
              <a:buFont typeface="Wingdings" panose="05000000000000000000" pitchFamily="2" charset="2"/>
              <a:buNone/>
            </a:pPr>
            <a:r>
              <a:rPr lang="en-US" altLang="zh-CN" sz="2100"/>
              <a:t>bool is_acyclic(list* start, list* end) {</a:t>
            </a:r>
          </a:p>
          <a:p>
            <a:pPr eaLnBrk="1" hangingPunct="1">
              <a:lnSpc>
                <a:spcPct val="90000"/>
              </a:lnSpc>
              <a:buFont typeface="Wingdings" panose="05000000000000000000" pitchFamily="2" charset="2"/>
              <a:buNone/>
            </a:pPr>
            <a:r>
              <a:rPr lang="en-US" altLang="zh-CN" sz="2100"/>
              <a:t>  if (start == NULL) return true;</a:t>
            </a:r>
          </a:p>
          <a:p>
            <a:pPr eaLnBrk="1" hangingPunct="1">
              <a:lnSpc>
                <a:spcPct val="90000"/>
              </a:lnSpc>
              <a:buFont typeface="Wingdings" panose="05000000000000000000" pitchFamily="2" charset="2"/>
              <a:buNone/>
            </a:pPr>
            <a:r>
              <a:rPr lang="en-US" altLang="zh-CN" sz="2100"/>
              <a:t>  list* h = start-&gt;next; // Achilles</a:t>
            </a:r>
          </a:p>
          <a:p>
            <a:pPr eaLnBrk="1" hangingPunct="1">
              <a:lnSpc>
                <a:spcPct val="90000"/>
              </a:lnSpc>
              <a:buFont typeface="Wingdings" panose="05000000000000000000" pitchFamily="2" charset="2"/>
              <a:buNone/>
            </a:pPr>
            <a:r>
              <a:rPr lang="en-US" altLang="zh-CN" sz="2100"/>
              <a:t>  list* t = start;      // tortoise</a:t>
            </a:r>
          </a:p>
          <a:p>
            <a:pPr eaLnBrk="1" hangingPunct="1">
              <a:lnSpc>
                <a:spcPct val="90000"/>
              </a:lnSpc>
              <a:buFont typeface="Wingdings" panose="05000000000000000000" pitchFamily="2" charset="2"/>
              <a:buNone/>
            </a:pPr>
            <a:r>
              <a:rPr lang="en-US" altLang="zh-CN" sz="2100"/>
              <a:t>  while (h != t) {</a:t>
            </a:r>
          </a:p>
          <a:p>
            <a:pPr eaLnBrk="1" hangingPunct="1">
              <a:lnSpc>
                <a:spcPct val="90000"/>
              </a:lnSpc>
              <a:buFont typeface="Wingdings" panose="05000000000000000000" pitchFamily="2" charset="2"/>
              <a:buNone/>
            </a:pPr>
            <a:r>
              <a:rPr lang="en-US" altLang="zh-CN" sz="2100"/>
              <a:t>    if (h == NULL || h-&gt;next == NULL) return true;</a:t>
            </a:r>
          </a:p>
          <a:p>
            <a:pPr eaLnBrk="1" hangingPunct="1">
              <a:lnSpc>
                <a:spcPct val="90000"/>
              </a:lnSpc>
              <a:buFont typeface="Wingdings" panose="05000000000000000000" pitchFamily="2" charset="2"/>
              <a:buNone/>
            </a:pPr>
            <a:r>
              <a:rPr lang="en-US" altLang="zh-CN" sz="2100"/>
              <a:t>    h = h-&gt;next-&gt;next;</a:t>
            </a:r>
          </a:p>
          <a:p>
            <a:pPr eaLnBrk="1" hangingPunct="1">
              <a:lnSpc>
                <a:spcPct val="90000"/>
              </a:lnSpc>
              <a:buFont typeface="Wingdings" panose="05000000000000000000" pitchFamily="2" charset="2"/>
              <a:buNone/>
            </a:pPr>
            <a:r>
              <a:rPr lang="en-US" altLang="zh-CN" sz="2100"/>
              <a:t>    //@assert t != NULL; // Achilles is faster and hits NULL quicker</a:t>
            </a:r>
          </a:p>
          <a:p>
            <a:pPr eaLnBrk="1" hangingPunct="1">
              <a:lnSpc>
                <a:spcPct val="90000"/>
              </a:lnSpc>
              <a:buFont typeface="Wingdings" panose="05000000000000000000" pitchFamily="2" charset="2"/>
              <a:buNone/>
            </a:pPr>
            <a:r>
              <a:rPr lang="en-US" altLang="zh-CN" sz="2100"/>
              <a:t>    t = t-&gt;next;</a:t>
            </a:r>
          </a:p>
          <a:p>
            <a:pPr eaLnBrk="1" hangingPunct="1">
              <a:lnSpc>
                <a:spcPct val="90000"/>
              </a:lnSpc>
              <a:buFont typeface="Wingdings" panose="05000000000000000000" pitchFamily="2" charset="2"/>
              <a:buNone/>
            </a:pPr>
            <a:r>
              <a:rPr lang="en-US" altLang="zh-CN" sz="2100"/>
              <a:t>  }</a:t>
            </a:r>
          </a:p>
          <a:p>
            <a:pPr eaLnBrk="1" hangingPunct="1">
              <a:lnSpc>
                <a:spcPct val="90000"/>
              </a:lnSpc>
              <a:buFont typeface="Wingdings" panose="05000000000000000000" pitchFamily="2" charset="2"/>
              <a:buNone/>
            </a:pPr>
            <a:r>
              <a:rPr lang="en-US" altLang="zh-CN" sz="2100"/>
              <a:t>  //@assert h == t;</a:t>
            </a:r>
          </a:p>
          <a:p>
            <a:pPr eaLnBrk="1" hangingPunct="1">
              <a:lnSpc>
                <a:spcPct val="90000"/>
              </a:lnSpc>
              <a:buFont typeface="Wingdings" panose="05000000000000000000" pitchFamily="2" charset="2"/>
              <a:buNone/>
            </a:pPr>
            <a:r>
              <a:rPr lang="en-US" altLang="zh-CN" sz="2100"/>
              <a:t>  return false;</a:t>
            </a:r>
          </a:p>
          <a:p>
            <a:pPr eaLnBrk="1" hangingPunct="1">
              <a:lnSpc>
                <a:spcPct val="90000"/>
              </a:lnSpc>
              <a:buFont typeface="Wingdings" panose="05000000000000000000" pitchFamily="2" charset="2"/>
              <a:buNone/>
            </a:pPr>
            <a:r>
              <a:rPr lang="en-US" altLang="zh-CN" sz="210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0676724-DAFB-46FE-9B1E-F9B17396A941}"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CF584639-FA8F-4505-AB77-6E969B846B79}" type="slidenum">
              <a:rPr lang="en-US" altLang="zh-CN"/>
              <a:pPr>
                <a:defRPr/>
              </a:pPr>
              <a:t>26</a:t>
            </a:fld>
            <a:endParaRPr lang="en-US" altLang="zh-CN"/>
          </a:p>
        </p:txBody>
      </p:sp>
      <p:sp>
        <p:nvSpPr>
          <p:cNvPr id="226306" name="Rectangle 2"/>
          <p:cNvSpPr>
            <a:spLocks noGrp="1" noChangeArrowheads="1"/>
          </p:cNvSpPr>
          <p:nvPr>
            <p:ph type="title"/>
          </p:nvPr>
        </p:nvSpPr>
        <p:spPr/>
        <p:txBody>
          <a:bodyPr/>
          <a:lstStyle/>
          <a:p>
            <a:pPr eaLnBrk="1" hangingPunct="1">
              <a:defRPr/>
            </a:pPr>
            <a:r>
              <a:rPr lang="en-US" altLang="zh-CN"/>
              <a:t>6 </a:t>
            </a:r>
            <a:r>
              <a:rPr lang="zh-CN" altLang="en-US"/>
              <a:t>检测环（续）</a:t>
            </a:r>
          </a:p>
        </p:txBody>
      </p:sp>
      <p:sp>
        <p:nvSpPr>
          <p:cNvPr id="226307" name="Rectangle 3"/>
          <p:cNvSpPr>
            <a:spLocks noGrp="1" noChangeArrowheads="1"/>
          </p:cNvSpPr>
          <p:nvPr>
            <p:ph type="body" idx="1"/>
          </p:nvPr>
        </p:nvSpPr>
        <p:spPr>
          <a:xfrm>
            <a:off x="457200" y="1143000"/>
            <a:ext cx="8229600" cy="4987925"/>
          </a:xfrm>
        </p:spPr>
        <p:txBody>
          <a:bodyPr/>
          <a:lstStyle/>
          <a:p>
            <a:pPr eaLnBrk="1" hangingPunct="1">
              <a:lnSpc>
                <a:spcPct val="80000"/>
              </a:lnSpc>
              <a:buFont typeface="Wingdings" panose="05000000000000000000" pitchFamily="2" charset="2"/>
              <a:buNone/>
            </a:pPr>
            <a:r>
              <a:rPr lang="en-US" altLang="zh-CN" sz="2100" dirty="0"/>
              <a:t>bool </a:t>
            </a:r>
            <a:r>
              <a:rPr lang="en-US" altLang="zh-CN" sz="2100" dirty="0" err="1"/>
              <a:t>is_acyclic</a:t>
            </a:r>
            <a:r>
              <a:rPr lang="en-US" altLang="zh-CN" sz="2100" dirty="0"/>
              <a:t>(list* start, list* end) {</a:t>
            </a:r>
          </a:p>
          <a:p>
            <a:pPr eaLnBrk="1" hangingPunct="1">
              <a:lnSpc>
                <a:spcPct val="80000"/>
              </a:lnSpc>
              <a:buFont typeface="Wingdings" panose="05000000000000000000" pitchFamily="2" charset="2"/>
              <a:buNone/>
            </a:pPr>
            <a:r>
              <a:rPr lang="en-US" altLang="zh-CN" sz="2100" dirty="0"/>
              <a:t>  if (start == NULL) return true;</a:t>
            </a:r>
          </a:p>
          <a:p>
            <a:pPr eaLnBrk="1" hangingPunct="1">
              <a:lnSpc>
                <a:spcPct val="80000"/>
              </a:lnSpc>
              <a:buFont typeface="Wingdings" panose="05000000000000000000" pitchFamily="2" charset="2"/>
              <a:buNone/>
            </a:pPr>
            <a:r>
              <a:rPr lang="en-US" altLang="zh-CN" sz="2100" dirty="0"/>
              <a:t>  list* h = start-&gt;next;  // Achilles</a:t>
            </a:r>
          </a:p>
          <a:p>
            <a:pPr eaLnBrk="1" hangingPunct="1">
              <a:lnSpc>
                <a:spcPct val="80000"/>
              </a:lnSpc>
              <a:buFont typeface="Wingdings" panose="05000000000000000000" pitchFamily="2" charset="2"/>
              <a:buNone/>
            </a:pPr>
            <a:r>
              <a:rPr lang="en-US" altLang="zh-CN" sz="2100" dirty="0"/>
              <a:t>  list* t = start;       // tortoise</a:t>
            </a:r>
          </a:p>
          <a:p>
            <a:pPr eaLnBrk="1" hangingPunct="1">
              <a:lnSpc>
                <a:spcPct val="80000"/>
              </a:lnSpc>
              <a:buFont typeface="Wingdings" panose="05000000000000000000" pitchFamily="2" charset="2"/>
              <a:buNone/>
            </a:pPr>
            <a:r>
              <a:rPr lang="en-US" altLang="zh-CN" sz="2100" dirty="0"/>
              <a:t>  while (h != t) {</a:t>
            </a:r>
          </a:p>
          <a:p>
            <a:pPr eaLnBrk="1" hangingPunct="1">
              <a:lnSpc>
                <a:spcPct val="80000"/>
              </a:lnSpc>
              <a:buFont typeface="Wingdings" panose="05000000000000000000" pitchFamily="2" charset="2"/>
              <a:buNone/>
            </a:pPr>
            <a:r>
              <a:rPr lang="en-US" altLang="zh-CN" sz="2100" dirty="0"/>
              <a:t>    if (h == NULL || h-&gt;next == NULL) return true;</a:t>
            </a:r>
          </a:p>
          <a:p>
            <a:pPr eaLnBrk="1" hangingPunct="1">
              <a:lnSpc>
                <a:spcPct val="80000"/>
              </a:lnSpc>
              <a:buFont typeface="Wingdings" panose="05000000000000000000" pitchFamily="2" charset="2"/>
              <a:buNone/>
            </a:pPr>
            <a:r>
              <a:rPr lang="en-US" altLang="zh-CN" sz="2100" dirty="0"/>
              <a:t>    </a:t>
            </a:r>
            <a:r>
              <a:rPr lang="en-US" altLang="zh-CN" sz="2100" dirty="0">
                <a:solidFill>
                  <a:srgbClr val="FF0000"/>
                </a:solidFill>
              </a:rPr>
              <a:t>if (h == end || h-&gt;next == end) return true;</a:t>
            </a:r>
          </a:p>
          <a:p>
            <a:pPr eaLnBrk="1" hangingPunct="1">
              <a:lnSpc>
                <a:spcPct val="80000"/>
              </a:lnSpc>
              <a:buFont typeface="Wingdings" panose="05000000000000000000" pitchFamily="2" charset="2"/>
              <a:buNone/>
            </a:pPr>
            <a:r>
              <a:rPr lang="en-US" altLang="zh-CN" sz="2100" dirty="0"/>
              <a:t>    h = h-&gt;next-&gt;next;</a:t>
            </a:r>
          </a:p>
          <a:p>
            <a:pPr eaLnBrk="1" hangingPunct="1">
              <a:lnSpc>
                <a:spcPct val="80000"/>
              </a:lnSpc>
              <a:buFont typeface="Wingdings" panose="05000000000000000000" pitchFamily="2" charset="2"/>
              <a:buNone/>
            </a:pPr>
            <a:r>
              <a:rPr lang="en-US" altLang="zh-CN" sz="2100" dirty="0"/>
              <a:t>    //@assert t != NULL; // Achilles is faster and hits NULL quicker</a:t>
            </a:r>
          </a:p>
          <a:p>
            <a:pPr eaLnBrk="1" hangingPunct="1">
              <a:lnSpc>
                <a:spcPct val="80000"/>
              </a:lnSpc>
              <a:buFont typeface="Wingdings" panose="05000000000000000000" pitchFamily="2" charset="2"/>
              <a:buNone/>
            </a:pPr>
            <a:r>
              <a:rPr lang="en-US" altLang="zh-CN" sz="2100" dirty="0"/>
              <a:t>    t = t-&gt;next;</a:t>
            </a:r>
          </a:p>
          <a:p>
            <a:pPr eaLnBrk="1" hangingPunct="1">
              <a:lnSpc>
                <a:spcPct val="80000"/>
              </a:lnSpc>
              <a:buFont typeface="Wingdings" panose="05000000000000000000" pitchFamily="2" charset="2"/>
              <a:buNone/>
            </a:pPr>
            <a:r>
              <a:rPr lang="en-US" altLang="zh-CN" sz="2100" dirty="0"/>
              <a:t>  }</a:t>
            </a:r>
          </a:p>
          <a:p>
            <a:pPr eaLnBrk="1" hangingPunct="1">
              <a:lnSpc>
                <a:spcPct val="80000"/>
              </a:lnSpc>
              <a:buFont typeface="Wingdings" panose="05000000000000000000" pitchFamily="2" charset="2"/>
              <a:buNone/>
            </a:pPr>
            <a:r>
              <a:rPr lang="en-US" altLang="zh-CN" sz="2100" dirty="0"/>
              <a:t>  //@assert h == t;</a:t>
            </a:r>
          </a:p>
          <a:p>
            <a:pPr eaLnBrk="1" hangingPunct="1">
              <a:lnSpc>
                <a:spcPct val="80000"/>
              </a:lnSpc>
              <a:buFont typeface="Wingdings" panose="05000000000000000000" pitchFamily="2" charset="2"/>
              <a:buNone/>
            </a:pPr>
            <a:r>
              <a:rPr lang="en-US" altLang="zh-CN" sz="2100" dirty="0"/>
              <a:t>  return false;</a:t>
            </a:r>
          </a:p>
          <a:p>
            <a:pPr eaLnBrk="1" hangingPunct="1">
              <a:lnSpc>
                <a:spcPct val="80000"/>
              </a:lnSpc>
              <a:buFont typeface="Wingdings" panose="05000000000000000000" pitchFamily="2" charset="2"/>
              <a:buNone/>
            </a:pPr>
            <a:r>
              <a:rPr lang="en-US" altLang="zh-CN" sz="21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226307">
                                            <p:txEl>
                                              <p:pRg st="6" end="6"/>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99A0E06-5FB7-482D-958A-91578170D444}"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D62EF17F-A48B-48CB-9DF9-CD3ED830AFA0}" type="slidenum">
              <a:rPr lang="en-US" altLang="zh-CN"/>
              <a:pPr>
                <a:defRPr/>
              </a:pPr>
              <a:t>27</a:t>
            </a:fld>
            <a:endParaRPr lang="en-US" altLang="zh-CN"/>
          </a:p>
        </p:txBody>
      </p:sp>
      <p:sp>
        <p:nvSpPr>
          <p:cNvPr id="227330" name="Rectangle 2"/>
          <p:cNvSpPr>
            <a:spLocks noGrp="1" noChangeArrowheads="1"/>
          </p:cNvSpPr>
          <p:nvPr>
            <p:ph type="title"/>
          </p:nvPr>
        </p:nvSpPr>
        <p:spPr/>
        <p:txBody>
          <a:bodyPr/>
          <a:lstStyle/>
          <a:p>
            <a:pPr eaLnBrk="1" hangingPunct="1">
              <a:defRPr/>
            </a:pPr>
            <a:r>
              <a:rPr lang="en-US" altLang="zh-CN"/>
              <a:t>7 Tortoise</a:t>
            </a:r>
            <a:r>
              <a:rPr lang="zh-CN" altLang="en-US"/>
              <a:t>绝不会为</a:t>
            </a:r>
            <a:r>
              <a:rPr lang="en-US" altLang="zh-CN"/>
              <a:t>NULL</a:t>
            </a:r>
          </a:p>
        </p:txBody>
      </p:sp>
      <p:sp>
        <p:nvSpPr>
          <p:cNvPr id="30726" name="Rectangle 3"/>
          <p:cNvSpPr>
            <a:spLocks noGrp="1" noChangeArrowheads="1"/>
          </p:cNvSpPr>
          <p:nvPr>
            <p:ph type="body" idx="1"/>
          </p:nvPr>
        </p:nvSpPr>
        <p:spPr>
          <a:xfrm>
            <a:off x="457200" y="1066800"/>
            <a:ext cx="8229600" cy="5410200"/>
          </a:xfrm>
        </p:spPr>
        <p:txBody>
          <a:bodyPr/>
          <a:lstStyle/>
          <a:p>
            <a:pPr eaLnBrk="1" hangingPunct="1">
              <a:lnSpc>
                <a:spcPct val="80000"/>
              </a:lnSpc>
              <a:buFont typeface="Wingdings" panose="05000000000000000000" pitchFamily="2" charset="2"/>
              <a:buNone/>
            </a:pPr>
            <a:r>
              <a:rPr lang="en-US" altLang="zh-CN" sz="2000"/>
              <a:t>bool is_acyclic(list* start, list* end) {</a:t>
            </a:r>
          </a:p>
          <a:p>
            <a:pPr eaLnBrk="1" hangingPunct="1">
              <a:lnSpc>
                <a:spcPct val="80000"/>
              </a:lnSpc>
              <a:buFont typeface="Wingdings" panose="05000000000000000000" pitchFamily="2" charset="2"/>
              <a:buNone/>
            </a:pPr>
            <a:r>
              <a:rPr lang="en-US" altLang="zh-CN" sz="2000"/>
              <a:t>  if (start == NULL) return true;</a:t>
            </a:r>
          </a:p>
          <a:p>
            <a:pPr eaLnBrk="1" hangingPunct="1">
              <a:lnSpc>
                <a:spcPct val="80000"/>
              </a:lnSpc>
              <a:buFont typeface="Wingdings" panose="05000000000000000000" pitchFamily="2" charset="2"/>
              <a:buNone/>
            </a:pPr>
            <a:r>
              <a:rPr lang="en-US" altLang="zh-CN" sz="2000"/>
              <a:t>  list* h = start-&gt;next; // Achilles</a:t>
            </a:r>
          </a:p>
          <a:p>
            <a:pPr eaLnBrk="1" hangingPunct="1">
              <a:lnSpc>
                <a:spcPct val="80000"/>
              </a:lnSpc>
              <a:buFont typeface="Wingdings" panose="05000000000000000000" pitchFamily="2" charset="2"/>
              <a:buNone/>
            </a:pPr>
            <a:r>
              <a:rPr lang="en-US" altLang="zh-CN" sz="2000"/>
              <a:t>  list* t = start; // tortoise</a:t>
            </a:r>
          </a:p>
          <a:p>
            <a:pPr eaLnBrk="1" hangingPunct="1">
              <a:lnSpc>
                <a:spcPct val="80000"/>
              </a:lnSpc>
              <a:buFont typeface="Wingdings" panose="05000000000000000000" pitchFamily="2" charset="2"/>
              <a:buNone/>
            </a:pPr>
            <a:r>
              <a:rPr lang="en-US" altLang="zh-CN" sz="2000"/>
              <a:t>  while (h != t)</a:t>
            </a:r>
          </a:p>
          <a:p>
            <a:pPr eaLnBrk="1" hangingPunct="1">
              <a:lnSpc>
                <a:spcPct val="80000"/>
              </a:lnSpc>
              <a:buFont typeface="Wingdings" panose="05000000000000000000" pitchFamily="2" charset="2"/>
              <a:buNone/>
            </a:pPr>
            <a:r>
              <a:rPr lang="en-US" altLang="zh-CN" sz="2000"/>
              <a:t>  </a:t>
            </a:r>
            <a:r>
              <a:rPr lang="en-US" altLang="zh-CN" sz="2000">
                <a:solidFill>
                  <a:srgbClr val="FF0000"/>
                </a:solidFill>
              </a:rPr>
              <a:t>//@loop_invariant is_segment(t, h);</a:t>
            </a:r>
          </a:p>
          <a:p>
            <a:pPr eaLnBrk="1" hangingPunct="1">
              <a:lnSpc>
                <a:spcPct val="80000"/>
              </a:lnSpc>
              <a:buFont typeface="Wingdings" panose="05000000000000000000" pitchFamily="2" charset="2"/>
              <a:buNone/>
            </a:pPr>
            <a:r>
              <a:rPr lang="en-US" altLang="zh-CN" sz="2000"/>
              <a:t>  {</a:t>
            </a:r>
          </a:p>
          <a:p>
            <a:pPr eaLnBrk="1" hangingPunct="1">
              <a:lnSpc>
                <a:spcPct val="80000"/>
              </a:lnSpc>
              <a:buFont typeface="Wingdings" panose="05000000000000000000" pitchFamily="2" charset="2"/>
              <a:buNone/>
            </a:pPr>
            <a:r>
              <a:rPr lang="en-US" altLang="zh-CN" sz="2000"/>
              <a:t>    if (h == NULL || h-&gt;next == NULL) return true;</a:t>
            </a:r>
          </a:p>
          <a:p>
            <a:pPr eaLnBrk="1" hangingPunct="1">
              <a:lnSpc>
                <a:spcPct val="80000"/>
              </a:lnSpc>
              <a:buFont typeface="Wingdings" panose="05000000000000000000" pitchFamily="2" charset="2"/>
              <a:buNone/>
            </a:pPr>
            <a:r>
              <a:rPr lang="en-US" altLang="zh-CN" sz="2000"/>
              <a:t>    if (h == end || h-&gt;next == end) return true;</a:t>
            </a:r>
          </a:p>
          <a:p>
            <a:pPr eaLnBrk="1" hangingPunct="1">
              <a:lnSpc>
                <a:spcPct val="80000"/>
              </a:lnSpc>
              <a:buFont typeface="Wingdings" panose="05000000000000000000" pitchFamily="2" charset="2"/>
              <a:buNone/>
            </a:pPr>
            <a:r>
              <a:rPr lang="en-US" altLang="zh-CN" sz="2000"/>
              <a:t>    h = h-&gt;next-&gt;next;</a:t>
            </a:r>
          </a:p>
          <a:p>
            <a:pPr eaLnBrk="1" hangingPunct="1">
              <a:lnSpc>
                <a:spcPct val="80000"/>
              </a:lnSpc>
              <a:buFont typeface="Wingdings" panose="05000000000000000000" pitchFamily="2" charset="2"/>
              <a:buNone/>
            </a:pPr>
            <a:r>
              <a:rPr lang="en-US" altLang="zh-CN" sz="2000"/>
              <a:t>    //@assert t != NULL;</a:t>
            </a:r>
          </a:p>
          <a:p>
            <a:pPr eaLnBrk="1" hangingPunct="1">
              <a:lnSpc>
                <a:spcPct val="80000"/>
              </a:lnSpc>
              <a:buFont typeface="Wingdings" panose="05000000000000000000" pitchFamily="2" charset="2"/>
              <a:buNone/>
            </a:pPr>
            <a:r>
              <a:rPr lang="en-US" altLang="zh-CN" sz="2000"/>
              <a:t>    t = t-&gt;next;</a:t>
            </a:r>
          </a:p>
          <a:p>
            <a:pPr eaLnBrk="1" hangingPunct="1">
              <a:lnSpc>
                <a:spcPct val="80000"/>
              </a:lnSpc>
              <a:buFont typeface="Wingdings" panose="05000000000000000000" pitchFamily="2" charset="2"/>
              <a:buNone/>
            </a:pPr>
            <a:r>
              <a:rPr lang="en-US" altLang="zh-CN" sz="2000"/>
              <a:t>  }</a:t>
            </a:r>
          </a:p>
          <a:p>
            <a:pPr eaLnBrk="1" hangingPunct="1">
              <a:lnSpc>
                <a:spcPct val="80000"/>
              </a:lnSpc>
              <a:buFont typeface="Wingdings" panose="05000000000000000000" pitchFamily="2" charset="2"/>
              <a:buNone/>
            </a:pPr>
            <a:r>
              <a:rPr lang="en-US" altLang="zh-CN" sz="2000"/>
              <a:t>  //@assert h == t;</a:t>
            </a:r>
          </a:p>
          <a:p>
            <a:pPr eaLnBrk="1" hangingPunct="1">
              <a:lnSpc>
                <a:spcPct val="80000"/>
              </a:lnSpc>
              <a:buFont typeface="Wingdings" panose="05000000000000000000" pitchFamily="2" charset="2"/>
              <a:buNone/>
            </a:pPr>
            <a:r>
              <a:rPr lang="en-US" altLang="zh-CN" sz="2000"/>
              <a:t>  return false;</a:t>
            </a:r>
          </a:p>
          <a:p>
            <a:pPr eaLnBrk="1" hangingPunct="1">
              <a:lnSpc>
                <a:spcPct val="80000"/>
              </a:lnSpc>
              <a:buFont typeface="Wingdings" panose="05000000000000000000" pitchFamily="2" charset="2"/>
              <a:buNone/>
            </a:pPr>
            <a:r>
              <a:rPr lang="en-US" altLang="zh-CN" sz="200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a:xfrm>
            <a:off x="457200" y="1219200"/>
            <a:ext cx="8229600" cy="4911725"/>
          </a:xfrm>
        </p:spPr>
        <p:txBody>
          <a:bodyPr/>
          <a:lstStyle/>
          <a:p>
            <a:pPr algn="just">
              <a:lnSpc>
                <a:spcPct val="150000"/>
              </a:lnSpc>
            </a:pPr>
            <a:r>
              <a:rPr lang="zh-CN" altLang="en-US" sz="2600" dirty="0"/>
              <a:t>完成</a:t>
            </a:r>
            <a:r>
              <a:rPr lang="en-US" altLang="zh-CN" sz="2600" dirty="0"/>
              <a:t>10-pointers.zip</a:t>
            </a:r>
            <a:r>
              <a:rPr lang="zh-CN" altLang="en-US" sz="2600" dirty="0"/>
              <a:t>中</a:t>
            </a:r>
            <a:r>
              <a:rPr lang="en-US" altLang="zh-CN" sz="2600" dirty="0"/>
              <a:t>prog4.pdf</a:t>
            </a:r>
            <a:r>
              <a:rPr lang="zh-CN" altLang="en-US" sz="2600" dirty="0"/>
              <a:t>文档所要求完成的工作，往届学生对</a:t>
            </a:r>
            <a:r>
              <a:rPr lang="en-US" altLang="zh-CN" sz="2600" dirty="0"/>
              <a:t>prog4.pdf</a:t>
            </a:r>
            <a:r>
              <a:rPr lang="zh-CN" altLang="en-US" sz="2600" dirty="0"/>
              <a:t>的参考译文见在线文档“</a:t>
            </a:r>
            <a:r>
              <a:rPr lang="en-US" altLang="zh-CN" sz="2600" dirty="0"/>
              <a:t>prog4</a:t>
            </a:r>
            <a:r>
              <a:rPr lang="zh-CN" altLang="en-US" sz="2600" dirty="0"/>
              <a:t>翻译</a:t>
            </a:r>
            <a:r>
              <a:rPr lang="en-US" altLang="zh-CN" sz="2600" dirty="0"/>
              <a:t>.doc”</a:t>
            </a:r>
            <a:r>
              <a:rPr lang="zh-CN" altLang="en-US" sz="2600" dirty="0"/>
              <a:t>，见下面的链接。欢迎大家对译文进行优化修改，使之更符合中文习惯。</a:t>
            </a:r>
            <a:endParaRPr lang="en-US" altLang="zh-CN" sz="2600" dirty="0"/>
          </a:p>
          <a:p>
            <a:pPr marL="0" indent="0" algn="just">
              <a:lnSpc>
                <a:spcPct val="150000"/>
              </a:lnSpc>
              <a:buNone/>
            </a:pPr>
            <a:endParaRPr lang="en-US" altLang="zh-CN" sz="2600" dirty="0">
              <a:hlinkClick r:id="rId2"/>
            </a:endParaRPr>
          </a:p>
          <a:p>
            <a:pPr marL="0" indent="0" algn="just">
              <a:lnSpc>
                <a:spcPct val="150000"/>
              </a:lnSpc>
              <a:buNone/>
            </a:pPr>
            <a:r>
              <a:rPr lang="en-US" altLang="zh-CN" sz="2600" dirty="0">
                <a:hlinkClick r:id="rId2"/>
              </a:rPr>
              <a:t>【</a:t>
            </a:r>
            <a:r>
              <a:rPr lang="zh-CN" altLang="en-US" sz="2600" dirty="0">
                <a:hlinkClick r:id="rId2"/>
              </a:rPr>
              <a:t>腾讯文档</a:t>
            </a:r>
            <a:r>
              <a:rPr lang="en-US" altLang="zh-CN" sz="2600" dirty="0">
                <a:hlinkClick r:id="rId2"/>
              </a:rPr>
              <a:t>】prog4</a:t>
            </a:r>
            <a:r>
              <a:rPr lang="zh-CN" altLang="en-US" sz="2600" dirty="0">
                <a:hlinkClick r:id="rId2"/>
              </a:rPr>
              <a:t>翻译</a:t>
            </a:r>
          </a:p>
          <a:p>
            <a:pPr marL="0" indent="0" algn="just">
              <a:lnSpc>
                <a:spcPct val="150000"/>
              </a:lnSpc>
              <a:buNone/>
            </a:pPr>
            <a:r>
              <a:rPr lang="en-US" altLang="zh-CN" sz="2600" dirty="0">
                <a:hlinkClick r:id="rId2"/>
              </a:rPr>
              <a:t>https://docs.qq.com/doc/DR0ZoTUhHSk1Eek91</a:t>
            </a:r>
            <a:endParaRPr lang="zh-CN" altLang="en-US" sz="2600" dirty="0"/>
          </a:p>
        </p:txBody>
      </p:sp>
      <p:sp>
        <p:nvSpPr>
          <p:cNvPr id="4" name="日期占位符 3"/>
          <p:cNvSpPr>
            <a:spLocks noGrp="1"/>
          </p:cNvSpPr>
          <p:nvPr>
            <p:ph type="dt" sz="half" idx="10"/>
          </p:nvPr>
        </p:nvSpPr>
        <p:spPr/>
        <p:txBody>
          <a:bodyPr/>
          <a:lstStyle/>
          <a:p>
            <a:pPr>
              <a:defRPr/>
            </a:pPr>
            <a:fld id="{D96F2838-769E-4495-88E3-3DB1567E6047}" type="datetime1">
              <a:rPr lang="zh-CN" altLang="en-US" smtClean="0"/>
              <a:pPr>
                <a:defRPr/>
              </a:pPr>
              <a:t>2024-03-19</a:t>
            </a:fld>
            <a:endParaRPr lang="en-US" altLang="zh-CN" dirty="0"/>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8183962F-2103-48F7-A871-B3599ED58A6C}" type="slidenum">
              <a:rPr lang="en-US" altLang="zh-CN" smtClean="0"/>
              <a:pPr>
                <a:defRPr/>
              </a:pPr>
              <a:t>28</a:t>
            </a:fld>
            <a:endParaRPr lang="en-US" altLang="zh-CN"/>
          </a:p>
        </p:txBody>
      </p:sp>
    </p:spTree>
    <p:extLst>
      <p:ext uri="{BB962C8B-B14F-4D97-AF65-F5344CB8AC3E}">
        <p14:creationId xmlns:p14="http://schemas.microsoft.com/office/powerpoint/2010/main" val="260274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E02A4970-AEB4-49C9-A87A-5CD028AA6CE5}" type="datetime1">
              <a:rPr lang="zh-CN" altLang="en-US"/>
              <a:pPr>
                <a:defRPr/>
              </a:pPr>
              <a:t>2024-03-19</a:t>
            </a:fld>
            <a:endParaRPr lang="en-US" altLang="zh-CN"/>
          </a:p>
        </p:txBody>
      </p:sp>
      <p:sp>
        <p:nvSpPr>
          <p:cNvPr id="6" name="页脚占位符 4"/>
          <p:cNvSpPr>
            <a:spLocks noGrp="1"/>
          </p:cNvSpPr>
          <p:nvPr>
            <p:ph type="ftr" sz="quarter" idx="11"/>
          </p:nvPr>
        </p:nvSpPr>
        <p:spPr/>
        <p:txBody>
          <a:bodyPr/>
          <a:lstStyle/>
          <a:p>
            <a:pPr>
              <a:defRPr/>
            </a:pPr>
            <a:r>
              <a:rPr lang="en-US" altLang="zh-CN"/>
              <a:t>华中科技大学计算机学院</a:t>
            </a:r>
          </a:p>
        </p:txBody>
      </p:sp>
      <p:sp>
        <p:nvSpPr>
          <p:cNvPr id="7" name="灯片编号占位符 5"/>
          <p:cNvSpPr>
            <a:spLocks noGrp="1"/>
          </p:cNvSpPr>
          <p:nvPr>
            <p:ph type="sldNum" sz="quarter" idx="12"/>
          </p:nvPr>
        </p:nvSpPr>
        <p:spPr/>
        <p:txBody>
          <a:bodyPr/>
          <a:lstStyle/>
          <a:p>
            <a:pPr>
              <a:defRPr/>
            </a:pPr>
            <a:fld id="{38A030D8-F0AB-47F2-A404-99B0BEC4CAB2}" type="slidenum">
              <a:rPr lang="en-US" altLang="zh-CN"/>
              <a:pPr>
                <a:defRPr/>
              </a:pPr>
              <a:t>3</a:t>
            </a:fld>
            <a:endParaRPr lang="en-US" altLang="zh-CN"/>
          </a:p>
        </p:txBody>
      </p:sp>
      <p:sp>
        <p:nvSpPr>
          <p:cNvPr id="200706" name="Rectangle 2"/>
          <p:cNvSpPr>
            <a:spLocks noGrp="1" noChangeArrowheads="1"/>
          </p:cNvSpPr>
          <p:nvPr>
            <p:ph type="title"/>
          </p:nvPr>
        </p:nvSpPr>
        <p:spPr/>
        <p:txBody>
          <a:bodyPr/>
          <a:lstStyle/>
          <a:p>
            <a:pPr eaLnBrk="1" hangingPunct="1">
              <a:defRPr/>
            </a:pPr>
            <a:r>
              <a:rPr lang="en-US" altLang="zh-CN"/>
              <a:t>2 </a:t>
            </a:r>
            <a:r>
              <a:rPr lang="zh-CN" altLang="en-US"/>
              <a:t>结构体和指针</a:t>
            </a:r>
          </a:p>
        </p:txBody>
      </p:sp>
      <p:sp>
        <p:nvSpPr>
          <p:cNvPr id="200707" name="Rectangle 3"/>
          <p:cNvSpPr>
            <a:spLocks noGrp="1" noChangeArrowheads="1"/>
          </p:cNvSpPr>
          <p:nvPr>
            <p:ph type="body" idx="1"/>
          </p:nvPr>
        </p:nvSpPr>
        <p:spPr>
          <a:xfrm>
            <a:off x="457200" y="1219200"/>
            <a:ext cx="8229600" cy="2514600"/>
          </a:xfrm>
        </p:spPr>
        <p:txBody>
          <a:bodyPr/>
          <a:lstStyle/>
          <a:p>
            <a:pPr eaLnBrk="1" hangingPunct="1"/>
            <a:r>
              <a:rPr lang="zh-CN" altLang="en-US" sz="2800"/>
              <a:t>到目前为止，本课程涉及到</a:t>
            </a:r>
            <a:r>
              <a:rPr lang="en-US" altLang="zh-CN" sz="2800"/>
              <a:t>C0</a:t>
            </a:r>
            <a:r>
              <a:rPr lang="zh-CN" altLang="en-US" sz="2800"/>
              <a:t>的五种数据类型：整型，布尔型，字符、字符串和数组</a:t>
            </a:r>
            <a:r>
              <a:rPr lang="en-US" altLang="zh-CN" sz="2800"/>
              <a:t>t[ ](</a:t>
            </a:r>
            <a:r>
              <a:rPr lang="zh-CN" altLang="en-US" sz="2800"/>
              <a:t>对每个类型</a:t>
            </a:r>
            <a:r>
              <a:rPr lang="en-US" altLang="zh-CN" sz="2800"/>
              <a:t>t</a:t>
            </a:r>
            <a:r>
              <a:rPr lang="zh-CN" altLang="en-US" sz="2800"/>
              <a:t>有一个数组类型</a:t>
            </a:r>
            <a:r>
              <a:rPr lang="en-US" altLang="zh-CN" sz="2800"/>
              <a:t>t[ ])</a:t>
            </a:r>
            <a:r>
              <a:rPr lang="zh-CN" altLang="en-US" sz="2800"/>
              <a:t>。</a:t>
            </a:r>
          </a:p>
          <a:p>
            <a:pPr eaLnBrk="1" hangingPunct="1"/>
            <a:r>
              <a:rPr lang="zh-CN" altLang="en-US"/>
              <a:t>对于字符、字符串、布尔和整数值，我们操作，存储和传给函数的都是它们自己的值。</a:t>
            </a:r>
            <a:endParaRPr lang="zh-CN" altLang="en-US" sz="2800"/>
          </a:p>
        </p:txBody>
      </p:sp>
      <p:pic>
        <p:nvPicPr>
          <p:cNvPr id="20070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57600"/>
            <a:ext cx="7848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0707">
                                            <p:txEl>
                                              <p:pRg st="1" end="1"/>
                                            </p:txEl>
                                          </p:spTgt>
                                        </p:tgtEl>
                                        <p:attrNameLst>
                                          <p:attrName>style.visibility</p:attrName>
                                        </p:attrNameLst>
                                      </p:cBhvr>
                                      <p:to>
                                        <p:strVal val="visible"/>
                                      </p:to>
                                    </p:set>
                                    <p:animEffect transition="in" filter="blinds(horizontal)">
                                      <p:cBhvr>
                                        <p:cTn id="7" dur="500"/>
                                        <p:tgtEl>
                                          <p:spTgt spid="2007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0708"/>
                                        </p:tgtEl>
                                        <p:attrNameLst>
                                          <p:attrName>style.visibility</p:attrName>
                                        </p:attrNameLst>
                                      </p:cBhvr>
                                      <p:to>
                                        <p:strVal val="visible"/>
                                      </p:to>
                                    </p:set>
                                    <p:animEffect transition="in" filter="blinds(horizontal)">
                                      <p:cBhvr>
                                        <p:cTn id="12" dur="500"/>
                                        <p:tgtEl>
                                          <p:spTgt spid="200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0A7AE68-B30F-4F41-AE07-26BB43BC7BBE}"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193B654E-C0DB-4CDA-B679-A54A4DB4EE7B}" type="slidenum">
              <a:rPr lang="en-US" altLang="zh-CN"/>
              <a:pPr>
                <a:defRPr/>
              </a:pPr>
              <a:t>4</a:t>
            </a:fld>
            <a:endParaRPr lang="en-US" altLang="zh-CN"/>
          </a:p>
        </p:txBody>
      </p:sp>
      <p:sp>
        <p:nvSpPr>
          <p:cNvPr id="201730" name="Rectangle 2"/>
          <p:cNvSpPr>
            <a:spLocks noGrp="1" noChangeArrowheads="1"/>
          </p:cNvSpPr>
          <p:nvPr>
            <p:ph type="title"/>
          </p:nvPr>
        </p:nvSpPr>
        <p:spPr/>
        <p:txBody>
          <a:bodyPr/>
          <a:lstStyle/>
          <a:p>
            <a:pPr eaLnBrk="1" hangingPunct="1">
              <a:defRPr/>
            </a:pPr>
            <a:r>
              <a:rPr lang="en-US" altLang="zh-CN"/>
              <a:t>2 </a:t>
            </a:r>
            <a:r>
              <a:rPr lang="zh-CN" altLang="en-US"/>
              <a:t>结构体和指针（续）</a:t>
            </a:r>
          </a:p>
        </p:txBody>
      </p:sp>
      <p:sp>
        <p:nvSpPr>
          <p:cNvPr id="7174" name="Rectangle 3"/>
          <p:cNvSpPr>
            <a:spLocks noGrp="1" noChangeArrowheads="1"/>
          </p:cNvSpPr>
          <p:nvPr>
            <p:ph type="body" idx="1"/>
          </p:nvPr>
        </p:nvSpPr>
        <p:spPr>
          <a:xfrm>
            <a:off x="457200" y="1219200"/>
            <a:ext cx="8229600" cy="4724400"/>
          </a:xfrm>
        </p:spPr>
        <p:txBody>
          <a:bodyPr/>
          <a:lstStyle/>
          <a:p>
            <a:pPr eaLnBrk="1" hangingPunct="1"/>
            <a:r>
              <a:rPr lang="zh-CN" altLang="en-US"/>
              <a:t>当我们考虑数组的时候，用变量所存储的或传递给函数的是数组的地址，通过这个地址，数组中存储的数据可以被访问到。</a:t>
            </a:r>
          </a:p>
          <a:p>
            <a:pPr eaLnBrk="1" hangingPunct="1"/>
            <a:r>
              <a:rPr lang="zh-CN" altLang="en-US"/>
              <a:t>数组允许我们存储和访问一些相同类型的值</a:t>
            </a:r>
            <a:r>
              <a:rPr lang="en-US" altLang="zh-CN"/>
              <a:t>(</a:t>
            </a:r>
            <a:r>
              <a:rPr lang="zh-CN" altLang="en-US"/>
              <a:t>如访问</a:t>
            </a:r>
            <a:r>
              <a:rPr lang="en-US" altLang="zh-CN"/>
              <a:t>A[0]</a:t>
            </a:r>
            <a:r>
              <a:rPr lang="zh-CN" altLang="en-US"/>
              <a:t>， </a:t>
            </a:r>
            <a:r>
              <a:rPr lang="en-US" altLang="zh-CN"/>
              <a:t>A[1]</a:t>
            </a:r>
            <a:r>
              <a:rPr lang="zh-CN" altLang="en-US"/>
              <a:t>等等</a:t>
            </a:r>
            <a:r>
              <a:rPr lang="en-US" altLang="zh-CN"/>
              <a:t>)</a:t>
            </a:r>
            <a:r>
              <a:rPr lang="zh-CN" altLang="en-US"/>
              <a:t>。</a:t>
            </a:r>
          </a:p>
          <a:p>
            <a:pPr eaLnBrk="1" hangingPunct="1"/>
            <a:r>
              <a:rPr lang="zh-CN" altLang="en-US"/>
              <a:t>接下来我们将考虑的数据结构是结构体。一个结构体可以将不同类型的数据聚集到一起，帮助我们创建新的数据结构，而数组是相同类型元素的集合。</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446149F1-2620-441F-99A3-58DDA6E53B0E}"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16F659B3-B158-4A0F-ADB9-4937F2E68EB5}" type="slidenum">
              <a:rPr lang="en-US" altLang="zh-CN"/>
              <a:pPr>
                <a:defRPr/>
              </a:pPr>
              <a:t>5</a:t>
            </a:fld>
            <a:endParaRPr lang="en-US" altLang="zh-CN"/>
          </a:p>
        </p:txBody>
      </p:sp>
      <p:sp>
        <p:nvSpPr>
          <p:cNvPr id="203778" name="Rectangle 2"/>
          <p:cNvSpPr>
            <a:spLocks noGrp="1" noChangeArrowheads="1"/>
          </p:cNvSpPr>
          <p:nvPr>
            <p:ph type="title"/>
          </p:nvPr>
        </p:nvSpPr>
        <p:spPr/>
        <p:txBody>
          <a:bodyPr/>
          <a:lstStyle/>
          <a:p>
            <a:pPr eaLnBrk="1" hangingPunct="1">
              <a:defRPr/>
            </a:pPr>
            <a:r>
              <a:rPr lang="en-US" altLang="zh-CN"/>
              <a:t>2 </a:t>
            </a:r>
            <a:r>
              <a:rPr lang="zh-CN" altLang="en-US"/>
              <a:t>结构体和指针（续）</a:t>
            </a:r>
          </a:p>
        </p:txBody>
      </p:sp>
      <p:sp>
        <p:nvSpPr>
          <p:cNvPr id="8198" name="Rectangle 3"/>
          <p:cNvSpPr>
            <a:spLocks noGrp="1" noChangeArrowheads="1"/>
          </p:cNvSpPr>
          <p:nvPr>
            <p:ph type="body" idx="1"/>
          </p:nvPr>
        </p:nvSpPr>
        <p:spPr>
          <a:xfrm>
            <a:off x="457200" y="1219200"/>
            <a:ext cx="8229600" cy="4724400"/>
          </a:xfrm>
        </p:spPr>
        <p:txBody>
          <a:bodyPr/>
          <a:lstStyle/>
          <a:p>
            <a:pPr eaLnBrk="1" hangingPunct="1">
              <a:lnSpc>
                <a:spcPct val="90000"/>
              </a:lnSpc>
            </a:pPr>
            <a:r>
              <a:rPr lang="zh-CN" altLang="en-US"/>
              <a:t>结构体必须明确地声明来定义他们的“模样”。</a:t>
            </a:r>
          </a:p>
          <a:p>
            <a:pPr eaLnBrk="1" hangingPunct="1">
              <a:lnSpc>
                <a:spcPct val="90000"/>
              </a:lnSpc>
            </a:pPr>
            <a:r>
              <a:rPr lang="zh-CN" altLang="en-US"/>
              <a:t>例如：</a:t>
            </a:r>
          </a:p>
          <a:p>
            <a:pPr eaLnBrk="1" hangingPunct="1">
              <a:lnSpc>
                <a:spcPct val="90000"/>
              </a:lnSpc>
              <a:buFont typeface="Wingdings" panose="05000000000000000000" pitchFamily="2" charset="2"/>
              <a:buNone/>
            </a:pPr>
            <a:r>
              <a:rPr lang="en-US" altLang="zh-CN"/>
              <a:t>typedef int pixel;</a:t>
            </a:r>
          </a:p>
          <a:p>
            <a:pPr eaLnBrk="1" hangingPunct="1">
              <a:lnSpc>
                <a:spcPct val="90000"/>
              </a:lnSpc>
            </a:pPr>
            <a:endParaRPr lang="en-US" altLang="zh-CN"/>
          </a:p>
          <a:p>
            <a:pPr eaLnBrk="1" hangingPunct="1">
              <a:lnSpc>
                <a:spcPct val="90000"/>
              </a:lnSpc>
              <a:buFont typeface="Wingdings" panose="05000000000000000000" pitchFamily="2" charset="2"/>
              <a:buNone/>
            </a:pPr>
            <a:r>
              <a:rPr lang="en-US" altLang="zh-CN"/>
              <a:t>struct img_header {</a:t>
            </a:r>
          </a:p>
          <a:p>
            <a:pPr eaLnBrk="1" hangingPunct="1">
              <a:lnSpc>
                <a:spcPct val="90000"/>
              </a:lnSpc>
              <a:buFont typeface="Wingdings" panose="05000000000000000000" pitchFamily="2" charset="2"/>
              <a:buNone/>
            </a:pPr>
            <a:r>
              <a:rPr lang="en-US" altLang="zh-CN"/>
              <a:t>  pixel[ ] data;</a:t>
            </a:r>
          </a:p>
          <a:p>
            <a:pPr eaLnBrk="1" hangingPunct="1">
              <a:lnSpc>
                <a:spcPct val="90000"/>
              </a:lnSpc>
              <a:buFont typeface="Wingdings" panose="05000000000000000000" pitchFamily="2" charset="2"/>
              <a:buNone/>
            </a:pPr>
            <a:r>
              <a:rPr lang="en-US" altLang="zh-CN"/>
              <a:t>  int width;</a:t>
            </a:r>
          </a:p>
          <a:p>
            <a:pPr eaLnBrk="1" hangingPunct="1">
              <a:lnSpc>
                <a:spcPct val="90000"/>
              </a:lnSpc>
              <a:buFont typeface="Wingdings" panose="05000000000000000000" pitchFamily="2" charset="2"/>
              <a:buNone/>
            </a:pPr>
            <a:r>
              <a:rPr lang="en-US" altLang="zh-CN"/>
              <a:t>  int height;</a:t>
            </a:r>
          </a:p>
          <a:p>
            <a:pPr eaLnBrk="1" hangingPunct="1">
              <a:lnSpc>
                <a:spcPct val="90000"/>
              </a:lnSpc>
              <a:buFont typeface="Wingdings" panose="05000000000000000000" pitchFamily="2" charset="2"/>
              <a:buNone/>
            </a:pPr>
            <a:r>
              <a:rPr lang="en-US" altLang="zh-CN"/>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97995D0-AC77-427B-B40A-04939E5ABD8C}"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B2088E9-240C-4514-A49D-2836949F012A}" type="slidenum">
              <a:rPr lang="en-US" altLang="zh-CN"/>
              <a:pPr>
                <a:defRPr/>
              </a:pPr>
              <a:t>6</a:t>
            </a:fld>
            <a:endParaRPr lang="en-US" altLang="zh-CN"/>
          </a:p>
        </p:txBody>
      </p:sp>
      <p:sp>
        <p:nvSpPr>
          <p:cNvPr id="204802" name="Rectangle 2"/>
          <p:cNvSpPr>
            <a:spLocks noGrp="1" noChangeArrowheads="1"/>
          </p:cNvSpPr>
          <p:nvPr>
            <p:ph type="title"/>
          </p:nvPr>
        </p:nvSpPr>
        <p:spPr/>
        <p:txBody>
          <a:bodyPr/>
          <a:lstStyle/>
          <a:p>
            <a:pPr eaLnBrk="1" hangingPunct="1">
              <a:defRPr/>
            </a:pPr>
            <a:r>
              <a:rPr lang="en-US" altLang="zh-CN"/>
              <a:t>2 </a:t>
            </a:r>
            <a:r>
              <a:rPr lang="zh-CN" altLang="en-US"/>
              <a:t>结构体和指针（续）</a:t>
            </a:r>
          </a:p>
        </p:txBody>
      </p:sp>
      <p:sp>
        <p:nvSpPr>
          <p:cNvPr id="9222" name="Rectangle 3"/>
          <p:cNvSpPr>
            <a:spLocks noGrp="1" noChangeArrowheads="1"/>
          </p:cNvSpPr>
          <p:nvPr>
            <p:ph type="body" idx="1"/>
          </p:nvPr>
        </p:nvSpPr>
        <p:spPr>
          <a:xfrm>
            <a:off x="457200" y="1219200"/>
            <a:ext cx="8229600" cy="4724400"/>
          </a:xfrm>
        </p:spPr>
        <p:txBody>
          <a:bodyPr/>
          <a:lstStyle/>
          <a:p>
            <a:pPr algn="just" eaLnBrk="1" hangingPunct="1"/>
            <a:r>
              <a:rPr lang="zh-CN" altLang="en-US" sz="2600" dirty="0"/>
              <a:t>这里</a:t>
            </a:r>
            <a:r>
              <a:rPr lang="en-US" altLang="zh-CN" sz="2600" dirty="0"/>
              <a:t>data</a:t>
            </a:r>
            <a:r>
              <a:rPr lang="zh-CN" altLang="en-US" sz="2600" dirty="0"/>
              <a:t>、</a:t>
            </a:r>
            <a:r>
              <a:rPr lang="en-US" altLang="zh-CN" sz="2600" dirty="0"/>
              <a:t>width</a:t>
            </a:r>
            <a:r>
              <a:rPr lang="zh-CN" altLang="en-US" sz="2600" dirty="0"/>
              <a:t>和</a:t>
            </a:r>
            <a:r>
              <a:rPr lang="en-US" altLang="zh-CN" sz="2600" dirty="0"/>
              <a:t>height</a:t>
            </a:r>
            <a:r>
              <a:rPr lang="zh-CN" altLang="en-US" sz="2600" dirty="0"/>
              <a:t>都不是变量，而是结构的成员。该声明表示，每个图像都有一个</a:t>
            </a:r>
            <a:r>
              <a:rPr lang="en-US" altLang="zh-CN" sz="2600" dirty="0"/>
              <a:t>data</a:t>
            </a:r>
            <a:r>
              <a:rPr lang="zh-CN" altLang="en-US" sz="2600" dirty="0"/>
              <a:t>数组以及一个</a:t>
            </a:r>
            <a:r>
              <a:rPr lang="en-US" altLang="zh-CN" sz="2600" dirty="0"/>
              <a:t>width</a:t>
            </a:r>
            <a:r>
              <a:rPr lang="zh-CN" altLang="en-US" sz="2600" dirty="0"/>
              <a:t>和</a:t>
            </a:r>
            <a:r>
              <a:rPr lang="en-US" altLang="zh-CN" sz="2600" dirty="0"/>
              <a:t>height</a:t>
            </a:r>
            <a:r>
              <a:rPr lang="zh-CN" altLang="en-US" sz="2600" dirty="0"/>
              <a:t>。</a:t>
            </a:r>
          </a:p>
          <a:p>
            <a:pPr algn="just" eaLnBrk="1" hangingPunct="1"/>
            <a:r>
              <a:rPr lang="zh-CN" altLang="en-US" sz="2600" dirty="0"/>
              <a:t>这个描述不完整，因为缺少一致性检查，如，我们期望数组</a:t>
            </a:r>
            <a:r>
              <a:rPr lang="en-US" altLang="zh-CN" sz="2600" dirty="0"/>
              <a:t>data</a:t>
            </a:r>
            <a:r>
              <a:rPr lang="zh-CN" altLang="en-US" sz="2600" dirty="0"/>
              <a:t>的长度等于</a:t>
            </a:r>
            <a:r>
              <a:rPr lang="en-US" altLang="zh-CN" sz="2600" dirty="0"/>
              <a:t>width</a:t>
            </a:r>
            <a:r>
              <a:rPr lang="zh-CN" altLang="en-US" sz="2600" dirty="0"/>
              <a:t>乘以</a:t>
            </a:r>
            <a:r>
              <a:rPr lang="en-US" altLang="zh-CN" sz="2600" dirty="0"/>
              <a:t>height</a:t>
            </a:r>
            <a:r>
              <a:rPr lang="zh-CN" altLang="en-US" sz="2600" dirty="0"/>
              <a:t>，而我们可以用一个独立的数据结构不变量捕捉这些属性。</a:t>
            </a:r>
          </a:p>
          <a:p>
            <a:pPr algn="just" eaLnBrk="1" hangingPunct="1"/>
            <a:r>
              <a:rPr lang="zh-CN" altLang="en-US" sz="2600" dirty="0"/>
              <a:t>结构体未必刚好可以放入一个机器字长，因为他们有任意多的成员，因此他们必须被分配在堆中</a:t>
            </a:r>
            <a:r>
              <a:rPr lang="en-US" altLang="zh-CN" sz="2600" dirty="0"/>
              <a:t>(</a:t>
            </a:r>
            <a:r>
              <a:rPr lang="zh-CN" altLang="en-US" sz="2600" dirty="0"/>
              <a:t>在内存中，就像数组</a:t>
            </a:r>
            <a:r>
              <a:rPr lang="en-US" altLang="zh-CN" sz="2600" dirty="0"/>
              <a:t>)</a:t>
            </a:r>
            <a:r>
              <a:rPr lang="zh-CN" altLang="en-US" sz="2600" dirty="0"/>
              <a:t>。即使他们很小足以放入一个字长</a:t>
            </a:r>
            <a:r>
              <a:rPr lang="en-US" altLang="zh-CN" sz="2600" dirty="0"/>
              <a:t>(</a:t>
            </a:r>
            <a:r>
              <a:rPr lang="zh-CN" altLang="en-US" sz="2600" dirty="0"/>
              <a:t>为了保持统一和简单的语言实现</a:t>
            </a:r>
            <a:r>
              <a:rPr lang="en-US" altLang="zh-CN" sz="2600" dirty="0"/>
              <a:t>)</a:t>
            </a:r>
            <a:r>
              <a:rPr lang="zh-CN" altLang="en-US" sz="26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061B14-3529-4CDE-8E33-B3376F1CFD67}"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D97ED9D7-6412-4E7F-8D21-3334087A5B3F}" type="slidenum">
              <a:rPr lang="en-US" altLang="zh-CN"/>
              <a:pPr>
                <a:defRPr/>
              </a:pPr>
              <a:t>7</a:t>
            </a:fld>
            <a:endParaRPr lang="en-US" altLang="zh-CN"/>
          </a:p>
        </p:txBody>
      </p:sp>
      <p:sp>
        <p:nvSpPr>
          <p:cNvPr id="205826" name="Rectangle 2"/>
          <p:cNvSpPr>
            <a:spLocks noGrp="1" noChangeArrowheads="1"/>
          </p:cNvSpPr>
          <p:nvPr>
            <p:ph type="title"/>
          </p:nvPr>
        </p:nvSpPr>
        <p:spPr/>
        <p:txBody>
          <a:bodyPr/>
          <a:lstStyle/>
          <a:p>
            <a:pPr eaLnBrk="1" hangingPunct="1">
              <a:defRPr/>
            </a:pPr>
            <a:r>
              <a:rPr lang="en-US" altLang="zh-CN"/>
              <a:t>2 </a:t>
            </a:r>
            <a:r>
              <a:rPr lang="zh-CN" altLang="en-US"/>
              <a:t>结构体和指针（续）</a:t>
            </a:r>
          </a:p>
        </p:txBody>
      </p:sp>
      <p:pic>
        <p:nvPicPr>
          <p:cNvPr id="102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7924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414B01C2-B4BF-479E-BA45-DF0E821BFD5B}"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BA85B757-5E7C-4B81-9F4C-EFC17C6CD866}" type="slidenum">
              <a:rPr lang="en-US" altLang="zh-CN"/>
              <a:pPr>
                <a:defRPr/>
              </a:pPr>
              <a:t>8</a:t>
            </a:fld>
            <a:endParaRPr lang="en-US" altLang="zh-CN"/>
          </a:p>
        </p:txBody>
      </p:sp>
      <p:sp>
        <p:nvSpPr>
          <p:cNvPr id="202754" name="Rectangle 2"/>
          <p:cNvSpPr>
            <a:spLocks noGrp="1" noChangeArrowheads="1"/>
          </p:cNvSpPr>
          <p:nvPr>
            <p:ph type="title"/>
          </p:nvPr>
        </p:nvSpPr>
        <p:spPr/>
        <p:txBody>
          <a:bodyPr/>
          <a:lstStyle/>
          <a:p>
            <a:pPr eaLnBrk="1" hangingPunct="1">
              <a:defRPr/>
            </a:pPr>
            <a:r>
              <a:rPr lang="en-US" altLang="zh-CN"/>
              <a:t>3 </a:t>
            </a:r>
            <a:r>
              <a:rPr lang="zh-CN" altLang="en-US"/>
              <a:t>指针</a:t>
            </a:r>
          </a:p>
        </p:txBody>
      </p:sp>
      <p:sp>
        <p:nvSpPr>
          <p:cNvPr id="202755" name="Rectangle 3"/>
          <p:cNvSpPr>
            <a:spLocks noGrp="1" noChangeArrowheads="1"/>
          </p:cNvSpPr>
          <p:nvPr>
            <p:ph type="body" idx="1"/>
          </p:nvPr>
        </p:nvSpPr>
        <p:spPr>
          <a:xfrm>
            <a:off x="457200" y="1219200"/>
            <a:ext cx="8229600" cy="4911725"/>
          </a:xfrm>
        </p:spPr>
        <p:txBody>
          <a:bodyPr/>
          <a:lstStyle/>
          <a:p>
            <a:pPr eaLnBrk="1" hangingPunct="1">
              <a:spcAft>
                <a:spcPct val="20000"/>
              </a:spcAft>
            </a:pPr>
            <a:r>
              <a:rPr lang="zh-CN" altLang="en-US" sz="2600"/>
              <a:t>正如我们所看到的，需要一个指针来指向在堆中分配的一个结构体，一般地，指针还可以用来指向在堆中分配的任意类型的一个元素。</a:t>
            </a:r>
          </a:p>
          <a:p>
            <a:pPr eaLnBrk="1" hangingPunct="1">
              <a:spcAft>
                <a:spcPct val="20000"/>
              </a:spcAft>
            </a:pPr>
            <a:r>
              <a:rPr lang="zh-CN" altLang="en-US" sz="2600"/>
              <a:t>在这种情况下，我们用符号* </a:t>
            </a:r>
            <a:r>
              <a:rPr lang="en-US" altLang="zh-CN" sz="2600"/>
              <a:t>p</a:t>
            </a:r>
            <a:r>
              <a:rPr lang="zh-CN" altLang="en-US" sz="2600"/>
              <a:t>来引用值，或者读</a:t>
            </a:r>
            <a:r>
              <a:rPr lang="en-US" altLang="zh-CN" sz="2600"/>
              <a:t>(</a:t>
            </a:r>
            <a:r>
              <a:rPr lang="zh-CN" altLang="en-US" sz="2600"/>
              <a:t>当我们在一个表达式中用它时</a:t>
            </a:r>
            <a:r>
              <a:rPr lang="en-US" altLang="zh-CN" sz="2600"/>
              <a:t>)</a:t>
            </a:r>
            <a:r>
              <a:rPr lang="zh-CN" altLang="en-US" sz="2600"/>
              <a:t>或写</a:t>
            </a:r>
            <a:r>
              <a:rPr lang="en-US" altLang="zh-CN" sz="2600"/>
              <a:t>(</a:t>
            </a:r>
            <a:r>
              <a:rPr lang="zh-CN" altLang="en-US" sz="2600"/>
              <a:t>当我们在赋值的左边用它时</a:t>
            </a:r>
            <a:r>
              <a:rPr lang="en-US" altLang="zh-CN" sz="2600"/>
              <a:t>)</a:t>
            </a:r>
            <a:r>
              <a:rPr lang="zh-CN" altLang="en-US" sz="2600"/>
              <a:t>。</a:t>
            </a:r>
          </a:p>
          <a:p>
            <a:pPr eaLnBrk="1" hangingPunct="1">
              <a:spcAft>
                <a:spcPct val="20000"/>
              </a:spcAft>
            </a:pPr>
            <a:r>
              <a:rPr lang="zh-CN" altLang="en-US" sz="2600"/>
              <a:t>所以我们想说，指针的值仅仅是一个地址。但这个对数组是正确的，对指针来说不正确。它有一个特殊的值</a:t>
            </a:r>
            <a:r>
              <a:rPr lang="en-US" altLang="zh-CN" sz="2600"/>
              <a:t>NULL</a:t>
            </a:r>
            <a:r>
              <a:rPr lang="zh-CN" altLang="en-US" sz="2600"/>
              <a:t>。它的主要特征是</a:t>
            </a:r>
            <a:r>
              <a:rPr lang="en-US" altLang="zh-CN" sz="2600"/>
              <a:t>NULL</a:t>
            </a:r>
            <a:r>
              <a:rPr lang="zh-CN" altLang="en-US" sz="2600"/>
              <a:t>不是一个有效的地址，所以我们不能用它引用存储数据。例子</a:t>
            </a:r>
            <a:r>
              <a:rPr lang="en-US" altLang="zh-CN" sz="2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2755">
                                            <p:txEl>
                                              <p:pRg st="1" end="1"/>
                                            </p:txEl>
                                          </p:spTgt>
                                        </p:tgtEl>
                                        <p:attrNameLst>
                                          <p:attrName>style.visibility</p:attrName>
                                        </p:attrNameLst>
                                      </p:cBhvr>
                                      <p:to>
                                        <p:strVal val="visible"/>
                                      </p:to>
                                    </p:set>
                                    <p:animEffect transition="in" filter="blinds(horizontal)">
                                      <p:cBhvr>
                                        <p:cTn id="7" dur="500"/>
                                        <p:tgtEl>
                                          <p:spTgt spid="2027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2755">
                                            <p:txEl>
                                              <p:pRg st="2" end="2"/>
                                            </p:txEl>
                                          </p:spTgt>
                                        </p:tgtEl>
                                        <p:attrNameLst>
                                          <p:attrName>style.visibility</p:attrName>
                                        </p:attrNameLst>
                                      </p:cBhvr>
                                      <p:to>
                                        <p:strVal val="visible"/>
                                      </p:to>
                                    </p:set>
                                    <p:animEffect transition="in" filter="blinds(horizontal)">
                                      <p:cBhvr>
                                        <p:cTn id="12" dur="500"/>
                                        <p:tgtEl>
                                          <p:spTgt spid="202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0CE5985-652F-430F-AE1F-AA4FD36608F2}" type="datetime1">
              <a:rPr lang="zh-CN" altLang="en-US"/>
              <a:pPr>
                <a:defRPr/>
              </a:pPr>
              <a:t>2024-03-19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E14344E1-324C-41A2-B2A4-78DF15944ABC}" type="slidenum">
              <a:rPr lang="en-US" altLang="zh-CN"/>
              <a:pPr>
                <a:defRPr/>
              </a:pPr>
              <a:t>9</a:t>
            </a:fld>
            <a:endParaRPr lang="en-US" altLang="zh-CN"/>
          </a:p>
        </p:txBody>
      </p:sp>
      <p:sp>
        <p:nvSpPr>
          <p:cNvPr id="206850" name="Rectangle 2"/>
          <p:cNvSpPr>
            <a:spLocks noGrp="1" noChangeArrowheads="1"/>
          </p:cNvSpPr>
          <p:nvPr>
            <p:ph type="title"/>
          </p:nvPr>
        </p:nvSpPr>
        <p:spPr/>
        <p:txBody>
          <a:bodyPr/>
          <a:lstStyle/>
          <a:p>
            <a:pPr eaLnBrk="1" hangingPunct="1">
              <a:defRPr/>
            </a:pPr>
            <a:r>
              <a:rPr lang="en-US" altLang="zh-CN"/>
              <a:t>3 </a:t>
            </a:r>
            <a:r>
              <a:rPr lang="zh-CN" altLang="en-US"/>
              <a:t>指针（续）</a:t>
            </a:r>
          </a:p>
        </p:txBody>
      </p:sp>
      <p:pic>
        <p:nvPicPr>
          <p:cNvPr id="122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8077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Garamond"/>
        <a:ea typeface="华文细黑"/>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11381</TotalTime>
  <Words>2347</Words>
  <Application>Microsoft Office PowerPoint</Application>
  <PresentationFormat>全屏显示(4:3)</PresentationFormat>
  <Paragraphs>265</Paragraphs>
  <Slides>28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Arial</vt:lpstr>
      <vt:lpstr>Garamond</vt:lpstr>
      <vt:lpstr>Wingdings</vt:lpstr>
      <vt:lpstr>Edge</vt:lpstr>
      <vt:lpstr>Lecture 10 Pointers &amp; Linked Lists 第10讲 指针和链表</vt:lpstr>
      <vt:lpstr>1 引言</vt:lpstr>
      <vt:lpstr>2 结构体和指针</vt:lpstr>
      <vt:lpstr>2 结构体和指针（续）</vt:lpstr>
      <vt:lpstr>2 结构体和指针（续）</vt:lpstr>
      <vt:lpstr>2 结构体和指针（续）</vt:lpstr>
      <vt:lpstr>2 结构体和指针（续）</vt:lpstr>
      <vt:lpstr>3 指针</vt:lpstr>
      <vt:lpstr>3 指针（续）</vt:lpstr>
      <vt:lpstr>3 指针（续）</vt:lpstr>
      <vt:lpstr>4 链表</vt:lpstr>
      <vt:lpstr>4 链表（续）</vt:lpstr>
      <vt:lpstr>4 链表（续）</vt:lpstr>
      <vt:lpstr>5 链表段</vt:lpstr>
      <vt:lpstr>5 链表段（续）</vt:lpstr>
      <vt:lpstr>5 链表段（续）</vt:lpstr>
      <vt:lpstr>5 链表段（续）</vt:lpstr>
      <vt:lpstr>5 链表段（续）</vt:lpstr>
      <vt:lpstr>5 链表段（续）</vt:lpstr>
      <vt:lpstr>6 检测环</vt:lpstr>
      <vt:lpstr>6 检测环（续）</vt:lpstr>
      <vt:lpstr>6 检测环（续）</vt:lpstr>
      <vt:lpstr>6 检测环（续）</vt:lpstr>
      <vt:lpstr>6 检测环（续）</vt:lpstr>
      <vt:lpstr>6 检测环（续）</vt:lpstr>
      <vt:lpstr>6 检测环（续）</vt:lpstr>
      <vt:lpstr>7 Tortoise绝不会为NULL</vt:lpstr>
      <vt:lpstr>习题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Aaron</cp:lastModifiedBy>
  <cp:revision>171</cp:revision>
  <cp:lastPrinted>1601-01-01T00:00:00Z</cp:lastPrinted>
  <dcterms:created xsi:type="dcterms:W3CDTF">2014-11-05T12:07:07Z</dcterms:created>
  <dcterms:modified xsi:type="dcterms:W3CDTF">2024-03-19T08:25:06Z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