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04" autoAdjust="0"/>
  </p:normalViewPr>
  <p:slideViewPr>
    <p:cSldViewPr>
      <p:cViewPr varScale="1">
        <p:scale>
          <a:sx n="95" d="100"/>
          <a:sy n="95" d="100"/>
        </p:scale>
        <p:origin x="864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3D82BB7-0F90-4ADE-B8DC-F2E7F7EF71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8960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623175" cy="17526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6A50B-9764-4E6A-9CC1-D0FA8ABBB05F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5FBAA883-7432-4BB2-8287-7305C3425A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812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E4BE4-F726-4249-8435-4C20BA9875EC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1B0F8-6C6E-4561-970A-84295DF05F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345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1C7EC-5AA9-423A-839C-06DEC979CF87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3734E-FBFF-4665-B773-63876A2E7D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65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B87B2-8D18-44FE-B75E-8AF49736DBEB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B3C60-4A3D-4CBF-90DB-B53334195B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86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994D2-6349-44B7-92C5-820BF34546F6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ACB07-FBDA-4FB8-AD14-8A0F6A6199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04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B6612-1B3C-477E-A5C3-89E89C6DB316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DFF52-9769-44D1-BA3A-50870956AE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613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21E30-E03A-45D8-966F-918A3E2EC11E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1FC15-7A29-4D3F-9D5F-D0E0C1160A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400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3DBC1-5A41-4338-9FB4-34889FE05E29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9EEEB-11F8-4861-A52E-E6C7704F78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720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E3639-0A91-4CB5-9963-2212DCB65F9C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AD4AC-163E-4B5E-8356-91B2BC8DC3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086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959E0-27DA-46BE-83B1-0AD3EEAAF756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52C6C-96B9-4831-A406-A714AEEE85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672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02CAA-B10E-4D56-AE79-71D61BD0E5DC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31B54-75DB-4D36-B6B6-3755BE4E2E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195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0745CFAB-1B2A-4233-9AA9-E9B4539618A4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10BF61A-4145-4CFE-8300-82CDCD18DD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A20036A-71D2-4A86-AAF9-FAFEB6ADA561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05EBB-3D66-4B16-94D0-277991D88167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8229600" cy="22288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400"/>
              <a:t>Lecture </a:t>
            </a:r>
            <a:r>
              <a:rPr lang="en-US" altLang="zh-CN" sz="4400"/>
              <a:t>11</a:t>
            </a:r>
            <a:r>
              <a:rPr lang="en-US" altLang="en-US" sz="4400"/>
              <a:t> </a:t>
            </a:r>
            <a:r>
              <a:rPr lang="en-US" altLang="en-US" sz="3200"/>
              <a:t>Data Structure Implementation</a:t>
            </a:r>
            <a:br>
              <a:rPr lang="en-US" altLang="zh-CN" sz="4400"/>
            </a:br>
            <a:r>
              <a:rPr lang="zh-CN" altLang="en-US" sz="4400"/>
              <a:t>第</a:t>
            </a:r>
            <a:r>
              <a:rPr lang="en-US" altLang="zh-CN" sz="4400"/>
              <a:t>11</a:t>
            </a:r>
            <a:r>
              <a:rPr lang="zh-CN" altLang="en-US" sz="4400"/>
              <a:t>讲 数据结构实现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2133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ea typeface="华文细黑" panose="02010600040101010101" pitchFamily="2" charset="-122"/>
              </a:rPr>
              <a:t>华中科技大学计算机学院</a:t>
            </a:r>
          </a:p>
          <a:p>
            <a:pPr eaLnBrk="1" hangingPunct="1">
              <a:defRPr/>
            </a:pPr>
            <a:endParaRPr lang="zh-CN" altLang="en-US" sz="3600" b="1">
              <a:ea typeface="华文细黑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sz="3600" b="1">
                <a:ea typeface="华文细黑" panose="02010600040101010101" pitchFamily="2" charset="-122"/>
              </a:rPr>
              <a:t>李开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D2A7304-7265-4AB8-BDE0-B32FDF3E78F1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692E35-DB37-444A-8140-C9A521651EE6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2 </a:t>
            </a:r>
            <a:r>
              <a:rPr lang="zh-CN" altLang="en-US"/>
              <a:t>用链表实现的队列（续）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</a:t>
            </a:r>
            <a:r>
              <a:rPr lang="zh-CN" altLang="en-US" sz="2600"/>
              <a:t>出队操作：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600"/>
          </a:p>
        </p:txBody>
      </p:sp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0" y="2505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sp>
        <p:nvSpPr>
          <p:cNvPr id="13320" name="Rectangle 6"/>
          <p:cNvSpPr>
            <a:spLocks noChangeArrowheads="1"/>
          </p:cNvSpPr>
          <p:nvPr/>
        </p:nvSpPr>
        <p:spPr bwMode="auto">
          <a:xfrm>
            <a:off x="0" y="2481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0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graphicFrame>
        <p:nvGraphicFramePr>
          <p:cNvPr id="13322" name="Object 8"/>
          <p:cNvGraphicFramePr>
            <a:graphicFrameLocks noChangeAspect="1"/>
          </p:cNvGraphicFramePr>
          <p:nvPr/>
        </p:nvGraphicFramePr>
        <p:xfrm>
          <a:off x="457200" y="1676400"/>
          <a:ext cx="78486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Visio" r:id="rId3" imgW="3574542" imgH="1410462" progId="Visio.Drawing.11">
                  <p:embed/>
                </p:oleObj>
              </mc:Choice>
              <mc:Fallback>
                <p:oleObj name="Visio" r:id="rId3" imgW="3574542" imgH="1410462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6400"/>
                        <a:ext cx="78486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30" name="Object 10"/>
          <p:cNvGraphicFramePr>
            <a:graphicFrameLocks noChangeAspect="1"/>
          </p:cNvGraphicFramePr>
          <p:nvPr/>
        </p:nvGraphicFramePr>
        <p:xfrm>
          <a:off x="457200" y="3962400"/>
          <a:ext cx="79248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Visio" r:id="rId5" imgW="3574542" imgH="1410462" progId="Visio.Drawing.11">
                  <p:embed/>
                </p:oleObj>
              </mc:Choice>
              <mc:Fallback>
                <p:oleObj name="Visio" r:id="rId5" imgW="3574542" imgH="1410462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962400"/>
                        <a:ext cx="79248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780B2D1-D696-4853-AD88-6AAB36C4361F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FFFB74-B024-449A-9406-83822B243868}" type="slidenum">
              <a:rPr lang="en-US" altLang="zh-CN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2 </a:t>
            </a:r>
            <a:r>
              <a:rPr lang="zh-CN" altLang="en-US"/>
              <a:t>用链表实现的队列（续）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</a:t>
            </a:r>
            <a:r>
              <a:rPr lang="zh-CN" altLang="en-US" sz="2600" dirty="0"/>
              <a:t>出队操作：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6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dirty="0"/>
              <a:t>	</a:t>
            </a:r>
            <a:r>
              <a:rPr lang="en-US" altLang="zh-CN" sz="2600" dirty="0" err="1"/>
              <a:t>elem</a:t>
            </a:r>
            <a:r>
              <a:rPr lang="en-US" altLang="zh-CN" sz="2600" dirty="0"/>
              <a:t> </a:t>
            </a:r>
            <a:r>
              <a:rPr lang="en-US" altLang="zh-CN" sz="2600" dirty="0" err="1"/>
              <a:t>deq</a:t>
            </a:r>
            <a:r>
              <a:rPr lang="en-US" altLang="zh-CN" sz="2600" dirty="0"/>
              <a:t>(queue Q)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dirty="0"/>
              <a:t>	//@requires </a:t>
            </a:r>
            <a:r>
              <a:rPr lang="en-US" altLang="zh-CN" sz="2600" dirty="0" err="1"/>
              <a:t>is_queue</a:t>
            </a:r>
            <a:r>
              <a:rPr lang="en-US" altLang="zh-CN" sz="2600" dirty="0"/>
              <a:t>(Q);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dirty="0"/>
              <a:t>	//@requires !</a:t>
            </a:r>
            <a:r>
              <a:rPr lang="en-US" altLang="zh-CN" sz="2600" dirty="0" err="1"/>
              <a:t>queue_empty</a:t>
            </a:r>
            <a:r>
              <a:rPr lang="en-US" altLang="zh-CN" sz="2600" dirty="0"/>
              <a:t>(Q);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dirty="0"/>
              <a:t>	//@ensures </a:t>
            </a:r>
            <a:r>
              <a:rPr lang="en-US" altLang="zh-CN" sz="2600" dirty="0" err="1"/>
              <a:t>is_queue</a:t>
            </a:r>
            <a:r>
              <a:rPr lang="en-US" altLang="zh-CN" sz="2600" dirty="0"/>
              <a:t>(Q);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dirty="0"/>
              <a:t>	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dirty="0"/>
              <a:t>	  </a:t>
            </a:r>
            <a:r>
              <a:rPr lang="en-US" altLang="zh-CN" sz="2600" dirty="0" err="1"/>
              <a:t>elem</a:t>
            </a:r>
            <a:r>
              <a:rPr lang="en-US" altLang="zh-CN" sz="2600" dirty="0"/>
              <a:t> s = Q-&gt;front-&gt;data;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dirty="0"/>
              <a:t>	  Q-&gt;front = Q-&gt;front-&gt;next;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dirty="0"/>
              <a:t>	  return s;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dirty="0"/>
              <a:t>	}</a:t>
            </a:r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auto">
          <a:xfrm>
            <a:off x="0" y="2505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sp>
        <p:nvSpPr>
          <p:cNvPr id="14344" name="Rectangle 5"/>
          <p:cNvSpPr>
            <a:spLocks noChangeArrowheads="1"/>
          </p:cNvSpPr>
          <p:nvPr/>
        </p:nvSpPr>
        <p:spPr bwMode="auto">
          <a:xfrm>
            <a:off x="0" y="2481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sp>
        <p:nvSpPr>
          <p:cNvPr id="14345" name="Rectangle 6"/>
          <p:cNvSpPr>
            <a:spLocks noChangeArrowheads="1"/>
          </p:cNvSpPr>
          <p:nvPr/>
        </p:nvSpPr>
        <p:spPr bwMode="auto">
          <a:xfrm>
            <a:off x="0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5AEE17C-8FC0-42E8-9B97-007554311DF1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B03B04-0E9B-4101-88CA-7035DF7CBD99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3 </a:t>
            </a:r>
            <a:r>
              <a:rPr lang="zh-CN" altLang="en-US"/>
              <a:t>用链表实现的栈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2419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graphicFrame>
        <p:nvGraphicFramePr>
          <p:cNvPr id="15367" name="Object 4"/>
          <p:cNvGraphicFramePr>
            <a:graphicFrameLocks noChangeAspect="1"/>
          </p:cNvGraphicFramePr>
          <p:nvPr/>
        </p:nvGraphicFramePr>
        <p:xfrm>
          <a:off x="914400" y="1447800"/>
          <a:ext cx="739140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Visio" r:id="rId3" imgW="3291078" imgH="1426178" progId="Visio.Drawing.11">
                  <p:embed/>
                </p:oleObj>
              </mc:Choice>
              <mc:Fallback>
                <p:oleObj name="Visio" r:id="rId3" imgW="3291078" imgH="142617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7391400" cy="293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FE7D82C-5301-4D7A-8A95-E59D1F473F78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529CCA-59BF-461F-9CE3-067518DB9035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3 </a:t>
            </a:r>
            <a:r>
              <a:rPr lang="zh-CN" altLang="en-US"/>
              <a:t>用链表实现的栈（续）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	struct list_node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	  elem data;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	  struct list_node* next;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	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	typedef struct list_node list;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	struct stack_header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	  list* top;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	  list* bottom;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	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	typedef struct stack_header* stack;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38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38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38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970358C-714E-4FE8-800B-F298CA45F29C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FF60C4-83E5-4C6B-B339-FEA64466F856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3 </a:t>
            </a:r>
            <a:r>
              <a:rPr lang="zh-CN" altLang="en-US"/>
              <a:t>用链表实现的栈（续）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  <a:r>
              <a:rPr lang="zh-CN" altLang="en-US"/>
              <a:t>检测数据结构是否为一个有效的栈：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	</a:t>
            </a:r>
            <a:r>
              <a:rPr lang="en-US" altLang="zh-CN"/>
              <a:t>bool is_stack(stack S)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  if (S == NULL) return false;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  if (S-&gt;top == NULL) return false;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  if (S-&gt;bottom == NULL) return false;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  if (!is_segment(S-&gt;top, S-&gt;bottom))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    return false;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  return true;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3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3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A69249D-4003-4662-A509-CD3D773D852A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9AF51-2AEE-475D-93B3-DFF5140AA341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3 </a:t>
            </a:r>
            <a:r>
              <a:rPr lang="zh-CN" altLang="en-US"/>
              <a:t>用链表实现的栈（续）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	</a:t>
            </a:r>
            <a:r>
              <a:rPr lang="zh-CN" altLang="en-US" sz="2600"/>
              <a:t>出栈操作：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/>
              <a:t>	</a:t>
            </a:r>
            <a:r>
              <a:rPr lang="en-US" altLang="zh-CN" sz="2600"/>
              <a:t>elem pop(stack S)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	//@requires is_stack(S);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	//@requires !stack_empty(S);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	//@ensures is_stack(S);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	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	  elem e = S-&gt;top-&gt;data;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	  S-&gt;top = S-&gt;top-&gt;next;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	  return 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	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C605D65-A513-481D-A5C8-866797EA42CE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708E8-9E5F-4F47-9F5D-4AAA71865C46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3 </a:t>
            </a:r>
            <a:r>
              <a:rPr lang="zh-CN" altLang="en-US"/>
              <a:t>用链表实现的栈（续）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  <a:r>
              <a:rPr lang="zh-CN" altLang="en-US"/>
              <a:t>压栈操作：</a:t>
            </a:r>
          </a:p>
        </p:txBody>
      </p:sp>
      <p:sp>
        <p:nvSpPr>
          <p:cNvPr id="19463" name="Rectangle 5"/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graphicFrame>
        <p:nvGraphicFramePr>
          <p:cNvPr id="19464" name="Object 4"/>
          <p:cNvGraphicFramePr>
            <a:graphicFrameLocks noChangeAspect="1"/>
          </p:cNvGraphicFramePr>
          <p:nvPr/>
        </p:nvGraphicFramePr>
        <p:xfrm>
          <a:off x="1752600" y="1752600"/>
          <a:ext cx="62484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Visio" r:id="rId3" imgW="3291078" imgH="1426178" progId="Visio.Drawing.11">
                  <p:embed/>
                </p:oleObj>
              </mc:Choice>
              <mc:Fallback>
                <p:oleObj name="Visio" r:id="rId3" imgW="3291078" imgH="142617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752600"/>
                        <a:ext cx="62484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Rectangle 7"/>
          <p:cNvSpPr>
            <a:spLocks noChangeArrowheads="1"/>
          </p:cNvSpPr>
          <p:nvPr/>
        </p:nvSpPr>
        <p:spPr bwMode="auto">
          <a:xfrm>
            <a:off x="0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graphicFrame>
        <p:nvGraphicFramePr>
          <p:cNvPr id="241670" name="Object 6"/>
          <p:cNvGraphicFramePr>
            <a:graphicFrameLocks noChangeAspect="1"/>
          </p:cNvGraphicFramePr>
          <p:nvPr/>
        </p:nvGraphicFramePr>
        <p:xfrm>
          <a:off x="457200" y="3829050"/>
          <a:ext cx="77724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Visio" r:id="rId5" imgW="4476750" imgH="1410462" progId="Visio.Drawing.11">
                  <p:embed/>
                </p:oleObj>
              </mc:Choice>
              <mc:Fallback>
                <p:oleObj name="Visio" r:id="rId5" imgW="4476750" imgH="1410462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29050"/>
                        <a:ext cx="777240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6F2AE8-9707-425D-986F-3D66A2A10A56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DD1C69-986E-4AF4-AF2E-5C13A6F8B404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3 </a:t>
            </a:r>
            <a:r>
              <a:rPr lang="zh-CN" altLang="en-US"/>
              <a:t>用链表实现的栈（续）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  <a:r>
              <a:rPr lang="zh-CN" altLang="en-US"/>
              <a:t>压栈操作：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	</a:t>
            </a:r>
            <a:r>
              <a:rPr lang="en-US" altLang="zh-CN"/>
              <a:t>void push(stack S, elem e)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//@requires is_stack(S);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//@ensures is_stack(S);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  list* p = alloc(struct list_node);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  p-&gt;data = 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  p-&gt;next = S-&gt;top;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  S-&gt;top = p;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}</a:t>
            </a:r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sp>
        <p:nvSpPr>
          <p:cNvPr id="20488" name="Rectangle 6"/>
          <p:cNvSpPr>
            <a:spLocks noChangeArrowheads="1"/>
          </p:cNvSpPr>
          <p:nvPr/>
        </p:nvSpPr>
        <p:spPr bwMode="auto">
          <a:xfrm>
            <a:off x="0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72A4F2C-8163-4615-91DD-8AE94F637AFD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D45E04-2577-459B-B948-6CAB93D0A1BC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4 </a:t>
            </a:r>
            <a:r>
              <a:rPr lang="zh-CN" altLang="en-US"/>
              <a:t>环路检查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1219200"/>
          </a:xfrm>
        </p:spPr>
        <p:txBody>
          <a:bodyPr/>
          <a:lstStyle/>
          <a:p>
            <a:pPr eaLnBrk="1" hangingPunct="1"/>
            <a:r>
              <a:rPr lang="zh-CN" altLang="en-US" sz="2600"/>
              <a:t>在上一讲中，我们讲到了如何在链表中去识别环，这样就可以避免检查链表段的函数会不可终止。</a:t>
            </a:r>
          </a:p>
        </p:txBody>
      </p:sp>
      <p:sp>
        <p:nvSpPr>
          <p:cNvPr id="21511" name="Rectangle 5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graphicFrame>
        <p:nvGraphicFramePr>
          <p:cNvPr id="21512" name="Object 4"/>
          <p:cNvGraphicFramePr>
            <a:graphicFrameLocks noChangeAspect="1"/>
          </p:cNvGraphicFramePr>
          <p:nvPr/>
        </p:nvGraphicFramePr>
        <p:xfrm>
          <a:off x="762000" y="2514600"/>
          <a:ext cx="73152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Visio" r:id="rId3" imgW="4244721" imgH="1223582" progId="Visio.Drawing.11">
                  <p:embed/>
                </p:oleObj>
              </mc:Choice>
              <mc:Fallback>
                <p:oleObj name="Visio" r:id="rId3" imgW="4244721" imgH="122358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14600"/>
                        <a:ext cx="73152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74BB7A7-BC0E-4862-9193-5ADEF810FBBF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F785F-0428-403B-943F-2CAF52E63247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4 </a:t>
            </a:r>
            <a:r>
              <a:rPr lang="zh-CN" altLang="en-US"/>
              <a:t>环路检查（续）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600" dirty="0"/>
              <a:t>一个有效的思想是创建两个指针，我们将它们命名为</a:t>
            </a:r>
            <a:r>
              <a:rPr lang="en-US" altLang="zh-CN" sz="2600" dirty="0"/>
              <a:t>t</a:t>
            </a:r>
            <a:r>
              <a:rPr lang="zh-CN" altLang="en-US" sz="2600" dirty="0"/>
              <a:t>和</a:t>
            </a:r>
            <a:r>
              <a:rPr lang="en-US" altLang="zh-CN" sz="2600" dirty="0"/>
              <a:t>h</a:t>
            </a:r>
            <a:r>
              <a:rPr lang="zh-CN" altLang="en-US" sz="2600" dirty="0"/>
              <a:t>。</a:t>
            </a:r>
            <a:r>
              <a:rPr lang="en-US" altLang="zh-CN" sz="2600" dirty="0"/>
              <a:t>t</a:t>
            </a:r>
            <a:r>
              <a:rPr lang="zh-CN" altLang="en-US" sz="2600" dirty="0"/>
              <a:t>像以前的指针</a:t>
            </a:r>
            <a:r>
              <a:rPr lang="en-US" altLang="zh-CN" sz="2600" dirty="0"/>
              <a:t>p</a:t>
            </a:r>
            <a:r>
              <a:rPr lang="zh-CN" altLang="en-US" sz="2600" dirty="0"/>
              <a:t>一样单步遍历链表。另一方面，指针</a:t>
            </a:r>
            <a:r>
              <a:rPr lang="en-US" altLang="zh-CN" sz="2600" dirty="0"/>
              <a:t>t</a:t>
            </a:r>
            <a:r>
              <a:rPr lang="zh-CN" altLang="en-US" sz="2600" dirty="0"/>
              <a:t>每走一步，</a:t>
            </a:r>
            <a:r>
              <a:rPr lang="en-US" altLang="zh-CN" sz="2600" dirty="0"/>
              <a:t>h</a:t>
            </a:r>
            <a:r>
              <a:rPr lang="zh-CN" altLang="en-US" sz="2600" dirty="0"/>
              <a:t>跳过两个元素。如果较慢的那个</a:t>
            </a:r>
            <a:r>
              <a:rPr lang="en-US" altLang="zh-CN" sz="2600" dirty="0"/>
              <a:t>t</a:t>
            </a:r>
            <a:r>
              <a:rPr lang="zh-CN" altLang="en-US" sz="2600" dirty="0"/>
              <a:t>走进了一个循环，那么另一个指针</a:t>
            </a:r>
            <a:r>
              <a:rPr lang="en-US" altLang="zh-CN" sz="2600" dirty="0"/>
              <a:t>h</a:t>
            </a:r>
            <a:r>
              <a:rPr lang="zh-CN" altLang="en-US" sz="2600" dirty="0"/>
              <a:t>将从后面超过它。而且这是唯一的一个可行的方法。</a:t>
            </a:r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0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graphicFrame>
        <p:nvGraphicFramePr>
          <p:cNvPr id="22537" name="Object 6"/>
          <p:cNvGraphicFramePr>
            <a:graphicFrameLocks noChangeAspect="1"/>
          </p:cNvGraphicFramePr>
          <p:nvPr/>
        </p:nvGraphicFramePr>
        <p:xfrm>
          <a:off x="609600" y="3124200"/>
          <a:ext cx="7391400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Visio" r:id="rId3" imgW="3475863" imgH="1485328" progId="Visio.Drawing.11">
                  <p:embed/>
                </p:oleObj>
              </mc:Choice>
              <mc:Fallback>
                <p:oleObj name="Visio" r:id="rId3" imgW="3475863" imgH="1485328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124200"/>
                        <a:ext cx="7391400" cy="247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206903-25A2-4A9A-8399-1E633751A1BA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0DA83-B091-4F57-AAD1-155AB178C9BF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计算思维：给出第九讲所介绍的栈和队列的第二种实现，强调抽象的重要性。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算法和数据结构：使用链表，并且讨论检测环的算法。  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编程：利用结构和指针编程。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1 </a:t>
            </a:r>
            <a:r>
              <a:rPr lang="zh-CN" altLang="en-US" dirty="0"/>
              <a:t>引言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5AC1950-0556-4767-B174-08297BB11520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8EE9B1-6E82-440B-A42F-97096596EAD4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4 </a:t>
            </a:r>
            <a:r>
              <a:rPr lang="zh-CN" altLang="en-US"/>
              <a:t>环路检查（续）</a:t>
            </a:r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sp>
        <p:nvSpPr>
          <p:cNvPr id="23559" name="Rectangle 9"/>
          <p:cNvSpPr>
            <a:spLocks noChangeArrowheads="1"/>
          </p:cNvSpPr>
          <p:nvPr/>
        </p:nvSpPr>
        <p:spPr bwMode="auto">
          <a:xfrm>
            <a:off x="0" y="2462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graphicFrame>
        <p:nvGraphicFramePr>
          <p:cNvPr id="23560" name="Object 8"/>
          <p:cNvGraphicFramePr>
            <a:graphicFrameLocks/>
          </p:cNvGraphicFramePr>
          <p:nvPr/>
        </p:nvGraphicFramePr>
        <p:xfrm>
          <a:off x="879475" y="1295400"/>
          <a:ext cx="7197725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1" name="Visio" r:id="rId3" imgW="3541395" imgH="1485328" progId="Visio.Drawing.11">
                  <p:embed/>
                </p:oleObj>
              </mc:Choice>
              <mc:Fallback>
                <p:oleObj name="Visio" r:id="rId3" imgW="3541395" imgH="1485328" progId="Visio.Drawing.11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1295400"/>
                        <a:ext cx="7197725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Rectangle 11"/>
          <p:cNvSpPr>
            <a:spLocks noChangeArrowheads="1"/>
          </p:cNvSpPr>
          <p:nvPr/>
        </p:nvSpPr>
        <p:spPr bwMode="auto">
          <a:xfrm>
            <a:off x="0" y="2433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graphicFrame>
        <p:nvGraphicFramePr>
          <p:cNvPr id="23562" name="Object 10"/>
          <p:cNvGraphicFramePr>
            <a:graphicFrameLocks/>
          </p:cNvGraphicFramePr>
          <p:nvPr/>
        </p:nvGraphicFramePr>
        <p:xfrm>
          <a:off x="879475" y="3937000"/>
          <a:ext cx="7197725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2" name="Visio" r:id="rId5" imgW="3541395" imgH="1485328" progId="Visio.Drawing.11">
                  <p:embed/>
                </p:oleObj>
              </mc:Choice>
              <mc:Fallback>
                <p:oleObj name="Visio" r:id="rId5" imgW="3541395" imgH="1485328" progId="Visio.Drawing.11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3937000"/>
                        <a:ext cx="7197725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AA10B1D-B598-4DAA-9244-FC43F2E85771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59110-A439-49B7-BD72-775C09112066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4 </a:t>
            </a:r>
            <a:r>
              <a:rPr lang="zh-CN" altLang="en-US"/>
              <a:t>环路检查（续）</a:t>
            </a:r>
          </a:p>
        </p:txBody>
      </p:sp>
      <p:sp>
        <p:nvSpPr>
          <p:cNvPr id="24582" name="Rectangle 3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0" y="2462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sp>
        <p:nvSpPr>
          <p:cNvPr id="24584" name="Rectangle 9"/>
          <p:cNvSpPr>
            <a:spLocks noChangeArrowheads="1"/>
          </p:cNvSpPr>
          <p:nvPr/>
        </p:nvSpPr>
        <p:spPr bwMode="auto">
          <a:xfrm>
            <a:off x="0" y="2433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graphicFrame>
        <p:nvGraphicFramePr>
          <p:cNvPr id="24585" name="Object 8"/>
          <p:cNvGraphicFramePr>
            <a:graphicFrameLocks/>
          </p:cNvGraphicFramePr>
          <p:nvPr/>
        </p:nvGraphicFramePr>
        <p:xfrm>
          <a:off x="803275" y="2057400"/>
          <a:ext cx="7197725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Visio" r:id="rId3" imgW="3541395" imgH="1485328" progId="Visio.Drawing.11">
                  <p:embed/>
                </p:oleObj>
              </mc:Choice>
              <mc:Fallback>
                <p:oleObj name="Visio" r:id="rId3" imgW="3541395" imgH="1485328" progId="Visio.Drawing.11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2057400"/>
                        <a:ext cx="7197725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0AEBFAA-77C5-4D96-8C80-6AA3A1693C16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240EFC-383B-484C-B0A4-9388BA10F615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4 </a:t>
            </a:r>
            <a:r>
              <a:rPr lang="zh-CN" altLang="en-US"/>
              <a:t>环路检查（续）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bool is_circular(list* l)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  if (l == NULL) return false;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  list* t = l; // tortoise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  list* h = l-&gt;next; // hare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  while (t != h)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 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    if (h == NULL || h-&gt;next == NULL) return false;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    t = t-&gt;next;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    h = h-&gt;next-&gt;next;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  return true;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2647D7A-7E4C-4E8C-973B-8FF25B4004F3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929AB8-148B-474B-B2D5-BF8D00761D83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4 </a:t>
            </a:r>
            <a:r>
              <a:rPr lang="zh-CN" altLang="en-US"/>
              <a:t>环路检查（续）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bool is_circular(list* l)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  if (l == NULL) return false;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  list* t = l; // tortoise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  list* h = l-&gt;next; // hare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  while (t != h)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  </a:t>
            </a:r>
            <a:r>
              <a:rPr lang="en-US" altLang="zh-CN" sz="2100">
                <a:solidFill>
                  <a:srgbClr val="FF0000"/>
                </a:solidFill>
              </a:rPr>
              <a:t>//@loop_invariant is_segment(t, h);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 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    if (h == NULL || h-&gt;next == NULL) return false;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    t = t-&gt;next;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    h = h-&gt;next-&gt;next;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  return true;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3FAAC90-F6E5-4901-8559-E568912F820D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063EAF-560D-4B46-A829-3B08538B77F1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4 </a:t>
            </a:r>
            <a:r>
              <a:rPr lang="zh-CN" altLang="en-US"/>
              <a:t>环路检查（续）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	bool is_circular(list* l)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	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	  if (l == NULL) return false;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	  list* t = l; // tortoise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	  list* h = l-&gt;next; // hare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	  list* hprev = l; // one prior to the hare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	  while (t != h)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	  </a:t>
            </a:r>
            <a:r>
              <a:rPr lang="en-US" altLang="zh-CN" sz="1900">
                <a:solidFill>
                  <a:srgbClr val="FF0000"/>
                </a:solidFill>
              </a:rPr>
              <a:t>//@loop_invariant is_segment(t, hprev);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>
                <a:solidFill>
                  <a:srgbClr val="FF0000"/>
                </a:solidFill>
              </a:rPr>
              <a:t>	  //@loop_invariant hprev-&gt;next == h;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	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	    if (h == NULL || h-&gt;next == NULL) return false;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	    t = t-&gt;next;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	    hprev = h-&gt;next;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	    h = h-&gt;next-&gt;next;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	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	  return true;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	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186FC4-7D72-47B2-928E-7983B765B229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10DF2-23A0-4991-BDD9-513D20865A07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4 </a:t>
            </a:r>
            <a:r>
              <a:rPr lang="zh-CN" altLang="en-US"/>
              <a:t>环路检查（续）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bool is_circular(list* l)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  if (l == NULL) return false;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  list* t = l; // tortoise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  list* hprev = l; // one prior to the hare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  while (t != hprev-&gt;next)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  </a:t>
            </a:r>
            <a:r>
              <a:rPr lang="en-US" altLang="zh-CN" sz="2100">
                <a:solidFill>
                  <a:srgbClr val="FF0000"/>
                </a:solidFill>
              </a:rPr>
              <a:t>//@loop_invariant is_segment(t, hprev);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    list* h = hprev-&gt;next;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    if (h == NULL || h-&gt;next == NULL) return false;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    t = t-&gt;next;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    hprev = h-&gt;next;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  return true;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D85AED5-1331-4C60-9796-720EC5AEDD68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5BEE4-7D17-4D7A-9A9C-C473450C13CF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 </a:t>
            </a:r>
            <a:r>
              <a:rPr lang="zh-CN" altLang="en-US"/>
              <a:t>内存中的数据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“</a:t>
            </a:r>
            <a:r>
              <a:rPr lang="zh-CN" altLang="en-US"/>
              <a:t>所有”数据都在内存里。</a:t>
            </a:r>
          </a:p>
          <a:p>
            <a:pPr eaLnBrk="1" hangingPunct="1"/>
            <a:r>
              <a:rPr lang="zh-CN" altLang="en-US"/>
              <a:t>内存中的数据是根据内存地址来寻址的。</a:t>
            </a:r>
          </a:p>
          <a:p>
            <a:pPr eaLnBrk="1" hangingPunct="1"/>
            <a:r>
              <a:rPr lang="zh-CN" altLang="en-US"/>
              <a:t>所有的地址都是正的，所以最低地址是</a:t>
            </a:r>
            <a:r>
              <a:rPr lang="en-US" altLang="zh-CN"/>
              <a:t>0x00000000</a:t>
            </a:r>
            <a:r>
              <a:rPr lang="zh-CN" altLang="en-US"/>
              <a:t>，而最高地址是</a:t>
            </a:r>
            <a:r>
              <a:rPr lang="en-US" altLang="zh-CN"/>
              <a:t>0xFFFFFFFF</a:t>
            </a:r>
            <a:r>
              <a:rPr lang="zh-CN" altLang="en-US"/>
              <a:t>。</a:t>
            </a:r>
          </a:p>
          <a:p>
            <a:pPr eaLnBrk="1" hangingPunct="1"/>
            <a:r>
              <a:rPr lang="zh-CN" altLang="en-US"/>
              <a:t>所有的数据（有关于寄存器的警告）都在内存中的某个地址中，以至于编译器能够确保程序数据被存在没有偶然重叠的区域中。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思考题（不用提交）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考虑一下，如果在栈的链表实现中没有对约定进行检查，我们从空栈中</a:t>
            </a:r>
            <a:r>
              <a:rPr lang="en-US" altLang="zh-CN" dirty="0"/>
              <a:t>pop</a:t>
            </a:r>
            <a:r>
              <a:rPr lang="zh-CN" altLang="en-US" dirty="0"/>
              <a:t>一个元素，会发生什么？什么时候会出现错误？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通常在栈的头结构中只使用一个指向栈顶的指针来实现栈。以这种风格重写栈的实现，去掉栈底指针，改为以</a:t>
            </a:r>
            <a:r>
              <a:rPr lang="en-US" altLang="zh-CN" dirty="0"/>
              <a:t>NULL</a:t>
            </a:r>
            <a:r>
              <a:rPr lang="zh-CN" altLang="en-US" dirty="0"/>
              <a:t>终止链表。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6F2838-769E-4495-88E3-3DB1567E6047}" type="datetime1">
              <a:rPr lang="zh-CN" altLang="en-US" smtClean="0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83962F-2103-48F7-A871-B3599ED58A6C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24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FD4E6C-64F7-4EF4-8409-3B60F546464E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AEF18-4EAE-41CF-8C55-E14A5EA485BB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2 </a:t>
            </a:r>
            <a:r>
              <a:rPr lang="zh-CN" altLang="en-US"/>
              <a:t>用链表实现的队列</a:t>
            </a: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0" y="2509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graphicFrame>
        <p:nvGraphicFramePr>
          <p:cNvPr id="6151" name="Object 4"/>
          <p:cNvGraphicFramePr>
            <a:graphicFrameLocks noChangeAspect="1"/>
          </p:cNvGraphicFramePr>
          <p:nvPr/>
        </p:nvGraphicFramePr>
        <p:xfrm>
          <a:off x="609600" y="914400"/>
          <a:ext cx="78486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Visio" r:id="rId3" imgW="3583686" imgH="1410462" progId="Visio.Drawing.11">
                  <p:embed/>
                </p:oleObj>
              </mc:Choice>
              <mc:Fallback>
                <p:oleObj name="Visio" r:id="rId3" imgW="3583686" imgH="141046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14400"/>
                        <a:ext cx="78486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8" name="Text Box 6"/>
          <p:cNvSpPr txBox="1">
            <a:spLocks noChangeArrowheads="1"/>
          </p:cNvSpPr>
          <p:nvPr/>
        </p:nvSpPr>
        <p:spPr bwMode="auto">
          <a:xfrm>
            <a:off x="762000" y="3657600"/>
            <a:ext cx="78486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3200"/>
              <a:t>	</a:t>
            </a:r>
            <a:r>
              <a:rPr lang="zh-CN" altLang="en-US" sz="3200"/>
              <a:t>用一个包含</a:t>
            </a:r>
            <a:r>
              <a:rPr lang="en-US" altLang="zh-CN" sz="3200"/>
              <a:t>front</a:t>
            </a:r>
            <a:r>
              <a:rPr lang="zh-CN" altLang="en-US" sz="3200"/>
              <a:t>和</a:t>
            </a:r>
            <a:r>
              <a:rPr lang="en-US" altLang="zh-CN" sz="3200"/>
              <a:t>back</a:t>
            </a:r>
            <a:r>
              <a:rPr lang="zh-CN" altLang="en-US" sz="3200"/>
              <a:t>字段的结构来实现队列。</a:t>
            </a:r>
            <a:r>
              <a:rPr lang="en-US" altLang="zh-CN" sz="3200"/>
              <a:t>front</a:t>
            </a:r>
            <a:r>
              <a:rPr lang="zh-CN" altLang="en-US" sz="3200"/>
              <a:t>字段指向队列的头，</a:t>
            </a:r>
            <a:r>
              <a:rPr lang="en-US" altLang="zh-CN" sz="3200"/>
              <a:t>back</a:t>
            </a:r>
            <a:r>
              <a:rPr lang="zh-CN" altLang="en-US" sz="3200"/>
              <a:t>字段指向队列的尾。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8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2B90C39-580E-41E9-9BB6-D3E6D5DF554E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4731E-043D-4395-B73F-BA05B09F7BB6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2 </a:t>
            </a:r>
            <a:r>
              <a:rPr lang="zh-CN" altLang="en-US"/>
              <a:t>用链表实现的队列（续）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	struct queue_header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	  list* front;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	  list* back;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	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	typedef struct queue_header* queue;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6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	</a:t>
            </a:r>
            <a:r>
              <a:rPr lang="zh-CN" altLang="en-US" sz="2600"/>
              <a:t>类型的定义允许我们将</a:t>
            </a:r>
            <a:r>
              <a:rPr lang="en-US" altLang="zh-CN" sz="2600"/>
              <a:t>queue</a:t>
            </a:r>
            <a:r>
              <a:rPr lang="zh-CN" altLang="en-US" sz="2600"/>
              <a:t>作为一种类型来使用，这种类型代表了一个指向</a:t>
            </a:r>
            <a:r>
              <a:rPr lang="en-US" altLang="zh-CN" sz="2600"/>
              <a:t>queue header</a:t>
            </a:r>
            <a:r>
              <a:rPr lang="zh-CN" altLang="en-US" sz="2600"/>
              <a:t>的指针。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/>
              <a:t>	我们这样来定义它，是因为我们能够从客户的角度隐藏队列的真正实现，而仅仅只是称它为</a:t>
            </a:r>
            <a:r>
              <a:rPr lang="en-US" altLang="zh-CN" sz="2600"/>
              <a:t>queue</a:t>
            </a:r>
            <a:r>
              <a:rPr lang="zh-CN" altLang="en-US" sz="2600"/>
              <a:t>类型的一个元素。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5632D3A-170B-4212-ABB1-7DA33B2001D2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7E991-A2AE-4C5B-8616-43C36B2E75A4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2 </a:t>
            </a:r>
            <a:r>
              <a:rPr lang="zh-CN" altLang="en-US"/>
              <a:t>用链表实现的队列（续）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	</a:t>
            </a:r>
            <a:r>
              <a:rPr lang="zh-CN" altLang="en-US" sz="2800"/>
              <a:t>无论什么时候我们定义一种新的数据类型代表，我们应该首先考虑数据结构的约束条件。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	</a:t>
            </a:r>
            <a:r>
              <a:rPr lang="en-US" altLang="zh-CN" sz="2800"/>
              <a:t>bool is_queue(queue Q)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	  if (Q == NULL) return false;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	  if (Q-&gt;front == NULL) return false;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	  if (Q-&gt;back == NULL) return false;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	  if (!is_segment(Q-&gt;front, Q-&gt;back))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	    return false;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	  return true;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037904F-BB85-41D3-BA6F-40556AD07CD3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F3D9DD-E788-4C2C-B4B0-8AFB55C91911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2 </a:t>
            </a:r>
            <a:r>
              <a:rPr lang="zh-CN" altLang="en-US"/>
              <a:t>用链表实现的队列（续）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	</a:t>
            </a:r>
            <a:r>
              <a:rPr lang="zh-CN" altLang="en-US"/>
              <a:t>为了检查这个队列是否为空，我们仅仅只需要比较它的</a:t>
            </a:r>
            <a:r>
              <a:rPr lang="en-US" altLang="zh-CN"/>
              <a:t>front</a:t>
            </a:r>
            <a:r>
              <a:rPr lang="zh-CN" altLang="en-US"/>
              <a:t>和</a:t>
            </a:r>
            <a:r>
              <a:rPr lang="en-US" altLang="zh-CN"/>
              <a:t>back</a:t>
            </a:r>
            <a:r>
              <a:rPr lang="zh-CN" altLang="en-US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	</a:t>
            </a:r>
            <a:r>
              <a:rPr lang="en-US" altLang="zh-CN"/>
              <a:t>bool queue_empty(queue Q)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	//@requires is_queue(Q);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	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	  return Q-&gt;front == Q-&gt;back;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3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4673C46-6139-4649-BF04-A5E40B712D7F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81AC6-5875-4A60-AF37-1509B4B20735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2 </a:t>
            </a:r>
            <a:r>
              <a:rPr lang="zh-CN" altLang="en-US"/>
              <a:t>用链表实现的队列（续）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</a:t>
            </a:r>
            <a:r>
              <a:rPr lang="zh-CN" altLang="en-US" sz="2600"/>
              <a:t>创建一个新的空队列：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6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600"/>
              <a:t>	</a:t>
            </a:r>
            <a:r>
              <a:rPr lang="en-US" altLang="zh-CN" sz="2600"/>
              <a:t>queue queue_new()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	//@ensures is_queue(\result);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	//@ensures queue_empty(\result);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	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	  queue Q = alloc(struct queue_header);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	  list* p = alloc(struct list_node);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	  Q-&gt;front = p;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	  Q-&gt;back = p;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	  return Q;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3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3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32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32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8DB6386-3960-49B2-97B6-44385CCE0B5C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80013D-AEC5-4D09-8BAD-42027285003D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2 </a:t>
            </a:r>
            <a:r>
              <a:rPr lang="zh-CN" altLang="en-US"/>
              <a:t>用链表实现的队列（续）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</a:t>
            </a:r>
            <a:r>
              <a:rPr lang="zh-CN" altLang="en-US" sz="2600"/>
              <a:t>入队操作：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600"/>
          </a:p>
        </p:txBody>
      </p:sp>
      <p:sp>
        <p:nvSpPr>
          <p:cNvPr id="11271" name="Rectangle 5"/>
          <p:cNvSpPr>
            <a:spLocks noChangeArrowheads="1"/>
          </p:cNvSpPr>
          <p:nvPr/>
        </p:nvSpPr>
        <p:spPr bwMode="auto">
          <a:xfrm>
            <a:off x="0" y="2505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graphicFrame>
        <p:nvGraphicFramePr>
          <p:cNvPr id="11272" name="Object 4"/>
          <p:cNvGraphicFramePr>
            <a:graphicFrameLocks noChangeAspect="1"/>
          </p:cNvGraphicFramePr>
          <p:nvPr/>
        </p:nvGraphicFramePr>
        <p:xfrm>
          <a:off x="228600" y="1600200"/>
          <a:ext cx="61722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Visio" r:id="rId3" imgW="2719578" imgH="1410462" progId="Visio.Drawing.11">
                  <p:embed/>
                </p:oleObj>
              </mc:Choice>
              <mc:Fallback>
                <p:oleObj name="Visio" r:id="rId3" imgW="2719578" imgH="141046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00200"/>
                        <a:ext cx="61722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Rectangle 7"/>
          <p:cNvSpPr>
            <a:spLocks noChangeArrowheads="1"/>
          </p:cNvSpPr>
          <p:nvPr/>
        </p:nvSpPr>
        <p:spPr bwMode="auto">
          <a:xfrm>
            <a:off x="0" y="2481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graphicFrame>
        <p:nvGraphicFramePr>
          <p:cNvPr id="233478" name="Object 6"/>
          <p:cNvGraphicFramePr>
            <a:graphicFrameLocks noChangeAspect="1"/>
          </p:cNvGraphicFramePr>
          <p:nvPr/>
        </p:nvGraphicFramePr>
        <p:xfrm>
          <a:off x="304800" y="3810000"/>
          <a:ext cx="80772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Visio" r:id="rId5" imgW="3621786" imgH="1410462" progId="Visio.Drawing.11">
                  <p:embed/>
                </p:oleObj>
              </mc:Choice>
              <mc:Fallback>
                <p:oleObj name="Visio" r:id="rId5" imgW="3621786" imgH="1410462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10000"/>
                        <a:ext cx="80772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324E1B-C737-43DF-97A7-FBFF2420C68B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F41288-0240-419D-A784-4BEDFEAD63C0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2 </a:t>
            </a:r>
            <a:r>
              <a:rPr lang="zh-CN" altLang="en-US"/>
              <a:t>用链表实现的队列（续）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</a:t>
            </a:r>
            <a:r>
              <a:rPr lang="zh-CN" altLang="en-US" sz="2600"/>
              <a:t>入队操作：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/>
              <a:t>	</a:t>
            </a:r>
            <a:r>
              <a:rPr lang="en-US" altLang="zh-CN" sz="2600"/>
              <a:t>void enq(queue Q, string s)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	//@requires is_queue(Q);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	//@ensures is_queue(Q);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	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	  list* p = alloc(struct list);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	  Q-&gt;back-&gt;data = s;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	  Q-&gt;back-&gt;next = p;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	  Q-&gt;back = p;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	}</a:t>
            </a:r>
          </a:p>
        </p:txBody>
      </p:sp>
      <p:sp>
        <p:nvSpPr>
          <p:cNvPr id="12295" name="Rectangle 4"/>
          <p:cNvSpPr>
            <a:spLocks noChangeArrowheads="1"/>
          </p:cNvSpPr>
          <p:nvPr/>
        </p:nvSpPr>
        <p:spPr bwMode="auto">
          <a:xfrm>
            <a:off x="0" y="2505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34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34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34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华文细黑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chemeClr val="accent1"/>
          </a:buClr>
          <a:buSzPct val="65000"/>
          <a:buFont typeface="Wingdings" panose="05000000000000000000" pitchFamily="2" charset="2"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chemeClr val="accent1"/>
          </a:buClr>
          <a:buSzPct val="65000"/>
          <a:buFont typeface="Wingdings" panose="05000000000000000000" pitchFamily="2" charset="2"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10554</TotalTime>
  <Words>1891</Words>
  <Application>Microsoft Office PowerPoint</Application>
  <PresentationFormat>全屏显示(4:3)</PresentationFormat>
  <Paragraphs>281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Arial</vt:lpstr>
      <vt:lpstr>Garamond</vt:lpstr>
      <vt:lpstr>Wingdings</vt:lpstr>
      <vt:lpstr>Edge</vt:lpstr>
      <vt:lpstr>Visio</vt:lpstr>
      <vt:lpstr>Lecture 11 Data Structure Implementation 第11讲 数据结构实现</vt:lpstr>
      <vt:lpstr>1 引言</vt:lpstr>
      <vt:lpstr>2 用链表实现的队列</vt:lpstr>
      <vt:lpstr>2 用链表实现的队列（续）</vt:lpstr>
      <vt:lpstr>2 用链表实现的队列（续）</vt:lpstr>
      <vt:lpstr>2 用链表实现的队列（续）</vt:lpstr>
      <vt:lpstr>2 用链表实现的队列（续）</vt:lpstr>
      <vt:lpstr>2 用链表实现的队列（续）</vt:lpstr>
      <vt:lpstr>2 用链表实现的队列（续）</vt:lpstr>
      <vt:lpstr>2 用链表实现的队列（续）</vt:lpstr>
      <vt:lpstr>2 用链表实现的队列（续）</vt:lpstr>
      <vt:lpstr>3 用链表实现的栈</vt:lpstr>
      <vt:lpstr>3 用链表实现的栈（续）</vt:lpstr>
      <vt:lpstr>3 用链表实现的栈（续）</vt:lpstr>
      <vt:lpstr>3 用链表实现的栈（续）</vt:lpstr>
      <vt:lpstr>3 用链表实现的栈（续）</vt:lpstr>
      <vt:lpstr>3 用链表实现的栈（续）</vt:lpstr>
      <vt:lpstr>4 环路检查</vt:lpstr>
      <vt:lpstr>4 环路检查（续）</vt:lpstr>
      <vt:lpstr>4 环路检查（续）</vt:lpstr>
      <vt:lpstr>4 环路检查（续）</vt:lpstr>
      <vt:lpstr>4 环路检查（续）</vt:lpstr>
      <vt:lpstr>4 环路检查（续）</vt:lpstr>
      <vt:lpstr>4 环路检查（续）</vt:lpstr>
      <vt:lpstr>4 环路检查（续）</vt:lpstr>
      <vt:lpstr>5 内存中的数据</vt:lpstr>
      <vt:lpstr>思考题（不用提交）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Aaron</cp:lastModifiedBy>
  <cp:revision>197</cp:revision>
  <cp:lastPrinted>1601-01-01T00:00:00Z</cp:lastPrinted>
  <dcterms:created xsi:type="dcterms:W3CDTF">2014-11-05T12:07:07Z</dcterms:created>
  <dcterms:modified xsi:type="dcterms:W3CDTF">2024-04-02T13:13:06Z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