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8"/>
  </p:notesMasterIdLst>
  <p:sldIdLst>
    <p:sldId id="256" r:id="rId2"/>
    <p:sldId id="257" r:id="rId3"/>
    <p:sldId id="339" r:id="rId4"/>
    <p:sldId id="314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38" r:id="rId35"/>
    <p:sldId id="371" r:id="rId36"/>
    <p:sldId id="311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04" autoAdjust="0"/>
  </p:normalViewPr>
  <p:slideViewPr>
    <p:cSldViewPr>
      <p:cViewPr varScale="1">
        <p:scale>
          <a:sx n="95" d="100"/>
          <a:sy n="95" d="100"/>
        </p:scale>
        <p:origin x="86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D82BB7-0F90-4ADE-B8DC-F2E7F7EF71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960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6A50B-9764-4E6A-9CC1-D0FA8ABBB05F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FBAA883-7432-4BB2-8287-7305C3425A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12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E4BE4-F726-4249-8435-4C20BA9875EC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B0F8-6C6E-4561-970A-84295DF05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45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1C7EC-5AA9-423A-839C-06DEC979CF87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3734E-FBFF-4665-B773-63876A2E7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5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B87B2-8D18-44FE-B75E-8AF49736DBEB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3C60-4A3D-4CBF-90DB-B53334195B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86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994D2-6349-44B7-92C5-820BF34546F6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ACB07-FBDA-4FB8-AD14-8A0F6A6199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04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B6612-1B3C-477E-A5C3-89E89C6DB316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DFF52-9769-44D1-BA3A-50870956AE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13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21E30-E03A-45D8-966F-918A3E2EC11E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1FC15-7A29-4D3F-9D5F-D0E0C1160A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00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3DBC1-5A41-4338-9FB4-34889FE05E29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9EEEB-11F8-4861-A52E-E6C7704F78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20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E3639-0A91-4CB5-9963-2212DCB65F9C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D4AC-163E-4B5E-8356-91B2BC8DC3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8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959E0-27DA-46BE-83B1-0AD3EEAAF756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52C6C-96B9-4831-A406-A714AEEE85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72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02CAA-B10E-4D56-AE79-71D61BD0E5DC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1B54-75DB-4D36-B6B6-3755BE4E2E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95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0745CFAB-1B2A-4233-9AA9-E9B4539618A4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10BF61A-4145-4CFE-8300-82CDCD18DD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20036A-71D2-4A86-AAF9-FAFEB6ADA561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05EBB-3D66-4B16-94D0-277991D88167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8229600" cy="2228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400" dirty="0"/>
              <a:t>Lecture </a:t>
            </a:r>
            <a:r>
              <a:rPr lang="en-US" altLang="zh-CN" sz="4400" dirty="0"/>
              <a:t>14</a:t>
            </a:r>
            <a:r>
              <a:rPr lang="en-US" altLang="en-US" sz="4400" dirty="0"/>
              <a:t> </a:t>
            </a:r>
            <a:r>
              <a:rPr lang="en-US" altLang="en-US" sz="3200" dirty="0"/>
              <a:t>Hash Dictionaries</a:t>
            </a:r>
            <a:br>
              <a:rPr lang="en-US" altLang="zh-CN" sz="4400" dirty="0"/>
            </a:br>
            <a:r>
              <a:rPr lang="zh-CN" altLang="en-US" sz="4400" dirty="0"/>
              <a:t>第</a:t>
            </a:r>
            <a:r>
              <a:rPr lang="en-US" altLang="zh-CN" sz="4400" dirty="0"/>
              <a:t>14</a:t>
            </a:r>
            <a:r>
              <a:rPr lang="zh-CN" altLang="en-US" sz="4400" dirty="0"/>
              <a:t>讲 哈希词典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213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ea typeface="华文细黑" panose="02010600040101010101" pitchFamily="2" charset="-122"/>
              </a:rPr>
              <a:t>华中科技大学计算机学院</a:t>
            </a:r>
          </a:p>
          <a:p>
            <a:pPr eaLnBrk="1" hangingPunct="1">
              <a:defRPr/>
            </a:pPr>
            <a:endParaRPr lang="zh-CN" altLang="en-US" sz="3600" b="1" dirty="0">
              <a:ea typeface="华文细黑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3600" b="1" dirty="0">
                <a:ea typeface="华文细黑" panose="02010600040101010101" pitchFamily="2" charset="-122"/>
              </a:rPr>
              <a:t>李开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hdict_new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capacity)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将哈希表的初始容量作为参数（必须严格为正），并返回一个没有任何元素的新哈希字典。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hdict_lookup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H, key k)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在字典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中查找是否存在键值与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相等的条目，如果存在，它将返回该条目。我们马上看看如何表达这些结果。我们可以添加后置条件，客户可以使用这些后置条件来推理他们的代码。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最后一个函数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hdict_insert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H, entry x)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将条目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添加到字典中。它也将用后置条件进行扩展。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从设计中我们可以看出，客户端必须提供条目的类型及键的类型。只有客户端才知道在库的特定用途中这些可能是什么。不管怎样，我们要求条目是指针类型，并且是非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3  </a:t>
            </a:r>
            <a:r>
              <a:rPr lang="zh-CN" altLang="en-US" dirty="0"/>
              <a:t>通用哈希词典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67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这样，函数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hdict_lookup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将通过返回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，来表示字典中不包含满足条件的条目。因此，客户端接口指定以下类型：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client-side types */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typedef ______* entry; // Supplied by client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typedef ______ key; // Supplied by client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客户端是否也需要提供某些函数？是的！哈希表的实现需要函数来对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的值进行操作，这样它就可以对键进行哈希，确定键是否相等，并从条目中提取键。由于库应该是通用的，因此库的实现者不能编写这些函数；我们要求客户提供这些函数。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这些“客户端”函数有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3  </a:t>
            </a:r>
            <a:r>
              <a:rPr lang="zh-CN" altLang="en-US" dirty="0"/>
              <a:t>通用哈希词典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139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879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查找键时，需要将该键与字典中感兴趣条目的键进行匹配。为此，库中需要一个从条目中提取出键的函数：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entry_key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(entry x)       // Supplied by client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/*@requires x != NULL; @*/ ;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hdict_lookup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表示不存在具有指定键的条目，因此我们不允许条目为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此函数允许我们为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hdict_insert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提供一个有用的后置条件：插入条目后，我们希望在查找其键时能够找到。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hdict_insert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H, entry x)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/*@requires H != NULL &amp;&amp; x != NULL; @*/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/*@ensures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hdict_lookup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entry_key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 == x; @*/ ;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3  </a:t>
            </a:r>
            <a:r>
              <a:rPr lang="zh-CN" altLang="en-US" dirty="0"/>
              <a:t>通用哈希词典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46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879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我们还需要一个哈希函数，将键映射到整数。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key_hash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 k);             // Supplied by client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函数返回的结果，也就是哈希值，可以是任何整数，所以当计算该键哈希到表的哪个索引时，哈希表的实现必须同时考虑这个任意整数及哈希表的大小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。为了使哈希表的实现能够达到所宣称的（平均情况）渐进复杂度，生成的索引应该在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之间具有均匀分布的特性。即使哈希表的实现将每个键映射到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，它也能正常工作（尽管很慢）。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3  </a:t>
            </a:r>
            <a:r>
              <a:rPr lang="zh-CN" altLang="en-US" dirty="0"/>
              <a:t>通用哈希词典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427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879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哈希表操作还需要检查键是否相等，以便能够判断碰撞的两个键实际上是否相同。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key_equiv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 k1, key k2);     // Supplied by client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有了这个函数，我们可以向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hdict_lookup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添加一个后置条件：它要么返回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，要么返回的条目具有所要查找的键：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hdict_lookup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H, key k)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/*@requires H != NULL; @*/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/*@ensures \result == NULL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||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key_equiv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entry_key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(\result), k); @*/ ;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3  </a:t>
            </a:r>
            <a:r>
              <a:rPr lang="zh-CN" altLang="en-US" dirty="0"/>
              <a:t>通用哈希词典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97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879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现在我们将完整的接口做个汇总。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/************************/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/***     Client interface    ***/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/************************/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typedef ______* entry;             // Supplied by client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typedef ______ key;                  // Supplied by client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entry_key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(entry x)                // Supplied by client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/*@requires x != NULL; @*/ ;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key_hash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 k);                    // Supplied by client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key_equiv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 k1, key k2); // Supplied by client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3  </a:t>
            </a:r>
            <a:r>
              <a:rPr lang="zh-CN" altLang="en-US" dirty="0"/>
              <a:t>通用哈希词典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32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987925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/*************************/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/***    Library interface    ***/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/*************************/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typedef ______*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hdict_new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capacity)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/*@requires capacity &gt; 0; @*/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/*@ensures \result != NULL; @*/ 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hdict_lookup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H, key k)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/*@requires H != NULL; @*/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/*@ensures \result == NULL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||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key_equiv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entry_key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(\result), k); @*/ 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hdict_insert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H, entry x)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/*@requires H != NULL &amp;&amp; x != NULL; @*/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/*@ensures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hdict_lookup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entry_key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 == x; @*/ ;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3  </a:t>
            </a:r>
            <a:r>
              <a:rPr lang="zh-CN" altLang="en-US" dirty="0"/>
              <a:t>通用哈希词典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7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一个示例应用程序是计算单词出现的次数，比如说，在推特数据语料库或莎士比亚作品全集中。在这个应用程序中，键是用字符串表示的单词。条目是成对的单词和单词计数，后者表示为整数。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/******************************/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client-side implementation 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/******************************/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wcount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word;            // key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count;              // other data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4  </a:t>
            </a:r>
            <a:r>
              <a:rPr lang="zh-CN" altLang="en-US" dirty="0"/>
              <a:t>一个微型的客户端</a:t>
            </a:r>
          </a:p>
        </p:txBody>
      </p:sp>
    </p:spTree>
    <p:extLst>
      <p:ext uri="{BB962C8B-B14F-4D97-AF65-F5344CB8AC3E}">
        <p14:creationId xmlns:p14="http://schemas.microsoft.com/office/powerpoint/2010/main" val="72300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65787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Fulfilling the client interface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wcount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entry;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string key;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entry_key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(entry x)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//@requires x != NULL;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x-&gt;word;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key_hash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 k) {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hash_string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(k); /* defined below 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key_equiv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 k1, key k2) {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string_equal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(k1, k2);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4  </a:t>
            </a:r>
            <a:r>
              <a:rPr lang="zh-CN" altLang="en-US" dirty="0"/>
              <a:t>一个微小的客户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9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65787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我们必须回答的一个问题是如何散列字符串，也就是说，如何将字符串映射到整数，使得无论输入字符串如何分布，整数都是均匀分布的。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可以使用函数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string_charat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访问字符串中的各个字符，也可以使用函数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char_ord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获取字符的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值；这两者都是在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字符串库中定义的。因此，我们对哈希字符串的总体描述如下：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hash_string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s) {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string_length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h = 0;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//@loop_invariant 0 &lt;=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char_ord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string_charat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Do something to combine h and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h;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  </a:t>
            </a:r>
            <a:r>
              <a:rPr lang="zh-CN" altLang="en-US" dirty="0"/>
              <a:t>通用哈希函数</a:t>
            </a:r>
          </a:p>
        </p:txBody>
      </p:sp>
    </p:spTree>
    <p:extLst>
      <p:ext uri="{BB962C8B-B14F-4D97-AF65-F5344CB8AC3E}">
        <p14:creationId xmlns:p14="http://schemas.microsoft.com/office/powerpoint/2010/main" val="5060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400" dirty="0"/>
              <a:t>本讲我们将继续讨论哈希表数据结构，并用哈希表实现字典的一个非常基本的接口。本讲还将讨论一种新的关注点分离。之前，我们已经讨论了很多关于库的接口（客户端可以依赖）和库的实现（应该能够在不影响正确设计的客户端的情况下进行更改）之间的区别。</a:t>
            </a:r>
            <a:endParaRPr lang="en-US" altLang="zh-CN" sz="2400" dirty="0"/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400" dirty="0"/>
              <a:t>接口中不仅定义了类型，还定义了接口之上可用操作以及这些操作的前置条件和后置条件。对于一般的数据结构，注意操作的渐进复杂性也很有用，这样潜在的客户就可以决定接口是否符合他们的需要。</a:t>
            </a:r>
            <a:endParaRPr lang="en-US" altLang="zh-CN" sz="24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1 </a:t>
            </a:r>
            <a:r>
              <a:rPr lang="zh-CN" altLang="en-US" dirty="0"/>
              <a:t>引言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65787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现在，如果我们不添加任何内容来替换注释，上面的函数仍然可以让哈希表正常工作，只是非常慢，因为每个字符串的哈希值都将为零。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一个稍微好一点的想法是将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与加法或乘法相结合：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//@loop_invariant 0 &lt;=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char_ord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string_charat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 = h +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但是，这仍然很糟糕！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  </a:t>
            </a:r>
            <a:r>
              <a:rPr lang="zh-CN" altLang="en-US" dirty="0"/>
              <a:t>通用哈希函数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684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1"/>
            <a:ext cx="8229600" cy="52578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我们可以将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威廉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莎士比亚全集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n=45600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个词汇输入到一个有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m=22800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个链的哈希表中（负载因子为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），运行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ht_stats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来看看情况有多糟糕：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Hash table distribution: how many chains have size...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...0:       21217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...1:       239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...2:       132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...3:       78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...4:       73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...5:       55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...6:       60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...7:       46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...8:       42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...9:       23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...10+:     835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Longest chain: 176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  </a:t>
            </a:r>
            <a:r>
              <a:rPr lang="zh-CN" altLang="en-US" dirty="0"/>
              <a:t>通用哈希函数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8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1"/>
            <a:ext cx="8229600" cy="52578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大多数链都是空的，许多链非常非常长！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问题在于，当使用这个哈希函数时，大多数字符串可能具有非常小的哈希值。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还有个更大的问题是，相同的字母按不同次序排列构成的字符串，有相同的哈希值，比如，“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和“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在哈希表中总是会发生碰撞。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虽然哈希碰撞是不可避免的，但是当我们可以轻易地预测出两个字符串会具有相同哈希值时，我们应该怀疑一定出了什么问题。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  </a:t>
            </a:r>
            <a:r>
              <a:rPr lang="zh-CN" altLang="en-US" dirty="0"/>
              <a:t>通用哈希函数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08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1"/>
            <a:ext cx="8229600" cy="52578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为了解决这个问题，我们可以在将值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与当前值组合之前以某种方式操纵它。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的某些版本将其用作默认的字符串哈希函数。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//@loop_invariant 0 &lt;=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char_ord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string_charat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31 * h;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 = h +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  </a:t>
            </a:r>
            <a:r>
              <a:rPr lang="zh-CN" altLang="en-US" dirty="0"/>
              <a:t>通用哈希函数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140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1"/>
            <a:ext cx="8229600" cy="52578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当我们将所有词汇表字符串添加到哈希表中时，发现这样一来效果好多了：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Hash table distribution: how many chains have size...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...0: 3057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...1: 6210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...2: 6139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...3: 4084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...4: 2151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...5: 809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...6: 271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...7: 53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...8: 21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...9: 4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...10+: 1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Longest chain: 10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  </a:t>
            </a:r>
            <a:r>
              <a:rPr lang="zh-CN" altLang="en-US" dirty="0"/>
              <a:t>通用哈希函数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87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1"/>
            <a:ext cx="8229600" cy="52578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我们可以尝试以多种不同的方式在这个函数中添加一些随机性。例如，我们可以乘以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库中伪随机数生成器生成的数字，而不是乘以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rand_t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init_rand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(0x1337BEEF);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//@loop_invariant 0 &lt;=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char_ord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string_charat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 = rand(r) * h;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 = h +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  </a:t>
            </a:r>
            <a:r>
              <a:rPr lang="zh-CN" altLang="en-US" dirty="0"/>
              <a:t>通用哈希函数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138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578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如果我们看看这个函数的性能，它可以与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哈希函数相媲美，尽管它实际上并没有那么好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更多的链是空的，更多的链更长。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Hash table distribution: how many chains have size...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...0: 3796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...1: 6214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...2: 5424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...3: 3589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...4: 2101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...5: 1006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...6: 455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...7: 145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...8: 48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...9: 15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...10+: 7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Longest chain: 11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  </a:t>
            </a:r>
            <a:r>
              <a:rPr lang="zh-CN" altLang="en-US" dirty="0"/>
              <a:t>通用哈希函数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680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578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可以有许多其他变体； 例如，我们可以尝试在每一步直接将线性同余生成器应用于哈希值：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//@loop_invariant 0 &lt;=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char_ord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string_charat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 = 1664525 * h + 1013904223;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 = h +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关键目标是我们想要一个计算速度非常快的哈希函数，并且在我们的哈希表中实现良好的分布。 手写散列函数通常不能很好地工作，这会显着影响散列表的性能。 只要有可能，使用随机性有助于避免任何系统偏差。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  </a:t>
            </a:r>
            <a:r>
              <a:rPr lang="zh-CN" altLang="en-US" dirty="0"/>
              <a:t>通用哈希函数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为简单起见，我们现在编写一个哈希字典的不调整大小的实现。将此代码修改为采用无界数组来支持按需调整哈希表大小，我们把这项工作留作练习。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一个不调整大小的实现要求我们能够先验地预测一个好的大小，否则我们将无法获得宣称的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平均时间复杂度。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选择太大的尺寸会浪费空间，并且将使程序因缺乏存储空间而速度变慢。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选择尺寸太小，负载系数会很高，导致渐进（和实际）运行时间较差。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6  </a:t>
            </a:r>
            <a:r>
              <a:rPr lang="zh-CN" altLang="en-US" dirty="0"/>
              <a:t>哈希表的固定大小实现</a:t>
            </a:r>
          </a:p>
        </p:txBody>
      </p:sp>
    </p:spTree>
    <p:extLst>
      <p:ext uri="{BB962C8B-B14F-4D97-AF65-F5344CB8AC3E}">
        <p14:creationId xmlns:p14="http://schemas.microsoft.com/office/powerpoint/2010/main" val="259872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/*******************************/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/* library-side implementation 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/*******************************/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typedef struct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chain_node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chain;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struct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chain_node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  entry data;        // != NULL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 chain* next;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};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typedef struct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hdict_header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struct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hdict_header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   int size;         // 0 &lt;= size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    int capacity;     // 0 &lt; capacity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   chain*[] table;   // \length(table) == capacity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};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6  </a:t>
            </a:r>
            <a:r>
              <a:rPr lang="zh-CN" altLang="en-US" dirty="0"/>
              <a:t>哈希表的固定大小实现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39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/>
              <a:t>我们还没有遇到的一个问题是，为了让库提供服务，它可能反过来需要客户提供一些操作。哈希表为这种复杂情况提供了一个很好的例子，因此在给出哈希表的实现之前，我们将详细讨论哈希表的接口。</a:t>
            </a:r>
            <a:endParaRPr lang="en-US" altLang="zh-CN" sz="2000" dirty="0"/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/>
              <a:t>本课程中，我们将实现提供的数据结构和对它们的操作称为库，将使用库的代码称为客户端。本讲学习目标：</a:t>
            </a:r>
            <a:endParaRPr lang="en-US" altLang="zh-CN" sz="2000" dirty="0"/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/>
              <a:t>计算思维：我们讨论了客户端接口和客户端实现的分离；</a:t>
            </a:r>
            <a:endParaRPr lang="en-US" altLang="zh-CN" sz="2000" dirty="0"/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/>
              <a:t>算法和数据结构：讨论散列字符串算法；</a:t>
            </a:r>
            <a:endParaRPr lang="en-US" altLang="zh-CN" sz="2000" dirty="0"/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/>
              <a:t>编程：我们重新讨论</a:t>
            </a:r>
            <a:r>
              <a:rPr lang="en-US" altLang="zh-CN" sz="2000" dirty="0"/>
              <a:t>char</a:t>
            </a:r>
            <a:r>
              <a:rPr lang="zh-CN" altLang="en-US" sz="2000" dirty="0"/>
              <a:t>数据类型，并用它来考虑字符串哈希。我们使用它来实现基于哈希表的数据结构。</a:t>
            </a:r>
            <a:endParaRPr lang="en-US" altLang="zh-CN" sz="20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1 </a:t>
            </a:r>
            <a:r>
              <a:rPr lang="zh-CN" altLang="en-US" dirty="0"/>
              <a:t>引言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08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bool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is_hdict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H) {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    return H != NULL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        &amp;&amp; 0 &lt;= H-&gt;size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        &amp;&amp; 0 &lt; H-&gt;capacity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        &amp;&amp;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is_array_expected_length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(H-&gt;table, H-&gt;capacity);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    /* &amp;&amp; there are no NULL entries 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    /* &amp;&amp; each entry satisfies its own representation invariants 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    /* &amp;&amp; there aren’t entries with equal key 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    /* &amp;&amp; the number of entries matches the size 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    /* &amp;&amp; every entry in H-&gt;table[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hashes to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   /* &amp;&amp; ... 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}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6  </a:t>
            </a:r>
            <a:r>
              <a:rPr lang="zh-CN" altLang="en-US" dirty="0"/>
              <a:t>哈希表的固定大小实现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529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int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index_of_key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H, key k)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//@requires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is_hdict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//@ensures 0 &lt;= \result &amp;&amp; \result &lt; H-&gt;capacity;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{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    return abs(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key_hash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% H-&gt;capacity);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}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hdict_new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capacity)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//@requires capacity &gt; 0;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//@ensures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is_hdict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(\result);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{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H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    H-&gt;size = 0;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    H-&gt;capacity = capacity;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     H-&gt;table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alloc_array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(chain*, capacity);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    return H;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}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6  </a:t>
            </a:r>
            <a:r>
              <a:rPr lang="zh-CN" altLang="en-US" dirty="0"/>
              <a:t>哈希表的固定大小实现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262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 entry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hdict_lookup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H, key k)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//@requires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is_hdict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 //@ensures \result == NULL ||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key_equiv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entry_key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(\result), k);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{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    int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index_of_key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(H, k);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     for (chain* p = H-&gt;table[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p != NULL; p = p-&gt;next) {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         if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key_equiv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entry_key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(p-&gt;data), k))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             return p-&gt;data;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    }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     return NULL;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}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6  </a:t>
            </a:r>
            <a:r>
              <a:rPr lang="zh-CN" altLang="en-US" dirty="0"/>
              <a:t>哈希表的固定大小实现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903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57800"/>
          </a:xfrm>
        </p:spPr>
        <p:txBody>
          <a:bodyPr/>
          <a:lstStyle/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 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hdict_insert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H, entry x)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//@requires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is_hdict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 //@requires x != NULL;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 //@ensures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is_hdict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//@ensures x ==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hdict_lookup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entry_key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{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     key k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entry_key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     int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index_of_key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(H, k);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     for (chain* p = H-&gt;table[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p != NULL; p = p-&gt;next) {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         //@assert p-&gt;data != NULL; // Not given by loop invariant!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         if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key_equiv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entry_key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(p-&gt;data), k)) {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            p-&gt;data = x;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             return;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         }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     }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     // prepend new entry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     chain* p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(chain);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     p-&gt;data = x;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     p-&gt;next = H-&gt;table[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     H-&gt;table[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p;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    (H-&gt;size)++;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 }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6  </a:t>
            </a:r>
            <a:r>
              <a:rPr lang="zh-CN" altLang="en-US" dirty="0"/>
              <a:t>哈希表的固定大小实现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246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FD4E6C-64F7-4EF4-8409-3B60F546464E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华中科技大学计算机学院</a:t>
            </a:r>
            <a:endParaRPr lang="en-US" altLang="zh-CN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4"/>
            <a:ext cx="8229600" cy="78898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思考题：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495300" y="914400"/>
            <a:ext cx="8153400" cy="4054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练习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扩展哈希表实现，使其在负载因子超过某个阈值时动态调整自身大小。 当哈希表的大小加倍时，您需要将旧哈希表中的每个元素显式插入到新哈希表中，因为哈希的结果依赖于哈希表的大小。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练习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为具有函数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elem_hash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 k, int m)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的不同客户方接口重写库实现，该函数返回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（包括）和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（不包括）之间的结果。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262CB92-0FE5-459F-AB5D-E865671F4EDF}"/>
              </a:ext>
            </a:extLst>
          </p:cNvPr>
          <p:cNvSpPr txBox="1">
            <a:spLocks/>
          </p:cNvSpPr>
          <p:nvPr/>
        </p:nvSpPr>
        <p:spPr bwMode="auto">
          <a:xfrm>
            <a:off x="6553200" y="625590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7D10DA83-B091-4F57-AAD1-155AB178C9BF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10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FD4E6C-64F7-4EF4-8409-3B60F546464E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华中科技大学计算机学院</a:t>
            </a:r>
            <a:endParaRPr lang="en-US" altLang="zh-CN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4"/>
            <a:ext cx="8229600" cy="78898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思考题：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495300" y="914400"/>
            <a:ext cx="8153400" cy="4054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练习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使用一个新函数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ht_tabulate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扩展哈希表接口，该函数返回一个包含哈希表中元素的数组，元素以某种任意顺序排列。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练习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使用新函数扩展哈希表接口，以从表中删除具有给定键的元素。 若想技高一筹，可类似于我们增长和缩小无界数组的方式，一旦负载因子下降到某个最小值以下，就缩小哈希表的大小。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262CB92-0FE5-459F-AB5D-E865671F4EDF}"/>
              </a:ext>
            </a:extLst>
          </p:cNvPr>
          <p:cNvSpPr txBox="1">
            <a:spLocks/>
          </p:cNvSpPr>
          <p:nvPr/>
        </p:nvSpPr>
        <p:spPr bwMode="auto">
          <a:xfrm>
            <a:off x="6553200" y="625590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7D10DA83-B091-4F57-AAD1-155AB178C9BF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5896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FD4E6C-64F7-4EF4-8409-3B60F546464E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华中科技大学计算机学院</a:t>
            </a:r>
            <a:endParaRPr lang="en-US" altLang="zh-CN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4"/>
            <a:ext cx="8229600" cy="78898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作业：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495300" y="1287623"/>
            <a:ext cx="8153400" cy="194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完成群文件中第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讲课件压缩包“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14-HashDictionaries.zip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”里文档“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theory7.pdf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”作业题。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262CB92-0FE5-459F-AB5D-E865671F4EDF}"/>
              </a:ext>
            </a:extLst>
          </p:cNvPr>
          <p:cNvSpPr txBox="1">
            <a:spLocks/>
          </p:cNvSpPr>
          <p:nvPr/>
        </p:nvSpPr>
        <p:spPr bwMode="auto">
          <a:xfrm>
            <a:off x="6553200" y="625590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7D10DA83-B091-4F57-AAD1-155AB178C9BF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745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到目前为止，我们所讨论过的所有数据结构都有一些似乎不相关的特定类型信息。在队列的实现中，我们尤其需要一个字符串队列，这很重要。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typedef ______*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queue_empty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Q) /* O(1) */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/*@requires Q != NULL; @*/;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queue_new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/* O(1) */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/*@ensures \result != NULL; @*/;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Q, string x) /* O(1) */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/*@requires Q != NULL; @*/;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S) /* O(1) */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/*@requires Q != NULL &amp;&amp; !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queue_empty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 @*/ ;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2  </a:t>
            </a:r>
            <a:r>
              <a:rPr lang="zh-CN" altLang="en-US" dirty="0"/>
              <a:t>通用数据结构</a:t>
            </a:r>
          </a:p>
        </p:txBody>
      </p:sp>
    </p:spTree>
    <p:extLst>
      <p:ext uri="{BB962C8B-B14F-4D97-AF65-F5344CB8AC3E}">
        <p14:creationId xmlns:p14="http://schemas.microsoft.com/office/powerpoint/2010/main" val="216542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1403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如果我们希望使用字符串之外的其他类型，如整数等，那么必须重写代码，这样既浪费，又可能导致隐藏的错误。我们处理这个问题的方法是创建一个类型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，该类型由库使用，但未在库中定义：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/*** Client interface ***/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typedef _______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Supplied by client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/*** Library interface ***/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typedef ______*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queue_empty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Q) /* O(1) */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/*@requires Q != NULL; @*/;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queue_new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/* O(1) */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/*@ensures \result != NULL; @*/;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 /* O(1) */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/*@requires Q != NULL; @*/;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Q) /* O(1) */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/*@requires Q != NULL &amp;&amp; !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queue_empty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 @*/ ;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2  </a:t>
            </a:r>
            <a:r>
              <a:rPr lang="zh-CN" altLang="en-US" dirty="0"/>
              <a:t>通用数据结构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42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1403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库接口中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之前的下划线表示客户端不知道抽象类型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是如何实现的，只知道它是一个指针。因此，库可以自由地更改此实现，而不会破坏任何（与接口相关的）客户端代码。客户端接口中的下划线表示库不知道抽象类型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是如何实现的，这意味着客户端可以在不破坏库的情况下自由更改此实现。每当需要引用客户端数据时，库的实现只引用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类型，它希望客户端已经定义了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类型。因此，必须将客户端代码拆分为（至少）两个文件：一个文件称为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queue-client.c0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，它定义了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，例如：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如果我们对字符串队列和程序的其余部分感兴趣，例如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main.c0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2  </a:t>
            </a:r>
            <a:r>
              <a:rPr lang="zh-CN" altLang="en-US" dirty="0"/>
              <a:t>通用数据结构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0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现在，如果包含队列库实现的文件是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queue.c0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，则整个程序应这样编译：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cc0 queue-client.c0 queue.c0 main.c0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这样来体现相关性。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但这种方法仍然不完美，因为任何给定的程序都只支持单一类型的队列元素。我们将在下一节课上开始研究这个问题。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2  </a:t>
            </a:r>
            <a:r>
              <a:rPr lang="zh-CN" altLang="en-US" dirty="0"/>
              <a:t>通用数据结构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49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当我们用哈希表实现字典接口时，我们会将其称为哈希字典或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。我们的哈希字典实现将是通用的；无论表中存储的条目的类型以及它们的键的类型如何，它都能工作。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我们需要仔细考虑哪些类型和函数是由哈希字典的客户端提供的，哪些是由库本身提供的。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显然，库应该确定哈希字典的类型：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3  </a:t>
            </a:r>
            <a:r>
              <a:rPr lang="zh-CN" altLang="en-US" dirty="0"/>
              <a:t>通用哈希词典</a:t>
            </a:r>
          </a:p>
        </p:txBody>
      </p:sp>
    </p:spTree>
    <p:extLst>
      <p:ext uri="{BB962C8B-B14F-4D97-AF65-F5344CB8AC3E}">
        <p14:creationId xmlns:p14="http://schemas.microsoft.com/office/powerpoint/2010/main" val="207569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2024-04-02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9879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显然，库应该确定哈希字典的类型：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library side types 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typedef ______*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这实际上是由库的实现者提供的唯一类型。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此外，库接口应该提供这样几个功能：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library side functions 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hdict_new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capacity) /* O(1) 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/*@requires capacity &gt; 0; @*/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/*@ensures \result != NULL; @*/ 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hdict_lookup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H, key k) /* O(1) avg. 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/*@requires H != NULL; @*/ 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hdict_insert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hdict_t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H, entry x) /* O(1) avg. */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/*@requires H != NULL &amp;&amp; x != NULL; @*/ ;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3  </a:t>
            </a:r>
            <a:r>
              <a:rPr lang="zh-CN" altLang="en-US" dirty="0"/>
              <a:t>通用哈希词典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46729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华文细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18131</TotalTime>
  <Words>4468</Words>
  <Application>Microsoft Office PowerPoint</Application>
  <PresentationFormat>全屏显示(4:3)</PresentationFormat>
  <Paragraphs>454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Arial</vt:lpstr>
      <vt:lpstr>Garamond</vt:lpstr>
      <vt:lpstr>Times New Roman</vt:lpstr>
      <vt:lpstr>Wingdings</vt:lpstr>
      <vt:lpstr>Edge</vt:lpstr>
      <vt:lpstr>Lecture 14 Hash Dictionaries 第14讲 哈希词典</vt:lpstr>
      <vt:lpstr>1 引言</vt:lpstr>
      <vt:lpstr>1 引言(续)</vt:lpstr>
      <vt:lpstr>2  通用数据结构</vt:lpstr>
      <vt:lpstr>2  通用数据结构(续)</vt:lpstr>
      <vt:lpstr>2  通用数据结构(续)</vt:lpstr>
      <vt:lpstr>2  通用数据结构(续)</vt:lpstr>
      <vt:lpstr>3  通用哈希词典</vt:lpstr>
      <vt:lpstr>3  通用哈希词典(续)</vt:lpstr>
      <vt:lpstr>3  通用哈希词典(续)</vt:lpstr>
      <vt:lpstr>3  通用哈希词典(续)</vt:lpstr>
      <vt:lpstr>3  通用哈希词典(续)</vt:lpstr>
      <vt:lpstr>3  通用哈希词典(续)</vt:lpstr>
      <vt:lpstr>3  通用哈希词典(续)</vt:lpstr>
      <vt:lpstr>3  通用哈希词典(续)</vt:lpstr>
      <vt:lpstr>3  通用哈希词典(续)</vt:lpstr>
      <vt:lpstr>4  一个微型的客户端</vt:lpstr>
      <vt:lpstr>4  一个微小的客户(续)</vt:lpstr>
      <vt:lpstr>5  通用哈希函数</vt:lpstr>
      <vt:lpstr>5  通用哈希函数(续)</vt:lpstr>
      <vt:lpstr>5  通用哈希函数(续)</vt:lpstr>
      <vt:lpstr>5  通用哈希函数(续)</vt:lpstr>
      <vt:lpstr>5  通用哈希函数(续)</vt:lpstr>
      <vt:lpstr>5  通用哈希函数(续)</vt:lpstr>
      <vt:lpstr>5  通用哈希函数(续)</vt:lpstr>
      <vt:lpstr>5  通用哈希函数(续)</vt:lpstr>
      <vt:lpstr>5  通用哈希函数(续)</vt:lpstr>
      <vt:lpstr>6  哈希表的固定大小实现</vt:lpstr>
      <vt:lpstr>6  哈希表的固定大小实现(续)</vt:lpstr>
      <vt:lpstr>6  哈希表的固定大小实现(续)</vt:lpstr>
      <vt:lpstr>6  哈希表的固定大小实现(续)</vt:lpstr>
      <vt:lpstr>6  哈希表的固定大小实现(续)</vt:lpstr>
      <vt:lpstr>6  哈希表的固定大小实现(续)</vt:lpstr>
      <vt:lpstr>思考题：</vt:lpstr>
      <vt:lpstr>思考题：</vt:lpstr>
      <vt:lpstr>作业：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Aaron</cp:lastModifiedBy>
  <cp:revision>345</cp:revision>
  <cp:lastPrinted>1601-01-01T00:00:00Z</cp:lastPrinted>
  <dcterms:created xsi:type="dcterms:W3CDTF">2014-11-05T12:07:07Z</dcterms:created>
  <dcterms:modified xsi:type="dcterms:W3CDTF">2024-04-02T13:24:11Z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