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40"/>
  </p:notesMasterIdLst>
  <p:sldIdLst>
    <p:sldId id="256" r:id="rId2"/>
    <p:sldId id="257" r:id="rId3"/>
    <p:sldId id="406" r:id="rId4"/>
    <p:sldId id="314" r:id="rId5"/>
    <p:sldId id="407" r:id="rId6"/>
    <p:sldId id="409" r:id="rId7"/>
    <p:sldId id="408" r:id="rId8"/>
    <p:sldId id="410" r:id="rId9"/>
    <p:sldId id="411" r:id="rId10"/>
    <p:sldId id="412" r:id="rId11"/>
    <p:sldId id="413" r:id="rId12"/>
    <p:sldId id="414" r:id="rId13"/>
    <p:sldId id="415" r:id="rId14"/>
    <p:sldId id="416" r:id="rId15"/>
    <p:sldId id="417" r:id="rId16"/>
    <p:sldId id="418" r:id="rId17"/>
    <p:sldId id="419" r:id="rId18"/>
    <p:sldId id="420" r:id="rId19"/>
    <p:sldId id="440" r:id="rId20"/>
    <p:sldId id="421" r:id="rId21"/>
    <p:sldId id="422" r:id="rId22"/>
    <p:sldId id="423" r:id="rId23"/>
    <p:sldId id="424" r:id="rId24"/>
    <p:sldId id="425" r:id="rId25"/>
    <p:sldId id="426" r:id="rId26"/>
    <p:sldId id="427" r:id="rId27"/>
    <p:sldId id="428" r:id="rId28"/>
    <p:sldId id="429" r:id="rId29"/>
    <p:sldId id="430" r:id="rId30"/>
    <p:sldId id="431" r:id="rId31"/>
    <p:sldId id="432" r:id="rId32"/>
    <p:sldId id="433" r:id="rId33"/>
    <p:sldId id="434" r:id="rId34"/>
    <p:sldId id="435" r:id="rId35"/>
    <p:sldId id="436" r:id="rId36"/>
    <p:sldId id="437" r:id="rId37"/>
    <p:sldId id="438" r:id="rId38"/>
    <p:sldId id="439" r:id="rId39"/>
  </p:sldIdLst>
  <p:sldSz cx="9144000" cy="6858000" type="screen4x3"/>
  <p:notesSz cx="6858000" cy="9144000"/>
  <p:defaultTextStyle>
    <a:defPPr>
      <a:defRPr lang="zh-CN"/>
    </a:defPPr>
    <a:lvl1pPr algn="l" rtl="0" eaLnBrk="0" fontAlgn="base" hangingPunct="0">
      <a:spcBef>
        <a:spcPct val="0"/>
      </a:spcBef>
      <a:spcAft>
        <a:spcPct val="0"/>
      </a:spcAft>
      <a:defRPr b="1" kern="1200">
        <a:solidFill>
          <a:srgbClr val="000099"/>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rgbClr val="000099"/>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rgbClr val="000099"/>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rgbClr val="000099"/>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rgbClr val="000099"/>
        </a:solidFill>
        <a:latin typeface="Arial" panose="020B0604020202020204" pitchFamily="34" charset="0"/>
        <a:ea typeface="宋体" panose="02010600030101010101" pitchFamily="2" charset="-122"/>
        <a:cs typeface="+mn-cs"/>
      </a:defRPr>
    </a:lvl5pPr>
    <a:lvl6pPr marL="2286000" algn="l" defTabSz="914400" rtl="0" eaLnBrk="1" latinLnBrk="0" hangingPunct="1">
      <a:defRPr b="1" kern="1200">
        <a:solidFill>
          <a:srgbClr val="000099"/>
        </a:solidFill>
        <a:latin typeface="Arial" panose="020B0604020202020204" pitchFamily="34" charset="0"/>
        <a:ea typeface="宋体" panose="02010600030101010101" pitchFamily="2" charset="-122"/>
        <a:cs typeface="+mn-cs"/>
      </a:defRPr>
    </a:lvl6pPr>
    <a:lvl7pPr marL="2743200" algn="l" defTabSz="914400" rtl="0" eaLnBrk="1" latinLnBrk="0" hangingPunct="1">
      <a:defRPr b="1" kern="1200">
        <a:solidFill>
          <a:srgbClr val="000099"/>
        </a:solidFill>
        <a:latin typeface="Arial" panose="020B0604020202020204" pitchFamily="34" charset="0"/>
        <a:ea typeface="宋体" panose="02010600030101010101" pitchFamily="2" charset="-122"/>
        <a:cs typeface="+mn-cs"/>
      </a:defRPr>
    </a:lvl7pPr>
    <a:lvl8pPr marL="3200400" algn="l" defTabSz="914400" rtl="0" eaLnBrk="1" latinLnBrk="0" hangingPunct="1">
      <a:defRPr b="1" kern="1200">
        <a:solidFill>
          <a:srgbClr val="000099"/>
        </a:solidFill>
        <a:latin typeface="Arial" panose="020B0604020202020204" pitchFamily="34" charset="0"/>
        <a:ea typeface="宋体" panose="02010600030101010101" pitchFamily="2" charset="-122"/>
        <a:cs typeface="+mn-cs"/>
      </a:defRPr>
    </a:lvl8pPr>
    <a:lvl9pPr marL="3657600" algn="l" defTabSz="914400" rtl="0" eaLnBrk="1" latinLnBrk="0" hangingPunct="1">
      <a:defRPr b="1" kern="1200">
        <a:solidFill>
          <a:srgbClr val="000099"/>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99"/>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604" autoAdjust="0"/>
  </p:normalViewPr>
  <p:slideViewPr>
    <p:cSldViewPr>
      <p:cViewPr varScale="1">
        <p:scale>
          <a:sx n="95" d="100"/>
          <a:sy n="95" d="100"/>
        </p:scale>
        <p:origin x="864" y="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spcBef>
                <a:spcPct val="0"/>
              </a:spcBef>
              <a:spcAft>
                <a:spcPct val="0"/>
              </a:spcAft>
              <a:buClrTx/>
              <a:buSzTx/>
              <a:buFontTx/>
              <a:buNone/>
              <a:defRPr sz="1200" b="0">
                <a:solidFill>
                  <a:schemeClr val="tx1"/>
                </a:solidFill>
              </a:defRPr>
            </a:lvl1pPr>
          </a:lstStyle>
          <a:p>
            <a:pPr>
              <a:defRPr/>
            </a:pPr>
            <a:endParaRPr lang="en-US" altLang="zh-CN"/>
          </a:p>
        </p:txBody>
      </p:sp>
      <p:sp>
        <p:nvSpPr>
          <p:cNvPr id="3174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spcBef>
                <a:spcPct val="0"/>
              </a:spcBef>
              <a:spcAft>
                <a:spcPct val="0"/>
              </a:spcAft>
              <a:buClrTx/>
              <a:buSzTx/>
              <a:buFontTx/>
              <a:buNone/>
              <a:defRPr sz="1200" b="0">
                <a:solidFill>
                  <a:schemeClr val="tx1"/>
                </a:solidFill>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174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175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spcBef>
                <a:spcPct val="0"/>
              </a:spcBef>
              <a:spcAft>
                <a:spcPct val="0"/>
              </a:spcAft>
              <a:buClrTx/>
              <a:buSzTx/>
              <a:buFontTx/>
              <a:buNone/>
              <a:defRPr sz="1200" b="0">
                <a:solidFill>
                  <a:schemeClr val="tx1"/>
                </a:solidFill>
              </a:defRPr>
            </a:lvl1pPr>
          </a:lstStyle>
          <a:p>
            <a:pPr>
              <a:defRPr/>
            </a:pPr>
            <a:endParaRPr lang="en-US" altLang="zh-CN"/>
          </a:p>
        </p:txBody>
      </p:sp>
      <p:sp>
        <p:nvSpPr>
          <p:cNvPr id="3175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spcBef>
                <a:spcPct val="0"/>
              </a:spcBef>
              <a:spcAft>
                <a:spcPct val="0"/>
              </a:spcAft>
              <a:buClrTx/>
              <a:buSzTx/>
              <a:buFontTx/>
              <a:buNone/>
              <a:defRPr sz="1200" b="0">
                <a:solidFill>
                  <a:schemeClr val="tx1"/>
                </a:solidFill>
              </a:defRPr>
            </a:lvl1pPr>
          </a:lstStyle>
          <a:p>
            <a:pPr>
              <a:defRPr/>
            </a:pPr>
            <a:fld id="{03D82BB7-0F90-4ADE-B8DC-F2E7F7EF717B}" type="slidenum">
              <a:rPr lang="en-US" altLang="zh-CN"/>
              <a:pPr>
                <a:defRPr/>
              </a:pPr>
              <a:t>‹#›</a:t>
            </a:fld>
            <a:endParaRPr lang="en-US" altLang="zh-CN"/>
          </a:p>
        </p:txBody>
      </p:sp>
    </p:spTree>
    <p:extLst>
      <p:ext uri="{BB962C8B-B14F-4D97-AF65-F5344CB8AC3E}">
        <p14:creationId xmlns:p14="http://schemas.microsoft.com/office/powerpoint/2010/main" val="29689602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836127360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2" name="Rectangle 2"/>
          <p:cNvSpPr>
            <a:spLocks noGrp="1" noChangeArrowheads="1"/>
          </p:cNvSpPr>
          <p:nvPr>
            <p:ph type="ctrTitle"/>
          </p:nvPr>
        </p:nvSpPr>
        <p:spPr>
          <a:xfrm>
            <a:off x="685800" y="1295400"/>
            <a:ext cx="7623175" cy="1752600"/>
          </a:xfrm>
        </p:spPr>
        <p:txBody>
          <a:bodyPr/>
          <a:lstStyle>
            <a:lvl1pPr>
              <a:defRPr sz="4800"/>
            </a:lvl1pPr>
          </a:lstStyle>
          <a:p>
            <a:pPr lvl="0"/>
            <a:r>
              <a:rPr lang="zh-CN" altLang="en-US" noProof="0"/>
              <a:t>单击此处编辑母版标题样式</a:t>
            </a:r>
          </a:p>
        </p:txBody>
      </p:sp>
      <p:sp>
        <p:nvSpPr>
          <p:cNvPr id="20483" name="Rectangle 3"/>
          <p:cNvSpPr>
            <a:spLocks noGrp="1" noChangeArrowheads="1"/>
          </p:cNvSpPr>
          <p:nvPr>
            <p:ph type="subTitle" idx="1"/>
          </p:nvPr>
        </p:nvSpPr>
        <p:spPr>
          <a:xfrm>
            <a:off x="1981200" y="3962400"/>
            <a:ext cx="6553200" cy="1752600"/>
          </a:xfrm>
        </p:spPr>
        <p:txBody>
          <a:bodyPr/>
          <a:lstStyle>
            <a:lvl1pPr marL="0" indent="0" algn="r">
              <a:buFont typeface="Wingdings" panose="05000000000000000000" pitchFamily="2" charset="2"/>
              <a:buNone/>
              <a:defRPr sz="3200" b="0">
                <a:effectLst>
                  <a:outerShdw blurRad="38100" dist="38100" dir="2700000" algn="tl">
                    <a:srgbClr val="C0C0C0"/>
                  </a:outerShdw>
                </a:effectLst>
              </a:defRPr>
            </a:lvl1pPr>
          </a:lstStyle>
          <a:p>
            <a:pPr lvl="0"/>
            <a:r>
              <a:rPr lang="zh-CN" altLang="en-US" noProof="0"/>
              <a:t>单击此处编辑母版副标题样式</a:t>
            </a:r>
          </a:p>
        </p:txBody>
      </p:sp>
      <p:sp>
        <p:nvSpPr>
          <p:cNvPr id="6" name="Rectangle 4"/>
          <p:cNvSpPr>
            <a:spLocks noGrp="1" noChangeArrowheads="1"/>
          </p:cNvSpPr>
          <p:nvPr>
            <p:ph type="dt" sz="half" idx="10"/>
          </p:nvPr>
        </p:nvSpPr>
        <p:spPr/>
        <p:txBody>
          <a:bodyPr/>
          <a:lstStyle>
            <a:lvl1pPr>
              <a:defRPr/>
            </a:lvl1pPr>
          </a:lstStyle>
          <a:p>
            <a:pPr>
              <a:defRPr/>
            </a:pPr>
            <a:fld id="{E496A50B-9764-4E6A-9CC1-D0FA8ABBB05F}" type="datetime1">
              <a:rPr lang="zh-CN" altLang="en-US"/>
              <a:pPr>
                <a:defRPr/>
              </a:pPr>
              <a:t>2024-04-09</a:t>
            </a:fld>
            <a:endParaRPr lang="en-US" altLang="zh-CN"/>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r>
              <a:rPr lang="en-US" altLang="zh-CN"/>
              <a:t>华中科技大学计算机学院</a:t>
            </a:r>
          </a:p>
        </p:txBody>
      </p:sp>
      <p:sp>
        <p:nvSpPr>
          <p:cNvPr id="8" name="Rectangle 6"/>
          <p:cNvSpPr>
            <a:spLocks noGrp="1" noChangeArrowheads="1"/>
          </p:cNvSpPr>
          <p:nvPr>
            <p:ph type="sldNum" sz="quarter" idx="12"/>
          </p:nvPr>
        </p:nvSpPr>
        <p:spPr/>
        <p:txBody>
          <a:bodyPr/>
          <a:lstStyle>
            <a:lvl1pPr>
              <a:defRPr sz="1200"/>
            </a:lvl1pPr>
          </a:lstStyle>
          <a:p>
            <a:pPr>
              <a:defRPr/>
            </a:pPr>
            <a:fld id="{5FBAA883-7432-4BB2-8287-7305C3425A18}" type="slidenum">
              <a:rPr lang="en-US" altLang="zh-CN"/>
              <a:pPr>
                <a:defRPr/>
              </a:pPr>
              <a:t>‹#›</a:t>
            </a:fld>
            <a:endParaRPr lang="en-US" altLang="zh-CN"/>
          </a:p>
        </p:txBody>
      </p:sp>
    </p:spTree>
    <p:extLst>
      <p:ext uri="{BB962C8B-B14F-4D97-AF65-F5344CB8AC3E}">
        <p14:creationId xmlns:p14="http://schemas.microsoft.com/office/powerpoint/2010/main" val="1608123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CB3E4BE4-F726-4249-8435-4C20BA9875EC}" type="datetime1">
              <a:rPr lang="zh-CN" altLang="en-US"/>
              <a:pPr>
                <a:defRPr/>
              </a:pPr>
              <a:t>2024-04-09</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华中科技大学计算机学院</a:t>
            </a:r>
          </a:p>
        </p:txBody>
      </p:sp>
      <p:sp>
        <p:nvSpPr>
          <p:cNvPr id="6" name="Rectangle 6"/>
          <p:cNvSpPr>
            <a:spLocks noGrp="1" noChangeArrowheads="1"/>
          </p:cNvSpPr>
          <p:nvPr>
            <p:ph type="sldNum" sz="quarter" idx="12"/>
          </p:nvPr>
        </p:nvSpPr>
        <p:spPr>
          <a:ln/>
        </p:spPr>
        <p:txBody>
          <a:bodyPr/>
          <a:lstStyle>
            <a:lvl1pPr>
              <a:defRPr/>
            </a:lvl1pPr>
          </a:lstStyle>
          <a:p>
            <a:pPr>
              <a:defRPr/>
            </a:pPr>
            <a:fld id="{94C1B0F8-6C6E-4561-970A-84295DF05F56}" type="slidenum">
              <a:rPr lang="en-US" altLang="zh-CN"/>
              <a:pPr>
                <a:defRPr/>
              </a:pPr>
              <a:t>‹#›</a:t>
            </a:fld>
            <a:endParaRPr lang="en-US" altLang="zh-CN"/>
          </a:p>
        </p:txBody>
      </p:sp>
    </p:spTree>
    <p:extLst>
      <p:ext uri="{BB962C8B-B14F-4D97-AF65-F5344CB8AC3E}">
        <p14:creationId xmlns:p14="http://schemas.microsoft.com/office/powerpoint/2010/main" val="3663454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1CB1C7EC-5AA9-423A-839C-06DEC979CF87}" type="datetime1">
              <a:rPr lang="zh-CN" altLang="en-US"/>
              <a:pPr>
                <a:defRPr/>
              </a:pPr>
              <a:t>2024-04-09</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华中科技大学计算机学院</a:t>
            </a:r>
          </a:p>
        </p:txBody>
      </p:sp>
      <p:sp>
        <p:nvSpPr>
          <p:cNvPr id="6" name="Rectangle 6"/>
          <p:cNvSpPr>
            <a:spLocks noGrp="1" noChangeArrowheads="1"/>
          </p:cNvSpPr>
          <p:nvPr>
            <p:ph type="sldNum" sz="quarter" idx="12"/>
          </p:nvPr>
        </p:nvSpPr>
        <p:spPr>
          <a:ln/>
        </p:spPr>
        <p:txBody>
          <a:bodyPr/>
          <a:lstStyle>
            <a:lvl1pPr>
              <a:defRPr/>
            </a:lvl1pPr>
          </a:lstStyle>
          <a:p>
            <a:pPr>
              <a:defRPr/>
            </a:pPr>
            <a:fld id="{5DF3734E-FBFF-4665-B773-63876A2E7DC2}" type="slidenum">
              <a:rPr lang="en-US" altLang="zh-CN"/>
              <a:pPr>
                <a:defRPr/>
              </a:pPr>
              <a:t>‹#›</a:t>
            </a:fld>
            <a:endParaRPr lang="en-US" altLang="zh-CN"/>
          </a:p>
        </p:txBody>
      </p:sp>
    </p:spTree>
    <p:extLst>
      <p:ext uri="{BB962C8B-B14F-4D97-AF65-F5344CB8AC3E}">
        <p14:creationId xmlns:p14="http://schemas.microsoft.com/office/powerpoint/2010/main" val="304652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B0BB87B2-8D18-44FE-B75E-8AF49736DBEB}" type="datetime1">
              <a:rPr lang="zh-CN" altLang="en-US"/>
              <a:pPr>
                <a:defRPr/>
              </a:pPr>
              <a:t>2024-04-09</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华中科技大学计算机学院</a:t>
            </a:r>
          </a:p>
        </p:txBody>
      </p:sp>
      <p:sp>
        <p:nvSpPr>
          <p:cNvPr id="6" name="Rectangle 6"/>
          <p:cNvSpPr>
            <a:spLocks noGrp="1" noChangeArrowheads="1"/>
          </p:cNvSpPr>
          <p:nvPr>
            <p:ph type="sldNum" sz="quarter" idx="12"/>
          </p:nvPr>
        </p:nvSpPr>
        <p:spPr>
          <a:ln/>
        </p:spPr>
        <p:txBody>
          <a:bodyPr/>
          <a:lstStyle>
            <a:lvl1pPr>
              <a:defRPr/>
            </a:lvl1pPr>
          </a:lstStyle>
          <a:p>
            <a:pPr>
              <a:defRPr/>
            </a:pPr>
            <a:fld id="{55CB3C60-4A3D-4CBF-90DB-B53334195BAC}" type="slidenum">
              <a:rPr lang="en-US" altLang="zh-CN"/>
              <a:pPr>
                <a:defRPr/>
              </a:pPr>
              <a:t>‹#›</a:t>
            </a:fld>
            <a:endParaRPr lang="en-US" altLang="zh-CN"/>
          </a:p>
        </p:txBody>
      </p:sp>
    </p:spTree>
    <p:extLst>
      <p:ext uri="{BB962C8B-B14F-4D97-AF65-F5344CB8AC3E}">
        <p14:creationId xmlns:p14="http://schemas.microsoft.com/office/powerpoint/2010/main" val="3875867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D05994D2-6349-44B7-92C5-820BF34546F6}" type="datetime1">
              <a:rPr lang="zh-CN" altLang="en-US"/>
              <a:pPr>
                <a:defRPr/>
              </a:pPr>
              <a:t>2024-04-09</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华中科技大学计算机学院</a:t>
            </a:r>
          </a:p>
        </p:txBody>
      </p:sp>
      <p:sp>
        <p:nvSpPr>
          <p:cNvPr id="6" name="Rectangle 6"/>
          <p:cNvSpPr>
            <a:spLocks noGrp="1" noChangeArrowheads="1"/>
          </p:cNvSpPr>
          <p:nvPr>
            <p:ph type="sldNum" sz="quarter" idx="12"/>
          </p:nvPr>
        </p:nvSpPr>
        <p:spPr>
          <a:ln/>
        </p:spPr>
        <p:txBody>
          <a:bodyPr/>
          <a:lstStyle>
            <a:lvl1pPr>
              <a:defRPr/>
            </a:lvl1pPr>
          </a:lstStyle>
          <a:p>
            <a:pPr>
              <a:defRPr/>
            </a:pPr>
            <a:fld id="{DD3ACB07-FBDA-4FB8-AD14-8A0F6A619959}" type="slidenum">
              <a:rPr lang="en-US" altLang="zh-CN"/>
              <a:pPr>
                <a:defRPr/>
              </a:pPr>
              <a:t>‹#›</a:t>
            </a:fld>
            <a:endParaRPr lang="en-US" altLang="zh-CN"/>
          </a:p>
        </p:txBody>
      </p:sp>
    </p:spTree>
    <p:extLst>
      <p:ext uri="{BB962C8B-B14F-4D97-AF65-F5344CB8AC3E}">
        <p14:creationId xmlns:p14="http://schemas.microsoft.com/office/powerpoint/2010/main" val="1549043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307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307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fld id="{7FFB6612-1B3C-477E-A5C3-89E89C6DB316}" type="datetime1">
              <a:rPr lang="zh-CN" altLang="en-US"/>
              <a:pPr>
                <a:defRPr/>
              </a:pPr>
              <a:t>2024-04-09</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华中科技大学计算机学院</a:t>
            </a:r>
          </a:p>
        </p:txBody>
      </p:sp>
      <p:sp>
        <p:nvSpPr>
          <p:cNvPr id="7" name="Rectangle 6"/>
          <p:cNvSpPr>
            <a:spLocks noGrp="1" noChangeArrowheads="1"/>
          </p:cNvSpPr>
          <p:nvPr>
            <p:ph type="sldNum" sz="quarter" idx="12"/>
          </p:nvPr>
        </p:nvSpPr>
        <p:spPr>
          <a:ln/>
        </p:spPr>
        <p:txBody>
          <a:bodyPr/>
          <a:lstStyle>
            <a:lvl1pPr>
              <a:defRPr/>
            </a:lvl1pPr>
          </a:lstStyle>
          <a:p>
            <a:pPr>
              <a:defRPr/>
            </a:pPr>
            <a:fld id="{5B9DFF52-9769-44D1-BA3A-50870956AE7D}" type="slidenum">
              <a:rPr lang="en-US" altLang="zh-CN"/>
              <a:pPr>
                <a:defRPr/>
              </a:pPr>
              <a:t>‹#›</a:t>
            </a:fld>
            <a:endParaRPr lang="en-US" altLang="zh-CN"/>
          </a:p>
        </p:txBody>
      </p:sp>
    </p:spTree>
    <p:extLst>
      <p:ext uri="{BB962C8B-B14F-4D97-AF65-F5344CB8AC3E}">
        <p14:creationId xmlns:p14="http://schemas.microsoft.com/office/powerpoint/2010/main" val="3946139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fld id="{30D21E30-E03A-45D8-966F-918A3E2EC11E}" type="datetime1">
              <a:rPr lang="zh-CN" altLang="en-US"/>
              <a:pPr>
                <a:defRPr/>
              </a:pPr>
              <a:t>2024-04-09</a:t>
            </a:fld>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zh-CN"/>
              <a:t>华中科技大学计算机学院</a:t>
            </a:r>
          </a:p>
        </p:txBody>
      </p:sp>
      <p:sp>
        <p:nvSpPr>
          <p:cNvPr id="9" name="Rectangle 6"/>
          <p:cNvSpPr>
            <a:spLocks noGrp="1" noChangeArrowheads="1"/>
          </p:cNvSpPr>
          <p:nvPr>
            <p:ph type="sldNum" sz="quarter" idx="12"/>
          </p:nvPr>
        </p:nvSpPr>
        <p:spPr>
          <a:ln/>
        </p:spPr>
        <p:txBody>
          <a:bodyPr/>
          <a:lstStyle>
            <a:lvl1pPr>
              <a:defRPr/>
            </a:lvl1pPr>
          </a:lstStyle>
          <a:p>
            <a:pPr>
              <a:defRPr/>
            </a:pPr>
            <a:fld id="{3C81FC15-7A29-4D3F-9D5F-D0E0C1160A62}" type="slidenum">
              <a:rPr lang="en-US" altLang="zh-CN"/>
              <a:pPr>
                <a:defRPr/>
              </a:pPr>
              <a:t>‹#›</a:t>
            </a:fld>
            <a:endParaRPr lang="en-US" altLang="zh-CN"/>
          </a:p>
        </p:txBody>
      </p:sp>
    </p:spTree>
    <p:extLst>
      <p:ext uri="{BB962C8B-B14F-4D97-AF65-F5344CB8AC3E}">
        <p14:creationId xmlns:p14="http://schemas.microsoft.com/office/powerpoint/2010/main" val="3594007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fld id="{76E3DBC1-5A41-4338-9FB4-34889FE05E29}" type="datetime1">
              <a:rPr lang="zh-CN" altLang="en-US"/>
              <a:pPr>
                <a:defRPr/>
              </a:pPr>
              <a:t>2024-04-09</a:t>
            </a:fld>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zh-CN"/>
              <a:t>华中科技大学计算机学院</a:t>
            </a:r>
          </a:p>
        </p:txBody>
      </p:sp>
      <p:sp>
        <p:nvSpPr>
          <p:cNvPr id="5" name="Rectangle 6"/>
          <p:cNvSpPr>
            <a:spLocks noGrp="1" noChangeArrowheads="1"/>
          </p:cNvSpPr>
          <p:nvPr>
            <p:ph type="sldNum" sz="quarter" idx="12"/>
          </p:nvPr>
        </p:nvSpPr>
        <p:spPr>
          <a:ln/>
        </p:spPr>
        <p:txBody>
          <a:bodyPr/>
          <a:lstStyle>
            <a:lvl1pPr>
              <a:defRPr/>
            </a:lvl1pPr>
          </a:lstStyle>
          <a:p>
            <a:pPr>
              <a:defRPr/>
            </a:pPr>
            <a:fld id="{86A9EEEB-11F8-4861-A52E-E6C7704F7894}" type="slidenum">
              <a:rPr lang="en-US" altLang="zh-CN"/>
              <a:pPr>
                <a:defRPr/>
              </a:pPr>
              <a:t>‹#›</a:t>
            </a:fld>
            <a:endParaRPr lang="en-US" altLang="zh-CN"/>
          </a:p>
        </p:txBody>
      </p:sp>
    </p:spTree>
    <p:extLst>
      <p:ext uri="{BB962C8B-B14F-4D97-AF65-F5344CB8AC3E}">
        <p14:creationId xmlns:p14="http://schemas.microsoft.com/office/powerpoint/2010/main" val="3167202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0F9E3639-0A91-4CB5-9963-2212DCB65F9C}" type="datetime1">
              <a:rPr lang="zh-CN" altLang="en-US"/>
              <a:pPr>
                <a:defRPr/>
              </a:pPr>
              <a:t>2024-04-09</a:t>
            </a:fld>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zh-CN"/>
              <a:t>华中科技大学计算机学院</a:t>
            </a:r>
          </a:p>
        </p:txBody>
      </p:sp>
      <p:sp>
        <p:nvSpPr>
          <p:cNvPr id="4" name="Rectangle 6"/>
          <p:cNvSpPr>
            <a:spLocks noGrp="1" noChangeArrowheads="1"/>
          </p:cNvSpPr>
          <p:nvPr>
            <p:ph type="sldNum" sz="quarter" idx="12"/>
          </p:nvPr>
        </p:nvSpPr>
        <p:spPr>
          <a:ln/>
        </p:spPr>
        <p:txBody>
          <a:bodyPr/>
          <a:lstStyle>
            <a:lvl1pPr>
              <a:defRPr/>
            </a:lvl1pPr>
          </a:lstStyle>
          <a:p>
            <a:pPr>
              <a:defRPr/>
            </a:pPr>
            <a:fld id="{EF2AD4AC-163E-4B5E-8356-91B2BC8DC3B9}" type="slidenum">
              <a:rPr lang="en-US" altLang="zh-CN"/>
              <a:pPr>
                <a:defRPr/>
              </a:pPr>
              <a:t>‹#›</a:t>
            </a:fld>
            <a:endParaRPr lang="en-US" altLang="zh-CN"/>
          </a:p>
        </p:txBody>
      </p:sp>
    </p:spTree>
    <p:extLst>
      <p:ext uri="{BB962C8B-B14F-4D97-AF65-F5344CB8AC3E}">
        <p14:creationId xmlns:p14="http://schemas.microsoft.com/office/powerpoint/2010/main" val="1840865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F6A959E0-27DA-46BE-83B1-0AD3EEAAF756}" type="datetime1">
              <a:rPr lang="zh-CN" altLang="en-US"/>
              <a:pPr>
                <a:defRPr/>
              </a:pPr>
              <a:t>2024-04-09</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华中科技大学计算机学院</a:t>
            </a:r>
          </a:p>
        </p:txBody>
      </p:sp>
      <p:sp>
        <p:nvSpPr>
          <p:cNvPr id="7" name="Rectangle 6"/>
          <p:cNvSpPr>
            <a:spLocks noGrp="1" noChangeArrowheads="1"/>
          </p:cNvSpPr>
          <p:nvPr>
            <p:ph type="sldNum" sz="quarter" idx="12"/>
          </p:nvPr>
        </p:nvSpPr>
        <p:spPr>
          <a:ln/>
        </p:spPr>
        <p:txBody>
          <a:bodyPr/>
          <a:lstStyle>
            <a:lvl1pPr>
              <a:defRPr/>
            </a:lvl1pPr>
          </a:lstStyle>
          <a:p>
            <a:pPr>
              <a:defRPr/>
            </a:pPr>
            <a:fld id="{46052C6C-96B9-4831-A406-A714AEEE8504}" type="slidenum">
              <a:rPr lang="en-US" altLang="zh-CN"/>
              <a:pPr>
                <a:defRPr/>
              </a:pPr>
              <a:t>‹#›</a:t>
            </a:fld>
            <a:endParaRPr lang="en-US" altLang="zh-CN"/>
          </a:p>
        </p:txBody>
      </p:sp>
    </p:spTree>
    <p:extLst>
      <p:ext uri="{BB962C8B-B14F-4D97-AF65-F5344CB8AC3E}">
        <p14:creationId xmlns:p14="http://schemas.microsoft.com/office/powerpoint/2010/main" val="526726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96102CAA-B10E-4D56-AE79-71D61BD0E5DC}" type="datetime1">
              <a:rPr lang="zh-CN" altLang="en-US"/>
              <a:pPr>
                <a:defRPr/>
              </a:pPr>
              <a:t>2024-04-09</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华中科技大学计算机学院</a:t>
            </a:r>
          </a:p>
        </p:txBody>
      </p:sp>
      <p:sp>
        <p:nvSpPr>
          <p:cNvPr id="7" name="Rectangle 6"/>
          <p:cNvSpPr>
            <a:spLocks noGrp="1" noChangeArrowheads="1"/>
          </p:cNvSpPr>
          <p:nvPr>
            <p:ph type="sldNum" sz="quarter" idx="12"/>
          </p:nvPr>
        </p:nvSpPr>
        <p:spPr>
          <a:ln/>
        </p:spPr>
        <p:txBody>
          <a:bodyPr/>
          <a:lstStyle>
            <a:lvl1pPr>
              <a:defRPr/>
            </a:lvl1pPr>
          </a:lstStyle>
          <a:p>
            <a:pPr>
              <a:defRPr/>
            </a:pPr>
            <a:fld id="{25831B54-75DB-4D36-B6B6-3755BE4E2E60}" type="slidenum">
              <a:rPr lang="en-US" altLang="zh-CN"/>
              <a:pPr>
                <a:defRPr/>
              </a:pPr>
              <a:t>‹#›</a:t>
            </a:fld>
            <a:endParaRPr lang="en-US" altLang="zh-CN"/>
          </a:p>
        </p:txBody>
      </p:sp>
    </p:spTree>
    <p:extLst>
      <p:ext uri="{BB962C8B-B14F-4D97-AF65-F5344CB8AC3E}">
        <p14:creationId xmlns:p14="http://schemas.microsoft.com/office/powerpoint/2010/main" val="3101951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9460" name="Rectangle 4"/>
          <p:cNvSpPr>
            <a:spLocks noGrp="1" noChangeArrowheads="1"/>
          </p:cNvSpPr>
          <p:nvPr>
            <p:ph type="dt" sz="half" idx="2"/>
          </p:nvPr>
        </p:nvSpPr>
        <p:spPr bwMode="auto">
          <a:xfrm>
            <a:off x="457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spcBef>
                <a:spcPct val="0"/>
              </a:spcBef>
              <a:spcAft>
                <a:spcPct val="0"/>
              </a:spcAft>
              <a:buClrTx/>
              <a:buSzTx/>
              <a:buFontTx/>
              <a:buNone/>
              <a:defRPr sz="1400" b="0">
                <a:solidFill>
                  <a:schemeClr val="tx1"/>
                </a:solidFill>
                <a:latin typeface="+mj-lt"/>
              </a:defRPr>
            </a:lvl1pPr>
          </a:lstStyle>
          <a:p>
            <a:pPr>
              <a:defRPr/>
            </a:pPr>
            <a:fld id="{0745CFAB-1B2A-4233-9AA9-E9B4539618A4}" type="datetime1">
              <a:rPr lang="zh-CN" altLang="en-US"/>
              <a:pPr>
                <a:defRPr/>
              </a:pPr>
              <a:t>2024-04-09</a:t>
            </a:fld>
            <a:endParaRPr lang="en-US" altLang="zh-CN"/>
          </a:p>
        </p:txBody>
      </p:sp>
      <p:sp>
        <p:nvSpPr>
          <p:cNvPr id="19461"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spcBef>
                <a:spcPct val="0"/>
              </a:spcBef>
              <a:spcAft>
                <a:spcPct val="0"/>
              </a:spcAft>
              <a:buClrTx/>
              <a:buSzTx/>
              <a:buFontTx/>
              <a:buNone/>
              <a:defRPr sz="1400" b="0">
                <a:solidFill>
                  <a:schemeClr val="tx1"/>
                </a:solidFill>
                <a:latin typeface="+mj-lt"/>
              </a:defRPr>
            </a:lvl1pPr>
          </a:lstStyle>
          <a:p>
            <a:pPr>
              <a:defRPr/>
            </a:pPr>
            <a:r>
              <a:rPr lang="en-US" altLang="zh-CN"/>
              <a:t>华中科技大学计算机学院</a:t>
            </a:r>
          </a:p>
        </p:txBody>
      </p:sp>
      <p:sp>
        <p:nvSpPr>
          <p:cNvPr id="19462" name="Rectangle 6"/>
          <p:cNvSpPr>
            <a:spLocks noGrp="1" noChangeArrowheads="1"/>
          </p:cNvSpPr>
          <p:nvPr>
            <p:ph type="sldNum" sz="quarter" idx="4"/>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spcBef>
                <a:spcPct val="0"/>
              </a:spcBef>
              <a:spcAft>
                <a:spcPct val="0"/>
              </a:spcAft>
              <a:buClrTx/>
              <a:buSzTx/>
              <a:buFontTx/>
              <a:buNone/>
              <a:defRPr sz="1400" b="0">
                <a:solidFill>
                  <a:schemeClr val="tx1"/>
                </a:solidFill>
                <a:latin typeface="+mj-lt"/>
              </a:defRPr>
            </a:lvl1pPr>
          </a:lstStyle>
          <a:p>
            <a:pPr>
              <a:defRPr/>
            </a:pPr>
            <a:fld id="{710BF61A-4145-4CFE-8300-82CDCD18DD4E}" type="slidenum">
              <a:rPr lang="en-US" altLang="zh-CN"/>
              <a:pPr>
                <a:defRPr/>
              </a:pPr>
              <a:t>‹#›</a:t>
            </a:fld>
            <a:endParaRPr lang="en-US" altLang="zh-CN"/>
          </a:p>
        </p:txBody>
      </p:sp>
      <p:sp>
        <p:nvSpPr>
          <p:cNvPr id="1031" name="Freeform 7"/>
          <p:cNvSpPr>
            <a:spLocks noChangeArrowheads="1"/>
          </p:cNvSpPr>
          <p:nvPr/>
        </p:nvSpPr>
        <p:spPr bwMode="auto">
          <a:xfrm>
            <a:off x="381000" y="228600"/>
            <a:ext cx="8229600" cy="609600"/>
          </a:xfrm>
          <a:custGeom>
            <a:avLst/>
            <a:gdLst>
              <a:gd name="T0" fmla="*/ 0 w 1000"/>
              <a:gd name="T1" fmla="*/ 371612160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2"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92"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hf hdr="0"/>
  <p:txStyles>
    <p:titleStyle>
      <a:lvl1pPr algn="l" rtl="0" eaLnBrk="0" fontAlgn="base" hangingPunct="0">
        <a:spcBef>
          <a:spcPct val="0"/>
        </a:spcBef>
        <a:spcAft>
          <a:spcPct val="0"/>
        </a:spcAft>
        <a:defRPr sz="4000" b="1" kern="1200">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Garamond" panose="02020404030301010803" pitchFamily="18" charset="0"/>
          <a:ea typeface="华文细黑" panose="02010600040101010101" pitchFamily="2" charset="-122"/>
        </a:defRPr>
      </a:lvl2pPr>
      <a:lvl3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Garamond" panose="02020404030301010803" pitchFamily="18" charset="0"/>
          <a:ea typeface="华文细黑" panose="02010600040101010101" pitchFamily="2" charset="-122"/>
        </a:defRPr>
      </a:lvl3pPr>
      <a:lvl4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Garamond" panose="02020404030301010803" pitchFamily="18" charset="0"/>
          <a:ea typeface="华文细黑" panose="02010600040101010101" pitchFamily="2" charset="-122"/>
        </a:defRPr>
      </a:lvl4pPr>
      <a:lvl5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Garamond" panose="02020404030301010803" pitchFamily="18" charset="0"/>
          <a:ea typeface="华文细黑" panose="02010600040101010101" pitchFamily="2" charset="-122"/>
        </a:defRPr>
      </a:lvl5pPr>
      <a:lvl6pPr marL="457200" algn="l" rtl="0" fontAlgn="base">
        <a:spcBef>
          <a:spcPct val="0"/>
        </a:spcBef>
        <a:spcAft>
          <a:spcPct val="0"/>
        </a:spcAft>
        <a:defRPr sz="4000" b="1">
          <a:solidFill>
            <a:schemeClr val="tx1"/>
          </a:solidFill>
          <a:effectLst>
            <a:outerShdw blurRad="38100" dist="38100" dir="2700000" algn="tl">
              <a:srgbClr val="C0C0C0"/>
            </a:outerShdw>
          </a:effectLst>
          <a:latin typeface="Garamond" panose="02020404030301010803" pitchFamily="18" charset="0"/>
          <a:ea typeface="华文细黑" panose="02010600040101010101" pitchFamily="2" charset="-122"/>
        </a:defRPr>
      </a:lvl6pPr>
      <a:lvl7pPr marL="914400" algn="l" rtl="0" fontAlgn="base">
        <a:spcBef>
          <a:spcPct val="0"/>
        </a:spcBef>
        <a:spcAft>
          <a:spcPct val="0"/>
        </a:spcAft>
        <a:defRPr sz="4000" b="1">
          <a:solidFill>
            <a:schemeClr val="tx1"/>
          </a:solidFill>
          <a:effectLst>
            <a:outerShdw blurRad="38100" dist="38100" dir="2700000" algn="tl">
              <a:srgbClr val="C0C0C0"/>
            </a:outerShdw>
          </a:effectLst>
          <a:latin typeface="Garamond" panose="02020404030301010803" pitchFamily="18" charset="0"/>
          <a:ea typeface="华文细黑" panose="02010600040101010101" pitchFamily="2" charset="-122"/>
        </a:defRPr>
      </a:lvl7pPr>
      <a:lvl8pPr marL="1371600" algn="l" rtl="0" fontAlgn="base">
        <a:spcBef>
          <a:spcPct val="0"/>
        </a:spcBef>
        <a:spcAft>
          <a:spcPct val="0"/>
        </a:spcAft>
        <a:defRPr sz="4000" b="1">
          <a:solidFill>
            <a:schemeClr val="tx1"/>
          </a:solidFill>
          <a:effectLst>
            <a:outerShdw blurRad="38100" dist="38100" dir="2700000" algn="tl">
              <a:srgbClr val="C0C0C0"/>
            </a:outerShdw>
          </a:effectLst>
          <a:latin typeface="Garamond" panose="02020404030301010803" pitchFamily="18" charset="0"/>
          <a:ea typeface="华文细黑" panose="02010600040101010101" pitchFamily="2" charset="-122"/>
        </a:defRPr>
      </a:lvl8pPr>
      <a:lvl9pPr marL="1828800" algn="l" rtl="0" fontAlgn="base">
        <a:spcBef>
          <a:spcPct val="0"/>
        </a:spcBef>
        <a:spcAft>
          <a:spcPct val="0"/>
        </a:spcAft>
        <a:defRPr sz="4000" b="1">
          <a:solidFill>
            <a:schemeClr val="tx1"/>
          </a:solidFill>
          <a:effectLst>
            <a:outerShdw blurRad="38100" dist="38100" dir="2700000" algn="tl">
              <a:srgbClr val="C0C0C0"/>
            </a:outerShdw>
          </a:effectLst>
          <a:latin typeface="Garamond" panose="02020404030301010803" pitchFamily="18" charset="0"/>
          <a:ea typeface="华文细黑" panose="02010600040101010101" pitchFamily="2" charset="-122"/>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kern="12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kern="1200">
          <a:solidFill>
            <a:schemeClr val="tx1"/>
          </a:solidFill>
          <a:latin typeface="+mn-lt"/>
          <a:ea typeface="+mn-ea"/>
          <a:cs typeface="+mn-cs"/>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kern="1200">
          <a:solidFill>
            <a:schemeClr val="tx1"/>
          </a:solidFill>
          <a:latin typeface="+mn-lt"/>
          <a:ea typeface="+mn-ea"/>
          <a:cs typeface="+mn-cs"/>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kern="1200">
          <a:solidFill>
            <a:schemeClr val="tx1"/>
          </a:solidFill>
          <a:latin typeface="+mn-lt"/>
          <a:ea typeface="+mn-ea"/>
          <a:cs typeface="+mn-cs"/>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sz="quarter" idx="10"/>
          </p:nvPr>
        </p:nvSpPr>
        <p:spPr/>
        <p:txBody>
          <a:bodyPr/>
          <a:lstStyle/>
          <a:p>
            <a:pPr>
              <a:defRPr/>
            </a:pPr>
            <a:fld id="{8A20036A-71D2-4A86-AAF9-FAFEB6ADA561}" type="datetime1">
              <a:rPr lang="zh-CN" altLang="en-US"/>
              <a:pPr>
                <a:defRPr/>
              </a:pPr>
              <a:t>2024-04-09</a:t>
            </a:fld>
            <a:endParaRPr lang="en-US" altLang="zh-CN"/>
          </a:p>
        </p:txBody>
      </p:sp>
      <p:sp>
        <p:nvSpPr>
          <p:cNvPr id="5" name="Rectangle 5"/>
          <p:cNvSpPr>
            <a:spLocks noGrp="1" noChangeArrowheads="1"/>
          </p:cNvSpPr>
          <p:nvPr>
            <p:ph type="ftr" sz="quarter" idx="11"/>
          </p:nvPr>
        </p:nvSpPr>
        <p:spPr/>
        <p:txBody>
          <a:bodyPr/>
          <a:lstStyle/>
          <a:p>
            <a:pPr>
              <a:defRPr/>
            </a:pPr>
            <a:r>
              <a:rPr lang="en-US" altLang="zh-CN"/>
              <a:t>华中科技大学计算机学院</a:t>
            </a:r>
          </a:p>
        </p:txBody>
      </p:sp>
      <p:sp>
        <p:nvSpPr>
          <p:cNvPr id="6" name="Rectangle 6"/>
          <p:cNvSpPr>
            <a:spLocks noGrp="1" noChangeArrowheads="1"/>
          </p:cNvSpPr>
          <p:nvPr>
            <p:ph type="sldNum" sz="quarter" idx="12"/>
          </p:nvPr>
        </p:nvSpPr>
        <p:spPr/>
        <p:txBody>
          <a:bodyPr/>
          <a:lstStyle/>
          <a:p>
            <a:pPr>
              <a:defRPr/>
            </a:pPr>
            <a:fld id="{8B905EBB-3D66-4B16-94D0-277991D88167}" type="slidenum">
              <a:rPr lang="en-US" altLang="zh-CN"/>
              <a:pPr>
                <a:defRPr/>
              </a:pPr>
              <a:t>1</a:t>
            </a:fld>
            <a:endParaRPr lang="en-US" altLang="zh-CN"/>
          </a:p>
        </p:txBody>
      </p:sp>
      <p:sp>
        <p:nvSpPr>
          <p:cNvPr id="4098" name="Rectangle 2"/>
          <p:cNvSpPr>
            <a:spLocks noGrp="1" noChangeArrowheads="1"/>
          </p:cNvSpPr>
          <p:nvPr>
            <p:ph type="ctrTitle"/>
          </p:nvPr>
        </p:nvSpPr>
        <p:spPr>
          <a:xfrm>
            <a:off x="685800" y="1295400"/>
            <a:ext cx="8229600" cy="2228850"/>
          </a:xfrm>
        </p:spPr>
        <p:txBody>
          <a:bodyPr/>
          <a:lstStyle/>
          <a:p>
            <a:pPr eaLnBrk="1" hangingPunct="1">
              <a:defRPr/>
            </a:pPr>
            <a:r>
              <a:rPr lang="en-US" altLang="en-US" sz="4400" dirty="0"/>
              <a:t>Lecture </a:t>
            </a:r>
            <a:r>
              <a:rPr lang="en-US" altLang="zh-CN" sz="4400" dirty="0"/>
              <a:t>16</a:t>
            </a:r>
            <a:r>
              <a:rPr lang="en-US" altLang="en-US" sz="4400" dirty="0"/>
              <a:t> </a:t>
            </a:r>
            <a:r>
              <a:rPr lang="en-US" altLang="zh-CN" sz="3200" dirty="0"/>
              <a:t>AVL</a:t>
            </a:r>
            <a:r>
              <a:rPr lang="en-US" altLang="en-US" sz="3200" dirty="0"/>
              <a:t> Trees</a:t>
            </a:r>
            <a:br>
              <a:rPr lang="en-US" altLang="zh-CN" sz="4400" dirty="0"/>
            </a:br>
            <a:r>
              <a:rPr lang="zh-CN" altLang="en-US" sz="4400" dirty="0"/>
              <a:t>第</a:t>
            </a:r>
            <a:r>
              <a:rPr lang="en-US" altLang="zh-CN" sz="4400" dirty="0"/>
              <a:t>16</a:t>
            </a:r>
            <a:r>
              <a:rPr lang="zh-CN" altLang="en-US" sz="4400" dirty="0"/>
              <a:t>讲 平衡二分查找树</a:t>
            </a:r>
          </a:p>
        </p:txBody>
      </p:sp>
      <p:sp>
        <p:nvSpPr>
          <p:cNvPr id="4099" name="Rectangle 3"/>
          <p:cNvSpPr>
            <a:spLocks noGrp="1" noChangeArrowheads="1"/>
          </p:cNvSpPr>
          <p:nvPr>
            <p:ph type="subTitle" idx="1"/>
          </p:nvPr>
        </p:nvSpPr>
        <p:spPr>
          <a:xfrm>
            <a:off x="1981200" y="3962400"/>
            <a:ext cx="6553200" cy="2133600"/>
          </a:xfrm>
        </p:spPr>
        <p:txBody>
          <a:bodyPr/>
          <a:lstStyle/>
          <a:p>
            <a:pPr eaLnBrk="1" hangingPunct="1">
              <a:defRPr/>
            </a:pPr>
            <a:r>
              <a:rPr lang="zh-CN" altLang="en-US" sz="3600" b="1" dirty="0">
                <a:ea typeface="华文细黑" panose="02010600040101010101" pitchFamily="2" charset="-122"/>
              </a:rPr>
              <a:t>华中科技大学计算机学院</a:t>
            </a:r>
          </a:p>
          <a:p>
            <a:pPr eaLnBrk="1" hangingPunct="1">
              <a:defRPr/>
            </a:pPr>
            <a:endParaRPr lang="zh-CN" altLang="en-US" sz="3600" b="1" dirty="0">
              <a:ea typeface="华文细黑" panose="02010600040101010101" pitchFamily="2" charset="-122"/>
            </a:endParaRPr>
          </a:p>
          <a:p>
            <a:pPr eaLnBrk="1" hangingPunct="1">
              <a:defRPr/>
            </a:pPr>
            <a:r>
              <a:rPr lang="zh-CN" altLang="en-US" sz="3600" b="1" dirty="0">
                <a:ea typeface="华文细黑" panose="02010600040101010101" pitchFamily="2" charset="-122"/>
              </a:rPr>
              <a:t>李开</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2024-04-09</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10</a:t>
            </a:fld>
            <a:endParaRPr lang="en-US" altLang="zh-CN"/>
          </a:p>
        </p:txBody>
      </p:sp>
      <p:sp>
        <p:nvSpPr>
          <p:cNvPr id="9219" name="Rectangle 3"/>
          <p:cNvSpPr>
            <a:spLocks noGrp="1" noChangeArrowheads="1"/>
          </p:cNvSpPr>
          <p:nvPr>
            <p:ph type="body" idx="1"/>
          </p:nvPr>
        </p:nvSpPr>
        <p:spPr>
          <a:xfrm>
            <a:off x="457200" y="914400"/>
            <a:ext cx="8229600" cy="5140325"/>
          </a:xfrm>
        </p:spPr>
        <p:txBody>
          <a:bodyPr/>
          <a:lstStyle/>
          <a:p>
            <a:pPr marL="0" indent="0" algn="just" eaLnBrk="1" hangingPunct="1">
              <a:lnSpc>
                <a:spcPct val="150000"/>
              </a:lnSpc>
              <a:spcBef>
                <a:spcPts val="0"/>
              </a:spcBef>
              <a:buNone/>
            </a:pPr>
            <a:r>
              <a:rPr lang="zh-CN" altLang="en-US" sz="2000" dirty="0">
                <a:latin typeface="Times New Roman" panose="02020603050405020304" pitchFamily="18" charset="0"/>
                <a:cs typeface="Times New Roman" panose="02020603050405020304" pitchFamily="18" charset="0"/>
              </a:rPr>
              <a:t>从区间我们可以看到，</a:t>
            </a:r>
            <a:r>
              <a:rPr lang="zh-CN" altLang="en-US" sz="2000" dirty="0">
                <a:latin typeface="黑体" panose="02010609060101010101" pitchFamily="49" charset="-122"/>
                <a:ea typeface="黑体" panose="02010609060101010101" pitchFamily="49" charset="-122"/>
                <a:cs typeface="Times New Roman" panose="02020603050405020304" pitchFamily="18" charset="0"/>
              </a:rPr>
              <a:t>序不变性</a:t>
            </a:r>
            <a:r>
              <a:rPr lang="zh-CN" altLang="en-US" sz="2000" dirty="0">
                <a:latin typeface="Times New Roman" panose="02020603050405020304" pitchFamily="18" charset="0"/>
                <a:cs typeface="Times New Roman" panose="02020603050405020304" pitchFamily="18" charset="0"/>
              </a:rPr>
              <a:t>被保持，树的内容也是如此。我们还可以看到它将一些节点从右子树移动到左子树。如果不变性告诉我们必须从右到左再平衡，我们可以调用此操作。</a:t>
            </a:r>
          </a:p>
          <a:p>
            <a:pPr marL="0" indent="0" algn="just" eaLnBrk="1" hangingPunct="1">
              <a:lnSpc>
                <a:spcPct val="150000"/>
              </a:lnSpc>
              <a:spcBef>
                <a:spcPts val="0"/>
              </a:spcBef>
              <a:buNone/>
            </a:pPr>
            <a:r>
              <a:rPr lang="zh-CN" altLang="en-US" sz="2000" dirty="0">
                <a:latin typeface="Times New Roman" panose="02020603050405020304" pitchFamily="18" charset="0"/>
                <a:cs typeface="Times New Roman" panose="02020603050405020304" pitchFamily="18" charset="0"/>
              </a:rPr>
              <a:t>我们用一些简单的代码来实现这一操作。首先，回忆一下上一课树的类型。检查树是否有序的函数 </a:t>
            </a:r>
            <a:r>
              <a:rPr lang="en-US" altLang="zh-CN" sz="2000" dirty="0" err="1">
                <a:latin typeface="Times New Roman" panose="02020603050405020304" pitchFamily="18" charset="0"/>
                <a:cs typeface="Times New Roman" panose="02020603050405020304" pitchFamily="18" charset="0"/>
              </a:rPr>
              <a:t>is_ordered</a:t>
            </a:r>
            <a:r>
              <a:rPr lang="zh-CN" altLang="en-US" sz="2000" dirty="0">
                <a:latin typeface="Times New Roman" panose="02020603050405020304" pitchFamily="18" charset="0"/>
                <a:cs typeface="Times New Roman" panose="02020603050405020304" pitchFamily="18" charset="0"/>
              </a:rPr>
              <a:t>我们不再重复。</a:t>
            </a:r>
            <a:endParaRPr lang="en-US" altLang="zh-CN" sz="2000" dirty="0">
              <a:latin typeface="Times New Roman" panose="02020603050405020304" pitchFamily="18" charset="0"/>
              <a:cs typeface="Times New Roman" panose="02020603050405020304" pitchFamily="18" charset="0"/>
            </a:endParaRPr>
          </a:p>
          <a:p>
            <a:pPr marL="0" indent="0" algn="just" eaLnBrk="1" hangingPunct="1">
              <a:lnSpc>
                <a:spcPct val="120000"/>
              </a:lnSpc>
              <a:spcBef>
                <a:spcPts val="0"/>
              </a:spcBef>
              <a:buNone/>
            </a:pPr>
            <a:r>
              <a:rPr lang="en-US" altLang="zh-CN" sz="2000" dirty="0">
                <a:latin typeface="Times New Roman" panose="02020603050405020304" pitchFamily="18" charset="0"/>
                <a:cs typeface="Times New Roman" panose="02020603050405020304" pitchFamily="18" charset="0"/>
              </a:rPr>
              <a:t>struct </a:t>
            </a:r>
            <a:r>
              <a:rPr lang="en-US" altLang="zh-CN" sz="2000" dirty="0" err="1">
                <a:latin typeface="Times New Roman" panose="02020603050405020304" pitchFamily="18" charset="0"/>
                <a:cs typeface="Times New Roman" panose="02020603050405020304" pitchFamily="18" charset="0"/>
              </a:rPr>
              <a:t>tree_node</a:t>
            </a:r>
            <a:r>
              <a:rPr lang="en-US" altLang="zh-CN" sz="2000" dirty="0">
                <a:latin typeface="Times New Roman" panose="02020603050405020304" pitchFamily="18" charset="0"/>
                <a:cs typeface="Times New Roman" panose="02020603050405020304" pitchFamily="18" charset="0"/>
              </a:rPr>
              <a:t> {</a:t>
            </a:r>
          </a:p>
          <a:p>
            <a:pPr marL="0" indent="0" algn="just" eaLnBrk="1" hangingPunct="1">
              <a:lnSpc>
                <a:spcPct val="120000"/>
              </a:lnSpc>
              <a:spcBef>
                <a:spcPts val="0"/>
              </a:spcBef>
              <a:buNone/>
            </a:pPr>
            <a:r>
              <a:rPr lang="en-US" altLang="zh-CN" sz="2000" dirty="0">
                <a:latin typeface="Times New Roman" panose="02020603050405020304" pitchFamily="18" charset="0"/>
                <a:cs typeface="Times New Roman" panose="02020603050405020304" pitchFamily="18" charset="0"/>
              </a:rPr>
              <a:t>    entry data;</a:t>
            </a:r>
          </a:p>
          <a:p>
            <a:pPr marL="0" indent="0" algn="just" eaLnBrk="1" hangingPunct="1">
              <a:lnSpc>
                <a:spcPct val="120000"/>
              </a:lnSpc>
              <a:spcBef>
                <a:spcPts val="0"/>
              </a:spcBef>
              <a:buNone/>
            </a:pPr>
            <a:r>
              <a:rPr lang="en-US" altLang="zh-CN" sz="2000" dirty="0">
                <a:latin typeface="Times New Roman" panose="02020603050405020304" pitchFamily="18" charset="0"/>
                <a:cs typeface="Times New Roman" panose="02020603050405020304" pitchFamily="18" charset="0"/>
              </a:rPr>
              <a:t>    struct </a:t>
            </a:r>
            <a:r>
              <a:rPr lang="en-US" altLang="zh-CN" sz="2000" dirty="0" err="1">
                <a:latin typeface="Times New Roman" panose="02020603050405020304" pitchFamily="18" charset="0"/>
                <a:cs typeface="Times New Roman" panose="02020603050405020304" pitchFamily="18" charset="0"/>
              </a:rPr>
              <a:t>tree_node</a:t>
            </a:r>
            <a:r>
              <a:rPr lang="en-US" altLang="zh-CN" sz="2000" dirty="0">
                <a:latin typeface="Times New Roman" panose="02020603050405020304" pitchFamily="18" charset="0"/>
                <a:cs typeface="Times New Roman" panose="02020603050405020304" pitchFamily="18" charset="0"/>
              </a:rPr>
              <a:t>* left;</a:t>
            </a:r>
          </a:p>
          <a:p>
            <a:pPr marL="0" indent="0" algn="just" eaLnBrk="1" hangingPunct="1">
              <a:lnSpc>
                <a:spcPct val="120000"/>
              </a:lnSpc>
              <a:spcBef>
                <a:spcPts val="0"/>
              </a:spcBef>
              <a:buNone/>
            </a:pPr>
            <a:r>
              <a:rPr lang="en-US" altLang="zh-CN" sz="2000" dirty="0">
                <a:latin typeface="Times New Roman" panose="02020603050405020304" pitchFamily="18" charset="0"/>
                <a:cs typeface="Times New Roman" panose="02020603050405020304" pitchFamily="18" charset="0"/>
              </a:rPr>
              <a:t>    struct </a:t>
            </a:r>
            <a:r>
              <a:rPr lang="en-US" altLang="zh-CN" sz="2000" dirty="0" err="1">
                <a:latin typeface="Times New Roman" panose="02020603050405020304" pitchFamily="18" charset="0"/>
                <a:cs typeface="Times New Roman" panose="02020603050405020304" pitchFamily="18" charset="0"/>
              </a:rPr>
              <a:t>tree_node</a:t>
            </a:r>
            <a:r>
              <a:rPr lang="en-US" altLang="zh-CN" sz="2000" dirty="0">
                <a:latin typeface="Times New Roman" panose="02020603050405020304" pitchFamily="18" charset="0"/>
                <a:cs typeface="Times New Roman" panose="02020603050405020304" pitchFamily="18" charset="0"/>
              </a:rPr>
              <a:t>* right;</a:t>
            </a:r>
          </a:p>
          <a:p>
            <a:pPr marL="0" indent="0" algn="just" eaLnBrk="1" hangingPunct="1">
              <a:lnSpc>
                <a:spcPct val="120000"/>
              </a:lnSpc>
              <a:spcBef>
                <a:spcPts val="0"/>
              </a:spcBef>
              <a:buNone/>
            </a:pPr>
            <a:r>
              <a:rPr lang="en-US" altLang="zh-CN" sz="2000" dirty="0">
                <a:latin typeface="Times New Roman" panose="02020603050405020304" pitchFamily="18" charset="0"/>
                <a:cs typeface="Times New Roman" panose="02020603050405020304" pitchFamily="18" charset="0"/>
              </a:rPr>
              <a:t>};</a:t>
            </a:r>
          </a:p>
          <a:p>
            <a:pPr marL="0" indent="0" algn="just" eaLnBrk="1" hangingPunct="1">
              <a:lnSpc>
                <a:spcPct val="120000"/>
              </a:lnSpc>
              <a:spcBef>
                <a:spcPts val="0"/>
              </a:spcBef>
              <a:buNone/>
            </a:pPr>
            <a:r>
              <a:rPr lang="en-US" altLang="zh-CN" sz="2000" dirty="0">
                <a:latin typeface="Times New Roman" panose="02020603050405020304" pitchFamily="18" charset="0"/>
                <a:cs typeface="Times New Roman" panose="02020603050405020304" pitchFamily="18" charset="0"/>
              </a:rPr>
              <a:t>typedef struct </a:t>
            </a:r>
            <a:r>
              <a:rPr lang="en-US" altLang="zh-CN" sz="2000" dirty="0" err="1">
                <a:latin typeface="Times New Roman" panose="02020603050405020304" pitchFamily="18" charset="0"/>
                <a:cs typeface="Times New Roman" panose="02020603050405020304" pitchFamily="18" charset="0"/>
              </a:rPr>
              <a:t>tree_node</a:t>
            </a:r>
            <a:r>
              <a:rPr lang="en-US" altLang="zh-CN" sz="2000" dirty="0">
                <a:latin typeface="Times New Roman" panose="02020603050405020304" pitchFamily="18" charset="0"/>
                <a:cs typeface="Times New Roman" panose="02020603050405020304" pitchFamily="18" charset="0"/>
              </a:rPr>
              <a:t> tree;</a:t>
            </a:r>
          </a:p>
          <a:p>
            <a:pPr marL="0" indent="0" algn="just" eaLnBrk="1" hangingPunct="1">
              <a:lnSpc>
                <a:spcPct val="120000"/>
              </a:lnSpc>
              <a:spcBef>
                <a:spcPts val="0"/>
              </a:spcBef>
              <a:buNone/>
            </a:pPr>
            <a:r>
              <a:rPr lang="en-US" altLang="zh-CN" sz="2000" dirty="0">
                <a:latin typeface="Times New Roman" panose="02020603050405020304" pitchFamily="18" charset="0"/>
                <a:cs typeface="Times New Roman" panose="02020603050405020304" pitchFamily="18" charset="0"/>
              </a:rPr>
              <a:t>bool </a:t>
            </a:r>
            <a:r>
              <a:rPr lang="en-US" altLang="zh-CN" sz="2000" dirty="0" err="1">
                <a:latin typeface="Times New Roman" panose="02020603050405020304" pitchFamily="18" charset="0"/>
                <a:cs typeface="Times New Roman" panose="02020603050405020304" pitchFamily="18" charset="0"/>
              </a:rPr>
              <a:t>is_tree</a:t>
            </a:r>
            <a:r>
              <a:rPr lang="en-US" altLang="zh-CN" sz="2000" dirty="0">
                <a:latin typeface="Times New Roman" panose="02020603050405020304" pitchFamily="18" charset="0"/>
                <a:cs typeface="Times New Roman" panose="02020603050405020304" pitchFamily="18" charset="0"/>
              </a:rPr>
              <a:t>(tree* T);</a:t>
            </a:r>
          </a:p>
          <a:p>
            <a:pPr marL="0" indent="0" algn="just" eaLnBrk="1" hangingPunct="1">
              <a:lnSpc>
                <a:spcPct val="120000"/>
              </a:lnSpc>
              <a:spcBef>
                <a:spcPts val="0"/>
              </a:spcBef>
              <a:buNone/>
            </a:pPr>
            <a:r>
              <a:rPr lang="en-US" altLang="zh-CN" sz="2000" dirty="0">
                <a:latin typeface="Times New Roman" panose="02020603050405020304" pitchFamily="18" charset="0"/>
                <a:cs typeface="Times New Roman" panose="02020603050405020304" pitchFamily="18" charset="0"/>
              </a:rPr>
              <a:t>bool </a:t>
            </a:r>
            <a:r>
              <a:rPr lang="en-US" altLang="zh-CN" sz="2000" dirty="0" err="1">
                <a:latin typeface="Times New Roman" panose="02020603050405020304" pitchFamily="18" charset="0"/>
                <a:cs typeface="Times New Roman" panose="02020603050405020304" pitchFamily="18" charset="0"/>
              </a:rPr>
              <a:t>is_ordered</a:t>
            </a:r>
            <a:r>
              <a:rPr lang="en-US" altLang="zh-CN" sz="2000" dirty="0">
                <a:latin typeface="Times New Roman" panose="02020603050405020304" pitchFamily="18" charset="0"/>
                <a:cs typeface="Times New Roman" panose="02020603050405020304" pitchFamily="18" charset="0"/>
              </a:rPr>
              <a:t>(tree* T, entry lo, entry hi);</a:t>
            </a: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3  </a:t>
            </a:r>
            <a:r>
              <a:rPr lang="zh-CN" altLang="en-US" dirty="0"/>
              <a:t>左右旋</a:t>
            </a:r>
            <a:r>
              <a:rPr lang="en-US" altLang="zh-CN" dirty="0"/>
              <a:t>(</a:t>
            </a:r>
            <a:r>
              <a:rPr lang="zh-CN" altLang="en-US" dirty="0"/>
              <a:t>续</a:t>
            </a:r>
            <a:r>
              <a:rPr lang="en-US" altLang="zh-CN" dirty="0"/>
              <a:t>)</a:t>
            </a:r>
            <a:endParaRPr lang="zh-CN" altLang="en-US" dirty="0"/>
          </a:p>
        </p:txBody>
      </p:sp>
    </p:spTree>
    <p:extLst>
      <p:ext uri="{BB962C8B-B14F-4D97-AF65-F5344CB8AC3E}">
        <p14:creationId xmlns:p14="http://schemas.microsoft.com/office/powerpoint/2010/main" val="138004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2024-04-09</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11</a:t>
            </a:fld>
            <a:endParaRPr lang="en-US" altLang="zh-CN"/>
          </a:p>
        </p:txBody>
      </p:sp>
      <p:sp>
        <p:nvSpPr>
          <p:cNvPr id="9219" name="Rectangle 3"/>
          <p:cNvSpPr>
            <a:spLocks noGrp="1" noChangeArrowheads="1"/>
          </p:cNvSpPr>
          <p:nvPr>
            <p:ph type="body" idx="1"/>
          </p:nvPr>
        </p:nvSpPr>
        <p:spPr>
          <a:xfrm>
            <a:off x="457200" y="914400"/>
            <a:ext cx="8229600" cy="5140325"/>
          </a:xfrm>
        </p:spPr>
        <p:txBody>
          <a:bodyPr/>
          <a:lstStyle/>
          <a:p>
            <a:pPr marL="0" indent="0" algn="just" eaLnBrk="1" hangingPunct="1">
              <a:lnSpc>
                <a:spcPct val="150000"/>
              </a:lnSpc>
              <a:spcBef>
                <a:spcPts val="0"/>
              </a:spcBef>
              <a:buNone/>
            </a:pPr>
            <a:r>
              <a:rPr lang="zh-CN" altLang="en-US" sz="2000" dirty="0">
                <a:latin typeface="Times New Roman" panose="02020603050405020304" pitchFamily="18" charset="0"/>
                <a:cs typeface="Times New Roman" panose="02020603050405020304" pitchFamily="18" charset="0"/>
              </a:rPr>
              <a:t>左旋操作的实现。</a:t>
            </a:r>
            <a:endParaRPr lang="en-US" altLang="zh-CN" sz="2000" dirty="0">
              <a:latin typeface="Times New Roman" panose="02020603050405020304" pitchFamily="18" charset="0"/>
              <a:cs typeface="Times New Roman" panose="02020603050405020304" pitchFamily="18" charset="0"/>
            </a:endParaRPr>
          </a:p>
          <a:p>
            <a:pPr marL="0" indent="0" algn="just" eaLnBrk="1" hangingPunct="1">
              <a:lnSpc>
                <a:spcPct val="150000"/>
              </a:lnSpc>
              <a:spcBef>
                <a:spcPts val="0"/>
              </a:spcBef>
              <a:buNone/>
            </a:pPr>
            <a:r>
              <a:rPr lang="en-US" altLang="zh-CN" sz="2000" dirty="0">
                <a:latin typeface="Times New Roman" panose="02020603050405020304" pitchFamily="18" charset="0"/>
                <a:cs typeface="Times New Roman" panose="02020603050405020304" pitchFamily="18" charset="0"/>
              </a:rPr>
              <a:t>tree* </a:t>
            </a:r>
            <a:r>
              <a:rPr lang="en-US" altLang="zh-CN" sz="2000" dirty="0" err="1">
                <a:latin typeface="Times New Roman" panose="02020603050405020304" pitchFamily="18" charset="0"/>
                <a:cs typeface="Times New Roman" panose="02020603050405020304" pitchFamily="18" charset="0"/>
              </a:rPr>
              <a:t>rotate_left</a:t>
            </a:r>
            <a:r>
              <a:rPr lang="en-US" altLang="zh-CN" sz="2000" dirty="0">
                <a:latin typeface="Times New Roman" panose="02020603050405020304" pitchFamily="18" charset="0"/>
                <a:cs typeface="Times New Roman" panose="02020603050405020304" pitchFamily="18" charset="0"/>
              </a:rPr>
              <a:t>(tree* T)</a:t>
            </a:r>
          </a:p>
          <a:p>
            <a:pPr marL="0" indent="0" algn="just" eaLnBrk="1" hangingPunct="1">
              <a:lnSpc>
                <a:spcPct val="150000"/>
              </a:lnSpc>
              <a:spcBef>
                <a:spcPts val="0"/>
              </a:spcBef>
              <a:buNone/>
            </a:pPr>
            <a:r>
              <a:rPr lang="en-US" altLang="zh-CN" sz="2000" dirty="0">
                <a:latin typeface="Times New Roman" panose="02020603050405020304" pitchFamily="18" charset="0"/>
                <a:cs typeface="Times New Roman" panose="02020603050405020304" pitchFamily="18" charset="0"/>
              </a:rPr>
              <a:t>//@requires T != NULL &amp;&amp; T-&gt;right != NULL;</a:t>
            </a:r>
          </a:p>
          <a:p>
            <a:pPr marL="0" indent="0" algn="just" eaLnBrk="1" hangingPunct="1">
              <a:lnSpc>
                <a:spcPct val="150000"/>
              </a:lnSpc>
              <a:spcBef>
                <a:spcPts val="0"/>
              </a:spcBef>
              <a:buNone/>
            </a:pPr>
            <a:r>
              <a:rPr lang="en-US" altLang="zh-CN" sz="2000" dirty="0">
                <a:latin typeface="Times New Roman" panose="02020603050405020304" pitchFamily="18" charset="0"/>
                <a:cs typeface="Times New Roman" panose="02020603050405020304" pitchFamily="18" charset="0"/>
              </a:rPr>
              <a:t>{</a:t>
            </a:r>
          </a:p>
          <a:p>
            <a:pPr marL="0" indent="0" algn="just" eaLnBrk="1" hangingPunct="1">
              <a:lnSpc>
                <a:spcPct val="150000"/>
              </a:lnSpc>
              <a:spcBef>
                <a:spcPts val="0"/>
              </a:spcBef>
              <a:buNone/>
            </a:pPr>
            <a:r>
              <a:rPr lang="en-US" altLang="zh-CN" sz="2000" dirty="0">
                <a:latin typeface="Times New Roman" panose="02020603050405020304" pitchFamily="18" charset="0"/>
                <a:cs typeface="Times New Roman" panose="02020603050405020304" pitchFamily="18" charset="0"/>
              </a:rPr>
              <a:t>    tree* R = T-&gt;right;</a:t>
            </a:r>
          </a:p>
          <a:p>
            <a:pPr marL="0" indent="0" algn="just" eaLnBrk="1" hangingPunct="1">
              <a:lnSpc>
                <a:spcPct val="150000"/>
              </a:lnSpc>
              <a:spcBef>
                <a:spcPts val="0"/>
              </a:spcBef>
              <a:buNone/>
            </a:pPr>
            <a:r>
              <a:rPr lang="en-US" altLang="zh-CN" sz="2000" dirty="0">
                <a:latin typeface="Times New Roman" panose="02020603050405020304" pitchFamily="18" charset="0"/>
                <a:cs typeface="Times New Roman" panose="02020603050405020304" pitchFamily="18" charset="0"/>
              </a:rPr>
              <a:t>    T-&gt;right = T-&gt;right-&gt;left;</a:t>
            </a:r>
          </a:p>
          <a:p>
            <a:pPr marL="0" indent="0" algn="just" eaLnBrk="1" hangingPunct="1">
              <a:lnSpc>
                <a:spcPct val="150000"/>
              </a:lnSpc>
              <a:spcBef>
                <a:spcPts val="0"/>
              </a:spcBef>
              <a:buNone/>
            </a:pPr>
            <a:r>
              <a:rPr lang="en-US" altLang="zh-CN" sz="2000" dirty="0">
                <a:latin typeface="Times New Roman" panose="02020603050405020304" pitchFamily="18" charset="0"/>
                <a:cs typeface="Times New Roman" panose="02020603050405020304" pitchFamily="18" charset="0"/>
              </a:rPr>
              <a:t>    R-&gt;left = T;</a:t>
            </a:r>
          </a:p>
          <a:p>
            <a:pPr marL="0" indent="0" algn="just" eaLnBrk="1" hangingPunct="1">
              <a:lnSpc>
                <a:spcPct val="150000"/>
              </a:lnSpc>
              <a:spcBef>
                <a:spcPts val="0"/>
              </a:spcBef>
              <a:buNone/>
            </a:pPr>
            <a:r>
              <a:rPr lang="en-US" altLang="zh-CN" sz="2000" dirty="0">
                <a:latin typeface="Times New Roman" panose="02020603050405020304" pitchFamily="18" charset="0"/>
                <a:cs typeface="Times New Roman" panose="02020603050405020304" pitchFamily="18" charset="0"/>
              </a:rPr>
              <a:t>    return R;</a:t>
            </a:r>
          </a:p>
          <a:p>
            <a:pPr marL="0" indent="0" algn="just" eaLnBrk="1" hangingPunct="1">
              <a:lnSpc>
                <a:spcPct val="150000"/>
              </a:lnSpc>
              <a:spcBef>
                <a:spcPts val="0"/>
              </a:spcBef>
              <a:buNone/>
            </a:pPr>
            <a:r>
              <a:rPr lang="en-US" altLang="zh-CN" sz="2000" dirty="0">
                <a:latin typeface="Times New Roman" panose="02020603050405020304" pitchFamily="18" charset="0"/>
                <a:cs typeface="Times New Roman" panose="02020603050405020304" pitchFamily="18" charset="0"/>
              </a:rPr>
              <a:t>}</a:t>
            </a:r>
            <a:endParaRPr lang="zh-CN" altLang="en-US" sz="2000" dirty="0">
              <a:latin typeface="Times New Roman" panose="02020603050405020304" pitchFamily="18" charset="0"/>
              <a:cs typeface="Times New Roman" panose="02020603050405020304" pitchFamily="18" charset="0"/>
            </a:endParaRP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3  </a:t>
            </a:r>
            <a:r>
              <a:rPr lang="zh-CN" altLang="en-US" dirty="0"/>
              <a:t>左右旋</a:t>
            </a:r>
            <a:r>
              <a:rPr lang="en-US" altLang="zh-CN" dirty="0"/>
              <a:t>(</a:t>
            </a:r>
            <a:r>
              <a:rPr lang="zh-CN" altLang="en-US" dirty="0"/>
              <a:t>续</a:t>
            </a:r>
            <a:r>
              <a:rPr lang="en-US" altLang="zh-CN" dirty="0"/>
              <a:t>)</a:t>
            </a:r>
            <a:endParaRPr lang="zh-CN" altLang="en-US" dirty="0"/>
          </a:p>
        </p:txBody>
      </p:sp>
    </p:spTree>
    <p:extLst>
      <p:ext uri="{BB962C8B-B14F-4D97-AF65-F5344CB8AC3E}">
        <p14:creationId xmlns:p14="http://schemas.microsoft.com/office/powerpoint/2010/main" val="1584091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2024-04-09</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12</a:t>
            </a:fld>
            <a:endParaRPr lang="en-US" altLang="zh-CN"/>
          </a:p>
        </p:txBody>
      </p:sp>
      <p:sp>
        <p:nvSpPr>
          <p:cNvPr id="9219" name="Rectangle 3"/>
          <p:cNvSpPr>
            <a:spLocks noGrp="1" noChangeArrowheads="1"/>
          </p:cNvSpPr>
          <p:nvPr>
            <p:ph type="body" idx="1"/>
          </p:nvPr>
        </p:nvSpPr>
        <p:spPr>
          <a:xfrm>
            <a:off x="457200" y="914400"/>
            <a:ext cx="8229600" cy="5140325"/>
          </a:xfrm>
        </p:spPr>
        <p:txBody>
          <a:bodyPr/>
          <a:lstStyle/>
          <a:p>
            <a:pPr marL="0" indent="0" algn="just" eaLnBrk="1" hangingPunct="1">
              <a:lnSpc>
                <a:spcPct val="150000"/>
              </a:lnSpc>
              <a:spcBef>
                <a:spcPts val="0"/>
              </a:spcBef>
              <a:buNone/>
            </a:pPr>
            <a:r>
              <a:rPr lang="zh-CN" altLang="en-US" sz="2000" dirty="0">
                <a:latin typeface="Times New Roman" panose="02020603050405020304" pitchFamily="18" charset="0"/>
                <a:cs typeface="Times New Roman" panose="02020603050405020304" pitchFamily="18" charset="0"/>
              </a:rPr>
              <a:t>该旋转是通用的。当在本章后面将它们专门应用于 </a:t>
            </a:r>
            <a:r>
              <a:rPr lang="en-US" altLang="zh-CN" sz="2000" dirty="0">
                <a:latin typeface="Times New Roman" panose="02020603050405020304" pitchFamily="18" charset="0"/>
                <a:cs typeface="Times New Roman" panose="02020603050405020304" pitchFamily="18" charset="0"/>
              </a:rPr>
              <a:t>AVL </a:t>
            </a:r>
            <a:r>
              <a:rPr lang="zh-CN" altLang="en-US" sz="2000" dirty="0">
                <a:latin typeface="Times New Roman" panose="02020603050405020304" pitchFamily="18" charset="0"/>
                <a:cs typeface="Times New Roman" panose="02020603050405020304" pitchFamily="18" charset="0"/>
              </a:rPr>
              <a:t>树时，我们还必须重新计算所涉及的两个节点的高度。 这仅涉及查看孩子的高度。</a:t>
            </a:r>
          </a:p>
          <a:p>
            <a:pPr marL="0" indent="0" algn="just" eaLnBrk="1" hangingPunct="1">
              <a:lnSpc>
                <a:spcPct val="150000"/>
              </a:lnSpc>
              <a:spcBef>
                <a:spcPts val="0"/>
              </a:spcBef>
              <a:buNone/>
            </a:pPr>
            <a:r>
              <a:rPr lang="zh-CN" altLang="en-US" sz="2000" dirty="0">
                <a:latin typeface="Times New Roman" panose="02020603050405020304" pitchFamily="18" charset="0"/>
                <a:cs typeface="Times New Roman" panose="02020603050405020304" pitchFamily="18" charset="0"/>
              </a:rPr>
              <a:t>右旋正好相反。 首先在图片中：</a:t>
            </a:r>
            <a:endParaRPr lang="en-US" altLang="zh-CN" sz="2000" dirty="0">
              <a:latin typeface="Times New Roman" panose="02020603050405020304" pitchFamily="18" charset="0"/>
              <a:cs typeface="Times New Roman" panose="02020603050405020304" pitchFamily="18" charset="0"/>
            </a:endParaRP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3  </a:t>
            </a:r>
            <a:r>
              <a:rPr lang="zh-CN" altLang="en-US" dirty="0"/>
              <a:t>左右旋</a:t>
            </a:r>
            <a:r>
              <a:rPr lang="en-US" altLang="zh-CN" dirty="0"/>
              <a:t>(</a:t>
            </a:r>
            <a:r>
              <a:rPr lang="zh-CN" altLang="en-US" dirty="0"/>
              <a:t>续</a:t>
            </a:r>
            <a:r>
              <a:rPr lang="en-US" altLang="zh-CN" dirty="0"/>
              <a:t>)</a:t>
            </a:r>
            <a:endParaRPr lang="zh-CN" altLang="en-US" dirty="0"/>
          </a:p>
        </p:txBody>
      </p:sp>
      <p:pic>
        <p:nvPicPr>
          <p:cNvPr id="7" name="Picture 324">
            <a:extLst>
              <a:ext uri="{FF2B5EF4-FFF2-40B4-BE49-F238E27FC236}">
                <a16:creationId xmlns:a16="http://schemas.microsoft.com/office/drawing/2014/main" id="{ACE5980C-24E1-43BD-B4AF-FDBA0E501B97}"/>
              </a:ext>
            </a:extLst>
          </p:cNvPr>
          <p:cNvPicPr/>
          <p:nvPr/>
        </p:nvPicPr>
        <p:blipFill>
          <a:blip r:embed="rId2"/>
          <a:stretch>
            <a:fillRect/>
          </a:stretch>
        </p:blipFill>
        <p:spPr>
          <a:xfrm>
            <a:off x="609600" y="2514600"/>
            <a:ext cx="7620000" cy="3048000"/>
          </a:xfrm>
          <a:prstGeom prst="rect">
            <a:avLst/>
          </a:prstGeom>
        </p:spPr>
      </p:pic>
    </p:spTree>
    <p:extLst>
      <p:ext uri="{BB962C8B-B14F-4D97-AF65-F5344CB8AC3E}">
        <p14:creationId xmlns:p14="http://schemas.microsoft.com/office/powerpoint/2010/main" val="22491954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2024-04-09</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13</a:t>
            </a:fld>
            <a:endParaRPr lang="en-US" altLang="zh-CN"/>
          </a:p>
        </p:txBody>
      </p:sp>
      <p:sp>
        <p:nvSpPr>
          <p:cNvPr id="9219" name="Rectangle 3"/>
          <p:cNvSpPr>
            <a:spLocks noGrp="1" noChangeArrowheads="1"/>
          </p:cNvSpPr>
          <p:nvPr>
            <p:ph type="body" idx="1"/>
          </p:nvPr>
        </p:nvSpPr>
        <p:spPr>
          <a:xfrm>
            <a:off x="457200" y="914400"/>
            <a:ext cx="8229600" cy="5140325"/>
          </a:xfrm>
        </p:spPr>
        <p:txBody>
          <a:bodyPr/>
          <a:lstStyle/>
          <a:p>
            <a:pPr marL="0" indent="0" algn="just" eaLnBrk="1" hangingPunct="1">
              <a:lnSpc>
                <a:spcPct val="150000"/>
              </a:lnSpc>
              <a:spcBef>
                <a:spcPts val="0"/>
              </a:spcBef>
              <a:buNone/>
            </a:pPr>
            <a:r>
              <a:rPr lang="zh-CN" altLang="en-US" sz="2000" dirty="0">
                <a:latin typeface="Times New Roman" panose="02020603050405020304" pitchFamily="18" charset="0"/>
                <a:cs typeface="Times New Roman" panose="02020603050405020304" pitchFamily="18" charset="0"/>
              </a:rPr>
              <a:t>然后在代码中：</a:t>
            </a:r>
            <a:endParaRPr lang="en-US" altLang="zh-CN" sz="2000" dirty="0">
              <a:latin typeface="Times New Roman" panose="02020603050405020304" pitchFamily="18" charset="0"/>
              <a:cs typeface="Times New Roman" panose="02020603050405020304" pitchFamily="18" charset="0"/>
            </a:endParaRPr>
          </a:p>
          <a:p>
            <a:pPr marL="0" indent="0" algn="just" eaLnBrk="1" hangingPunct="1">
              <a:lnSpc>
                <a:spcPct val="150000"/>
              </a:lnSpc>
              <a:spcBef>
                <a:spcPts val="0"/>
              </a:spcBef>
              <a:buNone/>
            </a:pPr>
            <a:r>
              <a:rPr lang="en-US" altLang="zh-CN" sz="2000" dirty="0">
                <a:latin typeface="Times New Roman" panose="02020603050405020304" pitchFamily="18" charset="0"/>
                <a:cs typeface="Times New Roman" panose="02020603050405020304" pitchFamily="18" charset="0"/>
              </a:rPr>
              <a:t>tree* </a:t>
            </a:r>
            <a:r>
              <a:rPr lang="en-US" altLang="zh-CN" sz="2000" dirty="0" err="1">
                <a:latin typeface="Times New Roman" panose="02020603050405020304" pitchFamily="18" charset="0"/>
                <a:cs typeface="Times New Roman" panose="02020603050405020304" pitchFamily="18" charset="0"/>
              </a:rPr>
              <a:t>rotate_right</a:t>
            </a:r>
            <a:r>
              <a:rPr lang="en-US" altLang="zh-CN" sz="2000" dirty="0">
                <a:latin typeface="Times New Roman" panose="02020603050405020304" pitchFamily="18" charset="0"/>
                <a:cs typeface="Times New Roman" panose="02020603050405020304" pitchFamily="18" charset="0"/>
              </a:rPr>
              <a:t>(tree* T)</a:t>
            </a:r>
          </a:p>
          <a:p>
            <a:pPr marL="0" indent="0" algn="just" eaLnBrk="1" hangingPunct="1">
              <a:lnSpc>
                <a:spcPct val="150000"/>
              </a:lnSpc>
              <a:spcBef>
                <a:spcPts val="0"/>
              </a:spcBef>
              <a:buNone/>
            </a:pPr>
            <a:r>
              <a:rPr lang="en-US" altLang="zh-CN" sz="2000" dirty="0">
                <a:latin typeface="Times New Roman" panose="02020603050405020304" pitchFamily="18" charset="0"/>
                <a:cs typeface="Times New Roman" panose="02020603050405020304" pitchFamily="18" charset="0"/>
              </a:rPr>
              <a:t>//@requires T != NULL &amp;&amp; T-&gt;left != NULL;</a:t>
            </a:r>
          </a:p>
          <a:p>
            <a:pPr marL="0" indent="0" algn="just" eaLnBrk="1" hangingPunct="1">
              <a:lnSpc>
                <a:spcPct val="150000"/>
              </a:lnSpc>
              <a:spcBef>
                <a:spcPts val="0"/>
              </a:spcBef>
              <a:buNone/>
            </a:pPr>
            <a:r>
              <a:rPr lang="en-US" altLang="zh-CN" sz="2000" dirty="0">
                <a:latin typeface="Times New Roman" panose="02020603050405020304" pitchFamily="18" charset="0"/>
                <a:cs typeface="Times New Roman" panose="02020603050405020304" pitchFamily="18" charset="0"/>
              </a:rPr>
              <a:t>{</a:t>
            </a:r>
          </a:p>
          <a:p>
            <a:pPr marL="0" indent="0" algn="just" eaLnBrk="1" hangingPunct="1">
              <a:lnSpc>
                <a:spcPct val="150000"/>
              </a:lnSpc>
              <a:spcBef>
                <a:spcPts val="0"/>
              </a:spcBef>
              <a:buNone/>
            </a:pPr>
            <a:r>
              <a:rPr lang="en-US" altLang="zh-CN" sz="2000" dirty="0">
                <a:latin typeface="Times New Roman" panose="02020603050405020304" pitchFamily="18" charset="0"/>
                <a:cs typeface="Times New Roman" panose="02020603050405020304" pitchFamily="18" charset="0"/>
              </a:rPr>
              <a:t>    tree* R = T-&gt;left;</a:t>
            </a:r>
          </a:p>
          <a:p>
            <a:pPr marL="0" indent="0" algn="just" eaLnBrk="1" hangingPunct="1">
              <a:lnSpc>
                <a:spcPct val="150000"/>
              </a:lnSpc>
              <a:spcBef>
                <a:spcPts val="0"/>
              </a:spcBef>
              <a:buNone/>
            </a:pPr>
            <a:r>
              <a:rPr lang="en-US" altLang="zh-CN" sz="2000" dirty="0">
                <a:latin typeface="Times New Roman" panose="02020603050405020304" pitchFamily="18" charset="0"/>
                <a:cs typeface="Times New Roman" panose="02020603050405020304" pitchFamily="18" charset="0"/>
              </a:rPr>
              <a:t>    T-&gt;left = T-&gt;left-&gt;right;</a:t>
            </a:r>
          </a:p>
          <a:p>
            <a:pPr marL="0" indent="0" algn="just" eaLnBrk="1" hangingPunct="1">
              <a:lnSpc>
                <a:spcPct val="150000"/>
              </a:lnSpc>
              <a:spcBef>
                <a:spcPts val="0"/>
              </a:spcBef>
              <a:buNone/>
            </a:pPr>
            <a:r>
              <a:rPr lang="en-US" altLang="zh-CN" sz="2000" dirty="0">
                <a:latin typeface="Times New Roman" panose="02020603050405020304" pitchFamily="18" charset="0"/>
                <a:cs typeface="Times New Roman" panose="02020603050405020304" pitchFamily="18" charset="0"/>
              </a:rPr>
              <a:t>    R-&gt;right = T;</a:t>
            </a:r>
          </a:p>
          <a:p>
            <a:pPr marL="0" indent="0" algn="just" eaLnBrk="1" hangingPunct="1">
              <a:lnSpc>
                <a:spcPct val="150000"/>
              </a:lnSpc>
              <a:spcBef>
                <a:spcPts val="0"/>
              </a:spcBef>
              <a:buNone/>
            </a:pPr>
            <a:r>
              <a:rPr lang="en-US" altLang="zh-CN" sz="2000" dirty="0">
                <a:latin typeface="Times New Roman" panose="02020603050405020304" pitchFamily="18" charset="0"/>
                <a:cs typeface="Times New Roman" panose="02020603050405020304" pitchFamily="18" charset="0"/>
              </a:rPr>
              <a:t>    return R;</a:t>
            </a:r>
          </a:p>
          <a:p>
            <a:pPr marL="0" indent="0" algn="just" eaLnBrk="1" hangingPunct="1">
              <a:lnSpc>
                <a:spcPct val="150000"/>
              </a:lnSpc>
              <a:spcBef>
                <a:spcPts val="0"/>
              </a:spcBef>
              <a:buNone/>
            </a:pPr>
            <a:r>
              <a:rPr lang="en-US" altLang="zh-CN" sz="2000" dirty="0">
                <a:latin typeface="Times New Roman" panose="02020603050405020304" pitchFamily="18" charset="0"/>
                <a:cs typeface="Times New Roman" panose="02020603050405020304" pitchFamily="18" charset="0"/>
              </a:rPr>
              <a:t>}</a:t>
            </a: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3  </a:t>
            </a:r>
            <a:r>
              <a:rPr lang="zh-CN" altLang="en-US" dirty="0"/>
              <a:t>左右旋</a:t>
            </a:r>
            <a:r>
              <a:rPr lang="en-US" altLang="zh-CN" dirty="0"/>
              <a:t>(</a:t>
            </a:r>
            <a:r>
              <a:rPr lang="zh-CN" altLang="en-US" dirty="0"/>
              <a:t>续</a:t>
            </a:r>
            <a:r>
              <a:rPr lang="en-US" altLang="zh-CN" dirty="0"/>
              <a:t>)</a:t>
            </a:r>
            <a:endParaRPr lang="zh-CN" altLang="en-US" dirty="0"/>
          </a:p>
        </p:txBody>
      </p:sp>
    </p:spTree>
    <p:extLst>
      <p:ext uri="{BB962C8B-B14F-4D97-AF65-F5344CB8AC3E}">
        <p14:creationId xmlns:p14="http://schemas.microsoft.com/office/powerpoint/2010/main" val="1202541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2024-04-09</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14</a:t>
            </a:fld>
            <a:endParaRPr lang="en-US" altLang="zh-CN"/>
          </a:p>
        </p:txBody>
      </p:sp>
      <p:sp>
        <p:nvSpPr>
          <p:cNvPr id="9219" name="Rectangle 3"/>
          <p:cNvSpPr>
            <a:spLocks noGrp="1" noChangeArrowheads="1"/>
          </p:cNvSpPr>
          <p:nvPr>
            <p:ph type="body" idx="1"/>
          </p:nvPr>
        </p:nvSpPr>
        <p:spPr>
          <a:xfrm>
            <a:off x="457200" y="914400"/>
            <a:ext cx="8229600" cy="5140325"/>
          </a:xfrm>
        </p:spPr>
        <p:txBody>
          <a:bodyPr/>
          <a:lstStyle/>
          <a:p>
            <a:pPr marL="0" indent="0" algn="just" eaLnBrk="1" hangingPunct="1">
              <a:lnSpc>
                <a:spcPct val="150000"/>
              </a:lnSpc>
              <a:spcBef>
                <a:spcPts val="0"/>
              </a:spcBef>
              <a:buNone/>
            </a:pPr>
            <a:r>
              <a:rPr lang="zh-CN" altLang="en-US" sz="2800" dirty="0">
                <a:latin typeface="Times New Roman" panose="02020603050405020304" pitchFamily="18" charset="0"/>
                <a:cs typeface="Times New Roman" panose="02020603050405020304" pitchFamily="18" charset="0"/>
              </a:rPr>
              <a:t>在 </a:t>
            </a:r>
            <a:r>
              <a:rPr lang="en-US" altLang="zh-CN" sz="2800" dirty="0">
                <a:latin typeface="Times New Roman" panose="02020603050405020304" pitchFamily="18" charset="0"/>
                <a:cs typeface="Times New Roman" panose="02020603050405020304" pitchFamily="18" charset="0"/>
              </a:rPr>
              <a:t>AVL </a:t>
            </a:r>
            <a:r>
              <a:rPr lang="zh-CN" altLang="en-US" sz="2800" dirty="0">
                <a:latin typeface="Times New Roman" panose="02020603050405020304" pitchFamily="18" charset="0"/>
                <a:cs typeface="Times New Roman" panose="02020603050405020304" pitchFamily="18" charset="0"/>
              </a:rPr>
              <a:t>树中搜索键值与在普通二分查找树中搜索键值相同。 我们只需要满足</a:t>
            </a:r>
            <a:r>
              <a:rPr lang="zh-CN" altLang="en-US" sz="2800" dirty="0">
                <a:latin typeface="黑体" panose="02010609060101010101" pitchFamily="49" charset="-122"/>
                <a:ea typeface="黑体" panose="02010609060101010101" pitchFamily="49" charset="-122"/>
                <a:cs typeface="Times New Roman" panose="02020603050405020304" pitchFamily="18" charset="0"/>
              </a:rPr>
              <a:t>序不变性</a:t>
            </a:r>
            <a:r>
              <a:rPr lang="zh-CN" altLang="en-US" sz="2800" dirty="0">
                <a:latin typeface="Times New Roman" panose="02020603050405020304" pitchFamily="18" charset="0"/>
                <a:cs typeface="Times New Roman" panose="02020603050405020304" pitchFamily="18" charset="0"/>
              </a:rPr>
              <a:t>就可以找到条目； 高度不变性仅与插入条目有关。</a:t>
            </a:r>
            <a:endParaRPr lang="en-US" altLang="zh-CN" sz="2800" dirty="0">
              <a:latin typeface="Times New Roman" panose="02020603050405020304" pitchFamily="18" charset="0"/>
              <a:cs typeface="Times New Roman" panose="02020603050405020304" pitchFamily="18" charset="0"/>
            </a:endParaRP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4  </a:t>
            </a:r>
            <a:r>
              <a:rPr lang="zh-CN" altLang="en-US" dirty="0"/>
              <a:t>搜索某个键值</a:t>
            </a:r>
          </a:p>
        </p:txBody>
      </p:sp>
    </p:spTree>
    <p:extLst>
      <p:ext uri="{BB962C8B-B14F-4D97-AF65-F5344CB8AC3E}">
        <p14:creationId xmlns:p14="http://schemas.microsoft.com/office/powerpoint/2010/main" val="39806984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2024-04-09</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15</a:t>
            </a:fld>
            <a:endParaRPr lang="en-US" altLang="zh-CN"/>
          </a:p>
        </p:txBody>
      </p:sp>
      <p:sp>
        <p:nvSpPr>
          <p:cNvPr id="9219" name="Rectangle 3"/>
          <p:cNvSpPr>
            <a:spLocks noGrp="1" noChangeArrowheads="1"/>
          </p:cNvSpPr>
          <p:nvPr>
            <p:ph type="body" idx="1"/>
          </p:nvPr>
        </p:nvSpPr>
        <p:spPr>
          <a:xfrm>
            <a:off x="457200" y="914400"/>
            <a:ext cx="8229600" cy="5140325"/>
          </a:xfrm>
        </p:spPr>
        <p:txBody>
          <a:bodyPr/>
          <a:lstStyle/>
          <a:p>
            <a:pPr marL="0" indent="0" algn="just" eaLnBrk="1" hangingPunct="1">
              <a:lnSpc>
                <a:spcPct val="150000"/>
              </a:lnSpc>
              <a:spcBef>
                <a:spcPts val="0"/>
              </a:spcBef>
              <a:buNone/>
            </a:pPr>
            <a:r>
              <a:rPr lang="zh-CN" altLang="en-US" sz="2000" dirty="0">
                <a:latin typeface="Times New Roman" panose="02020603050405020304" pitchFamily="18" charset="0"/>
                <a:cs typeface="Times New Roman" panose="02020603050405020304" pitchFamily="18" charset="0"/>
              </a:rPr>
              <a:t>将待插入条目的键值与树的节点关联的键值进行比较，递归地插入左子树或右子树。当找到具有相同键值的条目时，覆盖该节点中的条目。如果遇到一棵空树，用待插入条目构造一棵没有子节点的新树，然后返回。当返回时，需检查是否破坏了高度不变性。如果高度不变性被破坏，我们做再平衡来恢复高度不变性，然后继续向上到树根。</a:t>
            </a:r>
            <a:endParaRPr lang="en-US" altLang="zh-CN" sz="2000" dirty="0">
              <a:latin typeface="Times New Roman" panose="02020603050405020304" pitchFamily="18" charset="0"/>
              <a:cs typeface="Times New Roman" panose="02020603050405020304" pitchFamily="18" charset="0"/>
            </a:endParaRPr>
          </a:p>
          <a:p>
            <a:pPr marL="0" indent="0" algn="just" eaLnBrk="1" hangingPunct="1">
              <a:lnSpc>
                <a:spcPct val="150000"/>
              </a:lnSpc>
              <a:spcBef>
                <a:spcPts val="0"/>
              </a:spcBef>
              <a:buNone/>
            </a:pPr>
            <a:r>
              <a:rPr lang="zh-CN" altLang="en-US" sz="2000" dirty="0">
                <a:latin typeface="Times New Roman" panose="02020603050405020304" pitchFamily="18" charset="0"/>
                <a:cs typeface="Times New Roman" panose="02020603050405020304" pitchFamily="18" charset="0"/>
              </a:rPr>
              <a:t>该算法的精巧之处在于，分析了是否需要再平衡并应用适当的旋转来恢复高度不变性。事实证明，每次插入操作在整个树上旋转一两次就足够了，这是一个非常优雅的结果！</a:t>
            </a:r>
            <a:endParaRPr lang="en-US" altLang="zh-CN" sz="2000" dirty="0">
              <a:latin typeface="Times New Roman" panose="02020603050405020304" pitchFamily="18" charset="0"/>
              <a:cs typeface="Times New Roman" panose="02020603050405020304" pitchFamily="18" charset="0"/>
            </a:endParaRPr>
          </a:p>
          <a:p>
            <a:pPr marL="0" indent="0" algn="just" eaLnBrk="1" hangingPunct="1">
              <a:lnSpc>
                <a:spcPct val="150000"/>
              </a:lnSpc>
              <a:spcBef>
                <a:spcPts val="0"/>
              </a:spcBef>
              <a:buNone/>
            </a:pPr>
            <a:r>
              <a:rPr lang="zh-CN" altLang="en-US" sz="2000" dirty="0">
                <a:latin typeface="Times New Roman" panose="02020603050405020304" pitchFamily="18" charset="0"/>
                <a:cs typeface="Times New Roman" panose="02020603050405020304" pitchFamily="18" charset="0"/>
              </a:rPr>
              <a:t>首先，我们要记住，插入前左右子树的高度最多相差</a:t>
            </a:r>
            <a:r>
              <a:rPr lang="en-US" altLang="zh-CN" sz="2000" dirty="0">
                <a:latin typeface="Times New Roman" panose="02020603050405020304" pitchFamily="18" charset="0"/>
                <a:cs typeface="Times New Roman" panose="02020603050405020304" pitchFamily="18" charset="0"/>
              </a:rPr>
              <a:t>1</a:t>
            </a:r>
            <a:r>
              <a:rPr lang="zh-CN" altLang="en-US" sz="2000" dirty="0">
                <a:latin typeface="Times New Roman" panose="02020603050405020304" pitchFamily="18" charset="0"/>
                <a:cs typeface="Times New Roman" panose="02020603050405020304" pitchFamily="18" charset="0"/>
              </a:rPr>
              <a:t>。一旦我们将一个节点插入其中一个子树，它们最多可以相差</a:t>
            </a:r>
            <a:r>
              <a:rPr lang="en-US" altLang="zh-CN" sz="2000" dirty="0">
                <a:latin typeface="Times New Roman" panose="02020603050405020304" pitchFamily="18" charset="0"/>
                <a:cs typeface="Times New Roman" panose="02020603050405020304" pitchFamily="18" charset="0"/>
              </a:rPr>
              <a:t>2</a:t>
            </a:r>
            <a:r>
              <a:rPr lang="zh-CN" altLang="en-US" sz="2000" dirty="0">
                <a:latin typeface="Times New Roman" panose="02020603050405020304" pitchFamily="18" charset="0"/>
                <a:cs typeface="Times New Roman" panose="02020603050405020304" pitchFamily="18" charset="0"/>
              </a:rPr>
              <a:t>。我们现在以这样一种方式绘制树，即节点的高度由我们绘制它的高度显示。</a:t>
            </a:r>
            <a:endParaRPr lang="en-US" altLang="zh-CN" sz="2000" dirty="0">
              <a:latin typeface="Times New Roman" panose="02020603050405020304" pitchFamily="18" charset="0"/>
              <a:cs typeface="Times New Roman" panose="02020603050405020304" pitchFamily="18" charset="0"/>
            </a:endParaRP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5  </a:t>
            </a:r>
            <a:r>
              <a:rPr lang="zh-CN" altLang="en-US" dirty="0"/>
              <a:t>插入某个条目</a:t>
            </a:r>
          </a:p>
        </p:txBody>
      </p:sp>
    </p:spTree>
    <p:extLst>
      <p:ext uri="{BB962C8B-B14F-4D97-AF65-F5344CB8AC3E}">
        <p14:creationId xmlns:p14="http://schemas.microsoft.com/office/powerpoint/2010/main" val="3674915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2024-04-09</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16</a:t>
            </a:fld>
            <a:endParaRPr lang="en-US" altLang="zh-CN"/>
          </a:p>
        </p:txBody>
      </p:sp>
      <p:sp>
        <p:nvSpPr>
          <p:cNvPr id="9219" name="Rectangle 3"/>
          <p:cNvSpPr>
            <a:spLocks noGrp="1" noChangeArrowheads="1"/>
          </p:cNvSpPr>
          <p:nvPr>
            <p:ph type="body" idx="1"/>
          </p:nvPr>
        </p:nvSpPr>
        <p:spPr>
          <a:xfrm>
            <a:off x="457200" y="914400"/>
            <a:ext cx="8229600" cy="5140325"/>
          </a:xfrm>
        </p:spPr>
        <p:txBody>
          <a:bodyPr/>
          <a:lstStyle/>
          <a:p>
            <a:pPr marL="0" indent="0" algn="just" eaLnBrk="1" hangingPunct="1">
              <a:lnSpc>
                <a:spcPct val="150000"/>
              </a:lnSpc>
              <a:spcBef>
                <a:spcPts val="0"/>
              </a:spcBef>
              <a:buNone/>
            </a:pPr>
            <a:r>
              <a:rPr lang="zh-CN" altLang="en-US" sz="2000" dirty="0">
                <a:latin typeface="Times New Roman" panose="02020603050405020304" pitchFamily="18" charset="0"/>
                <a:cs typeface="Times New Roman" panose="02020603050405020304" pitchFamily="18" charset="0"/>
              </a:rPr>
              <a:t>我们考虑的第一种情况是我们插入右子树的位置，右子树的高度已经是 </a:t>
            </a:r>
            <a:r>
              <a:rPr lang="en-US" altLang="zh-CN" sz="2000" dirty="0">
                <a:latin typeface="Times New Roman" panose="02020603050405020304" pitchFamily="18" charset="0"/>
                <a:cs typeface="Times New Roman" panose="02020603050405020304" pitchFamily="18" charset="0"/>
              </a:rPr>
              <a:t>h + 1</a:t>
            </a:r>
            <a:r>
              <a:rPr lang="zh-CN" altLang="en-US" sz="2000" dirty="0">
                <a:latin typeface="Times New Roman" panose="02020603050405020304" pitchFamily="18" charset="0"/>
                <a:cs typeface="Times New Roman" panose="02020603050405020304" pitchFamily="18" charset="0"/>
              </a:rPr>
              <a:t>，而左子树的高度是 </a:t>
            </a:r>
            <a:r>
              <a:rPr lang="en-US" altLang="zh-CN" sz="2000" dirty="0">
                <a:latin typeface="Times New Roman" panose="02020603050405020304" pitchFamily="18" charset="0"/>
                <a:cs typeface="Times New Roman" panose="02020603050405020304" pitchFamily="18" charset="0"/>
              </a:rPr>
              <a:t>h</a:t>
            </a:r>
            <a:r>
              <a:rPr lang="zh-CN" altLang="en-US" sz="2000" dirty="0">
                <a:latin typeface="Times New Roman" panose="02020603050405020304" pitchFamily="18" charset="0"/>
                <a:cs typeface="Times New Roman" panose="02020603050405020304" pitchFamily="18" charset="0"/>
              </a:rPr>
              <a:t>。如果我们运气不好，插入右子树的结果会给我们一个高度为 </a:t>
            </a:r>
            <a:r>
              <a:rPr lang="en-US" altLang="zh-CN" sz="2000" dirty="0">
                <a:latin typeface="Times New Roman" panose="02020603050405020304" pitchFamily="18" charset="0"/>
                <a:cs typeface="Times New Roman" panose="02020603050405020304" pitchFamily="18" charset="0"/>
              </a:rPr>
              <a:t>h + 2 </a:t>
            </a:r>
            <a:r>
              <a:rPr lang="zh-CN" altLang="en-US" sz="2000" dirty="0">
                <a:latin typeface="Times New Roman" panose="02020603050405020304" pitchFamily="18" charset="0"/>
                <a:cs typeface="Times New Roman" panose="02020603050405020304" pitchFamily="18" charset="0"/>
              </a:rPr>
              <a:t>的新右子树，它将整个树的高度提高到 </a:t>
            </a:r>
            <a:r>
              <a:rPr lang="en-US" altLang="zh-CN" sz="2000" dirty="0">
                <a:latin typeface="Times New Roman" panose="02020603050405020304" pitchFamily="18" charset="0"/>
                <a:cs typeface="Times New Roman" panose="02020603050405020304" pitchFamily="18" charset="0"/>
              </a:rPr>
              <a:t>h + 3</a:t>
            </a:r>
            <a:r>
              <a:rPr lang="zh-CN" altLang="en-US" sz="2000" dirty="0">
                <a:latin typeface="Times New Roman" panose="02020603050405020304" pitchFamily="18" charset="0"/>
                <a:cs typeface="Times New Roman" panose="02020603050405020304" pitchFamily="18" charset="0"/>
              </a:rPr>
              <a:t>，违反了高度不变性。这种情况如下所示。注意我们插入的节点不一定是</a:t>
            </a:r>
            <a:r>
              <a:rPr lang="en-US" altLang="zh-CN" sz="2000" dirty="0">
                <a:latin typeface="Times New Roman" panose="02020603050405020304" pitchFamily="18" charset="0"/>
                <a:cs typeface="Times New Roman" panose="02020603050405020304" pitchFamily="18" charset="0"/>
              </a:rPr>
              <a:t>z</a:t>
            </a:r>
            <a:r>
              <a:rPr lang="zh-CN" altLang="en-US" sz="2000" dirty="0">
                <a:latin typeface="Times New Roman" panose="02020603050405020304" pitchFamily="18" charset="0"/>
                <a:cs typeface="Times New Roman" panose="02020603050405020304" pitchFamily="18" charset="0"/>
              </a:rPr>
              <a:t>，但是在指定的位置一定有节点</a:t>
            </a:r>
            <a:r>
              <a:rPr lang="en-US" altLang="zh-CN" sz="2000" dirty="0">
                <a:latin typeface="Times New Roman" panose="02020603050405020304" pitchFamily="18" charset="0"/>
                <a:cs typeface="Times New Roman" panose="02020603050405020304" pitchFamily="18" charset="0"/>
              </a:rPr>
              <a:t>z</a:t>
            </a:r>
            <a:r>
              <a:rPr lang="zh-CN" altLang="en-US" sz="2000"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a:p>
            <a:pPr marL="0" indent="0" algn="just" eaLnBrk="1" hangingPunct="1">
              <a:lnSpc>
                <a:spcPct val="150000"/>
              </a:lnSpc>
              <a:spcBef>
                <a:spcPts val="0"/>
              </a:spcBef>
              <a:buNone/>
            </a:pPr>
            <a:endParaRPr lang="en-US" altLang="zh-CN" sz="2000" dirty="0">
              <a:latin typeface="Times New Roman" panose="02020603050405020304" pitchFamily="18" charset="0"/>
              <a:cs typeface="Times New Roman" panose="02020603050405020304" pitchFamily="18" charset="0"/>
            </a:endParaRP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5  </a:t>
            </a:r>
            <a:r>
              <a:rPr lang="zh-CN" altLang="en-US" dirty="0"/>
              <a:t>插入某个条目</a:t>
            </a:r>
            <a:r>
              <a:rPr lang="en-US" altLang="zh-CN" dirty="0"/>
              <a:t>(</a:t>
            </a:r>
            <a:r>
              <a:rPr lang="zh-CN" altLang="en-US" dirty="0"/>
              <a:t>续</a:t>
            </a:r>
            <a:r>
              <a:rPr lang="en-US" altLang="zh-CN" dirty="0"/>
              <a:t>)</a:t>
            </a:r>
            <a:endParaRPr lang="zh-CN" altLang="en-US" dirty="0"/>
          </a:p>
        </p:txBody>
      </p:sp>
      <p:pic>
        <p:nvPicPr>
          <p:cNvPr id="7" name="Picture 410">
            <a:extLst>
              <a:ext uri="{FF2B5EF4-FFF2-40B4-BE49-F238E27FC236}">
                <a16:creationId xmlns:a16="http://schemas.microsoft.com/office/drawing/2014/main" id="{706F5166-0EA3-41E2-8A42-5E17AF3C5122}"/>
              </a:ext>
            </a:extLst>
          </p:cNvPr>
          <p:cNvPicPr/>
          <p:nvPr/>
        </p:nvPicPr>
        <p:blipFill>
          <a:blip r:embed="rId2"/>
          <a:stretch>
            <a:fillRect/>
          </a:stretch>
        </p:blipFill>
        <p:spPr>
          <a:xfrm>
            <a:off x="533400" y="3276600"/>
            <a:ext cx="8001000" cy="2778125"/>
          </a:xfrm>
          <a:prstGeom prst="rect">
            <a:avLst/>
          </a:prstGeom>
        </p:spPr>
      </p:pic>
    </p:spTree>
    <p:extLst>
      <p:ext uri="{BB962C8B-B14F-4D97-AF65-F5344CB8AC3E}">
        <p14:creationId xmlns:p14="http://schemas.microsoft.com/office/powerpoint/2010/main" val="21017743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2024-04-09</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17</a:t>
            </a:fld>
            <a:endParaRPr lang="en-US" altLang="zh-CN"/>
          </a:p>
        </p:txBody>
      </p:sp>
      <p:sp>
        <p:nvSpPr>
          <p:cNvPr id="9219" name="Rectangle 3"/>
          <p:cNvSpPr>
            <a:spLocks noGrp="1" noChangeArrowheads="1"/>
          </p:cNvSpPr>
          <p:nvPr>
            <p:ph type="body" idx="1"/>
          </p:nvPr>
        </p:nvSpPr>
        <p:spPr>
          <a:xfrm>
            <a:off x="457200" y="914400"/>
            <a:ext cx="8229600" cy="5140325"/>
          </a:xfrm>
        </p:spPr>
        <p:txBody>
          <a:bodyPr/>
          <a:lstStyle/>
          <a:p>
            <a:pPr marL="0" indent="0" algn="just" eaLnBrk="1" hangingPunct="1">
              <a:lnSpc>
                <a:spcPct val="150000"/>
              </a:lnSpc>
              <a:spcBef>
                <a:spcPts val="0"/>
              </a:spcBef>
              <a:buNone/>
            </a:pPr>
            <a:r>
              <a:rPr lang="zh-CN" altLang="en-US" sz="2000" dirty="0">
                <a:latin typeface="Times New Roman" panose="02020603050405020304" pitchFamily="18" charset="0"/>
                <a:cs typeface="Times New Roman" panose="02020603050405020304" pitchFamily="18" charset="0"/>
              </a:rPr>
              <a:t>如果新的右子树的高度为 </a:t>
            </a:r>
            <a:r>
              <a:rPr lang="en-US" altLang="zh-CN" sz="2000" dirty="0">
                <a:latin typeface="Times New Roman" panose="02020603050405020304" pitchFamily="18" charset="0"/>
                <a:cs typeface="Times New Roman" panose="02020603050405020304" pitchFamily="18" charset="0"/>
              </a:rPr>
              <a:t>h + 2</a:t>
            </a:r>
            <a:r>
              <a:rPr lang="zh-CN" altLang="en-US" sz="2000" dirty="0">
                <a:latin typeface="Times New Roman" panose="02020603050405020304" pitchFamily="18" charset="0"/>
                <a:cs typeface="Times New Roman" panose="02020603050405020304" pitchFamily="18" charset="0"/>
              </a:rPr>
              <a:t>，那么它的右子树或左子树的高度必须为 调整为</a:t>
            </a:r>
            <a:r>
              <a:rPr lang="en-US" altLang="zh-CN" sz="2000" dirty="0">
                <a:latin typeface="Times New Roman" panose="02020603050405020304" pitchFamily="18" charset="0"/>
                <a:cs typeface="Times New Roman" panose="02020603050405020304" pitchFamily="18" charset="0"/>
              </a:rPr>
              <a:t>h + 1</a:t>
            </a:r>
            <a:r>
              <a:rPr lang="zh-CN" altLang="en-US" sz="2000" dirty="0">
                <a:latin typeface="Times New Roman" panose="02020603050405020304" pitchFamily="18" charset="0"/>
                <a:cs typeface="Times New Roman" panose="02020603050405020304" pitchFamily="18" charset="0"/>
              </a:rPr>
              <a:t>（并且只需调整其中一个高度为</a:t>
            </a:r>
            <a:r>
              <a:rPr lang="en-US" altLang="zh-CN" sz="2000" dirty="0">
                <a:latin typeface="Times New Roman" panose="02020603050405020304" pitchFamily="18" charset="0"/>
                <a:cs typeface="Times New Roman" panose="02020603050405020304" pitchFamily="18" charset="0"/>
              </a:rPr>
              <a:t>h + 1</a:t>
            </a:r>
            <a:r>
              <a:rPr lang="zh-CN" altLang="en-US" sz="2000" dirty="0">
                <a:latin typeface="Times New Roman" panose="02020603050405020304" pitchFamily="18" charset="0"/>
                <a:cs typeface="Times New Roman" panose="02020603050405020304" pitchFamily="18" charset="0"/>
              </a:rPr>
              <a:t>）。如果它是右子树，将处于上图右方（和下图左方）所描述的情况。调整后，它们最多相差 </a:t>
            </a:r>
            <a:r>
              <a:rPr lang="en-US" altLang="zh-CN" sz="2000" dirty="0">
                <a:latin typeface="Times New Roman" panose="02020603050405020304" pitchFamily="18" charset="0"/>
                <a:cs typeface="Times New Roman" panose="02020603050405020304" pitchFamily="18" charset="0"/>
              </a:rPr>
              <a:t>1</a:t>
            </a:r>
            <a:r>
              <a:rPr lang="zh-CN" altLang="en-US" sz="2000" dirty="0">
                <a:latin typeface="Times New Roman" panose="02020603050405020304" pitchFamily="18" charset="0"/>
                <a:cs typeface="Times New Roman" panose="02020603050405020304" pitchFamily="18" charset="0"/>
              </a:rPr>
              <a:t>，不妨假设正在考虑的情况是，树中违反不变性的最低位置是 </a:t>
            </a:r>
            <a:r>
              <a:rPr lang="en-US" altLang="zh-CN" sz="2000" dirty="0">
                <a:latin typeface="Times New Roman" panose="02020603050405020304" pitchFamily="18" charset="0"/>
                <a:cs typeface="Times New Roman" panose="02020603050405020304" pitchFamily="18" charset="0"/>
              </a:rPr>
              <a:t>x</a:t>
            </a:r>
            <a:r>
              <a:rPr lang="zh-CN" altLang="en-US" sz="2000"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5  </a:t>
            </a:r>
            <a:r>
              <a:rPr lang="zh-CN" altLang="en-US" dirty="0"/>
              <a:t>插入某个条目</a:t>
            </a:r>
            <a:r>
              <a:rPr lang="en-US" altLang="zh-CN" dirty="0"/>
              <a:t>(</a:t>
            </a:r>
            <a:r>
              <a:rPr lang="zh-CN" altLang="en-US" dirty="0"/>
              <a:t>续</a:t>
            </a:r>
            <a:r>
              <a:rPr lang="en-US" altLang="zh-CN" dirty="0"/>
              <a:t>)</a:t>
            </a:r>
            <a:endParaRPr lang="zh-CN" altLang="en-US" dirty="0"/>
          </a:p>
        </p:txBody>
      </p:sp>
      <p:pic>
        <p:nvPicPr>
          <p:cNvPr id="8" name="Picture 457">
            <a:extLst>
              <a:ext uri="{FF2B5EF4-FFF2-40B4-BE49-F238E27FC236}">
                <a16:creationId xmlns:a16="http://schemas.microsoft.com/office/drawing/2014/main" id="{55B82EBB-B2D2-4EED-AAF3-4860D774DC66}"/>
              </a:ext>
            </a:extLst>
          </p:cNvPr>
          <p:cNvPicPr/>
          <p:nvPr/>
        </p:nvPicPr>
        <p:blipFill>
          <a:blip r:embed="rId2"/>
          <a:stretch>
            <a:fillRect/>
          </a:stretch>
        </p:blipFill>
        <p:spPr>
          <a:xfrm>
            <a:off x="457200" y="2971800"/>
            <a:ext cx="8229600" cy="2819400"/>
          </a:xfrm>
          <a:prstGeom prst="rect">
            <a:avLst/>
          </a:prstGeom>
        </p:spPr>
      </p:pic>
    </p:spTree>
    <p:extLst>
      <p:ext uri="{BB962C8B-B14F-4D97-AF65-F5344CB8AC3E}">
        <p14:creationId xmlns:p14="http://schemas.microsoft.com/office/powerpoint/2010/main" val="9190889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2024-04-09</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18</a:t>
            </a:fld>
            <a:endParaRPr lang="en-US" altLang="zh-CN"/>
          </a:p>
        </p:txBody>
      </p:sp>
      <p:sp>
        <p:nvSpPr>
          <p:cNvPr id="9219" name="Rectangle 3"/>
          <p:cNvSpPr>
            <a:spLocks noGrp="1" noChangeArrowheads="1"/>
          </p:cNvSpPr>
          <p:nvPr>
            <p:ph type="body" idx="1"/>
          </p:nvPr>
        </p:nvSpPr>
        <p:spPr>
          <a:xfrm>
            <a:off x="457200" y="914400"/>
            <a:ext cx="8229600" cy="5140325"/>
          </a:xfrm>
        </p:spPr>
        <p:txBody>
          <a:bodyPr/>
          <a:lstStyle/>
          <a:p>
            <a:pPr marL="0" indent="0" algn="just" eaLnBrk="1" hangingPunct="1">
              <a:lnSpc>
                <a:spcPct val="150000"/>
              </a:lnSpc>
              <a:spcBef>
                <a:spcPts val="0"/>
              </a:spcBef>
              <a:buNone/>
            </a:pPr>
            <a:endParaRPr lang="en-US" altLang="zh-CN" sz="2000" dirty="0">
              <a:latin typeface="Times New Roman" panose="02020603050405020304" pitchFamily="18" charset="0"/>
              <a:cs typeface="Times New Roman" panose="02020603050405020304" pitchFamily="18" charset="0"/>
            </a:endParaRPr>
          </a:p>
          <a:p>
            <a:pPr marL="0" indent="0" algn="just" eaLnBrk="1" hangingPunct="1">
              <a:lnSpc>
                <a:spcPct val="150000"/>
              </a:lnSpc>
              <a:spcBef>
                <a:spcPts val="0"/>
              </a:spcBef>
              <a:buNone/>
            </a:pPr>
            <a:endParaRPr lang="en-US" altLang="zh-CN" sz="2000" dirty="0">
              <a:latin typeface="Times New Roman" panose="02020603050405020304" pitchFamily="18" charset="0"/>
              <a:cs typeface="Times New Roman" panose="02020603050405020304" pitchFamily="18" charset="0"/>
            </a:endParaRPr>
          </a:p>
          <a:p>
            <a:pPr marL="0" indent="0" algn="just" eaLnBrk="1" hangingPunct="1">
              <a:lnSpc>
                <a:spcPct val="150000"/>
              </a:lnSpc>
              <a:spcBef>
                <a:spcPts val="0"/>
              </a:spcBef>
              <a:buNone/>
            </a:pPr>
            <a:endParaRPr lang="en-US" altLang="zh-CN" sz="2000" dirty="0">
              <a:latin typeface="Times New Roman" panose="02020603050405020304" pitchFamily="18" charset="0"/>
              <a:cs typeface="Times New Roman" panose="02020603050405020304" pitchFamily="18" charset="0"/>
            </a:endParaRPr>
          </a:p>
          <a:p>
            <a:pPr marL="0" indent="0" algn="just" eaLnBrk="1" hangingPunct="1">
              <a:lnSpc>
                <a:spcPct val="150000"/>
              </a:lnSpc>
              <a:spcBef>
                <a:spcPts val="0"/>
              </a:spcBef>
              <a:buNone/>
            </a:pPr>
            <a:endParaRPr lang="en-US" altLang="zh-CN" sz="2000" dirty="0">
              <a:latin typeface="Times New Roman" panose="02020603050405020304" pitchFamily="18" charset="0"/>
              <a:cs typeface="Times New Roman" panose="02020603050405020304" pitchFamily="18" charset="0"/>
            </a:endParaRPr>
          </a:p>
          <a:p>
            <a:pPr marL="0" indent="0" algn="just" eaLnBrk="1" hangingPunct="1">
              <a:lnSpc>
                <a:spcPct val="150000"/>
              </a:lnSpc>
              <a:spcBef>
                <a:spcPts val="0"/>
              </a:spcBef>
              <a:buNone/>
            </a:pPr>
            <a:endParaRPr lang="en-US" altLang="zh-CN" sz="2000" dirty="0">
              <a:latin typeface="Times New Roman" panose="02020603050405020304" pitchFamily="18" charset="0"/>
              <a:cs typeface="Times New Roman" panose="02020603050405020304" pitchFamily="18" charset="0"/>
            </a:endParaRPr>
          </a:p>
          <a:p>
            <a:pPr marL="0" indent="0" algn="just" eaLnBrk="1" hangingPunct="1">
              <a:lnSpc>
                <a:spcPct val="150000"/>
              </a:lnSpc>
              <a:spcBef>
                <a:spcPts val="0"/>
              </a:spcBef>
              <a:buNone/>
            </a:pPr>
            <a:endParaRPr lang="en-US" altLang="zh-CN" sz="2000" dirty="0">
              <a:latin typeface="Times New Roman" panose="02020603050405020304" pitchFamily="18" charset="0"/>
              <a:cs typeface="Times New Roman" panose="02020603050405020304" pitchFamily="18" charset="0"/>
            </a:endParaRPr>
          </a:p>
          <a:p>
            <a:pPr marL="0" indent="0" algn="just" eaLnBrk="1" hangingPunct="1">
              <a:lnSpc>
                <a:spcPct val="150000"/>
              </a:lnSpc>
              <a:spcBef>
                <a:spcPts val="0"/>
              </a:spcBef>
              <a:buNone/>
            </a:pPr>
            <a:endParaRPr lang="en-US" altLang="zh-CN" sz="2000" dirty="0">
              <a:latin typeface="Times New Roman" panose="02020603050405020304" pitchFamily="18" charset="0"/>
              <a:cs typeface="Times New Roman" panose="02020603050405020304" pitchFamily="18" charset="0"/>
            </a:endParaRPr>
          </a:p>
          <a:p>
            <a:pPr marL="0" indent="0" algn="just" eaLnBrk="1" hangingPunct="1">
              <a:lnSpc>
                <a:spcPct val="150000"/>
              </a:lnSpc>
              <a:spcBef>
                <a:spcPts val="0"/>
              </a:spcBef>
              <a:buNone/>
            </a:pPr>
            <a:r>
              <a:rPr lang="zh-CN" altLang="en-US" sz="2000" dirty="0">
                <a:latin typeface="Times New Roman" panose="02020603050405020304" pitchFamily="18" charset="0"/>
                <a:cs typeface="Times New Roman" panose="02020603050405020304" pitchFamily="18" charset="0"/>
              </a:rPr>
              <a:t>通过在 </a:t>
            </a:r>
            <a:r>
              <a:rPr lang="en-US" altLang="zh-CN" sz="2000" dirty="0">
                <a:latin typeface="Times New Roman" panose="02020603050405020304" pitchFamily="18" charset="0"/>
                <a:cs typeface="Times New Roman" panose="02020603050405020304" pitchFamily="18" charset="0"/>
              </a:rPr>
              <a:t>x </a:t>
            </a:r>
            <a:r>
              <a:rPr lang="zh-CN" altLang="en-US" sz="2000" dirty="0">
                <a:latin typeface="Times New Roman" panose="02020603050405020304" pitchFamily="18" charset="0"/>
                <a:cs typeface="Times New Roman" panose="02020603050405020304" pitchFamily="18" charset="0"/>
              </a:rPr>
              <a:t>处向左旋转来解决这个问题，其结果显示在右侧。因为整个树的高度降低到原来的 </a:t>
            </a:r>
            <a:r>
              <a:rPr lang="en-US" altLang="zh-CN" sz="2000" dirty="0">
                <a:latin typeface="Times New Roman" panose="02020603050405020304" pitchFamily="18" charset="0"/>
                <a:cs typeface="Times New Roman" panose="02020603050405020304" pitchFamily="18" charset="0"/>
              </a:rPr>
              <a:t>h + 2</a:t>
            </a:r>
            <a:r>
              <a:rPr lang="zh-CN" altLang="en-US" sz="2000" dirty="0">
                <a:latin typeface="Times New Roman" panose="02020603050405020304" pitchFamily="18" charset="0"/>
                <a:cs typeface="Times New Roman" panose="02020603050405020304" pitchFamily="18" charset="0"/>
              </a:rPr>
              <a:t>，所以不需要在树的更高处进行进一步的旋转。</a:t>
            </a: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5  </a:t>
            </a:r>
            <a:r>
              <a:rPr lang="zh-CN" altLang="en-US" dirty="0"/>
              <a:t>插入某个条目</a:t>
            </a:r>
            <a:r>
              <a:rPr lang="en-US" altLang="zh-CN" dirty="0"/>
              <a:t>(</a:t>
            </a:r>
            <a:r>
              <a:rPr lang="zh-CN" altLang="en-US" dirty="0"/>
              <a:t>续</a:t>
            </a:r>
            <a:r>
              <a:rPr lang="en-US" altLang="zh-CN" dirty="0"/>
              <a:t>)</a:t>
            </a:r>
            <a:endParaRPr lang="zh-CN" altLang="en-US" dirty="0"/>
          </a:p>
        </p:txBody>
      </p:sp>
      <p:pic>
        <p:nvPicPr>
          <p:cNvPr id="8" name="Picture 457">
            <a:extLst>
              <a:ext uri="{FF2B5EF4-FFF2-40B4-BE49-F238E27FC236}">
                <a16:creationId xmlns:a16="http://schemas.microsoft.com/office/drawing/2014/main" id="{33EDF7FC-5512-4F53-A3EA-8A8E8CFBF354}"/>
              </a:ext>
            </a:extLst>
          </p:cNvPr>
          <p:cNvPicPr/>
          <p:nvPr/>
        </p:nvPicPr>
        <p:blipFill>
          <a:blip r:embed="rId2"/>
          <a:stretch>
            <a:fillRect/>
          </a:stretch>
        </p:blipFill>
        <p:spPr>
          <a:xfrm>
            <a:off x="457200" y="1066800"/>
            <a:ext cx="8229600" cy="2819400"/>
          </a:xfrm>
          <a:prstGeom prst="rect">
            <a:avLst/>
          </a:prstGeom>
        </p:spPr>
      </p:pic>
    </p:spTree>
    <p:extLst>
      <p:ext uri="{BB962C8B-B14F-4D97-AF65-F5344CB8AC3E}">
        <p14:creationId xmlns:p14="http://schemas.microsoft.com/office/powerpoint/2010/main" val="30365430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2024-04-09</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19</a:t>
            </a:fld>
            <a:endParaRPr lang="en-US" altLang="zh-CN"/>
          </a:p>
        </p:txBody>
      </p:sp>
      <p:sp>
        <p:nvSpPr>
          <p:cNvPr id="9219" name="Rectangle 3"/>
          <p:cNvSpPr>
            <a:spLocks noGrp="1" noChangeArrowheads="1"/>
          </p:cNvSpPr>
          <p:nvPr>
            <p:ph type="body" idx="1"/>
          </p:nvPr>
        </p:nvSpPr>
        <p:spPr>
          <a:xfrm>
            <a:off x="457200" y="914400"/>
            <a:ext cx="8229600" cy="5140325"/>
          </a:xfrm>
        </p:spPr>
        <p:txBody>
          <a:bodyPr/>
          <a:lstStyle/>
          <a:p>
            <a:pPr marL="0" indent="0" algn="just" eaLnBrk="1" hangingPunct="1">
              <a:lnSpc>
                <a:spcPct val="150000"/>
              </a:lnSpc>
              <a:spcBef>
                <a:spcPts val="0"/>
              </a:spcBef>
              <a:buNone/>
            </a:pPr>
            <a:r>
              <a:rPr lang="zh-CN" altLang="en-US" sz="2000" dirty="0">
                <a:latin typeface="Times New Roman" panose="02020603050405020304" pitchFamily="18" charset="0"/>
                <a:cs typeface="Times New Roman" panose="02020603050405020304" pitchFamily="18" charset="0"/>
              </a:rPr>
              <a:t>考虑第二种情况，我们插入到右子树的左侧，结果的高度为 </a:t>
            </a:r>
            <a:r>
              <a:rPr lang="en-US" altLang="zh-CN" sz="2000" dirty="0">
                <a:latin typeface="Times New Roman" panose="02020603050405020304" pitchFamily="18" charset="0"/>
                <a:cs typeface="Times New Roman" panose="02020603050405020304" pitchFamily="18" charset="0"/>
              </a:rPr>
              <a:t>h+1</a:t>
            </a:r>
            <a:r>
              <a:rPr lang="zh-CN" altLang="en-US" sz="2000" dirty="0">
                <a:latin typeface="Times New Roman" panose="02020603050405020304" pitchFamily="18" charset="0"/>
                <a:cs typeface="Times New Roman" panose="02020603050405020304" pitchFamily="18" charset="0"/>
              </a:rPr>
              <a:t>。 这种情况如下图所示。</a:t>
            </a:r>
            <a:endParaRPr lang="en-US" altLang="zh-CN" sz="2000" dirty="0">
              <a:latin typeface="Times New Roman" panose="02020603050405020304" pitchFamily="18" charset="0"/>
              <a:cs typeface="Times New Roman" panose="02020603050405020304" pitchFamily="18" charset="0"/>
            </a:endParaRP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5  </a:t>
            </a:r>
            <a:r>
              <a:rPr lang="zh-CN" altLang="en-US" dirty="0"/>
              <a:t>插入某个条目</a:t>
            </a:r>
            <a:r>
              <a:rPr lang="en-US" altLang="zh-CN" dirty="0"/>
              <a:t>(</a:t>
            </a:r>
            <a:r>
              <a:rPr lang="zh-CN" altLang="en-US" dirty="0"/>
              <a:t>续</a:t>
            </a:r>
            <a:r>
              <a:rPr lang="en-US" altLang="zh-CN" dirty="0"/>
              <a:t>)</a:t>
            </a:r>
            <a:endParaRPr lang="zh-CN" altLang="en-US" dirty="0"/>
          </a:p>
        </p:txBody>
      </p:sp>
      <p:pic>
        <p:nvPicPr>
          <p:cNvPr id="9" name="Picture 474">
            <a:extLst>
              <a:ext uri="{FF2B5EF4-FFF2-40B4-BE49-F238E27FC236}">
                <a16:creationId xmlns:a16="http://schemas.microsoft.com/office/drawing/2014/main" id="{4B1BD9BF-7040-402F-8051-43066380757D}"/>
              </a:ext>
            </a:extLst>
          </p:cNvPr>
          <p:cNvPicPr/>
          <p:nvPr/>
        </p:nvPicPr>
        <p:blipFill>
          <a:blip r:embed="rId2"/>
          <a:stretch>
            <a:fillRect/>
          </a:stretch>
        </p:blipFill>
        <p:spPr>
          <a:xfrm>
            <a:off x="533400" y="2209800"/>
            <a:ext cx="8153400" cy="3177540"/>
          </a:xfrm>
          <a:prstGeom prst="rect">
            <a:avLst/>
          </a:prstGeom>
        </p:spPr>
      </p:pic>
    </p:spTree>
    <p:extLst>
      <p:ext uri="{BB962C8B-B14F-4D97-AF65-F5344CB8AC3E}">
        <p14:creationId xmlns:p14="http://schemas.microsoft.com/office/powerpoint/2010/main" val="2930285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2024-04-09</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2</a:t>
            </a:fld>
            <a:endParaRPr lang="en-US" altLang="zh-CN"/>
          </a:p>
        </p:txBody>
      </p:sp>
      <p:sp>
        <p:nvSpPr>
          <p:cNvPr id="9219" name="Rectangle 3"/>
          <p:cNvSpPr>
            <a:spLocks noGrp="1" noChangeArrowheads="1"/>
          </p:cNvSpPr>
          <p:nvPr>
            <p:ph type="body" idx="1"/>
          </p:nvPr>
        </p:nvSpPr>
        <p:spPr>
          <a:xfrm>
            <a:off x="457200" y="803275"/>
            <a:ext cx="8229600" cy="5140325"/>
          </a:xfrm>
        </p:spPr>
        <p:txBody>
          <a:bodyPr/>
          <a:lstStyle/>
          <a:p>
            <a:pPr marL="0" indent="0" algn="just" eaLnBrk="1" hangingPunct="1">
              <a:lnSpc>
                <a:spcPct val="150000"/>
              </a:lnSpc>
              <a:buNone/>
            </a:pPr>
            <a:r>
              <a:rPr lang="zh-CN" altLang="en-US" sz="2000" dirty="0"/>
              <a:t>二分查找树是实现关联数组、映射、集合和类似接口的优秀数据结构。重点在于它们只有在平衡时才能体现效率。简单的插入序列可能导致高度不平衡的树，渐近复杂性差，实际效率不可接受。例如，如果我们插入具有严格递增或递减顺序键值的 </a:t>
            </a:r>
            <a:r>
              <a:rPr lang="en-US" altLang="zh-CN" sz="2000" dirty="0"/>
              <a:t>n </a:t>
            </a:r>
            <a:r>
              <a:rPr lang="zh-CN" altLang="en-US" sz="2000" dirty="0"/>
              <a:t>个条目，则 </a:t>
            </a:r>
            <a:r>
              <a:rPr lang="en-US" altLang="zh-CN" sz="2000" dirty="0"/>
              <a:t>n </a:t>
            </a:r>
            <a:r>
              <a:rPr lang="zh-CN" altLang="en-US" sz="2000" dirty="0"/>
              <a:t>次插入的复杂度将为 </a:t>
            </a:r>
            <a:r>
              <a:rPr lang="en-US" altLang="zh-CN" sz="2000" dirty="0"/>
              <a:t>O(n</a:t>
            </a:r>
            <a:r>
              <a:rPr lang="en-US" altLang="zh-CN" sz="2000" baseline="30000" dirty="0"/>
              <a:t>2</a:t>
            </a:r>
            <a:r>
              <a:rPr lang="en-US" altLang="zh-CN" sz="2000" dirty="0"/>
              <a:t>)</a:t>
            </a:r>
            <a:r>
              <a:rPr lang="zh-CN" altLang="en-US" sz="2000" dirty="0"/>
              <a:t>。另一方面，如果我们可以将高度保持在 </a:t>
            </a:r>
            <a:r>
              <a:rPr lang="en-US" altLang="zh-CN" sz="2000" dirty="0"/>
              <a:t>O(</a:t>
            </a:r>
            <a:r>
              <a:rPr lang="en-US" altLang="zh-CN" sz="2000" dirty="0" err="1"/>
              <a:t>logn</a:t>
            </a:r>
            <a:r>
              <a:rPr lang="en-US" altLang="zh-CN" sz="2000" dirty="0"/>
              <a:t>)</a:t>
            </a:r>
            <a:r>
              <a:rPr lang="zh-CN" altLang="en-US" sz="2000" dirty="0"/>
              <a:t>，就像对于完全平衡的树一样，那么复杂度将受界于 </a:t>
            </a:r>
            <a:r>
              <a:rPr lang="en-US" altLang="zh-CN" sz="2000" dirty="0"/>
              <a:t>O(</a:t>
            </a:r>
            <a:r>
              <a:rPr lang="en-US" altLang="zh-CN" sz="2000" dirty="0" err="1"/>
              <a:t>nlogn</a:t>
            </a:r>
            <a:r>
              <a:rPr lang="en-US" altLang="zh-CN" sz="2000" dirty="0"/>
              <a:t>) </a:t>
            </a:r>
            <a:r>
              <a:rPr lang="zh-CN" altLang="en-US" sz="2000" dirty="0"/>
              <a:t>。</a:t>
            </a:r>
          </a:p>
          <a:p>
            <a:pPr marL="0" indent="0" algn="just" eaLnBrk="1" hangingPunct="1">
              <a:lnSpc>
                <a:spcPct val="150000"/>
              </a:lnSpc>
              <a:buNone/>
            </a:pPr>
            <a:r>
              <a:rPr lang="zh-CN" altLang="en-US" sz="2000" dirty="0"/>
              <a:t>可以通过在插入或搜索操作时动态地重新平衡二分搜索树来保持树的平衡。在重新平衡时，必须小心不要破坏树的</a:t>
            </a:r>
            <a:r>
              <a:rPr lang="zh-CN" altLang="en-US" sz="2000" dirty="0">
                <a:latin typeface="黑体" panose="02010609060101010101" pitchFamily="49" charset="-122"/>
                <a:ea typeface="黑体" panose="02010609060101010101" pitchFamily="49" charset="-122"/>
              </a:rPr>
              <a:t>序不变性</a:t>
            </a:r>
            <a:r>
              <a:rPr lang="zh-CN" altLang="en-US" sz="2000" dirty="0"/>
              <a:t>。由于二分查找树的重要性，研究人员开发了许多不同的算法来保持树的平衡，例如 </a:t>
            </a:r>
            <a:r>
              <a:rPr lang="en-US" altLang="zh-CN" sz="2000" dirty="0"/>
              <a:t>AVL </a:t>
            </a:r>
            <a:r>
              <a:rPr lang="zh-CN" altLang="en-US" sz="2000" dirty="0"/>
              <a:t>树、红</a:t>
            </a:r>
            <a:r>
              <a:rPr lang="en-US" altLang="zh-CN" sz="2000" dirty="0"/>
              <a:t>/</a:t>
            </a:r>
            <a:r>
              <a:rPr lang="zh-CN" altLang="en-US" sz="2000" dirty="0"/>
              <a:t>黑树、展开树或随机二分查找树。它们的不同之处在于它们维护不变性（包括</a:t>
            </a:r>
            <a:r>
              <a:rPr lang="zh-CN" altLang="en-US" sz="2000" dirty="0">
                <a:latin typeface="黑体" panose="02010609060101010101" pitchFamily="49" charset="-122"/>
                <a:ea typeface="黑体" panose="02010609060101010101" pitchFamily="49" charset="-122"/>
              </a:rPr>
              <a:t>序不变性</a:t>
            </a:r>
            <a:r>
              <a:rPr lang="zh-CN" altLang="en-US" sz="2000" dirty="0"/>
              <a:t>）以及重新平衡的时间和方式。</a:t>
            </a:r>
            <a:endParaRPr lang="en-US" altLang="zh-CN" sz="2000" dirty="0"/>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1 </a:t>
            </a:r>
            <a:r>
              <a:rPr lang="zh-CN" altLang="en-US" dirty="0"/>
              <a:t>引言</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2024-04-09</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20</a:t>
            </a:fld>
            <a:endParaRPr lang="en-US" altLang="zh-CN"/>
          </a:p>
        </p:txBody>
      </p:sp>
      <p:sp>
        <p:nvSpPr>
          <p:cNvPr id="9219" name="Rectangle 3"/>
          <p:cNvSpPr>
            <a:spLocks noGrp="1" noChangeArrowheads="1"/>
          </p:cNvSpPr>
          <p:nvPr>
            <p:ph type="body" idx="1"/>
          </p:nvPr>
        </p:nvSpPr>
        <p:spPr>
          <a:xfrm>
            <a:off x="457200" y="914400"/>
            <a:ext cx="8229600" cy="5140325"/>
          </a:xfrm>
        </p:spPr>
        <p:txBody>
          <a:bodyPr/>
          <a:lstStyle/>
          <a:p>
            <a:pPr marL="0" indent="0" algn="just" eaLnBrk="1" hangingPunct="1">
              <a:lnSpc>
                <a:spcPct val="150000"/>
              </a:lnSpc>
              <a:spcBef>
                <a:spcPts val="0"/>
              </a:spcBef>
              <a:buNone/>
            </a:pPr>
            <a:r>
              <a:rPr lang="zh-CN" altLang="en-US" sz="2000" dirty="0">
                <a:latin typeface="Times New Roman" panose="02020603050405020304" pitchFamily="18" charset="0"/>
                <a:cs typeface="Times New Roman" panose="02020603050405020304" pitchFamily="18" charset="0"/>
              </a:rPr>
              <a:t>在这种情况下，单独的一次左旋转不会恢复不变性（参见练习 </a:t>
            </a:r>
            <a:r>
              <a:rPr lang="en-US" altLang="zh-CN" sz="2000" dirty="0">
                <a:latin typeface="Times New Roman" panose="02020603050405020304" pitchFamily="18" charset="0"/>
                <a:cs typeface="Times New Roman" panose="02020603050405020304" pitchFamily="18" charset="0"/>
              </a:rPr>
              <a:t>1</a:t>
            </a:r>
            <a:r>
              <a:rPr lang="zh-CN" altLang="en-US" sz="2000" dirty="0">
                <a:latin typeface="Times New Roman" panose="02020603050405020304" pitchFamily="18" charset="0"/>
                <a:cs typeface="Times New Roman" panose="02020603050405020304" pitchFamily="18" charset="0"/>
              </a:rPr>
              <a:t>）。我们采用双重旋转：首先在 </a:t>
            </a:r>
            <a:r>
              <a:rPr lang="en-US" altLang="zh-CN" sz="2000" dirty="0">
                <a:latin typeface="Times New Roman" panose="02020603050405020304" pitchFamily="18" charset="0"/>
                <a:cs typeface="Times New Roman" panose="02020603050405020304" pitchFamily="18" charset="0"/>
              </a:rPr>
              <a:t>z </a:t>
            </a:r>
            <a:r>
              <a:rPr lang="zh-CN" altLang="en-US" sz="2000" dirty="0">
                <a:latin typeface="Times New Roman" panose="02020603050405020304" pitchFamily="18" charset="0"/>
                <a:cs typeface="Times New Roman" panose="02020603050405020304" pitchFamily="18" charset="0"/>
              </a:rPr>
              <a:t>处右旋，然后在标记为 </a:t>
            </a:r>
            <a:r>
              <a:rPr lang="en-US" altLang="zh-CN" sz="2000" dirty="0">
                <a:latin typeface="Times New Roman" panose="02020603050405020304" pitchFamily="18" charset="0"/>
                <a:cs typeface="Times New Roman" panose="02020603050405020304" pitchFamily="18" charset="0"/>
              </a:rPr>
              <a:t>x </a:t>
            </a:r>
            <a:r>
              <a:rPr lang="zh-CN" altLang="en-US" sz="2000" dirty="0">
                <a:latin typeface="Times New Roman" panose="02020603050405020304" pitchFamily="18" charset="0"/>
                <a:cs typeface="Times New Roman" panose="02020603050405020304" pitchFamily="18" charset="0"/>
              </a:rPr>
              <a:t>的根处左旋。 当我们这样做时，我们得到了右边的图片，恢复了高度不变。</a:t>
            </a: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5  </a:t>
            </a:r>
            <a:r>
              <a:rPr lang="zh-CN" altLang="en-US" dirty="0"/>
              <a:t>插入某个条目</a:t>
            </a:r>
            <a:r>
              <a:rPr lang="en-US" altLang="zh-CN" dirty="0"/>
              <a:t>(</a:t>
            </a:r>
            <a:r>
              <a:rPr lang="zh-CN" altLang="en-US" dirty="0"/>
              <a:t>续</a:t>
            </a:r>
            <a:r>
              <a:rPr lang="en-US" altLang="zh-CN" dirty="0"/>
              <a:t>)</a:t>
            </a:r>
            <a:endParaRPr lang="zh-CN" altLang="en-US" dirty="0"/>
          </a:p>
        </p:txBody>
      </p:sp>
      <p:pic>
        <p:nvPicPr>
          <p:cNvPr id="9" name="Picture 512">
            <a:extLst>
              <a:ext uri="{FF2B5EF4-FFF2-40B4-BE49-F238E27FC236}">
                <a16:creationId xmlns:a16="http://schemas.microsoft.com/office/drawing/2014/main" id="{CC175F81-E38E-4EB1-A003-907BF93A4F84}"/>
              </a:ext>
            </a:extLst>
          </p:cNvPr>
          <p:cNvPicPr/>
          <p:nvPr/>
        </p:nvPicPr>
        <p:blipFill>
          <a:blip r:embed="rId2"/>
          <a:stretch>
            <a:fillRect/>
          </a:stretch>
        </p:blipFill>
        <p:spPr>
          <a:xfrm>
            <a:off x="463924" y="2667000"/>
            <a:ext cx="8299076" cy="3048000"/>
          </a:xfrm>
          <a:prstGeom prst="rect">
            <a:avLst/>
          </a:prstGeom>
        </p:spPr>
      </p:pic>
    </p:spTree>
    <p:extLst>
      <p:ext uri="{BB962C8B-B14F-4D97-AF65-F5344CB8AC3E}">
        <p14:creationId xmlns:p14="http://schemas.microsoft.com/office/powerpoint/2010/main" val="15870053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2024-04-09</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21</a:t>
            </a:fld>
            <a:endParaRPr lang="en-US" altLang="zh-CN"/>
          </a:p>
        </p:txBody>
      </p:sp>
      <p:sp>
        <p:nvSpPr>
          <p:cNvPr id="9219" name="Rectangle 3"/>
          <p:cNvSpPr>
            <a:spLocks noGrp="1" noChangeArrowheads="1"/>
          </p:cNvSpPr>
          <p:nvPr>
            <p:ph type="body" idx="1"/>
          </p:nvPr>
        </p:nvSpPr>
        <p:spPr>
          <a:xfrm>
            <a:off x="457200" y="914400"/>
            <a:ext cx="8229600" cy="5140325"/>
          </a:xfrm>
        </p:spPr>
        <p:txBody>
          <a:bodyPr/>
          <a:lstStyle/>
          <a:p>
            <a:pPr marL="0" indent="0" algn="just" eaLnBrk="1" hangingPunct="1">
              <a:lnSpc>
                <a:spcPct val="150000"/>
              </a:lnSpc>
              <a:spcBef>
                <a:spcPts val="0"/>
              </a:spcBef>
              <a:buNone/>
            </a:pPr>
            <a:r>
              <a:rPr lang="zh-CN" altLang="en-US" sz="2000" dirty="0">
                <a:latin typeface="Times New Roman" panose="02020603050405020304" pitchFamily="18" charset="0"/>
                <a:cs typeface="Times New Roman" panose="02020603050405020304" pitchFamily="18" charset="0"/>
              </a:rPr>
              <a:t>如果在左侧插入新节点，则需要考虑另外两种对称情况（参见练习 </a:t>
            </a:r>
            <a:r>
              <a:rPr lang="en-US" altLang="zh-CN" sz="2000" dirty="0">
                <a:latin typeface="Times New Roman" panose="02020603050405020304" pitchFamily="18" charset="0"/>
                <a:cs typeface="Times New Roman" panose="02020603050405020304" pitchFamily="18" charset="0"/>
              </a:rPr>
              <a:t>4</a:t>
            </a:r>
            <a:r>
              <a:rPr lang="zh-CN" altLang="en-US" sz="2000" dirty="0">
                <a:latin typeface="Times New Roman" panose="02020603050405020304" pitchFamily="18" charset="0"/>
                <a:cs typeface="Times New Roman" panose="02020603050405020304" pitchFamily="18" charset="0"/>
              </a:rPr>
              <a:t>）。</a:t>
            </a:r>
          </a:p>
          <a:p>
            <a:pPr marL="0" indent="0" algn="just" eaLnBrk="1" hangingPunct="1">
              <a:lnSpc>
                <a:spcPct val="150000"/>
              </a:lnSpc>
              <a:spcBef>
                <a:spcPts val="0"/>
              </a:spcBef>
              <a:buNone/>
            </a:pPr>
            <a:r>
              <a:rPr lang="zh-CN" altLang="en-US" sz="2000" dirty="0">
                <a:latin typeface="Times New Roman" panose="02020603050405020304" pitchFamily="18" charset="0"/>
                <a:cs typeface="Times New Roman" panose="02020603050405020304" pitchFamily="18" charset="0"/>
              </a:rPr>
              <a:t>我们可以看到，在我们必须恢复不变性的每种可能情况下，生成的树的高度 </a:t>
            </a:r>
            <a:r>
              <a:rPr lang="en-US" altLang="zh-CN" sz="2000" dirty="0">
                <a:latin typeface="Times New Roman" panose="02020603050405020304" pitchFamily="18" charset="0"/>
                <a:cs typeface="Times New Roman" panose="02020603050405020304" pitchFamily="18" charset="0"/>
              </a:rPr>
              <a:t>h + 2 </a:t>
            </a:r>
            <a:r>
              <a:rPr lang="zh-CN" altLang="en-US" sz="2000" dirty="0">
                <a:latin typeface="Times New Roman" panose="02020603050405020304" pitchFamily="18" charset="0"/>
                <a:cs typeface="Times New Roman" panose="02020603050405020304" pitchFamily="18" charset="0"/>
              </a:rPr>
              <a:t>与插入之前相同。 因此，我们刚刚恢复的位置上方的高度不变性将自动满足，无需任何进一步的旋转。</a:t>
            </a: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5  </a:t>
            </a:r>
            <a:r>
              <a:rPr lang="zh-CN" altLang="en-US" dirty="0"/>
              <a:t>插入某个条目</a:t>
            </a:r>
            <a:r>
              <a:rPr lang="en-US" altLang="zh-CN" dirty="0"/>
              <a:t>(</a:t>
            </a:r>
            <a:r>
              <a:rPr lang="zh-CN" altLang="en-US" dirty="0"/>
              <a:t>续</a:t>
            </a:r>
            <a:r>
              <a:rPr lang="en-US" altLang="zh-CN" dirty="0"/>
              <a:t>)</a:t>
            </a:r>
            <a:endParaRPr lang="zh-CN" altLang="en-US" dirty="0"/>
          </a:p>
        </p:txBody>
      </p:sp>
    </p:spTree>
    <p:extLst>
      <p:ext uri="{BB962C8B-B14F-4D97-AF65-F5344CB8AC3E}">
        <p14:creationId xmlns:p14="http://schemas.microsoft.com/office/powerpoint/2010/main" val="4812797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2024-04-09</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22</a:t>
            </a:fld>
            <a:endParaRPr lang="en-US" altLang="zh-CN"/>
          </a:p>
        </p:txBody>
      </p:sp>
      <p:sp>
        <p:nvSpPr>
          <p:cNvPr id="9219" name="Rectangle 3"/>
          <p:cNvSpPr>
            <a:spLocks noGrp="1" noChangeArrowheads="1"/>
          </p:cNvSpPr>
          <p:nvPr>
            <p:ph type="body" idx="1"/>
          </p:nvPr>
        </p:nvSpPr>
        <p:spPr>
          <a:xfrm>
            <a:off x="457200" y="914400"/>
            <a:ext cx="8229600" cy="5140325"/>
          </a:xfrm>
        </p:spPr>
        <p:txBody>
          <a:bodyPr/>
          <a:lstStyle/>
          <a:p>
            <a:pPr marL="0" indent="0" algn="just" eaLnBrk="1" hangingPunct="1">
              <a:lnSpc>
                <a:spcPct val="150000"/>
              </a:lnSpc>
              <a:spcBef>
                <a:spcPts val="0"/>
              </a:spcBef>
              <a:buNone/>
            </a:pPr>
            <a:r>
              <a:rPr lang="zh-CN" altLang="en-US" sz="2000" dirty="0">
                <a:latin typeface="Times New Roman" panose="02020603050405020304" pitchFamily="18" charset="0"/>
                <a:cs typeface="Times New Roman" panose="02020603050405020304" pitchFamily="18" charset="0"/>
              </a:rPr>
              <a:t>实现的接口与二分查找树的接口完全相同，搜索键值的代码也是如此。在算法的各个地方，必须计算树的高度。这可能是一个渐近复杂度 </a:t>
            </a:r>
            <a:r>
              <a:rPr lang="en-US" altLang="zh-CN" sz="2000" dirty="0">
                <a:latin typeface="Times New Roman" panose="02020603050405020304" pitchFamily="18" charset="0"/>
                <a:cs typeface="Times New Roman" panose="02020603050405020304" pitchFamily="18" charset="0"/>
              </a:rPr>
              <a:t>O(n) </a:t>
            </a:r>
            <a:r>
              <a:rPr lang="zh-CN" altLang="en-US" sz="2000" dirty="0">
                <a:latin typeface="Times New Roman" panose="02020603050405020304" pitchFamily="18" charset="0"/>
                <a:cs typeface="Times New Roman" panose="02020603050405020304" pitchFamily="18" charset="0"/>
              </a:rPr>
              <a:t>的操作，除非我们将它存储在每个节点中并仅查找它。 所以我们有：</a:t>
            </a:r>
            <a:endParaRPr lang="en-US" altLang="zh-CN" sz="2000" dirty="0">
              <a:latin typeface="Times New Roman" panose="02020603050405020304" pitchFamily="18" charset="0"/>
              <a:cs typeface="Times New Roman" panose="02020603050405020304" pitchFamily="18" charset="0"/>
            </a:endParaRPr>
          </a:p>
          <a:p>
            <a:pPr marL="0" indent="0" algn="just" eaLnBrk="1" hangingPunct="1">
              <a:spcBef>
                <a:spcPts val="0"/>
              </a:spcBef>
              <a:buNone/>
            </a:pPr>
            <a:r>
              <a:rPr lang="en-US" altLang="zh-CN" sz="2000" dirty="0">
                <a:latin typeface="Times New Roman" panose="02020603050405020304" pitchFamily="18" charset="0"/>
                <a:cs typeface="Times New Roman" panose="02020603050405020304" pitchFamily="18" charset="0"/>
              </a:rPr>
              <a:t>1  typedef struct </a:t>
            </a:r>
            <a:r>
              <a:rPr lang="en-US" altLang="zh-CN" sz="2000" dirty="0" err="1">
                <a:latin typeface="Times New Roman" panose="02020603050405020304" pitchFamily="18" charset="0"/>
                <a:cs typeface="Times New Roman" panose="02020603050405020304" pitchFamily="18" charset="0"/>
              </a:rPr>
              <a:t>tree_node</a:t>
            </a:r>
            <a:r>
              <a:rPr lang="en-US" altLang="zh-CN" sz="2000" dirty="0">
                <a:latin typeface="Times New Roman" panose="02020603050405020304" pitchFamily="18" charset="0"/>
                <a:cs typeface="Times New Roman" panose="02020603050405020304" pitchFamily="18" charset="0"/>
              </a:rPr>
              <a:t> tree;</a:t>
            </a:r>
          </a:p>
          <a:p>
            <a:pPr marL="0" indent="0" algn="just" eaLnBrk="1" hangingPunct="1">
              <a:spcBef>
                <a:spcPts val="0"/>
              </a:spcBef>
              <a:buNone/>
            </a:pPr>
            <a:r>
              <a:rPr lang="en-US" altLang="zh-CN" sz="2000" dirty="0">
                <a:latin typeface="Times New Roman" panose="02020603050405020304" pitchFamily="18" charset="0"/>
                <a:cs typeface="Times New Roman" panose="02020603050405020304" pitchFamily="18" charset="0"/>
              </a:rPr>
              <a:t>2  struct </a:t>
            </a:r>
            <a:r>
              <a:rPr lang="en-US" altLang="zh-CN" sz="2000" dirty="0" err="1">
                <a:latin typeface="Times New Roman" panose="02020603050405020304" pitchFamily="18" charset="0"/>
                <a:cs typeface="Times New Roman" panose="02020603050405020304" pitchFamily="18" charset="0"/>
              </a:rPr>
              <a:t>tree_node</a:t>
            </a:r>
            <a:r>
              <a:rPr lang="en-US" altLang="zh-CN" sz="2000" dirty="0">
                <a:latin typeface="Times New Roman" panose="02020603050405020304" pitchFamily="18" charset="0"/>
                <a:cs typeface="Times New Roman" panose="02020603050405020304" pitchFamily="18" charset="0"/>
              </a:rPr>
              <a:t> {</a:t>
            </a:r>
          </a:p>
          <a:p>
            <a:pPr marL="0" indent="0" algn="just" eaLnBrk="1" hangingPunct="1">
              <a:spcBef>
                <a:spcPts val="0"/>
              </a:spcBef>
              <a:buNone/>
            </a:pPr>
            <a:r>
              <a:rPr lang="en-US" altLang="zh-CN" sz="2000" dirty="0">
                <a:latin typeface="Times New Roman" panose="02020603050405020304" pitchFamily="18" charset="0"/>
                <a:cs typeface="Times New Roman" panose="02020603050405020304" pitchFamily="18" charset="0"/>
              </a:rPr>
              <a:t>3      entry data;</a:t>
            </a:r>
          </a:p>
          <a:p>
            <a:pPr marL="0" indent="0" algn="just" eaLnBrk="1" hangingPunct="1">
              <a:spcBef>
                <a:spcPts val="0"/>
              </a:spcBef>
              <a:buNone/>
            </a:pPr>
            <a:r>
              <a:rPr lang="en-US" altLang="zh-CN" sz="2000" dirty="0">
                <a:latin typeface="Times New Roman" panose="02020603050405020304" pitchFamily="18" charset="0"/>
                <a:cs typeface="Times New Roman" panose="02020603050405020304" pitchFamily="18" charset="0"/>
              </a:rPr>
              <a:t>4      int height; // New</a:t>
            </a:r>
          </a:p>
          <a:p>
            <a:pPr marL="0" indent="0" algn="just" eaLnBrk="1" hangingPunct="1">
              <a:spcBef>
                <a:spcPts val="0"/>
              </a:spcBef>
              <a:buNone/>
            </a:pPr>
            <a:r>
              <a:rPr lang="en-US" altLang="zh-CN" sz="2000" dirty="0">
                <a:latin typeface="Times New Roman" panose="02020603050405020304" pitchFamily="18" charset="0"/>
                <a:cs typeface="Times New Roman" panose="02020603050405020304" pitchFamily="18" charset="0"/>
              </a:rPr>
              <a:t>5      tree* left;</a:t>
            </a:r>
          </a:p>
          <a:p>
            <a:pPr marL="0" indent="0" algn="just" eaLnBrk="1" hangingPunct="1">
              <a:spcBef>
                <a:spcPts val="0"/>
              </a:spcBef>
              <a:buNone/>
            </a:pPr>
            <a:r>
              <a:rPr lang="en-US" altLang="zh-CN" sz="2000" dirty="0">
                <a:latin typeface="Times New Roman" panose="02020603050405020304" pitchFamily="18" charset="0"/>
                <a:cs typeface="Times New Roman" panose="02020603050405020304" pitchFamily="18" charset="0"/>
              </a:rPr>
              <a:t>6      tree* right;</a:t>
            </a:r>
          </a:p>
          <a:p>
            <a:pPr marL="0" indent="0" algn="just" eaLnBrk="1" hangingPunct="1">
              <a:spcBef>
                <a:spcPts val="0"/>
              </a:spcBef>
              <a:buNone/>
            </a:pPr>
            <a:r>
              <a:rPr lang="en-US" altLang="zh-CN" sz="2000" dirty="0">
                <a:latin typeface="Times New Roman" panose="02020603050405020304" pitchFamily="18" charset="0"/>
                <a:cs typeface="Times New Roman" panose="02020603050405020304" pitchFamily="18" charset="0"/>
              </a:rPr>
              <a:t>7  };</a:t>
            </a:r>
          </a:p>
          <a:p>
            <a:pPr marL="0" indent="0" algn="just" eaLnBrk="1" hangingPunct="1">
              <a:spcBef>
                <a:spcPts val="0"/>
              </a:spcBef>
              <a:buNone/>
            </a:pPr>
            <a:r>
              <a:rPr lang="en-US" altLang="zh-CN" sz="2000" dirty="0">
                <a:latin typeface="Times New Roman" panose="02020603050405020304" pitchFamily="18" charset="0"/>
                <a:cs typeface="Times New Roman" panose="02020603050405020304" pitchFamily="18" charset="0"/>
              </a:rPr>
              <a:t>8</a:t>
            </a:r>
          </a:p>
          <a:p>
            <a:pPr marL="0" indent="0" algn="just" eaLnBrk="1" hangingPunct="1">
              <a:spcBef>
                <a:spcPts val="0"/>
              </a:spcBef>
              <a:buNone/>
            </a:pPr>
            <a:r>
              <a:rPr lang="en-US" altLang="zh-CN" sz="2000" dirty="0">
                <a:latin typeface="Times New Roman" panose="02020603050405020304" pitchFamily="18" charset="0"/>
                <a:cs typeface="Times New Roman" panose="02020603050405020304" pitchFamily="18" charset="0"/>
              </a:rPr>
              <a:t>9  /* height(T) returns the precomputed height of T in O(1) */</a:t>
            </a:r>
          </a:p>
          <a:p>
            <a:pPr marL="0" indent="0" algn="just" eaLnBrk="1" hangingPunct="1">
              <a:spcBef>
                <a:spcPts val="0"/>
              </a:spcBef>
              <a:buNone/>
            </a:pPr>
            <a:r>
              <a:rPr lang="en-US" altLang="zh-CN" sz="2000" dirty="0">
                <a:latin typeface="Times New Roman" panose="02020603050405020304" pitchFamily="18" charset="0"/>
                <a:cs typeface="Times New Roman" panose="02020603050405020304" pitchFamily="18" charset="0"/>
              </a:rPr>
              <a:t>10 int height(tree* T) {</a:t>
            </a:r>
          </a:p>
          <a:p>
            <a:pPr marL="0" indent="0" algn="just" eaLnBrk="1" hangingPunct="1">
              <a:spcBef>
                <a:spcPts val="0"/>
              </a:spcBef>
              <a:buNone/>
            </a:pPr>
            <a:r>
              <a:rPr lang="en-US" altLang="zh-CN" sz="2000" dirty="0">
                <a:latin typeface="Times New Roman" panose="02020603050405020304" pitchFamily="18" charset="0"/>
                <a:cs typeface="Times New Roman" panose="02020603050405020304" pitchFamily="18" charset="0"/>
              </a:rPr>
              <a:t>11     return T == NULL ? 0 : T-&gt;height;</a:t>
            </a:r>
          </a:p>
          <a:p>
            <a:pPr marL="0" indent="0" algn="just" eaLnBrk="1" hangingPunct="1">
              <a:spcBef>
                <a:spcPts val="0"/>
              </a:spcBef>
              <a:buNone/>
            </a:pPr>
            <a:r>
              <a:rPr lang="en-US" altLang="zh-CN" sz="2000" dirty="0">
                <a:latin typeface="Times New Roman" panose="02020603050405020304" pitchFamily="18" charset="0"/>
                <a:cs typeface="Times New Roman" panose="02020603050405020304" pitchFamily="18" charset="0"/>
              </a:rPr>
              <a:t>12 }</a:t>
            </a:r>
            <a:endParaRPr lang="zh-CN" altLang="en-US" sz="2000" dirty="0">
              <a:latin typeface="Times New Roman" panose="02020603050405020304" pitchFamily="18" charset="0"/>
              <a:cs typeface="Times New Roman" panose="02020603050405020304" pitchFamily="18" charset="0"/>
            </a:endParaRP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6  </a:t>
            </a:r>
            <a:r>
              <a:rPr lang="zh-CN" altLang="en-US" dirty="0"/>
              <a:t>检查不变性</a:t>
            </a:r>
          </a:p>
        </p:txBody>
      </p:sp>
    </p:spTree>
    <p:extLst>
      <p:ext uri="{BB962C8B-B14F-4D97-AF65-F5344CB8AC3E}">
        <p14:creationId xmlns:p14="http://schemas.microsoft.com/office/powerpoint/2010/main" val="24191184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2024-04-09</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23</a:t>
            </a:fld>
            <a:endParaRPr lang="en-US" altLang="zh-CN"/>
          </a:p>
        </p:txBody>
      </p:sp>
      <p:sp>
        <p:nvSpPr>
          <p:cNvPr id="9219" name="Rectangle 3"/>
          <p:cNvSpPr>
            <a:spLocks noGrp="1" noChangeArrowheads="1"/>
          </p:cNvSpPr>
          <p:nvPr>
            <p:ph type="body" idx="1"/>
          </p:nvPr>
        </p:nvSpPr>
        <p:spPr>
          <a:xfrm>
            <a:off x="457200" y="914400"/>
            <a:ext cx="8229600" cy="5140325"/>
          </a:xfrm>
        </p:spPr>
        <p:txBody>
          <a:bodyPr/>
          <a:lstStyle/>
          <a:p>
            <a:pPr marL="0" indent="0" algn="just" eaLnBrk="1" hangingPunct="1">
              <a:lnSpc>
                <a:spcPct val="150000"/>
              </a:lnSpc>
              <a:spcBef>
                <a:spcPts val="0"/>
              </a:spcBef>
              <a:buNone/>
            </a:pPr>
            <a:r>
              <a:rPr lang="zh-CN" altLang="en-US" sz="2000" dirty="0">
                <a:latin typeface="Times New Roman" panose="02020603050405020304" pitchFamily="18" charset="0"/>
                <a:cs typeface="Times New Roman" panose="02020603050405020304" pitchFamily="18" charset="0"/>
              </a:rPr>
              <a:t>条件表达式 </a:t>
            </a:r>
            <a:r>
              <a:rPr lang="en-US" altLang="zh-CN" sz="2000" dirty="0">
                <a:latin typeface="Times New Roman" panose="02020603050405020304" pitchFamily="18" charset="0"/>
                <a:cs typeface="Times New Roman" panose="02020603050405020304" pitchFamily="18" charset="0"/>
              </a:rPr>
              <a:t>b ? e1 </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e2</a:t>
            </a:r>
            <a:r>
              <a:rPr lang="zh-CN" altLang="en-US" sz="2000" dirty="0">
                <a:latin typeface="Times New Roman" panose="02020603050405020304" pitchFamily="18" charset="0"/>
                <a:cs typeface="Times New Roman" panose="02020603050405020304" pitchFamily="18" charset="0"/>
              </a:rPr>
              <a:t>的意思是，如果布尔测试 </a:t>
            </a:r>
            <a:r>
              <a:rPr lang="en-US" altLang="zh-CN" sz="2000" dirty="0">
                <a:latin typeface="Times New Roman" panose="02020603050405020304" pitchFamily="18" charset="0"/>
                <a:cs typeface="Times New Roman" panose="02020603050405020304" pitchFamily="18" charset="0"/>
              </a:rPr>
              <a:t>b </a:t>
            </a:r>
            <a:r>
              <a:rPr lang="zh-CN" altLang="en-US" sz="2000" dirty="0">
                <a:latin typeface="Times New Roman" panose="02020603050405020304" pitchFamily="18" charset="0"/>
                <a:cs typeface="Times New Roman" panose="02020603050405020304" pitchFamily="18" charset="0"/>
              </a:rPr>
              <a:t>返回 </a:t>
            </a:r>
            <a:r>
              <a:rPr lang="en-US" altLang="zh-CN" sz="2000" dirty="0">
                <a:latin typeface="Times New Roman" panose="02020603050405020304" pitchFamily="18" charset="0"/>
                <a:cs typeface="Times New Roman" panose="02020603050405020304" pitchFamily="18" charset="0"/>
              </a:rPr>
              <a:t>true</a:t>
            </a:r>
            <a:r>
              <a:rPr lang="zh-CN" altLang="en-US" sz="2000" dirty="0">
                <a:latin typeface="Times New Roman" panose="02020603050405020304" pitchFamily="18" charset="0"/>
                <a:cs typeface="Times New Roman" panose="02020603050405020304" pitchFamily="18" charset="0"/>
              </a:rPr>
              <a:t>，则计算 </a:t>
            </a:r>
            <a:r>
              <a:rPr lang="en-US" altLang="zh-CN" sz="2000" dirty="0">
                <a:latin typeface="Times New Roman" panose="02020603050405020304" pitchFamily="18" charset="0"/>
                <a:cs typeface="Times New Roman" panose="02020603050405020304" pitchFamily="18" charset="0"/>
              </a:rPr>
              <a:t>e1 </a:t>
            </a:r>
            <a:r>
              <a:rPr lang="zh-CN" altLang="en-US" sz="2000" dirty="0">
                <a:latin typeface="Times New Roman" panose="02020603050405020304" pitchFamily="18" charset="0"/>
                <a:cs typeface="Times New Roman" panose="02020603050405020304" pitchFamily="18" charset="0"/>
              </a:rPr>
              <a:t>为表达式的结果，如果返回 </a:t>
            </a:r>
            <a:r>
              <a:rPr lang="en-US" altLang="zh-CN" sz="2000" dirty="0">
                <a:latin typeface="Times New Roman" panose="02020603050405020304" pitchFamily="18" charset="0"/>
                <a:cs typeface="Times New Roman" panose="02020603050405020304" pitchFamily="18" charset="0"/>
              </a:rPr>
              <a:t>false</a:t>
            </a:r>
            <a:r>
              <a:rPr lang="zh-CN" altLang="en-US" sz="2000" dirty="0">
                <a:latin typeface="Times New Roman" panose="02020603050405020304" pitchFamily="18" charset="0"/>
                <a:cs typeface="Times New Roman" panose="02020603050405020304" pitchFamily="18" charset="0"/>
              </a:rPr>
              <a:t>，则计算 </a:t>
            </a:r>
            <a:r>
              <a:rPr lang="en-US" altLang="zh-CN" sz="2000" dirty="0">
                <a:latin typeface="Times New Roman" panose="02020603050405020304" pitchFamily="18" charset="0"/>
                <a:cs typeface="Times New Roman" panose="02020603050405020304" pitchFamily="18" charset="0"/>
              </a:rPr>
              <a:t>e2 </a:t>
            </a:r>
            <a:r>
              <a:rPr lang="zh-CN" altLang="en-US" sz="2000" dirty="0">
                <a:latin typeface="Times New Roman" panose="02020603050405020304" pitchFamily="18" charset="0"/>
                <a:cs typeface="Times New Roman" panose="02020603050405020304" pitchFamily="18" charset="0"/>
              </a:rPr>
              <a:t>为表达式的值。</a:t>
            </a:r>
            <a:endParaRPr lang="en-US" altLang="zh-CN" sz="2000" dirty="0">
              <a:latin typeface="Times New Roman" panose="02020603050405020304" pitchFamily="18" charset="0"/>
              <a:cs typeface="Times New Roman" panose="02020603050405020304" pitchFamily="18" charset="0"/>
            </a:endParaRPr>
          </a:p>
          <a:p>
            <a:pPr marL="0" indent="0" algn="just" eaLnBrk="1" hangingPunct="1">
              <a:lnSpc>
                <a:spcPct val="150000"/>
              </a:lnSpc>
              <a:spcBef>
                <a:spcPts val="0"/>
              </a:spcBef>
              <a:buNone/>
            </a:pPr>
            <a:r>
              <a:rPr lang="zh-CN" altLang="en-US" sz="2000" dirty="0">
                <a:latin typeface="Times New Roman" panose="02020603050405020304" pitchFamily="18" charset="0"/>
                <a:cs typeface="Times New Roman" panose="02020603050405020304" pitchFamily="18" charset="0"/>
              </a:rPr>
              <a:t>当然，如果我们存储树的高度以便快速访问，我们需要在旋转树时对其进行调整。毕竟，树旋转的全部目的是重新平衡和改变高度。为此，我们实现了一个函数 </a:t>
            </a:r>
            <a:r>
              <a:rPr lang="en-US" altLang="zh-CN" sz="2000" dirty="0" err="1">
                <a:latin typeface="Times New Roman" panose="02020603050405020304" pitchFamily="18" charset="0"/>
                <a:cs typeface="Times New Roman" panose="02020603050405020304" pitchFamily="18" charset="0"/>
              </a:rPr>
              <a:t>fix_height</a:t>
            </a:r>
            <a:r>
              <a:rPr lang="zh-CN" altLang="en-US" sz="2000" dirty="0">
                <a:latin typeface="Times New Roman" panose="02020603050405020304" pitchFamily="18" charset="0"/>
                <a:cs typeface="Times New Roman" panose="02020603050405020304" pitchFamily="18" charset="0"/>
              </a:rPr>
              <a:t>，它根据子树的高度计算树的高度。它的实现直接遵循树高的定义。 </a:t>
            </a:r>
            <a:r>
              <a:rPr lang="en-US" altLang="zh-CN" sz="2000" dirty="0" err="1">
                <a:latin typeface="Times New Roman" panose="02020603050405020304" pitchFamily="18" charset="0"/>
                <a:cs typeface="Times New Roman" panose="02020603050405020304" pitchFamily="18" charset="0"/>
              </a:rPr>
              <a:t>rotate_right</a:t>
            </a: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和 </a:t>
            </a:r>
            <a:r>
              <a:rPr lang="en-US" altLang="zh-CN" sz="2000" dirty="0" err="1">
                <a:latin typeface="Times New Roman" panose="02020603050405020304" pitchFamily="18" charset="0"/>
                <a:cs typeface="Times New Roman" panose="02020603050405020304" pitchFamily="18" charset="0"/>
              </a:rPr>
              <a:t>rotate_left</a:t>
            </a: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的实现需要调整以包含对 </a:t>
            </a:r>
            <a:r>
              <a:rPr lang="en-US" altLang="zh-CN" sz="2000" dirty="0" err="1">
                <a:latin typeface="Times New Roman" panose="02020603050405020304" pitchFamily="18" charset="0"/>
                <a:cs typeface="Times New Roman" panose="02020603050405020304" pitchFamily="18" charset="0"/>
              </a:rPr>
              <a:t>fix_height</a:t>
            </a: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的调用。这些调用需要先计算孩子的高度，然后再计算根的高度，因为根的高度取决于我们之前为孩子计算的高度。因此，我们需要在更新根的高度之前更新孩子的高度。查看代码了解详情。</a:t>
            </a:r>
            <a:endParaRPr lang="en-US" altLang="zh-CN" sz="2000" dirty="0">
              <a:latin typeface="Times New Roman" panose="02020603050405020304" pitchFamily="18" charset="0"/>
              <a:cs typeface="Times New Roman" panose="02020603050405020304" pitchFamily="18" charset="0"/>
            </a:endParaRPr>
          </a:p>
          <a:p>
            <a:pPr marL="0" indent="0" algn="just" eaLnBrk="1" hangingPunct="1">
              <a:lnSpc>
                <a:spcPct val="150000"/>
              </a:lnSpc>
              <a:spcBef>
                <a:spcPts val="0"/>
              </a:spcBef>
              <a:buNone/>
            </a:pPr>
            <a:endParaRPr lang="en-US" altLang="zh-CN" sz="2000" dirty="0">
              <a:latin typeface="Times New Roman" panose="02020603050405020304" pitchFamily="18" charset="0"/>
              <a:cs typeface="Times New Roman" panose="02020603050405020304" pitchFamily="18" charset="0"/>
            </a:endParaRP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6  </a:t>
            </a:r>
            <a:r>
              <a:rPr lang="zh-CN" altLang="en-US" dirty="0"/>
              <a:t>检查不变性</a:t>
            </a:r>
            <a:r>
              <a:rPr lang="en-US" altLang="zh-CN" dirty="0"/>
              <a:t>(</a:t>
            </a:r>
            <a:r>
              <a:rPr lang="zh-CN" altLang="en-US" dirty="0"/>
              <a:t>续</a:t>
            </a:r>
            <a:r>
              <a:rPr lang="en-US" altLang="zh-CN" dirty="0"/>
              <a:t>)</a:t>
            </a:r>
            <a:endParaRPr lang="zh-CN" altLang="en-US" dirty="0"/>
          </a:p>
        </p:txBody>
      </p:sp>
    </p:spTree>
    <p:extLst>
      <p:ext uri="{BB962C8B-B14F-4D97-AF65-F5344CB8AC3E}">
        <p14:creationId xmlns:p14="http://schemas.microsoft.com/office/powerpoint/2010/main" val="39259928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2024-04-09</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24</a:t>
            </a:fld>
            <a:endParaRPr lang="en-US" altLang="zh-CN"/>
          </a:p>
        </p:txBody>
      </p:sp>
      <p:sp>
        <p:nvSpPr>
          <p:cNvPr id="9219" name="Rectangle 3"/>
          <p:cNvSpPr>
            <a:spLocks noGrp="1" noChangeArrowheads="1"/>
          </p:cNvSpPr>
          <p:nvPr>
            <p:ph type="body" idx="1"/>
          </p:nvPr>
        </p:nvSpPr>
        <p:spPr>
          <a:xfrm>
            <a:off x="457200" y="914400"/>
            <a:ext cx="8229600" cy="5140325"/>
          </a:xfrm>
        </p:spPr>
        <p:txBody>
          <a:bodyPr/>
          <a:lstStyle/>
          <a:p>
            <a:pPr marL="0" indent="0" algn="just" eaLnBrk="1" hangingPunct="1">
              <a:lnSpc>
                <a:spcPct val="150000"/>
              </a:lnSpc>
              <a:spcBef>
                <a:spcPts val="0"/>
              </a:spcBef>
              <a:buNone/>
            </a:pPr>
            <a:r>
              <a:rPr lang="zh-CN" altLang="en-US" sz="2000" dirty="0">
                <a:latin typeface="Times New Roman" panose="02020603050405020304" pitchFamily="18" charset="0"/>
                <a:cs typeface="Times New Roman" panose="02020603050405020304" pitchFamily="18" charset="0"/>
              </a:rPr>
              <a:t>在检查一棵树是否平衡时，我们还会检查所有计算的高度是否正确。</a:t>
            </a:r>
            <a:endParaRPr lang="en-US" altLang="zh-CN" sz="2000" dirty="0">
              <a:latin typeface="Times New Roman" panose="02020603050405020304" pitchFamily="18" charset="0"/>
              <a:cs typeface="Times New Roman" panose="02020603050405020304" pitchFamily="18" charset="0"/>
            </a:endParaRPr>
          </a:p>
          <a:p>
            <a:pPr marL="0" indent="0" algn="just" eaLnBrk="1" hangingPunct="1">
              <a:lnSpc>
                <a:spcPct val="150000"/>
              </a:lnSpc>
              <a:spcBef>
                <a:spcPts val="0"/>
              </a:spcBef>
              <a:buNone/>
            </a:pPr>
            <a:r>
              <a:rPr lang="en-US" altLang="zh-CN" sz="2000" dirty="0">
                <a:latin typeface="Times New Roman" panose="02020603050405020304" pitchFamily="18" charset="0"/>
                <a:cs typeface="Times New Roman" panose="02020603050405020304" pitchFamily="18" charset="0"/>
              </a:rPr>
              <a:t>13 bool </a:t>
            </a:r>
            <a:r>
              <a:rPr lang="en-US" altLang="zh-CN" sz="2000" dirty="0" err="1">
                <a:latin typeface="Times New Roman" panose="02020603050405020304" pitchFamily="18" charset="0"/>
                <a:cs typeface="Times New Roman" panose="02020603050405020304" pitchFamily="18" charset="0"/>
              </a:rPr>
              <a:t>is_specified_height</a:t>
            </a:r>
            <a:r>
              <a:rPr lang="en-US" altLang="zh-CN" sz="2000" dirty="0">
                <a:latin typeface="Times New Roman" panose="02020603050405020304" pitchFamily="18" charset="0"/>
                <a:cs typeface="Times New Roman" panose="02020603050405020304" pitchFamily="18" charset="0"/>
              </a:rPr>
              <a:t>(tree* T) {</a:t>
            </a:r>
          </a:p>
          <a:p>
            <a:pPr marL="0" indent="0" algn="just" eaLnBrk="1" hangingPunct="1">
              <a:lnSpc>
                <a:spcPct val="150000"/>
              </a:lnSpc>
              <a:spcBef>
                <a:spcPts val="0"/>
              </a:spcBef>
              <a:buNone/>
            </a:pPr>
            <a:r>
              <a:rPr lang="en-US" altLang="zh-CN" sz="2000" dirty="0">
                <a:latin typeface="Times New Roman" panose="02020603050405020304" pitchFamily="18" charset="0"/>
                <a:cs typeface="Times New Roman" panose="02020603050405020304" pitchFamily="18" charset="0"/>
              </a:rPr>
              <a:t>14     if (T == NULL) return true;</a:t>
            </a:r>
          </a:p>
          <a:p>
            <a:pPr marL="0" indent="0" algn="just" eaLnBrk="1" hangingPunct="1">
              <a:lnSpc>
                <a:spcPct val="150000"/>
              </a:lnSpc>
              <a:spcBef>
                <a:spcPts val="0"/>
              </a:spcBef>
              <a:buNone/>
            </a:pPr>
            <a:r>
              <a:rPr lang="en-US" altLang="zh-CN" sz="2000" dirty="0">
                <a:latin typeface="Times New Roman" panose="02020603050405020304" pitchFamily="18" charset="0"/>
                <a:cs typeface="Times New Roman" panose="02020603050405020304" pitchFamily="18" charset="0"/>
              </a:rPr>
              <a:t>15     return </a:t>
            </a:r>
            <a:r>
              <a:rPr lang="en-US" altLang="zh-CN" sz="2000" dirty="0" err="1">
                <a:latin typeface="Times New Roman" panose="02020603050405020304" pitchFamily="18" charset="0"/>
                <a:cs typeface="Times New Roman" panose="02020603050405020304" pitchFamily="18" charset="0"/>
              </a:rPr>
              <a:t>is_specified_height</a:t>
            </a:r>
            <a:r>
              <a:rPr lang="en-US" altLang="zh-CN" sz="2000" dirty="0">
                <a:latin typeface="Times New Roman" panose="02020603050405020304" pitchFamily="18" charset="0"/>
                <a:cs typeface="Times New Roman" panose="02020603050405020304" pitchFamily="18" charset="0"/>
              </a:rPr>
              <a:t>(T-&gt;left)</a:t>
            </a:r>
          </a:p>
          <a:p>
            <a:pPr marL="0" indent="0" algn="just" eaLnBrk="1" hangingPunct="1">
              <a:lnSpc>
                <a:spcPct val="150000"/>
              </a:lnSpc>
              <a:spcBef>
                <a:spcPts val="0"/>
              </a:spcBef>
              <a:buNone/>
            </a:pPr>
            <a:r>
              <a:rPr lang="en-US" altLang="zh-CN" sz="2000" dirty="0">
                <a:latin typeface="Times New Roman" panose="02020603050405020304" pitchFamily="18" charset="0"/>
                <a:cs typeface="Times New Roman" panose="02020603050405020304" pitchFamily="18" charset="0"/>
              </a:rPr>
              <a:t>16         &amp;&amp; </a:t>
            </a:r>
            <a:r>
              <a:rPr lang="en-US" altLang="zh-CN" sz="2000" dirty="0" err="1">
                <a:latin typeface="Times New Roman" panose="02020603050405020304" pitchFamily="18" charset="0"/>
                <a:cs typeface="Times New Roman" panose="02020603050405020304" pitchFamily="18" charset="0"/>
              </a:rPr>
              <a:t>is_specified_height</a:t>
            </a:r>
            <a:r>
              <a:rPr lang="en-US" altLang="zh-CN" sz="2000" dirty="0">
                <a:latin typeface="Times New Roman" panose="02020603050405020304" pitchFamily="18" charset="0"/>
                <a:cs typeface="Times New Roman" panose="02020603050405020304" pitchFamily="18" charset="0"/>
              </a:rPr>
              <a:t>(T-&gt;right)</a:t>
            </a:r>
          </a:p>
          <a:p>
            <a:pPr marL="0" indent="0" algn="just" eaLnBrk="1" hangingPunct="1">
              <a:lnSpc>
                <a:spcPct val="150000"/>
              </a:lnSpc>
              <a:spcBef>
                <a:spcPts val="0"/>
              </a:spcBef>
              <a:buNone/>
            </a:pPr>
            <a:r>
              <a:rPr lang="en-US" altLang="zh-CN" sz="2000" dirty="0">
                <a:latin typeface="Times New Roman" panose="02020603050405020304" pitchFamily="18" charset="0"/>
                <a:cs typeface="Times New Roman" panose="02020603050405020304" pitchFamily="18" charset="0"/>
              </a:rPr>
              <a:t>17         &amp;&amp; T-&gt;height == max(height(T-&gt;left),</a:t>
            </a:r>
          </a:p>
          <a:p>
            <a:pPr marL="0" indent="0" algn="just" eaLnBrk="1" hangingPunct="1">
              <a:lnSpc>
                <a:spcPct val="150000"/>
              </a:lnSpc>
              <a:spcBef>
                <a:spcPts val="0"/>
              </a:spcBef>
              <a:buNone/>
            </a:pPr>
            <a:r>
              <a:rPr lang="en-US" altLang="zh-CN" sz="2000" dirty="0">
                <a:latin typeface="Times New Roman" panose="02020603050405020304" pitchFamily="18" charset="0"/>
                <a:cs typeface="Times New Roman" panose="02020603050405020304" pitchFamily="18" charset="0"/>
              </a:rPr>
              <a:t>18                             height(T-&gt;right)) + 1;</a:t>
            </a:r>
          </a:p>
          <a:p>
            <a:pPr marL="0" indent="0" algn="just" eaLnBrk="1" hangingPunct="1">
              <a:lnSpc>
                <a:spcPct val="150000"/>
              </a:lnSpc>
              <a:spcBef>
                <a:spcPts val="0"/>
              </a:spcBef>
              <a:buNone/>
            </a:pPr>
            <a:r>
              <a:rPr lang="en-US" altLang="zh-CN" sz="2000" dirty="0">
                <a:latin typeface="Times New Roman" panose="02020603050405020304" pitchFamily="18" charset="0"/>
                <a:cs typeface="Times New Roman" panose="02020603050405020304" pitchFamily="18" charset="0"/>
              </a:rPr>
              <a:t>19 }</a:t>
            </a:r>
          </a:p>
          <a:p>
            <a:pPr marL="0" indent="0" algn="just" eaLnBrk="1" hangingPunct="1">
              <a:lnSpc>
                <a:spcPct val="150000"/>
              </a:lnSpc>
              <a:spcBef>
                <a:spcPts val="0"/>
              </a:spcBef>
              <a:buNone/>
            </a:pPr>
            <a:r>
              <a:rPr lang="en-US" altLang="zh-CN" sz="2000" dirty="0">
                <a:latin typeface="Times New Roman" panose="02020603050405020304" pitchFamily="18" charset="0"/>
                <a:cs typeface="Times New Roman" panose="02020603050405020304" pitchFamily="18" charset="0"/>
              </a:rPr>
              <a:t>20</a:t>
            </a: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6  </a:t>
            </a:r>
            <a:r>
              <a:rPr lang="zh-CN" altLang="en-US" dirty="0"/>
              <a:t>检查不变性</a:t>
            </a:r>
            <a:r>
              <a:rPr lang="en-US" altLang="zh-CN" dirty="0"/>
              <a:t>(</a:t>
            </a:r>
            <a:r>
              <a:rPr lang="zh-CN" altLang="en-US" dirty="0"/>
              <a:t>续</a:t>
            </a:r>
            <a:r>
              <a:rPr lang="en-US" altLang="zh-CN" dirty="0"/>
              <a:t>)</a:t>
            </a:r>
            <a:endParaRPr lang="zh-CN" altLang="en-US" dirty="0"/>
          </a:p>
        </p:txBody>
      </p:sp>
    </p:spTree>
    <p:extLst>
      <p:ext uri="{BB962C8B-B14F-4D97-AF65-F5344CB8AC3E}">
        <p14:creationId xmlns:p14="http://schemas.microsoft.com/office/powerpoint/2010/main" val="27630248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2024-04-09</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25</a:t>
            </a:fld>
            <a:endParaRPr lang="en-US" altLang="zh-CN"/>
          </a:p>
        </p:txBody>
      </p:sp>
      <p:sp>
        <p:nvSpPr>
          <p:cNvPr id="9219" name="Rectangle 3"/>
          <p:cNvSpPr>
            <a:spLocks noGrp="1" noChangeArrowheads="1"/>
          </p:cNvSpPr>
          <p:nvPr>
            <p:ph type="body" idx="1"/>
          </p:nvPr>
        </p:nvSpPr>
        <p:spPr>
          <a:xfrm>
            <a:off x="457200" y="914400"/>
            <a:ext cx="8229600" cy="5140325"/>
          </a:xfrm>
        </p:spPr>
        <p:txBody>
          <a:bodyPr/>
          <a:lstStyle/>
          <a:p>
            <a:pPr marL="0" indent="0" algn="just" eaLnBrk="1" hangingPunct="1">
              <a:lnSpc>
                <a:spcPct val="150000"/>
              </a:lnSpc>
              <a:spcBef>
                <a:spcPts val="0"/>
              </a:spcBef>
              <a:buNone/>
            </a:pPr>
            <a:r>
              <a:rPr lang="en-US" altLang="zh-CN" sz="2000" dirty="0">
                <a:latin typeface="Times New Roman" panose="02020603050405020304" pitchFamily="18" charset="0"/>
                <a:cs typeface="Times New Roman" panose="02020603050405020304" pitchFamily="18" charset="0"/>
              </a:rPr>
              <a:t>21 bool </a:t>
            </a:r>
            <a:r>
              <a:rPr lang="en-US" altLang="zh-CN" sz="2000" dirty="0" err="1">
                <a:latin typeface="Times New Roman" panose="02020603050405020304" pitchFamily="18" charset="0"/>
                <a:cs typeface="Times New Roman" panose="02020603050405020304" pitchFamily="18" charset="0"/>
              </a:rPr>
              <a:t>is_balanced</a:t>
            </a:r>
            <a:r>
              <a:rPr lang="en-US" altLang="zh-CN" sz="2000" dirty="0">
                <a:latin typeface="Times New Roman" panose="02020603050405020304" pitchFamily="18" charset="0"/>
                <a:cs typeface="Times New Roman" panose="02020603050405020304" pitchFamily="18" charset="0"/>
              </a:rPr>
              <a:t>(tree* T) {</a:t>
            </a:r>
          </a:p>
          <a:p>
            <a:pPr marL="0" indent="0" algn="just" eaLnBrk="1" hangingPunct="1">
              <a:lnSpc>
                <a:spcPct val="150000"/>
              </a:lnSpc>
              <a:spcBef>
                <a:spcPts val="0"/>
              </a:spcBef>
              <a:buNone/>
            </a:pPr>
            <a:r>
              <a:rPr lang="en-US" altLang="zh-CN" sz="2000" dirty="0">
                <a:latin typeface="Times New Roman" panose="02020603050405020304" pitchFamily="18" charset="0"/>
                <a:cs typeface="Times New Roman" panose="02020603050405020304" pitchFamily="18" charset="0"/>
              </a:rPr>
              <a:t>22     if (T == NULL) return true;</a:t>
            </a:r>
          </a:p>
          <a:p>
            <a:pPr marL="0" indent="0" algn="just" eaLnBrk="1" hangingPunct="1">
              <a:lnSpc>
                <a:spcPct val="150000"/>
              </a:lnSpc>
              <a:spcBef>
                <a:spcPts val="0"/>
              </a:spcBef>
              <a:buNone/>
            </a:pPr>
            <a:r>
              <a:rPr lang="en-US" altLang="zh-CN" sz="2000" dirty="0">
                <a:latin typeface="Times New Roman" panose="02020603050405020304" pitchFamily="18" charset="0"/>
                <a:cs typeface="Times New Roman" panose="02020603050405020304" pitchFamily="18" charset="0"/>
              </a:rPr>
              <a:t>23     return abs(height(T-&gt;left) - height(T-&gt;right)) &lt;= 1</a:t>
            </a:r>
          </a:p>
          <a:p>
            <a:pPr marL="0" indent="0" algn="just" eaLnBrk="1" hangingPunct="1">
              <a:lnSpc>
                <a:spcPct val="150000"/>
              </a:lnSpc>
              <a:spcBef>
                <a:spcPts val="0"/>
              </a:spcBef>
              <a:buNone/>
            </a:pPr>
            <a:r>
              <a:rPr lang="en-US" altLang="zh-CN" sz="2000" dirty="0">
                <a:latin typeface="Times New Roman" panose="02020603050405020304" pitchFamily="18" charset="0"/>
                <a:cs typeface="Times New Roman" panose="02020603050405020304" pitchFamily="18" charset="0"/>
              </a:rPr>
              <a:t>24         &amp;&amp; </a:t>
            </a:r>
            <a:r>
              <a:rPr lang="en-US" altLang="zh-CN" sz="2000" dirty="0" err="1">
                <a:latin typeface="Times New Roman" panose="02020603050405020304" pitchFamily="18" charset="0"/>
                <a:cs typeface="Times New Roman" panose="02020603050405020304" pitchFamily="18" charset="0"/>
              </a:rPr>
              <a:t>is_balanced</a:t>
            </a:r>
            <a:r>
              <a:rPr lang="en-US" altLang="zh-CN" sz="2000" dirty="0">
                <a:latin typeface="Times New Roman" panose="02020603050405020304" pitchFamily="18" charset="0"/>
                <a:cs typeface="Times New Roman" panose="02020603050405020304" pitchFamily="18" charset="0"/>
              </a:rPr>
              <a:t>(T-&gt;left) &amp;&amp; </a:t>
            </a:r>
            <a:r>
              <a:rPr lang="en-US" altLang="zh-CN" sz="2000" dirty="0" err="1">
                <a:latin typeface="Times New Roman" panose="02020603050405020304" pitchFamily="18" charset="0"/>
                <a:cs typeface="Times New Roman" panose="02020603050405020304" pitchFamily="18" charset="0"/>
              </a:rPr>
              <a:t>is_balanced</a:t>
            </a:r>
            <a:r>
              <a:rPr lang="en-US" altLang="zh-CN" sz="2000" dirty="0">
                <a:latin typeface="Times New Roman" panose="02020603050405020304" pitchFamily="18" charset="0"/>
                <a:cs typeface="Times New Roman" panose="02020603050405020304" pitchFamily="18" charset="0"/>
              </a:rPr>
              <a:t>(T-&gt;right);</a:t>
            </a:r>
          </a:p>
          <a:p>
            <a:pPr marL="0" indent="0" algn="just" eaLnBrk="1" hangingPunct="1">
              <a:lnSpc>
                <a:spcPct val="150000"/>
              </a:lnSpc>
              <a:spcBef>
                <a:spcPts val="0"/>
              </a:spcBef>
              <a:buNone/>
            </a:pPr>
            <a:r>
              <a:rPr lang="en-US" altLang="zh-CN" sz="2000" dirty="0">
                <a:latin typeface="Times New Roman" panose="02020603050405020304" pitchFamily="18" charset="0"/>
                <a:cs typeface="Times New Roman" panose="02020603050405020304" pitchFamily="18" charset="0"/>
              </a:rPr>
              <a:t>25 }</a:t>
            </a:r>
          </a:p>
          <a:p>
            <a:pPr marL="0" indent="0" algn="just" eaLnBrk="1" hangingPunct="1">
              <a:lnSpc>
                <a:spcPct val="150000"/>
              </a:lnSpc>
              <a:spcBef>
                <a:spcPts val="0"/>
              </a:spcBef>
              <a:buNone/>
            </a:pPr>
            <a:r>
              <a:rPr lang="zh-CN" altLang="en-US" sz="2000" dirty="0">
                <a:latin typeface="Times New Roman" panose="02020603050405020304" pitchFamily="18" charset="0"/>
                <a:cs typeface="Times New Roman" panose="02020603050405020304" pitchFamily="18" charset="0"/>
              </a:rPr>
              <a:t>如果一棵树是有序的（在 </a:t>
            </a:r>
            <a:r>
              <a:rPr lang="en-US" altLang="zh-CN" sz="2000" dirty="0">
                <a:latin typeface="Times New Roman" panose="02020603050405020304" pitchFamily="18" charset="0"/>
                <a:cs typeface="Times New Roman" panose="02020603050405020304" pitchFamily="18" charset="0"/>
              </a:rPr>
              <a:t>BST </a:t>
            </a:r>
            <a:r>
              <a:rPr lang="zh-CN" altLang="en-US" sz="2000" dirty="0">
                <a:latin typeface="Times New Roman" panose="02020603050405020304" pitchFamily="18" charset="0"/>
                <a:cs typeface="Times New Roman" panose="02020603050405020304" pitchFamily="18" charset="0"/>
              </a:rPr>
              <a:t>章节中定义和实现，并由我们的 </a:t>
            </a:r>
            <a:r>
              <a:rPr lang="en-US" altLang="zh-CN" sz="2000" dirty="0" err="1">
                <a:latin typeface="Times New Roman" panose="02020603050405020304" pitchFamily="18" charset="0"/>
                <a:cs typeface="Times New Roman" panose="02020603050405020304" pitchFamily="18" charset="0"/>
              </a:rPr>
              <a:t>is_specified_height</a:t>
            </a: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条件扩展）并且是平衡的，那么它就是 </a:t>
            </a:r>
            <a:r>
              <a:rPr lang="en-US" altLang="zh-CN" sz="2000" dirty="0">
                <a:latin typeface="Times New Roman" panose="02020603050405020304" pitchFamily="18" charset="0"/>
                <a:cs typeface="Times New Roman" panose="02020603050405020304" pitchFamily="18" charset="0"/>
              </a:rPr>
              <a:t>AVL </a:t>
            </a:r>
            <a:r>
              <a:rPr lang="zh-CN" altLang="en-US" sz="2000" dirty="0">
                <a:latin typeface="Times New Roman" panose="02020603050405020304" pitchFamily="18" charset="0"/>
                <a:cs typeface="Times New Roman" panose="02020603050405020304" pitchFamily="18" charset="0"/>
              </a:rPr>
              <a:t>树。</a:t>
            </a:r>
            <a:endParaRPr lang="en-US" altLang="zh-CN" sz="2000" dirty="0">
              <a:latin typeface="Times New Roman" panose="02020603050405020304" pitchFamily="18" charset="0"/>
              <a:cs typeface="Times New Roman" panose="02020603050405020304" pitchFamily="18" charset="0"/>
            </a:endParaRPr>
          </a:p>
          <a:p>
            <a:pPr marL="0" indent="0" algn="just" eaLnBrk="1" hangingPunct="1">
              <a:lnSpc>
                <a:spcPct val="150000"/>
              </a:lnSpc>
              <a:spcBef>
                <a:spcPts val="0"/>
              </a:spcBef>
              <a:buNone/>
            </a:pPr>
            <a:r>
              <a:rPr lang="en-US" altLang="zh-CN" sz="2000" dirty="0">
                <a:latin typeface="Times New Roman" panose="02020603050405020304" pitchFamily="18" charset="0"/>
                <a:cs typeface="Times New Roman" panose="02020603050405020304" pitchFamily="18" charset="0"/>
              </a:rPr>
              <a:t>27 bool </a:t>
            </a:r>
            <a:r>
              <a:rPr lang="en-US" altLang="zh-CN" sz="2000" dirty="0" err="1">
                <a:latin typeface="Times New Roman" panose="02020603050405020304" pitchFamily="18" charset="0"/>
                <a:cs typeface="Times New Roman" panose="02020603050405020304" pitchFamily="18" charset="0"/>
              </a:rPr>
              <a:t>is_avl</a:t>
            </a:r>
            <a:r>
              <a:rPr lang="en-US" altLang="zh-CN" sz="2000" dirty="0">
                <a:latin typeface="Times New Roman" panose="02020603050405020304" pitchFamily="18" charset="0"/>
                <a:cs typeface="Times New Roman" panose="02020603050405020304" pitchFamily="18" charset="0"/>
              </a:rPr>
              <a:t>(tree* T) {</a:t>
            </a:r>
          </a:p>
          <a:p>
            <a:pPr marL="0" indent="0" algn="just" eaLnBrk="1" hangingPunct="1">
              <a:lnSpc>
                <a:spcPct val="150000"/>
              </a:lnSpc>
              <a:spcBef>
                <a:spcPts val="0"/>
              </a:spcBef>
              <a:buNone/>
            </a:pPr>
            <a:r>
              <a:rPr lang="en-US" altLang="zh-CN" sz="2000" dirty="0">
                <a:latin typeface="Times New Roman" panose="02020603050405020304" pitchFamily="18" charset="0"/>
                <a:cs typeface="Times New Roman" panose="02020603050405020304" pitchFamily="18" charset="0"/>
              </a:rPr>
              <a:t>28     return </a:t>
            </a:r>
            <a:r>
              <a:rPr lang="en-US" altLang="zh-CN" sz="2000" dirty="0" err="1">
                <a:latin typeface="Times New Roman" panose="02020603050405020304" pitchFamily="18" charset="0"/>
                <a:cs typeface="Times New Roman" panose="02020603050405020304" pitchFamily="18" charset="0"/>
              </a:rPr>
              <a:t>is_tree</a:t>
            </a:r>
            <a:r>
              <a:rPr lang="en-US" altLang="zh-CN" sz="2000" dirty="0">
                <a:latin typeface="Times New Roman" panose="02020603050405020304" pitchFamily="18" charset="0"/>
                <a:cs typeface="Times New Roman" panose="02020603050405020304" pitchFamily="18" charset="0"/>
              </a:rPr>
              <a:t>(T) &amp;&amp; </a:t>
            </a:r>
            <a:r>
              <a:rPr lang="en-US" altLang="zh-CN" sz="2000" dirty="0" err="1">
                <a:latin typeface="Times New Roman" panose="02020603050405020304" pitchFamily="18" charset="0"/>
                <a:cs typeface="Times New Roman" panose="02020603050405020304" pitchFamily="18" charset="0"/>
              </a:rPr>
              <a:t>is_ordered</a:t>
            </a:r>
            <a:r>
              <a:rPr lang="en-US" altLang="zh-CN" sz="2000" dirty="0">
                <a:latin typeface="Times New Roman" panose="02020603050405020304" pitchFamily="18" charset="0"/>
                <a:cs typeface="Times New Roman" panose="02020603050405020304" pitchFamily="18" charset="0"/>
              </a:rPr>
              <a:t>(T, NULL, NULL)</a:t>
            </a:r>
          </a:p>
          <a:p>
            <a:pPr marL="0" indent="0" algn="just" eaLnBrk="1" hangingPunct="1">
              <a:lnSpc>
                <a:spcPct val="150000"/>
              </a:lnSpc>
              <a:spcBef>
                <a:spcPts val="0"/>
              </a:spcBef>
              <a:buNone/>
            </a:pPr>
            <a:r>
              <a:rPr lang="en-US" altLang="zh-CN" sz="2000" dirty="0">
                <a:latin typeface="Times New Roman" panose="02020603050405020304" pitchFamily="18" charset="0"/>
                <a:cs typeface="Times New Roman" panose="02020603050405020304" pitchFamily="18" charset="0"/>
              </a:rPr>
              <a:t>29         &amp;&amp; </a:t>
            </a:r>
            <a:r>
              <a:rPr lang="en-US" altLang="zh-CN" sz="2000" dirty="0" err="1">
                <a:latin typeface="Times New Roman" panose="02020603050405020304" pitchFamily="18" charset="0"/>
                <a:cs typeface="Times New Roman" panose="02020603050405020304" pitchFamily="18" charset="0"/>
              </a:rPr>
              <a:t>is_specified_height</a:t>
            </a:r>
            <a:r>
              <a:rPr lang="en-US" altLang="zh-CN" sz="2000" dirty="0">
                <a:latin typeface="Times New Roman" panose="02020603050405020304" pitchFamily="18" charset="0"/>
                <a:cs typeface="Times New Roman" panose="02020603050405020304" pitchFamily="18" charset="0"/>
              </a:rPr>
              <a:t>(T)</a:t>
            </a:r>
          </a:p>
          <a:p>
            <a:pPr marL="0" indent="0" algn="just" eaLnBrk="1" hangingPunct="1">
              <a:lnSpc>
                <a:spcPct val="150000"/>
              </a:lnSpc>
              <a:spcBef>
                <a:spcPts val="0"/>
              </a:spcBef>
              <a:buNone/>
            </a:pPr>
            <a:r>
              <a:rPr lang="en-US" altLang="zh-CN" sz="2000" dirty="0">
                <a:latin typeface="Times New Roman" panose="02020603050405020304" pitchFamily="18" charset="0"/>
                <a:cs typeface="Times New Roman" panose="02020603050405020304" pitchFamily="18" charset="0"/>
              </a:rPr>
              <a:t>30         &amp;&amp; </a:t>
            </a:r>
            <a:r>
              <a:rPr lang="en-US" altLang="zh-CN" sz="2000" dirty="0" err="1">
                <a:latin typeface="Times New Roman" panose="02020603050405020304" pitchFamily="18" charset="0"/>
                <a:cs typeface="Times New Roman" panose="02020603050405020304" pitchFamily="18" charset="0"/>
              </a:rPr>
              <a:t>is_balanced</a:t>
            </a:r>
            <a:r>
              <a:rPr lang="en-US" altLang="zh-CN" sz="2000" dirty="0">
                <a:latin typeface="Times New Roman" panose="02020603050405020304" pitchFamily="18" charset="0"/>
                <a:cs typeface="Times New Roman" panose="02020603050405020304" pitchFamily="18" charset="0"/>
              </a:rPr>
              <a:t>(T);</a:t>
            </a:r>
          </a:p>
          <a:p>
            <a:pPr marL="0" indent="0" algn="just" eaLnBrk="1" hangingPunct="1">
              <a:lnSpc>
                <a:spcPct val="150000"/>
              </a:lnSpc>
              <a:spcBef>
                <a:spcPts val="0"/>
              </a:spcBef>
              <a:buNone/>
            </a:pPr>
            <a:r>
              <a:rPr lang="en-US" altLang="zh-CN" sz="2000" dirty="0">
                <a:latin typeface="Times New Roman" panose="02020603050405020304" pitchFamily="18" charset="0"/>
                <a:cs typeface="Times New Roman" panose="02020603050405020304" pitchFamily="18" charset="0"/>
              </a:rPr>
              <a:t>31 }</a:t>
            </a: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6  </a:t>
            </a:r>
            <a:r>
              <a:rPr lang="zh-CN" altLang="en-US" dirty="0"/>
              <a:t>检查不变性</a:t>
            </a:r>
            <a:r>
              <a:rPr lang="en-US" altLang="zh-CN" dirty="0"/>
              <a:t>(</a:t>
            </a:r>
            <a:r>
              <a:rPr lang="zh-CN" altLang="en-US" dirty="0"/>
              <a:t>续</a:t>
            </a:r>
            <a:r>
              <a:rPr lang="en-US" altLang="zh-CN" dirty="0"/>
              <a:t>)</a:t>
            </a:r>
            <a:endParaRPr lang="zh-CN" altLang="en-US" dirty="0"/>
          </a:p>
        </p:txBody>
      </p:sp>
    </p:spTree>
    <p:extLst>
      <p:ext uri="{BB962C8B-B14F-4D97-AF65-F5344CB8AC3E}">
        <p14:creationId xmlns:p14="http://schemas.microsoft.com/office/powerpoint/2010/main" val="27557963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2024-04-09</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26</a:t>
            </a:fld>
            <a:endParaRPr lang="en-US" altLang="zh-CN"/>
          </a:p>
        </p:txBody>
      </p:sp>
      <p:sp>
        <p:nvSpPr>
          <p:cNvPr id="9219" name="Rectangle 3"/>
          <p:cNvSpPr>
            <a:spLocks noGrp="1" noChangeArrowheads="1"/>
          </p:cNvSpPr>
          <p:nvPr>
            <p:ph type="body" idx="1"/>
          </p:nvPr>
        </p:nvSpPr>
        <p:spPr>
          <a:xfrm>
            <a:off x="457200" y="914400"/>
            <a:ext cx="8229600" cy="5140325"/>
          </a:xfrm>
        </p:spPr>
        <p:txBody>
          <a:bodyPr/>
          <a:lstStyle/>
          <a:p>
            <a:pPr marL="0" indent="0" algn="just" eaLnBrk="1" hangingPunct="1">
              <a:lnSpc>
                <a:spcPct val="150000"/>
              </a:lnSpc>
              <a:spcBef>
                <a:spcPts val="0"/>
              </a:spcBef>
              <a:buNone/>
            </a:pPr>
            <a:r>
              <a:rPr lang="zh-CN" altLang="en-US" sz="2000" dirty="0">
                <a:latin typeface="Times New Roman" panose="02020603050405020304" pitchFamily="18" charset="0"/>
                <a:cs typeface="Times New Roman" panose="02020603050405020304" pitchFamily="18" charset="0"/>
              </a:rPr>
              <a:t>当然，如果存储树的高度以便快速访问，那么在旋转树时需要对其进行调整。毕竟，树旋转的全部目的是重新平衡和改变高度。为此，我们实现了一个函数</a:t>
            </a:r>
            <a:r>
              <a:rPr lang="en-US" altLang="zh-CN" sz="2000" dirty="0" err="1">
                <a:latin typeface="Times New Roman" panose="02020603050405020304" pitchFamily="18" charset="0"/>
                <a:cs typeface="Times New Roman" panose="02020603050405020304" pitchFamily="18" charset="0"/>
              </a:rPr>
              <a:t>fix_height</a:t>
            </a:r>
            <a:r>
              <a:rPr lang="zh-CN" altLang="en-US" sz="2000" dirty="0">
                <a:latin typeface="Times New Roman" panose="02020603050405020304" pitchFamily="18" charset="0"/>
                <a:cs typeface="Times New Roman" panose="02020603050405020304" pitchFamily="18" charset="0"/>
              </a:rPr>
              <a:t>，该函数根据树的子树的高度来计算树的高度。它的实现直接遵循树的高度的定义。</a:t>
            </a:r>
            <a:endParaRPr lang="en-US" altLang="zh-CN" sz="2000" dirty="0">
              <a:latin typeface="Times New Roman" panose="02020603050405020304" pitchFamily="18" charset="0"/>
              <a:cs typeface="Times New Roman" panose="02020603050405020304" pitchFamily="18" charset="0"/>
            </a:endParaRPr>
          </a:p>
          <a:p>
            <a:pPr marL="0" indent="0" algn="just" eaLnBrk="1" hangingPunct="1">
              <a:lnSpc>
                <a:spcPct val="120000"/>
              </a:lnSpc>
              <a:spcBef>
                <a:spcPts val="0"/>
              </a:spcBef>
              <a:buNone/>
            </a:pPr>
            <a:r>
              <a:rPr lang="en-US" altLang="zh-CN" sz="2000" dirty="0">
                <a:latin typeface="Times New Roman" panose="02020603050405020304" pitchFamily="18" charset="0"/>
                <a:cs typeface="Times New Roman" panose="02020603050405020304" pitchFamily="18" charset="0"/>
              </a:rPr>
              <a:t>33 void </a:t>
            </a:r>
            <a:r>
              <a:rPr lang="en-US" altLang="zh-CN" sz="2000" dirty="0" err="1">
                <a:latin typeface="Times New Roman" panose="02020603050405020304" pitchFamily="18" charset="0"/>
                <a:cs typeface="Times New Roman" panose="02020603050405020304" pitchFamily="18" charset="0"/>
              </a:rPr>
              <a:t>fix_height</a:t>
            </a:r>
            <a:r>
              <a:rPr lang="en-US" altLang="zh-CN" sz="2000" dirty="0">
                <a:latin typeface="Times New Roman" panose="02020603050405020304" pitchFamily="18" charset="0"/>
                <a:cs typeface="Times New Roman" panose="02020603050405020304" pitchFamily="18" charset="0"/>
              </a:rPr>
              <a:t>(tree* T)</a:t>
            </a:r>
          </a:p>
          <a:p>
            <a:pPr marL="0" indent="0" algn="just" eaLnBrk="1" hangingPunct="1">
              <a:lnSpc>
                <a:spcPct val="120000"/>
              </a:lnSpc>
              <a:spcBef>
                <a:spcPts val="0"/>
              </a:spcBef>
              <a:buNone/>
            </a:pPr>
            <a:r>
              <a:rPr lang="en-US" altLang="zh-CN" sz="2000" dirty="0">
                <a:latin typeface="Times New Roman" panose="02020603050405020304" pitchFamily="18" charset="0"/>
                <a:cs typeface="Times New Roman" panose="02020603050405020304" pitchFamily="18" charset="0"/>
              </a:rPr>
              <a:t>34 //@requires T != NULL;</a:t>
            </a:r>
          </a:p>
          <a:p>
            <a:pPr marL="0" indent="0" algn="just" eaLnBrk="1" hangingPunct="1">
              <a:lnSpc>
                <a:spcPct val="120000"/>
              </a:lnSpc>
              <a:spcBef>
                <a:spcPts val="0"/>
              </a:spcBef>
              <a:buNone/>
            </a:pPr>
            <a:r>
              <a:rPr lang="en-US" altLang="zh-CN" sz="2000" dirty="0">
                <a:latin typeface="Times New Roman" panose="02020603050405020304" pitchFamily="18" charset="0"/>
                <a:cs typeface="Times New Roman" panose="02020603050405020304" pitchFamily="18" charset="0"/>
              </a:rPr>
              <a:t>35 //@requires </a:t>
            </a:r>
            <a:r>
              <a:rPr lang="en-US" altLang="zh-CN" sz="2000" dirty="0" err="1">
                <a:latin typeface="Times New Roman" panose="02020603050405020304" pitchFamily="18" charset="0"/>
                <a:cs typeface="Times New Roman" panose="02020603050405020304" pitchFamily="18" charset="0"/>
              </a:rPr>
              <a:t>is_specified_height</a:t>
            </a:r>
            <a:r>
              <a:rPr lang="en-US" altLang="zh-CN" sz="2000" dirty="0">
                <a:latin typeface="Times New Roman" panose="02020603050405020304" pitchFamily="18" charset="0"/>
                <a:cs typeface="Times New Roman" panose="02020603050405020304" pitchFamily="18" charset="0"/>
              </a:rPr>
              <a:t>(T-&gt;left);</a:t>
            </a:r>
          </a:p>
          <a:p>
            <a:pPr marL="0" indent="0" algn="just" eaLnBrk="1" hangingPunct="1">
              <a:lnSpc>
                <a:spcPct val="120000"/>
              </a:lnSpc>
              <a:spcBef>
                <a:spcPts val="0"/>
              </a:spcBef>
              <a:buNone/>
            </a:pPr>
            <a:r>
              <a:rPr lang="en-US" altLang="zh-CN" sz="2000" dirty="0">
                <a:latin typeface="Times New Roman" panose="02020603050405020304" pitchFamily="18" charset="0"/>
                <a:cs typeface="Times New Roman" panose="02020603050405020304" pitchFamily="18" charset="0"/>
              </a:rPr>
              <a:t>36 //@requires </a:t>
            </a:r>
            <a:r>
              <a:rPr lang="en-US" altLang="zh-CN" sz="2000" dirty="0" err="1">
                <a:latin typeface="Times New Roman" panose="02020603050405020304" pitchFamily="18" charset="0"/>
                <a:cs typeface="Times New Roman" panose="02020603050405020304" pitchFamily="18" charset="0"/>
              </a:rPr>
              <a:t>is_specified_height</a:t>
            </a:r>
            <a:r>
              <a:rPr lang="en-US" altLang="zh-CN" sz="2000" dirty="0">
                <a:latin typeface="Times New Roman" panose="02020603050405020304" pitchFamily="18" charset="0"/>
                <a:cs typeface="Times New Roman" panose="02020603050405020304" pitchFamily="18" charset="0"/>
              </a:rPr>
              <a:t>(T-&gt;right);</a:t>
            </a:r>
          </a:p>
          <a:p>
            <a:pPr marL="0" indent="0" algn="just" eaLnBrk="1" hangingPunct="1">
              <a:lnSpc>
                <a:spcPct val="120000"/>
              </a:lnSpc>
              <a:spcBef>
                <a:spcPts val="0"/>
              </a:spcBef>
              <a:buNone/>
            </a:pPr>
            <a:r>
              <a:rPr lang="en-US" altLang="zh-CN" sz="2000" dirty="0">
                <a:latin typeface="Times New Roman" panose="02020603050405020304" pitchFamily="18" charset="0"/>
                <a:cs typeface="Times New Roman" panose="02020603050405020304" pitchFamily="18" charset="0"/>
              </a:rPr>
              <a:t>37 {</a:t>
            </a:r>
          </a:p>
          <a:p>
            <a:pPr marL="0" indent="0" algn="just" eaLnBrk="1" hangingPunct="1">
              <a:lnSpc>
                <a:spcPct val="120000"/>
              </a:lnSpc>
              <a:spcBef>
                <a:spcPts val="0"/>
              </a:spcBef>
              <a:buNone/>
            </a:pPr>
            <a:r>
              <a:rPr lang="en-US" altLang="zh-CN" sz="2000" dirty="0">
                <a:latin typeface="Times New Roman" panose="02020603050405020304" pitchFamily="18" charset="0"/>
                <a:cs typeface="Times New Roman" panose="02020603050405020304" pitchFamily="18" charset="0"/>
              </a:rPr>
              <a:t>38     int hl = height(T-&gt;left);</a:t>
            </a:r>
          </a:p>
          <a:p>
            <a:pPr marL="0" indent="0" algn="just" eaLnBrk="1" hangingPunct="1">
              <a:lnSpc>
                <a:spcPct val="120000"/>
              </a:lnSpc>
              <a:spcBef>
                <a:spcPts val="0"/>
              </a:spcBef>
              <a:buNone/>
            </a:pPr>
            <a:r>
              <a:rPr lang="en-US" altLang="zh-CN" sz="2000" dirty="0">
                <a:latin typeface="Times New Roman" panose="02020603050405020304" pitchFamily="18" charset="0"/>
                <a:cs typeface="Times New Roman" panose="02020603050405020304" pitchFamily="18" charset="0"/>
              </a:rPr>
              <a:t>39     int </a:t>
            </a:r>
            <a:r>
              <a:rPr lang="en-US" altLang="zh-CN" sz="2000" dirty="0" err="1">
                <a:latin typeface="Times New Roman" panose="02020603050405020304" pitchFamily="18" charset="0"/>
                <a:cs typeface="Times New Roman" panose="02020603050405020304" pitchFamily="18" charset="0"/>
              </a:rPr>
              <a:t>hr</a:t>
            </a:r>
            <a:r>
              <a:rPr lang="en-US" altLang="zh-CN" sz="2000" dirty="0">
                <a:latin typeface="Times New Roman" panose="02020603050405020304" pitchFamily="18" charset="0"/>
                <a:cs typeface="Times New Roman" panose="02020603050405020304" pitchFamily="18" charset="0"/>
              </a:rPr>
              <a:t> = height(T-&gt;right);</a:t>
            </a:r>
          </a:p>
          <a:p>
            <a:pPr marL="0" indent="0" algn="just" eaLnBrk="1" hangingPunct="1">
              <a:lnSpc>
                <a:spcPct val="120000"/>
              </a:lnSpc>
              <a:spcBef>
                <a:spcPts val="0"/>
              </a:spcBef>
              <a:buNone/>
            </a:pPr>
            <a:r>
              <a:rPr lang="en-US" altLang="zh-CN" sz="2000" dirty="0">
                <a:latin typeface="Times New Roman" panose="02020603050405020304" pitchFamily="18" charset="0"/>
                <a:cs typeface="Times New Roman" panose="02020603050405020304" pitchFamily="18" charset="0"/>
              </a:rPr>
              <a:t>40     T-&gt;height = (hl &gt; </a:t>
            </a:r>
            <a:r>
              <a:rPr lang="en-US" altLang="zh-CN" sz="2000" dirty="0" err="1">
                <a:latin typeface="Times New Roman" panose="02020603050405020304" pitchFamily="18" charset="0"/>
                <a:cs typeface="Times New Roman" panose="02020603050405020304" pitchFamily="18" charset="0"/>
              </a:rPr>
              <a:t>hr</a:t>
            </a:r>
            <a:r>
              <a:rPr lang="en-US" altLang="zh-CN" sz="2000" dirty="0">
                <a:latin typeface="Times New Roman" panose="02020603050405020304" pitchFamily="18" charset="0"/>
                <a:cs typeface="Times New Roman" panose="02020603050405020304" pitchFamily="18" charset="0"/>
              </a:rPr>
              <a:t> ? hl+1 : hr+1);</a:t>
            </a:r>
          </a:p>
          <a:p>
            <a:pPr marL="0" indent="0" algn="just" eaLnBrk="1" hangingPunct="1">
              <a:lnSpc>
                <a:spcPct val="120000"/>
              </a:lnSpc>
              <a:spcBef>
                <a:spcPts val="0"/>
              </a:spcBef>
              <a:buNone/>
            </a:pPr>
            <a:r>
              <a:rPr lang="en-US" altLang="zh-CN" sz="2000" dirty="0">
                <a:latin typeface="Times New Roman" panose="02020603050405020304" pitchFamily="18" charset="0"/>
                <a:cs typeface="Times New Roman" panose="02020603050405020304" pitchFamily="18" charset="0"/>
              </a:rPr>
              <a:t>41     return;</a:t>
            </a:r>
          </a:p>
          <a:p>
            <a:pPr marL="0" indent="0" algn="just" eaLnBrk="1" hangingPunct="1">
              <a:lnSpc>
                <a:spcPct val="120000"/>
              </a:lnSpc>
              <a:spcBef>
                <a:spcPts val="0"/>
              </a:spcBef>
              <a:buNone/>
            </a:pPr>
            <a:r>
              <a:rPr lang="en-US" altLang="zh-CN" sz="2000" dirty="0">
                <a:latin typeface="Times New Roman" panose="02020603050405020304" pitchFamily="18" charset="0"/>
                <a:cs typeface="Times New Roman" panose="02020603050405020304" pitchFamily="18" charset="0"/>
              </a:rPr>
              <a:t>42 }</a:t>
            </a: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6  </a:t>
            </a:r>
            <a:r>
              <a:rPr lang="zh-CN" altLang="en-US" dirty="0"/>
              <a:t>检查不变性</a:t>
            </a:r>
            <a:r>
              <a:rPr lang="en-US" altLang="zh-CN" dirty="0"/>
              <a:t>(</a:t>
            </a:r>
            <a:r>
              <a:rPr lang="zh-CN" altLang="en-US" dirty="0"/>
              <a:t>续</a:t>
            </a:r>
            <a:r>
              <a:rPr lang="en-US" altLang="zh-CN" dirty="0"/>
              <a:t>)</a:t>
            </a:r>
            <a:endParaRPr lang="zh-CN" altLang="en-US" dirty="0"/>
          </a:p>
        </p:txBody>
      </p:sp>
    </p:spTree>
    <p:extLst>
      <p:ext uri="{BB962C8B-B14F-4D97-AF65-F5344CB8AC3E}">
        <p14:creationId xmlns:p14="http://schemas.microsoft.com/office/powerpoint/2010/main" val="25809018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2024-04-09</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27</a:t>
            </a:fld>
            <a:endParaRPr lang="en-US" altLang="zh-CN"/>
          </a:p>
        </p:txBody>
      </p:sp>
      <p:sp>
        <p:nvSpPr>
          <p:cNvPr id="9219" name="Rectangle 3"/>
          <p:cNvSpPr>
            <a:spLocks noGrp="1" noChangeArrowheads="1"/>
          </p:cNvSpPr>
          <p:nvPr>
            <p:ph type="body" idx="1"/>
          </p:nvPr>
        </p:nvSpPr>
        <p:spPr>
          <a:xfrm>
            <a:off x="457200" y="914400"/>
            <a:ext cx="8229600" cy="5140325"/>
          </a:xfrm>
        </p:spPr>
        <p:txBody>
          <a:bodyPr/>
          <a:lstStyle/>
          <a:p>
            <a:pPr marL="0" indent="0" algn="just" eaLnBrk="1" hangingPunct="1">
              <a:lnSpc>
                <a:spcPct val="150000"/>
              </a:lnSpc>
              <a:spcBef>
                <a:spcPts val="0"/>
              </a:spcBef>
              <a:buNone/>
            </a:pPr>
            <a:r>
              <a:rPr lang="en-US" altLang="zh-CN" sz="2000" dirty="0" err="1">
                <a:latin typeface="Times New Roman" panose="02020603050405020304" pitchFamily="18" charset="0"/>
                <a:cs typeface="Times New Roman" panose="02020603050405020304" pitchFamily="18" charset="0"/>
              </a:rPr>
              <a:t>rotate_right</a:t>
            </a:r>
            <a:r>
              <a:rPr lang="zh-CN" altLang="en-US" sz="2000" dirty="0">
                <a:latin typeface="Times New Roman" panose="02020603050405020304" pitchFamily="18" charset="0"/>
                <a:cs typeface="Times New Roman" panose="02020603050405020304" pitchFamily="18" charset="0"/>
              </a:rPr>
              <a:t>和</a:t>
            </a:r>
            <a:r>
              <a:rPr lang="en-US" altLang="zh-CN" sz="2000" dirty="0" err="1">
                <a:latin typeface="Times New Roman" panose="02020603050405020304" pitchFamily="18" charset="0"/>
                <a:cs typeface="Times New Roman" panose="02020603050405020304" pitchFamily="18" charset="0"/>
              </a:rPr>
              <a:t>rotate_left</a:t>
            </a:r>
            <a:r>
              <a:rPr lang="zh-CN" altLang="en-US" sz="2000" dirty="0">
                <a:latin typeface="Times New Roman" panose="02020603050405020304" pitchFamily="18" charset="0"/>
                <a:cs typeface="Times New Roman" panose="02020603050405020304" pitchFamily="18" charset="0"/>
              </a:rPr>
              <a:t>的实现需要进行调整，以包括对</a:t>
            </a:r>
            <a:r>
              <a:rPr lang="en-US" altLang="zh-CN" sz="2000" dirty="0" err="1">
                <a:latin typeface="Times New Roman" panose="02020603050405020304" pitchFamily="18" charset="0"/>
                <a:cs typeface="Times New Roman" panose="02020603050405020304" pitchFamily="18" charset="0"/>
              </a:rPr>
              <a:t>fix_height</a:t>
            </a:r>
            <a:r>
              <a:rPr lang="zh-CN" altLang="en-US" sz="2000" dirty="0">
                <a:latin typeface="Times New Roman" panose="02020603050405020304" pitchFamily="18" charset="0"/>
                <a:cs typeface="Times New Roman" panose="02020603050405020304" pitchFamily="18" charset="0"/>
              </a:rPr>
              <a:t>的调用。这些调用需要先计算子对象的高度，然后再计算根的高度，因为根的高度取决于我们之前为子对象计算的高度。因此，在更新根的高度之前，我们需要更新子对象的高度。例如，</a:t>
            </a:r>
            <a:r>
              <a:rPr lang="en-US" altLang="zh-CN" sz="2000" dirty="0" err="1">
                <a:latin typeface="Times New Roman" panose="02020603050405020304" pitchFamily="18" charset="0"/>
                <a:cs typeface="Times New Roman" panose="02020603050405020304" pitchFamily="18" charset="0"/>
              </a:rPr>
              <a:t>rotate_left</a:t>
            </a:r>
            <a:r>
              <a:rPr lang="zh-CN" altLang="en-US" sz="2000" dirty="0">
                <a:latin typeface="Times New Roman" panose="02020603050405020304" pitchFamily="18" charset="0"/>
                <a:cs typeface="Times New Roman" panose="02020603050405020304" pitchFamily="18" charset="0"/>
              </a:rPr>
              <a:t>函数更新如下：</a:t>
            </a:r>
            <a:endParaRPr lang="en-US" altLang="zh-CN" sz="2000" dirty="0">
              <a:latin typeface="Times New Roman" panose="02020603050405020304" pitchFamily="18" charset="0"/>
              <a:cs typeface="Times New Roman" panose="02020603050405020304" pitchFamily="18" charset="0"/>
            </a:endParaRPr>
          </a:p>
          <a:p>
            <a:pPr marL="0" indent="0" algn="just" eaLnBrk="1" hangingPunct="1">
              <a:spcBef>
                <a:spcPts val="0"/>
              </a:spcBef>
              <a:buNone/>
            </a:pPr>
            <a:r>
              <a:rPr lang="en-US" altLang="zh-CN" sz="2000" dirty="0">
                <a:latin typeface="Times New Roman" panose="02020603050405020304" pitchFamily="18" charset="0"/>
                <a:cs typeface="Times New Roman" panose="02020603050405020304" pitchFamily="18" charset="0"/>
              </a:rPr>
              <a:t>44 tree* </a:t>
            </a:r>
            <a:r>
              <a:rPr lang="en-US" altLang="zh-CN" sz="2000" dirty="0" err="1">
                <a:latin typeface="Times New Roman" panose="02020603050405020304" pitchFamily="18" charset="0"/>
                <a:cs typeface="Times New Roman" panose="02020603050405020304" pitchFamily="18" charset="0"/>
              </a:rPr>
              <a:t>rotate_left</a:t>
            </a:r>
            <a:r>
              <a:rPr lang="en-US" altLang="zh-CN" sz="2000" dirty="0">
                <a:latin typeface="Times New Roman" panose="02020603050405020304" pitchFamily="18" charset="0"/>
                <a:cs typeface="Times New Roman" panose="02020603050405020304" pitchFamily="18" charset="0"/>
              </a:rPr>
              <a:t>(tree* T)</a:t>
            </a:r>
          </a:p>
          <a:p>
            <a:pPr marL="0" indent="0" algn="just" eaLnBrk="1" hangingPunct="1">
              <a:spcBef>
                <a:spcPts val="0"/>
              </a:spcBef>
              <a:buNone/>
            </a:pPr>
            <a:r>
              <a:rPr lang="en-US" altLang="zh-CN" sz="2000" dirty="0">
                <a:latin typeface="Times New Roman" panose="02020603050405020304" pitchFamily="18" charset="0"/>
                <a:cs typeface="Times New Roman" panose="02020603050405020304" pitchFamily="18" charset="0"/>
              </a:rPr>
              <a:t>45 //@requires T != NULL &amp;&amp; T-&gt;right != NULL;</a:t>
            </a:r>
          </a:p>
          <a:p>
            <a:pPr marL="0" indent="0" algn="just" eaLnBrk="1" hangingPunct="1">
              <a:spcBef>
                <a:spcPts val="0"/>
              </a:spcBef>
              <a:buNone/>
            </a:pPr>
            <a:r>
              <a:rPr lang="en-US" altLang="zh-CN" sz="2000" dirty="0">
                <a:latin typeface="Times New Roman" panose="02020603050405020304" pitchFamily="18" charset="0"/>
                <a:cs typeface="Times New Roman" panose="02020603050405020304" pitchFamily="18" charset="0"/>
              </a:rPr>
              <a:t>46 //@requires </a:t>
            </a:r>
            <a:r>
              <a:rPr lang="en-US" altLang="zh-CN" sz="2000" dirty="0" err="1">
                <a:latin typeface="Times New Roman" panose="02020603050405020304" pitchFamily="18" charset="0"/>
                <a:cs typeface="Times New Roman" panose="02020603050405020304" pitchFamily="18" charset="0"/>
              </a:rPr>
              <a:t>is_specified_height</a:t>
            </a:r>
            <a:r>
              <a:rPr lang="en-US" altLang="zh-CN" sz="2000" dirty="0">
                <a:latin typeface="Times New Roman" panose="02020603050405020304" pitchFamily="18" charset="0"/>
                <a:cs typeface="Times New Roman" panose="02020603050405020304" pitchFamily="18" charset="0"/>
              </a:rPr>
              <a:t>(T-&gt;left);</a:t>
            </a:r>
          </a:p>
          <a:p>
            <a:pPr marL="0" indent="0" algn="just" eaLnBrk="1" hangingPunct="1">
              <a:spcBef>
                <a:spcPts val="0"/>
              </a:spcBef>
              <a:buNone/>
            </a:pPr>
            <a:r>
              <a:rPr lang="en-US" altLang="zh-CN" sz="2000" dirty="0">
                <a:latin typeface="Times New Roman" panose="02020603050405020304" pitchFamily="18" charset="0"/>
                <a:cs typeface="Times New Roman" panose="02020603050405020304" pitchFamily="18" charset="0"/>
              </a:rPr>
              <a:t>47 //@requires </a:t>
            </a:r>
            <a:r>
              <a:rPr lang="en-US" altLang="zh-CN" sz="2000" dirty="0" err="1">
                <a:latin typeface="Times New Roman" panose="02020603050405020304" pitchFamily="18" charset="0"/>
                <a:cs typeface="Times New Roman" panose="02020603050405020304" pitchFamily="18" charset="0"/>
              </a:rPr>
              <a:t>is_specified_height</a:t>
            </a:r>
            <a:r>
              <a:rPr lang="en-US" altLang="zh-CN" sz="2000" dirty="0">
                <a:latin typeface="Times New Roman" panose="02020603050405020304" pitchFamily="18" charset="0"/>
                <a:cs typeface="Times New Roman" panose="02020603050405020304" pitchFamily="18" charset="0"/>
              </a:rPr>
              <a:t>(T-&gt;right);</a:t>
            </a:r>
          </a:p>
          <a:p>
            <a:pPr marL="0" indent="0" algn="just" eaLnBrk="1" hangingPunct="1">
              <a:spcBef>
                <a:spcPts val="0"/>
              </a:spcBef>
              <a:buNone/>
            </a:pPr>
            <a:r>
              <a:rPr lang="en-US" altLang="zh-CN" sz="2000" dirty="0">
                <a:latin typeface="Times New Roman" panose="02020603050405020304" pitchFamily="18" charset="0"/>
                <a:cs typeface="Times New Roman" panose="02020603050405020304" pitchFamily="18" charset="0"/>
              </a:rPr>
              <a:t>48 //@ensures </a:t>
            </a:r>
            <a:r>
              <a:rPr lang="en-US" altLang="zh-CN" sz="2000" dirty="0" err="1">
                <a:latin typeface="Times New Roman" panose="02020603050405020304" pitchFamily="18" charset="0"/>
                <a:cs typeface="Times New Roman" panose="02020603050405020304" pitchFamily="18" charset="0"/>
              </a:rPr>
              <a:t>is_specified_height</a:t>
            </a:r>
            <a:r>
              <a:rPr lang="en-US" altLang="zh-CN" sz="2000" dirty="0">
                <a:latin typeface="Times New Roman" panose="02020603050405020304" pitchFamily="18" charset="0"/>
                <a:cs typeface="Times New Roman" panose="02020603050405020304" pitchFamily="18" charset="0"/>
              </a:rPr>
              <a:t>(\result);</a:t>
            </a:r>
          </a:p>
          <a:p>
            <a:pPr marL="0" indent="0" algn="just" eaLnBrk="1" hangingPunct="1">
              <a:spcBef>
                <a:spcPts val="0"/>
              </a:spcBef>
              <a:buNone/>
            </a:pPr>
            <a:r>
              <a:rPr lang="en-US" altLang="zh-CN" sz="2000" dirty="0">
                <a:latin typeface="Times New Roman" panose="02020603050405020304" pitchFamily="18" charset="0"/>
                <a:cs typeface="Times New Roman" panose="02020603050405020304" pitchFamily="18" charset="0"/>
              </a:rPr>
              <a:t>49 {</a:t>
            </a:r>
          </a:p>
          <a:p>
            <a:pPr marL="0" indent="0" algn="just" eaLnBrk="1" hangingPunct="1">
              <a:spcBef>
                <a:spcPts val="0"/>
              </a:spcBef>
              <a:buNone/>
            </a:pPr>
            <a:r>
              <a:rPr lang="en-US" altLang="zh-CN" sz="2000" dirty="0">
                <a:latin typeface="Times New Roman" panose="02020603050405020304" pitchFamily="18" charset="0"/>
                <a:cs typeface="Times New Roman" panose="02020603050405020304" pitchFamily="18" charset="0"/>
              </a:rPr>
              <a:t>50     tree* R = T-&gt;right;</a:t>
            </a:r>
          </a:p>
          <a:p>
            <a:pPr marL="0" indent="0" algn="just" eaLnBrk="1" hangingPunct="1">
              <a:spcBef>
                <a:spcPts val="0"/>
              </a:spcBef>
              <a:buNone/>
            </a:pPr>
            <a:r>
              <a:rPr lang="en-US" altLang="zh-CN" sz="2000" dirty="0">
                <a:latin typeface="Times New Roman" panose="02020603050405020304" pitchFamily="18" charset="0"/>
                <a:cs typeface="Times New Roman" panose="02020603050405020304" pitchFamily="18" charset="0"/>
              </a:rPr>
              <a:t>51     T-&gt;right = T-&gt;right-&gt;left;</a:t>
            </a:r>
          </a:p>
          <a:p>
            <a:pPr marL="0" indent="0" algn="just" eaLnBrk="1" hangingPunct="1">
              <a:spcBef>
                <a:spcPts val="0"/>
              </a:spcBef>
              <a:buNone/>
            </a:pPr>
            <a:r>
              <a:rPr lang="en-US" altLang="zh-CN" sz="2000" dirty="0">
                <a:latin typeface="Times New Roman" panose="02020603050405020304" pitchFamily="18" charset="0"/>
                <a:cs typeface="Times New Roman" panose="02020603050405020304" pitchFamily="18" charset="0"/>
              </a:rPr>
              <a:t>52     R-&gt;left = T;</a:t>
            </a:r>
          </a:p>
          <a:p>
            <a:pPr marL="0" indent="0" algn="just" eaLnBrk="1" hangingPunct="1">
              <a:spcBef>
                <a:spcPts val="0"/>
              </a:spcBef>
              <a:buNone/>
            </a:pPr>
            <a:r>
              <a:rPr lang="en-US" altLang="zh-CN" sz="2000" dirty="0">
                <a:latin typeface="Times New Roman" panose="02020603050405020304" pitchFamily="18" charset="0"/>
                <a:cs typeface="Times New Roman" panose="02020603050405020304" pitchFamily="18" charset="0"/>
              </a:rPr>
              <a:t>53     </a:t>
            </a:r>
            <a:r>
              <a:rPr lang="en-US" altLang="zh-CN" sz="2000" dirty="0" err="1">
                <a:latin typeface="Times New Roman" panose="02020603050405020304" pitchFamily="18" charset="0"/>
                <a:cs typeface="Times New Roman" panose="02020603050405020304" pitchFamily="18" charset="0"/>
              </a:rPr>
              <a:t>fix_height</a:t>
            </a:r>
            <a:r>
              <a:rPr lang="en-US" altLang="zh-CN" sz="2000" dirty="0">
                <a:latin typeface="Times New Roman" panose="02020603050405020304" pitchFamily="18" charset="0"/>
                <a:cs typeface="Times New Roman" panose="02020603050405020304" pitchFamily="18" charset="0"/>
              </a:rPr>
              <a:t>(T);</a:t>
            </a:r>
          </a:p>
          <a:p>
            <a:pPr marL="0" indent="0" algn="just" eaLnBrk="1" hangingPunct="1">
              <a:spcBef>
                <a:spcPts val="0"/>
              </a:spcBef>
              <a:buNone/>
            </a:pPr>
            <a:r>
              <a:rPr lang="en-US" altLang="zh-CN" sz="2000" dirty="0">
                <a:latin typeface="Times New Roman" panose="02020603050405020304" pitchFamily="18" charset="0"/>
                <a:cs typeface="Times New Roman" panose="02020603050405020304" pitchFamily="18" charset="0"/>
              </a:rPr>
              <a:t>54     </a:t>
            </a:r>
            <a:r>
              <a:rPr lang="en-US" altLang="zh-CN" sz="2000" dirty="0" err="1">
                <a:latin typeface="Times New Roman" panose="02020603050405020304" pitchFamily="18" charset="0"/>
                <a:cs typeface="Times New Roman" panose="02020603050405020304" pitchFamily="18" charset="0"/>
              </a:rPr>
              <a:t>fix_height</a:t>
            </a:r>
            <a:r>
              <a:rPr lang="en-US" altLang="zh-CN" sz="2000" dirty="0">
                <a:latin typeface="Times New Roman" panose="02020603050405020304" pitchFamily="18" charset="0"/>
                <a:cs typeface="Times New Roman" panose="02020603050405020304" pitchFamily="18" charset="0"/>
              </a:rPr>
              <a:t>(R);</a:t>
            </a:r>
          </a:p>
          <a:p>
            <a:pPr marL="0" indent="0" algn="just" eaLnBrk="1" hangingPunct="1">
              <a:spcBef>
                <a:spcPts val="0"/>
              </a:spcBef>
              <a:buNone/>
            </a:pPr>
            <a:r>
              <a:rPr lang="en-US" altLang="zh-CN" sz="2000" dirty="0">
                <a:latin typeface="Times New Roman" panose="02020603050405020304" pitchFamily="18" charset="0"/>
                <a:cs typeface="Times New Roman" panose="02020603050405020304" pitchFamily="18" charset="0"/>
              </a:rPr>
              <a:t>55     return R;</a:t>
            </a:r>
          </a:p>
          <a:p>
            <a:pPr marL="0" indent="0" algn="just" eaLnBrk="1" hangingPunct="1">
              <a:spcBef>
                <a:spcPts val="0"/>
              </a:spcBef>
              <a:buNone/>
            </a:pPr>
            <a:r>
              <a:rPr lang="en-US" altLang="zh-CN" sz="2000" dirty="0">
                <a:latin typeface="Times New Roman" panose="02020603050405020304" pitchFamily="18" charset="0"/>
                <a:cs typeface="Times New Roman" panose="02020603050405020304" pitchFamily="18" charset="0"/>
              </a:rPr>
              <a:t>56 }</a:t>
            </a: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6  </a:t>
            </a:r>
            <a:r>
              <a:rPr lang="zh-CN" altLang="en-US" dirty="0"/>
              <a:t>检查不变性</a:t>
            </a:r>
            <a:r>
              <a:rPr lang="en-US" altLang="zh-CN" dirty="0"/>
              <a:t>(</a:t>
            </a:r>
            <a:r>
              <a:rPr lang="zh-CN" altLang="en-US" dirty="0"/>
              <a:t>续</a:t>
            </a:r>
            <a:r>
              <a:rPr lang="en-US" altLang="zh-CN" dirty="0"/>
              <a:t>)</a:t>
            </a:r>
            <a:endParaRPr lang="zh-CN" altLang="en-US" dirty="0"/>
          </a:p>
        </p:txBody>
      </p:sp>
    </p:spTree>
    <p:extLst>
      <p:ext uri="{BB962C8B-B14F-4D97-AF65-F5344CB8AC3E}">
        <p14:creationId xmlns:p14="http://schemas.microsoft.com/office/powerpoint/2010/main" val="27138446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2024-04-09</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28</a:t>
            </a:fld>
            <a:endParaRPr lang="en-US" altLang="zh-CN"/>
          </a:p>
        </p:txBody>
      </p:sp>
      <p:sp>
        <p:nvSpPr>
          <p:cNvPr id="9219" name="Rectangle 3"/>
          <p:cNvSpPr>
            <a:spLocks noGrp="1" noChangeArrowheads="1"/>
          </p:cNvSpPr>
          <p:nvPr>
            <p:ph type="body" idx="1"/>
          </p:nvPr>
        </p:nvSpPr>
        <p:spPr>
          <a:xfrm>
            <a:off x="457200" y="762000"/>
            <a:ext cx="8229600" cy="5140325"/>
          </a:xfrm>
        </p:spPr>
        <p:txBody>
          <a:bodyPr/>
          <a:lstStyle/>
          <a:p>
            <a:pPr marL="0" indent="0" algn="just" eaLnBrk="1" hangingPunct="1">
              <a:lnSpc>
                <a:spcPct val="150000"/>
              </a:lnSpc>
              <a:spcBef>
                <a:spcPts val="0"/>
              </a:spcBef>
              <a:buNone/>
            </a:pPr>
            <a:r>
              <a:rPr lang="zh-CN" altLang="en-US" sz="2000" dirty="0">
                <a:latin typeface="Times New Roman" panose="02020603050405020304" pitchFamily="18" charset="0"/>
                <a:cs typeface="Times New Roman" panose="02020603050405020304" pitchFamily="18" charset="0"/>
              </a:rPr>
              <a:t>例如，我们在一个实用程序函数中使用它，该函数从一个条目（可能不是</a:t>
            </a:r>
            <a:r>
              <a:rPr lang="en-US" altLang="zh-CN" sz="2000" dirty="0">
                <a:latin typeface="Times New Roman" panose="02020603050405020304" pitchFamily="18" charset="0"/>
                <a:cs typeface="Times New Roman" panose="02020603050405020304" pitchFamily="18" charset="0"/>
              </a:rPr>
              <a:t>NULL</a:t>
            </a:r>
            <a:r>
              <a:rPr lang="zh-CN" altLang="en-US" sz="2000" dirty="0">
                <a:latin typeface="Times New Roman" panose="02020603050405020304" pitchFamily="18" charset="0"/>
                <a:cs typeface="Times New Roman" panose="02020603050405020304" pitchFamily="18" charset="0"/>
              </a:rPr>
              <a:t>）创建一个新的叶子。</a:t>
            </a:r>
            <a:endParaRPr lang="en-US" altLang="zh-CN" sz="2000" dirty="0">
              <a:latin typeface="Times New Roman" panose="02020603050405020304" pitchFamily="18" charset="0"/>
              <a:cs typeface="Times New Roman" panose="02020603050405020304" pitchFamily="18" charset="0"/>
            </a:endParaRPr>
          </a:p>
          <a:p>
            <a:pPr marL="0" indent="0" algn="just" eaLnBrk="1" hangingPunct="1">
              <a:lnSpc>
                <a:spcPct val="150000"/>
              </a:lnSpc>
              <a:spcBef>
                <a:spcPts val="0"/>
              </a:spcBef>
              <a:buNone/>
            </a:pPr>
            <a:r>
              <a:rPr lang="en-US" altLang="zh-CN" sz="2000" dirty="0">
                <a:latin typeface="Times New Roman" panose="02020603050405020304" pitchFamily="18" charset="0"/>
                <a:cs typeface="Times New Roman" panose="02020603050405020304" pitchFamily="18" charset="0"/>
              </a:rPr>
              <a:t>1 tree* leaf(entry e)</a:t>
            </a:r>
          </a:p>
          <a:p>
            <a:pPr marL="0" indent="0" algn="just" eaLnBrk="1" hangingPunct="1">
              <a:lnSpc>
                <a:spcPct val="150000"/>
              </a:lnSpc>
              <a:spcBef>
                <a:spcPts val="0"/>
              </a:spcBef>
              <a:buNone/>
            </a:pPr>
            <a:r>
              <a:rPr lang="en-US" altLang="zh-CN" sz="2000" dirty="0">
                <a:latin typeface="Times New Roman" panose="02020603050405020304" pitchFamily="18" charset="0"/>
                <a:cs typeface="Times New Roman" panose="02020603050405020304" pitchFamily="18" charset="0"/>
              </a:rPr>
              <a:t>2 //@requires e != NULL;</a:t>
            </a:r>
          </a:p>
          <a:p>
            <a:pPr marL="0" indent="0" algn="just" eaLnBrk="1" hangingPunct="1">
              <a:lnSpc>
                <a:spcPct val="150000"/>
              </a:lnSpc>
              <a:spcBef>
                <a:spcPts val="0"/>
              </a:spcBef>
              <a:buNone/>
            </a:pPr>
            <a:r>
              <a:rPr lang="en-US" altLang="zh-CN" sz="2000" dirty="0">
                <a:latin typeface="Times New Roman" panose="02020603050405020304" pitchFamily="18" charset="0"/>
                <a:cs typeface="Times New Roman" panose="02020603050405020304" pitchFamily="18" charset="0"/>
              </a:rPr>
              <a:t>3 //@ensures </a:t>
            </a:r>
            <a:r>
              <a:rPr lang="en-US" altLang="zh-CN" sz="2000" dirty="0" err="1">
                <a:latin typeface="Times New Roman" panose="02020603050405020304" pitchFamily="18" charset="0"/>
                <a:cs typeface="Times New Roman" panose="02020603050405020304" pitchFamily="18" charset="0"/>
              </a:rPr>
              <a:t>is_avl</a:t>
            </a:r>
            <a:r>
              <a:rPr lang="en-US" altLang="zh-CN" sz="2000" dirty="0">
                <a:latin typeface="Times New Roman" panose="02020603050405020304" pitchFamily="18" charset="0"/>
                <a:cs typeface="Times New Roman" panose="02020603050405020304" pitchFamily="18" charset="0"/>
              </a:rPr>
              <a:t>(\result);</a:t>
            </a:r>
          </a:p>
          <a:p>
            <a:pPr marL="0" indent="0" algn="just" eaLnBrk="1" hangingPunct="1">
              <a:lnSpc>
                <a:spcPct val="150000"/>
              </a:lnSpc>
              <a:spcBef>
                <a:spcPts val="0"/>
              </a:spcBef>
              <a:buNone/>
            </a:pPr>
            <a:r>
              <a:rPr lang="en-US" altLang="zh-CN" sz="2000" dirty="0">
                <a:latin typeface="Times New Roman" panose="02020603050405020304" pitchFamily="18" charset="0"/>
                <a:cs typeface="Times New Roman" panose="02020603050405020304" pitchFamily="18" charset="0"/>
              </a:rPr>
              <a:t>4 {</a:t>
            </a:r>
          </a:p>
          <a:p>
            <a:pPr marL="0" indent="0" algn="just" eaLnBrk="1" hangingPunct="1">
              <a:lnSpc>
                <a:spcPct val="150000"/>
              </a:lnSpc>
              <a:spcBef>
                <a:spcPts val="0"/>
              </a:spcBef>
              <a:buNone/>
            </a:pPr>
            <a:r>
              <a:rPr lang="en-US" altLang="zh-CN" sz="2000" dirty="0">
                <a:latin typeface="Times New Roman" panose="02020603050405020304" pitchFamily="18" charset="0"/>
                <a:cs typeface="Times New Roman" panose="02020603050405020304" pitchFamily="18" charset="0"/>
              </a:rPr>
              <a:t>5     tree* T = </a:t>
            </a:r>
            <a:r>
              <a:rPr lang="en-US" altLang="zh-CN" sz="2000" dirty="0" err="1">
                <a:latin typeface="Times New Roman" panose="02020603050405020304" pitchFamily="18" charset="0"/>
                <a:cs typeface="Times New Roman" panose="02020603050405020304" pitchFamily="18" charset="0"/>
              </a:rPr>
              <a:t>alloc</a:t>
            </a:r>
            <a:r>
              <a:rPr lang="en-US" altLang="zh-CN" sz="2000" dirty="0">
                <a:latin typeface="Times New Roman" panose="02020603050405020304" pitchFamily="18" charset="0"/>
                <a:cs typeface="Times New Roman" panose="02020603050405020304" pitchFamily="18" charset="0"/>
              </a:rPr>
              <a:t>(tree);</a:t>
            </a:r>
          </a:p>
          <a:p>
            <a:pPr marL="0" indent="0" algn="just" eaLnBrk="1" hangingPunct="1">
              <a:lnSpc>
                <a:spcPct val="150000"/>
              </a:lnSpc>
              <a:spcBef>
                <a:spcPts val="0"/>
              </a:spcBef>
              <a:buNone/>
            </a:pPr>
            <a:r>
              <a:rPr lang="en-US" altLang="zh-CN" sz="2000" dirty="0">
                <a:latin typeface="Times New Roman" panose="02020603050405020304" pitchFamily="18" charset="0"/>
                <a:cs typeface="Times New Roman" panose="02020603050405020304" pitchFamily="18" charset="0"/>
              </a:rPr>
              <a:t>6     T-&gt;data = e;</a:t>
            </a:r>
          </a:p>
          <a:p>
            <a:pPr marL="0" indent="0" algn="just" eaLnBrk="1" hangingPunct="1">
              <a:lnSpc>
                <a:spcPct val="150000"/>
              </a:lnSpc>
              <a:spcBef>
                <a:spcPts val="0"/>
              </a:spcBef>
              <a:buNone/>
            </a:pPr>
            <a:r>
              <a:rPr lang="en-US" altLang="zh-CN" sz="2000" dirty="0">
                <a:latin typeface="Times New Roman" panose="02020603050405020304" pitchFamily="18" charset="0"/>
                <a:cs typeface="Times New Roman" panose="02020603050405020304" pitchFamily="18" charset="0"/>
              </a:rPr>
              <a:t>7     T-&gt;height = 1;</a:t>
            </a:r>
          </a:p>
          <a:p>
            <a:pPr marL="0" indent="0" algn="just" eaLnBrk="1" hangingPunct="1">
              <a:lnSpc>
                <a:spcPct val="150000"/>
              </a:lnSpc>
              <a:spcBef>
                <a:spcPts val="0"/>
              </a:spcBef>
              <a:buNone/>
            </a:pPr>
            <a:r>
              <a:rPr lang="en-US" altLang="zh-CN" sz="2000" dirty="0">
                <a:latin typeface="Times New Roman" panose="02020603050405020304" pitchFamily="18" charset="0"/>
                <a:cs typeface="Times New Roman" panose="02020603050405020304" pitchFamily="18" charset="0"/>
              </a:rPr>
              <a:t>8     return T;</a:t>
            </a:r>
          </a:p>
          <a:p>
            <a:pPr marL="0" indent="0" algn="just" eaLnBrk="1" hangingPunct="1">
              <a:lnSpc>
                <a:spcPct val="150000"/>
              </a:lnSpc>
              <a:spcBef>
                <a:spcPts val="0"/>
              </a:spcBef>
              <a:buNone/>
            </a:pPr>
            <a:r>
              <a:rPr lang="en-US" altLang="zh-CN" sz="2000" dirty="0">
                <a:latin typeface="Times New Roman" panose="02020603050405020304" pitchFamily="18" charset="0"/>
                <a:cs typeface="Times New Roman" panose="02020603050405020304" pitchFamily="18" charset="0"/>
              </a:rPr>
              <a:t>9 }</a:t>
            </a:r>
          </a:p>
          <a:p>
            <a:pPr marL="0" indent="0" algn="just" eaLnBrk="1" hangingPunct="1">
              <a:lnSpc>
                <a:spcPct val="150000"/>
              </a:lnSpc>
              <a:spcBef>
                <a:spcPts val="0"/>
              </a:spcBef>
              <a:buNone/>
            </a:pPr>
            <a:r>
              <a:rPr lang="zh-CN" altLang="en-US" sz="2000" dirty="0">
                <a:latin typeface="Times New Roman" panose="02020603050405020304" pitchFamily="18" charset="0"/>
                <a:cs typeface="Times New Roman" panose="02020603050405020304" pitchFamily="18" charset="0"/>
              </a:rPr>
              <a:t>回想一下，在给结构分配存储时，指针字段默认值为</a:t>
            </a:r>
            <a:r>
              <a:rPr lang="en-US" altLang="zh-CN" sz="2000" dirty="0">
                <a:latin typeface="Times New Roman" panose="02020603050405020304" pitchFamily="18" charset="0"/>
                <a:cs typeface="Times New Roman" panose="02020603050405020304" pitchFamily="18" charset="0"/>
              </a:rPr>
              <a:t>NULL</a:t>
            </a:r>
            <a:r>
              <a:rPr lang="zh-CN" altLang="en-US" sz="2000"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6  </a:t>
            </a:r>
            <a:r>
              <a:rPr lang="zh-CN" altLang="en-US" dirty="0"/>
              <a:t>检查不变性</a:t>
            </a:r>
            <a:r>
              <a:rPr lang="en-US" altLang="zh-CN" dirty="0"/>
              <a:t>(</a:t>
            </a:r>
            <a:r>
              <a:rPr lang="zh-CN" altLang="en-US" dirty="0"/>
              <a:t>续</a:t>
            </a:r>
            <a:r>
              <a:rPr lang="en-US" altLang="zh-CN" dirty="0"/>
              <a:t>)</a:t>
            </a:r>
            <a:endParaRPr lang="zh-CN" altLang="en-US" dirty="0"/>
          </a:p>
        </p:txBody>
      </p:sp>
    </p:spTree>
    <p:extLst>
      <p:ext uri="{BB962C8B-B14F-4D97-AF65-F5344CB8AC3E}">
        <p14:creationId xmlns:p14="http://schemas.microsoft.com/office/powerpoint/2010/main" val="3610003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2024-04-09</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29</a:t>
            </a:fld>
            <a:endParaRPr lang="en-US" altLang="zh-CN"/>
          </a:p>
        </p:txBody>
      </p:sp>
      <p:sp>
        <p:nvSpPr>
          <p:cNvPr id="9219" name="Rectangle 3"/>
          <p:cNvSpPr>
            <a:spLocks noGrp="1" noChangeArrowheads="1"/>
          </p:cNvSpPr>
          <p:nvPr>
            <p:ph type="body" idx="1"/>
          </p:nvPr>
        </p:nvSpPr>
        <p:spPr>
          <a:xfrm>
            <a:off x="457200" y="914400"/>
            <a:ext cx="8229600" cy="5140325"/>
          </a:xfrm>
        </p:spPr>
        <p:txBody>
          <a:bodyPr/>
          <a:lstStyle/>
          <a:p>
            <a:pPr marL="0" indent="0" algn="just" eaLnBrk="1" hangingPunct="1">
              <a:lnSpc>
                <a:spcPct val="150000"/>
              </a:lnSpc>
              <a:spcBef>
                <a:spcPts val="0"/>
              </a:spcBef>
              <a:buNone/>
            </a:pPr>
            <a:r>
              <a:rPr lang="zh-CN" altLang="en-US" sz="2000" dirty="0">
                <a:latin typeface="Times New Roman" panose="02020603050405020304" pitchFamily="18" charset="0"/>
                <a:cs typeface="Times New Roman" panose="02020603050405020304" pitchFamily="18" charset="0"/>
              </a:rPr>
              <a:t>将条目插入树的代码与普通二分查找树的代码基本相同。不同的是，我们插入左子树或右子树后，我们分别调用函数</a:t>
            </a:r>
            <a:r>
              <a:rPr lang="en-US" altLang="zh-CN" sz="2000" dirty="0" err="1">
                <a:latin typeface="Times New Roman" panose="02020603050405020304" pitchFamily="18" charset="0"/>
                <a:cs typeface="Times New Roman" panose="02020603050405020304" pitchFamily="18" charset="0"/>
              </a:rPr>
              <a:t>rebalance_left</a:t>
            </a:r>
            <a:r>
              <a:rPr lang="zh-CN" altLang="en-US" sz="2000" dirty="0">
                <a:latin typeface="Times New Roman" panose="02020603050405020304" pitchFamily="18" charset="0"/>
                <a:cs typeface="Times New Roman" panose="02020603050405020304" pitchFamily="18" charset="0"/>
              </a:rPr>
              <a:t>或</a:t>
            </a:r>
            <a:r>
              <a:rPr lang="en-US" altLang="zh-CN" sz="2000" dirty="0" err="1">
                <a:latin typeface="Times New Roman" panose="02020603050405020304" pitchFamily="18" charset="0"/>
                <a:cs typeface="Times New Roman" panose="02020603050405020304" pitchFamily="18" charset="0"/>
              </a:rPr>
              <a:t>rebalance_right</a:t>
            </a:r>
            <a:r>
              <a:rPr lang="zh-CN" altLang="en-US" sz="2000" dirty="0">
                <a:latin typeface="Times New Roman" panose="02020603050405020304" pitchFamily="18" charset="0"/>
                <a:cs typeface="Times New Roman" panose="02020603050405020304" pitchFamily="18" charset="0"/>
              </a:rPr>
              <a:t>，在必要时恢复不变性并计算新的高度。</a:t>
            </a:r>
            <a:endParaRPr lang="en-US" altLang="zh-CN" sz="2000" dirty="0">
              <a:latin typeface="Times New Roman" panose="02020603050405020304" pitchFamily="18" charset="0"/>
              <a:cs typeface="Times New Roman" panose="02020603050405020304" pitchFamily="18" charset="0"/>
            </a:endParaRPr>
          </a:p>
          <a:p>
            <a:pPr marL="0" indent="0" algn="just" eaLnBrk="1" hangingPunct="1">
              <a:lnSpc>
                <a:spcPct val="150000"/>
              </a:lnSpc>
              <a:spcBef>
                <a:spcPts val="0"/>
              </a:spcBef>
              <a:buNone/>
            </a:pPr>
            <a:r>
              <a:rPr lang="en-US" altLang="zh-CN" sz="2000" dirty="0">
                <a:latin typeface="Times New Roman" panose="02020603050405020304" pitchFamily="18" charset="0"/>
                <a:cs typeface="Times New Roman" panose="02020603050405020304" pitchFamily="18" charset="0"/>
              </a:rPr>
              <a:t>58 tree* </a:t>
            </a:r>
            <a:r>
              <a:rPr lang="en-US" altLang="zh-CN" sz="2000" dirty="0" err="1">
                <a:latin typeface="Times New Roman" panose="02020603050405020304" pitchFamily="18" charset="0"/>
                <a:cs typeface="Times New Roman" panose="02020603050405020304" pitchFamily="18" charset="0"/>
              </a:rPr>
              <a:t>tree_insert</a:t>
            </a:r>
            <a:r>
              <a:rPr lang="en-US" altLang="zh-CN" sz="2000" dirty="0">
                <a:latin typeface="Times New Roman" panose="02020603050405020304" pitchFamily="18" charset="0"/>
                <a:cs typeface="Times New Roman" panose="02020603050405020304" pitchFamily="18" charset="0"/>
              </a:rPr>
              <a:t>(tree* T, entry e)</a:t>
            </a:r>
          </a:p>
          <a:p>
            <a:pPr marL="0" indent="0" algn="just" eaLnBrk="1" hangingPunct="1">
              <a:lnSpc>
                <a:spcPct val="150000"/>
              </a:lnSpc>
              <a:spcBef>
                <a:spcPts val="0"/>
              </a:spcBef>
              <a:buNone/>
            </a:pPr>
            <a:r>
              <a:rPr lang="en-US" altLang="zh-CN" sz="2000" dirty="0">
                <a:latin typeface="Times New Roman" panose="02020603050405020304" pitchFamily="18" charset="0"/>
                <a:cs typeface="Times New Roman" panose="02020603050405020304" pitchFamily="18" charset="0"/>
              </a:rPr>
              <a:t>59 //@requires </a:t>
            </a:r>
            <a:r>
              <a:rPr lang="en-US" altLang="zh-CN" sz="2000" dirty="0" err="1">
                <a:latin typeface="Times New Roman" panose="02020603050405020304" pitchFamily="18" charset="0"/>
                <a:cs typeface="Times New Roman" panose="02020603050405020304" pitchFamily="18" charset="0"/>
              </a:rPr>
              <a:t>is_avl</a:t>
            </a:r>
            <a:r>
              <a:rPr lang="en-US" altLang="zh-CN" sz="2000" dirty="0">
                <a:latin typeface="Times New Roman" panose="02020603050405020304" pitchFamily="18" charset="0"/>
                <a:cs typeface="Times New Roman" panose="02020603050405020304" pitchFamily="18" charset="0"/>
              </a:rPr>
              <a:t>(T) &amp;&amp; e != NULL;</a:t>
            </a:r>
          </a:p>
          <a:p>
            <a:pPr marL="0" indent="0" algn="just" eaLnBrk="1" hangingPunct="1">
              <a:lnSpc>
                <a:spcPct val="150000"/>
              </a:lnSpc>
              <a:spcBef>
                <a:spcPts val="0"/>
              </a:spcBef>
              <a:buNone/>
            </a:pPr>
            <a:r>
              <a:rPr lang="en-US" altLang="zh-CN" sz="2000" dirty="0">
                <a:latin typeface="Times New Roman" panose="02020603050405020304" pitchFamily="18" charset="0"/>
                <a:cs typeface="Times New Roman" panose="02020603050405020304" pitchFamily="18" charset="0"/>
              </a:rPr>
              <a:t>60 //@ensures </a:t>
            </a:r>
            <a:r>
              <a:rPr lang="en-US" altLang="zh-CN" sz="2000" dirty="0" err="1">
                <a:latin typeface="Times New Roman" panose="02020603050405020304" pitchFamily="18" charset="0"/>
                <a:cs typeface="Times New Roman" panose="02020603050405020304" pitchFamily="18" charset="0"/>
              </a:rPr>
              <a:t>is_avl</a:t>
            </a:r>
            <a:r>
              <a:rPr lang="en-US" altLang="zh-CN" sz="2000" dirty="0">
                <a:latin typeface="Times New Roman" panose="02020603050405020304" pitchFamily="18" charset="0"/>
                <a:cs typeface="Times New Roman" panose="02020603050405020304" pitchFamily="18" charset="0"/>
              </a:rPr>
              <a:t>(\result);</a:t>
            </a:r>
          </a:p>
          <a:p>
            <a:pPr marL="0" indent="0" algn="just" eaLnBrk="1" hangingPunct="1">
              <a:lnSpc>
                <a:spcPct val="150000"/>
              </a:lnSpc>
              <a:spcBef>
                <a:spcPts val="0"/>
              </a:spcBef>
              <a:buNone/>
            </a:pPr>
            <a:r>
              <a:rPr lang="en-US" altLang="zh-CN" sz="2000" dirty="0">
                <a:latin typeface="Times New Roman" panose="02020603050405020304" pitchFamily="18" charset="0"/>
                <a:cs typeface="Times New Roman" panose="02020603050405020304" pitchFamily="18" charset="0"/>
              </a:rPr>
              <a:t>61 {</a:t>
            </a:r>
          </a:p>
          <a:p>
            <a:pPr marL="0" indent="0" algn="just" eaLnBrk="1" hangingPunct="1">
              <a:lnSpc>
                <a:spcPct val="150000"/>
              </a:lnSpc>
              <a:spcBef>
                <a:spcPts val="0"/>
              </a:spcBef>
              <a:buNone/>
            </a:pPr>
            <a:r>
              <a:rPr lang="en-US" altLang="zh-CN" sz="2000" dirty="0">
                <a:latin typeface="Times New Roman" panose="02020603050405020304" pitchFamily="18" charset="0"/>
                <a:cs typeface="Times New Roman" panose="02020603050405020304" pitchFamily="18" charset="0"/>
              </a:rPr>
              <a:t>62     if (T == NULL) return leaf(e);</a:t>
            </a:r>
          </a:p>
          <a:p>
            <a:pPr marL="0" indent="0" algn="just" eaLnBrk="1" hangingPunct="1">
              <a:lnSpc>
                <a:spcPct val="150000"/>
              </a:lnSpc>
              <a:spcBef>
                <a:spcPts val="0"/>
              </a:spcBef>
              <a:buNone/>
            </a:pPr>
            <a:r>
              <a:rPr lang="en-US" altLang="zh-CN" sz="2000" dirty="0">
                <a:latin typeface="Times New Roman" panose="02020603050405020304" pitchFamily="18" charset="0"/>
                <a:cs typeface="Times New Roman" panose="02020603050405020304" pitchFamily="18" charset="0"/>
              </a:rPr>
              <a:t>63</a:t>
            </a:r>
          </a:p>
          <a:p>
            <a:pPr marL="0" indent="0" algn="just" eaLnBrk="1" hangingPunct="1">
              <a:lnSpc>
                <a:spcPct val="150000"/>
              </a:lnSpc>
              <a:spcBef>
                <a:spcPts val="0"/>
              </a:spcBef>
              <a:buNone/>
            </a:pPr>
            <a:r>
              <a:rPr lang="en-US" altLang="zh-CN" sz="2000" dirty="0">
                <a:latin typeface="Times New Roman" panose="02020603050405020304" pitchFamily="18" charset="0"/>
                <a:cs typeface="Times New Roman" panose="02020603050405020304" pitchFamily="18" charset="0"/>
              </a:rPr>
              <a:t>64     //@assert </a:t>
            </a:r>
            <a:r>
              <a:rPr lang="en-US" altLang="zh-CN" sz="2000" dirty="0" err="1">
                <a:latin typeface="Times New Roman" panose="02020603050405020304" pitchFamily="18" charset="0"/>
                <a:cs typeface="Times New Roman" panose="02020603050405020304" pitchFamily="18" charset="0"/>
              </a:rPr>
              <a:t>is_avl</a:t>
            </a:r>
            <a:r>
              <a:rPr lang="en-US" altLang="zh-CN" sz="2000" dirty="0">
                <a:latin typeface="Times New Roman" panose="02020603050405020304" pitchFamily="18" charset="0"/>
                <a:cs typeface="Times New Roman" panose="02020603050405020304" pitchFamily="18" charset="0"/>
              </a:rPr>
              <a:t>(T-&gt;left);</a:t>
            </a:r>
          </a:p>
          <a:p>
            <a:pPr marL="0" indent="0" algn="just" eaLnBrk="1" hangingPunct="1">
              <a:lnSpc>
                <a:spcPct val="150000"/>
              </a:lnSpc>
              <a:spcBef>
                <a:spcPts val="0"/>
              </a:spcBef>
              <a:buNone/>
            </a:pPr>
            <a:r>
              <a:rPr lang="en-US" altLang="zh-CN" sz="2000" dirty="0">
                <a:latin typeface="Times New Roman" panose="02020603050405020304" pitchFamily="18" charset="0"/>
                <a:cs typeface="Times New Roman" panose="02020603050405020304" pitchFamily="18" charset="0"/>
              </a:rPr>
              <a:t>65     //@assert </a:t>
            </a:r>
            <a:r>
              <a:rPr lang="en-US" altLang="zh-CN" sz="2000" dirty="0" err="1">
                <a:latin typeface="Times New Roman" panose="02020603050405020304" pitchFamily="18" charset="0"/>
                <a:cs typeface="Times New Roman" panose="02020603050405020304" pitchFamily="18" charset="0"/>
              </a:rPr>
              <a:t>is_avl</a:t>
            </a:r>
            <a:r>
              <a:rPr lang="en-US" altLang="zh-CN" sz="2000" dirty="0">
                <a:latin typeface="Times New Roman" panose="02020603050405020304" pitchFamily="18" charset="0"/>
                <a:cs typeface="Times New Roman" panose="02020603050405020304" pitchFamily="18" charset="0"/>
              </a:rPr>
              <a:t>(T-&gt;right);</a:t>
            </a: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7  </a:t>
            </a:r>
            <a:r>
              <a:rPr lang="zh-CN" altLang="en-US" dirty="0"/>
              <a:t>实现插入操作</a:t>
            </a:r>
          </a:p>
        </p:txBody>
      </p:sp>
    </p:spTree>
    <p:extLst>
      <p:ext uri="{BB962C8B-B14F-4D97-AF65-F5344CB8AC3E}">
        <p14:creationId xmlns:p14="http://schemas.microsoft.com/office/powerpoint/2010/main" val="779044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2024-04-09</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3</a:t>
            </a:fld>
            <a:endParaRPr lang="en-US" altLang="zh-CN"/>
          </a:p>
        </p:txBody>
      </p:sp>
      <p:sp>
        <p:nvSpPr>
          <p:cNvPr id="9219" name="Rectangle 3"/>
          <p:cNvSpPr>
            <a:spLocks noGrp="1" noChangeArrowheads="1"/>
          </p:cNvSpPr>
          <p:nvPr>
            <p:ph type="body" idx="1"/>
          </p:nvPr>
        </p:nvSpPr>
        <p:spPr>
          <a:xfrm>
            <a:off x="457200" y="955675"/>
            <a:ext cx="8229600" cy="5140325"/>
          </a:xfrm>
        </p:spPr>
        <p:txBody>
          <a:bodyPr/>
          <a:lstStyle/>
          <a:p>
            <a:pPr marL="0" indent="0" algn="just" eaLnBrk="1" hangingPunct="1">
              <a:lnSpc>
                <a:spcPct val="150000"/>
              </a:lnSpc>
              <a:buNone/>
            </a:pPr>
            <a:r>
              <a:rPr lang="zh-CN" altLang="en-US" sz="2200" dirty="0"/>
              <a:t>本讲介绍</a:t>
            </a:r>
            <a:r>
              <a:rPr lang="en-US" altLang="zh-CN" sz="2200" dirty="0"/>
              <a:t>AVL</a:t>
            </a:r>
            <a:r>
              <a:rPr lang="zh-CN" altLang="en-US" sz="2200" dirty="0"/>
              <a:t>树，采用一种简单高效的数据结构来保持平衡，是第一个被提出的。它以发明者 </a:t>
            </a:r>
            <a:r>
              <a:rPr lang="en-US" altLang="zh-CN" sz="2200" dirty="0"/>
              <a:t>G.M. Adelson-</a:t>
            </a:r>
            <a:r>
              <a:rPr lang="en-US" altLang="zh-CN" sz="2200" dirty="0" err="1"/>
              <a:t>Velskii</a:t>
            </a:r>
            <a:r>
              <a:rPr lang="en-US" altLang="zh-CN" sz="2200" dirty="0"/>
              <a:t> </a:t>
            </a:r>
            <a:r>
              <a:rPr lang="zh-CN" altLang="en-US" sz="2200" dirty="0"/>
              <a:t>和 </a:t>
            </a:r>
            <a:r>
              <a:rPr lang="en-US" altLang="zh-CN" sz="2200" dirty="0"/>
              <a:t>E.M. Landis</a:t>
            </a:r>
            <a:r>
              <a:rPr lang="zh-CN" altLang="en-US" sz="2200" dirty="0"/>
              <a:t>的名字命名。他们在 </a:t>
            </a:r>
            <a:r>
              <a:rPr lang="en-US" altLang="zh-CN" sz="2200" dirty="0"/>
              <a:t>1962 </a:t>
            </a:r>
            <a:r>
              <a:rPr lang="zh-CN" altLang="en-US" sz="2200" dirty="0"/>
              <a:t>年开发出了这个算法。</a:t>
            </a:r>
          </a:p>
          <a:p>
            <a:pPr marL="0" indent="0" algn="just" eaLnBrk="1" hangingPunct="1">
              <a:lnSpc>
                <a:spcPct val="150000"/>
              </a:lnSpc>
              <a:buNone/>
            </a:pPr>
            <a:r>
              <a:rPr lang="zh-CN" altLang="en-US" sz="2200" dirty="0"/>
              <a:t>本章学习目标：</a:t>
            </a:r>
          </a:p>
          <a:p>
            <a:pPr marL="0" indent="0" algn="just" eaLnBrk="1" hangingPunct="1">
              <a:lnSpc>
                <a:spcPct val="150000"/>
              </a:lnSpc>
              <a:buNone/>
            </a:pPr>
            <a:r>
              <a:rPr lang="zh-CN" altLang="en-US" sz="2200" dirty="0"/>
              <a:t>计算思维：我们了解到数据结构的计算局限（这里是二分查找树可以导致线性搜索时间复杂度的可能性）有时可以通过精巧的想法（这里是再平衡）来克服。</a:t>
            </a:r>
          </a:p>
          <a:p>
            <a:pPr marL="0" indent="0" algn="just" eaLnBrk="1" hangingPunct="1">
              <a:lnSpc>
                <a:spcPct val="150000"/>
              </a:lnSpc>
              <a:buNone/>
            </a:pPr>
            <a:r>
              <a:rPr lang="zh-CN" altLang="en-US" sz="2200" dirty="0"/>
              <a:t>算法和数据结构：我们将 </a:t>
            </a:r>
            <a:r>
              <a:rPr lang="en-US" altLang="zh-CN" sz="2200" dirty="0"/>
              <a:t>AVL </a:t>
            </a:r>
            <a:r>
              <a:rPr lang="zh-CN" altLang="en-US" sz="2200" dirty="0"/>
              <a:t>树作为自平衡树的示例进行研究。</a:t>
            </a:r>
          </a:p>
          <a:p>
            <a:pPr marL="0" indent="0" algn="just" eaLnBrk="1" hangingPunct="1">
              <a:lnSpc>
                <a:spcPct val="150000"/>
              </a:lnSpc>
              <a:buNone/>
            </a:pPr>
            <a:r>
              <a:rPr lang="zh-CN" altLang="en-US" sz="2200" dirty="0"/>
              <a:t>编程：使用约定来指导具有越来越复杂的不变性的代码的实现。</a:t>
            </a:r>
            <a:endParaRPr lang="en-US" altLang="zh-CN" sz="2200" dirty="0"/>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1 </a:t>
            </a:r>
            <a:r>
              <a:rPr lang="zh-CN" altLang="en-US" dirty="0"/>
              <a:t>引言</a:t>
            </a:r>
            <a:r>
              <a:rPr lang="en-US" altLang="zh-CN" dirty="0"/>
              <a:t>(</a:t>
            </a:r>
            <a:r>
              <a:rPr lang="zh-CN" altLang="en-US" dirty="0"/>
              <a:t>续</a:t>
            </a:r>
            <a:r>
              <a:rPr lang="en-US" altLang="zh-CN" dirty="0"/>
              <a:t>)</a:t>
            </a:r>
            <a:endParaRPr lang="zh-CN" altLang="en-US" dirty="0"/>
          </a:p>
        </p:txBody>
      </p:sp>
    </p:spTree>
    <p:extLst>
      <p:ext uri="{BB962C8B-B14F-4D97-AF65-F5344CB8AC3E}">
        <p14:creationId xmlns:p14="http://schemas.microsoft.com/office/powerpoint/2010/main" val="33072655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2024-04-09</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30</a:t>
            </a:fld>
            <a:endParaRPr lang="en-US" altLang="zh-CN"/>
          </a:p>
        </p:txBody>
      </p:sp>
      <p:sp>
        <p:nvSpPr>
          <p:cNvPr id="9219" name="Rectangle 3"/>
          <p:cNvSpPr>
            <a:spLocks noGrp="1" noChangeArrowheads="1"/>
          </p:cNvSpPr>
          <p:nvPr>
            <p:ph type="body" idx="1"/>
          </p:nvPr>
        </p:nvSpPr>
        <p:spPr>
          <a:xfrm>
            <a:off x="457200" y="914400"/>
            <a:ext cx="8229600" cy="5140325"/>
          </a:xfrm>
        </p:spPr>
        <p:txBody>
          <a:bodyPr/>
          <a:lstStyle/>
          <a:p>
            <a:pPr marL="0" indent="0" algn="just" eaLnBrk="1" hangingPunct="1">
              <a:lnSpc>
                <a:spcPct val="120000"/>
              </a:lnSpc>
              <a:spcBef>
                <a:spcPts val="0"/>
              </a:spcBef>
              <a:buNone/>
            </a:pPr>
            <a:r>
              <a:rPr lang="en-US" altLang="zh-CN" sz="2000" dirty="0">
                <a:latin typeface="Times New Roman" panose="02020603050405020304" pitchFamily="18" charset="0"/>
                <a:cs typeface="Times New Roman" panose="02020603050405020304" pitchFamily="18" charset="0"/>
              </a:rPr>
              <a:t>66     int </a:t>
            </a:r>
            <a:r>
              <a:rPr lang="en-US" altLang="zh-CN" sz="2000" dirty="0" err="1">
                <a:latin typeface="Times New Roman" panose="02020603050405020304" pitchFamily="18" charset="0"/>
                <a:cs typeface="Times New Roman" panose="02020603050405020304" pitchFamily="18" charset="0"/>
              </a:rPr>
              <a:t>cmp</a:t>
            </a:r>
            <a:r>
              <a:rPr lang="en-US" altLang="zh-CN" sz="2000" dirty="0">
                <a:latin typeface="Times New Roman" panose="02020603050405020304" pitchFamily="18" charset="0"/>
                <a:cs typeface="Times New Roman" panose="02020603050405020304" pitchFamily="18" charset="0"/>
              </a:rPr>
              <a:t> = </a:t>
            </a:r>
            <a:r>
              <a:rPr lang="en-US" altLang="zh-CN" sz="2000" dirty="0" err="1">
                <a:latin typeface="Times New Roman" panose="02020603050405020304" pitchFamily="18" charset="0"/>
                <a:cs typeface="Times New Roman" panose="02020603050405020304" pitchFamily="18" charset="0"/>
              </a:rPr>
              <a:t>key_compare</a:t>
            </a:r>
            <a:r>
              <a:rPr lang="en-US"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entry_key</a:t>
            </a:r>
            <a:r>
              <a:rPr lang="en-US" altLang="zh-CN" sz="2000" dirty="0">
                <a:latin typeface="Times New Roman" panose="02020603050405020304" pitchFamily="18" charset="0"/>
                <a:cs typeface="Times New Roman" panose="02020603050405020304" pitchFamily="18" charset="0"/>
              </a:rPr>
              <a:t>(e), </a:t>
            </a:r>
            <a:r>
              <a:rPr lang="en-US" altLang="zh-CN" sz="2000" dirty="0" err="1">
                <a:latin typeface="Times New Roman" panose="02020603050405020304" pitchFamily="18" charset="0"/>
                <a:cs typeface="Times New Roman" panose="02020603050405020304" pitchFamily="18" charset="0"/>
              </a:rPr>
              <a:t>entry_key</a:t>
            </a:r>
            <a:r>
              <a:rPr lang="en-US" altLang="zh-CN" sz="2000" dirty="0">
                <a:latin typeface="Times New Roman" panose="02020603050405020304" pitchFamily="18" charset="0"/>
                <a:cs typeface="Times New Roman" panose="02020603050405020304" pitchFamily="18" charset="0"/>
              </a:rPr>
              <a:t>(T-&gt;data));</a:t>
            </a:r>
          </a:p>
          <a:p>
            <a:pPr marL="0" indent="0" algn="just" eaLnBrk="1" hangingPunct="1">
              <a:lnSpc>
                <a:spcPct val="120000"/>
              </a:lnSpc>
              <a:spcBef>
                <a:spcPts val="0"/>
              </a:spcBef>
              <a:buNone/>
            </a:pPr>
            <a:r>
              <a:rPr lang="en-US" altLang="zh-CN" sz="2000" dirty="0">
                <a:latin typeface="Times New Roman" panose="02020603050405020304" pitchFamily="18" charset="0"/>
                <a:cs typeface="Times New Roman" panose="02020603050405020304" pitchFamily="18" charset="0"/>
              </a:rPr>
              <a:t>67     if (</a:t>
            </a:r>
            <a:r>
              <a:rPr lang="en-US" altLang="zh-CN" sz="2000" dirty="0" err="1">
                <a:latin typeface="Times New Roman" panose="02020603050405020304" pitchFamily="18" charset="0"/>
                <a:cs typeface="Times New Roman" panose="02020603050405020304" pitchFamily="18" charset="0"/>
              </a:rPr>
              <a:t>cmp</a:t>
            </a:r>
            <a:r>
              <a:rPr lang="en-US" altLang="zh-CN" sz="2000" dirty="0">
                <a:latin typeface="Times New Roman" panose="02020603050405020304" pitchFamily="18" charset="0"/>
                <a:cs typeface="Times New Roman" panose="02020603050405020304" pitchFamily="18" charset="0"/>
              </a:rPr>
              <a:t> == 0) { // Found</a:t>
            </a:r>
          </a:p>
          <a:p>
            <a:pPr marL="0" indent="0" algn="just" eaLnBrk="1" hangingPunct="1">
              <a:lnSpc>
                <a:spcPct val="120000"/>
              </a:lnSpc>
              <a:spcBef>
                <a:spcPts val="0"/>
              </a:spcBef>
              <a:buNone/>
            </a:pPr>
            <a:r>
              <a:rPr lang="en-US" altLang="zh-CN" sz="2000" dirty="0">
                <a:latin typeface="Times New Roman" panose="02020603050405020304" pitchFamily="18" charset="0"/>
                <a:cs typeface="Times New Roman" panose="02020603050405020304" pitchFamily="18" charset="0"/>
              </a:rPr>
              <a:t>68         T-&gt;data = e;</a:t>
            </a:r>
          </a:p>
          <a:p>
            <a:pPr marL="0" indent="0" algn="just" eaLnBrk="1" hangingPunct="1">
              <a:lnSpc>
                <a:spcPct val="120000"/>
              </a:lnSpc>
              <a:spcBef>
                <a:spcPts val="0"/>
              </a:spcBef>
              <a:buNone/>
            </a:pPr>
            <a:r>
              <a:rPr lang="en-US" altLang="zh-CN" sz="2000" dirty="0">
                <a:latin typeface="Times New Roman" panose="02020603050405020304" pitchFamily="18" charset="0"/>
                <a:cs typeface="Times New Roman" panose="02020603050405020304" pitchFamily="18" charset="0"/>
              </a:rPr>
              <a:t>69     } else if (</a:t>
            </a:r>
            <a:r>
              <a:rPr lang="en-US" altLang="zh-CN" sz="2000" dirty="0" err="1">
                <a:latin typeface="Times New Roman" panose="02020603050405020304" pitchFamily="18" charset="0"/>
                <a:cs typeface="Times New Roman" panose="02020603050405020304" pitchFamily="18" charset="0"/>
              </a:rPr>
              <a:t>cmp</a:t>
            </a:r>
            <a:r>
              <a:rPr lang="en-US" altLang="zh-CN" sz="2000" dirty="0">
                <a:latin typeface="Times New Roman" panose="02020603050405020304" pitchFamily="18" charset="0"/>
                <a:cs typeface="Times New Roman" panose="02020603050405020304" pitchFamily="18" charset="0"/>
              </a:rPr>
              <a:t> &lt; 0) { // Go left</a:t>
            </a:r>
          </a:p>
          <a:p>
            <a:pPr marL="0" indent="0" algn="just" eaLnBrk="1" hangingPunct="1">
              <a:lnSpc>
                <a:spcPct val="120000"/>
              </a:lnSpc>
              <a:spcBef>
                <a:spcPts val="0"/>
              </a:spcBef>
              <a:buNone/>
            </a:pPr>
            <a:r>
              <a:rPr lang="en-US" altLang="zh-CN" sz="2000" dirty="0">
                <a:latin typeface="Times New Roman" panose="02020603050405020304" pitchFamily="18" charset="0"/>
                <a:cs typeface="Times New Roman" panose="02020603050405020304" pitchFamily="18" charset="0"/>
              </a:rPr>
              <a:t>70         T-&gt;left = </a:t>
            </a:r>
            <a:r>
              <a:rPr lang="en-US" altLang="zh-CN" sz="2000" dirty="0" err="1">
                <a:latin typeface="Times New Roman" panose="02020603050405020304" pitchFamily="18" charset="0"/>
                <a:cs typeface="Times New Roman" panose="02020603050405020304" pitchFamily="18" charset="0"/>
              </a:rPr>
              <a:t>tree_insert</a:t>
            </a:r>
            <a:r>
              <a:rPr lang="en-US" altLang="zh-CN" sz="2000" dirty="0">
                <a:latin typeface="Times New Roman" panose="02020603050405020304" pitchFamily="18" charset="0"/>
                <a:cs typeface="Times New Roman" panose="02020603050405020304" pitchFamily="18" charset="0"/>
              </a:rPr>
              <a:t>(T-&gt;left, e);</a:t>
            </a:r>
          </a:p>
          <a:p>
            <a:pPr marL="0" indent="0" algn="just" eaLnBrk="1" hangingPunct="1">
              <a:lnSpc>
                <a:spcPct val="120000"/>
              </a:lnSpc>
              <a:spcBef>
                <a:spcPts val="0"/>
              </a:spcBef>
              <a:buNone/>
            </a:pPr>
            <a:r>
              <a:rPr lang="en-US" altLang="zh-CN" sz="2000" dirty="0">
                <a:latin typeface="Times New Roman" panose="02020603050405020304" pitchFamily="18" charset="0"/>
                <a:cs typeface="Times New Roman" panose="02020603050405020304" pitchFamily="18" charset="0"/>
              </a:rPr>
              <a:t>71         //@assert </a:t>
            </a:r>
            <a:r>
              <a:rPr lang="en-US" altLang="zh-CN" sz="2000" dirty="0" err="1">
                <a:latin typeface="Times New Roman" panose="02020603050405020304" pitchFamily="18" charset="0"/>
                <a:cs typeface="Times New Roman" panose="02020603050405020304" pitchFamily="18" charset="0"/>
              </a:rPr>
              <a:t>is_avl</a:t>
            </a:r>
            <a:r>
              <a:rPr lang="en-US" altLang="zh-CN" sz="2000" dirty="0">
                <a:latin typeface="Times New Roman" panose="02020603050405020304" pitchFamily="18" charset="0"/>
                <a:cs typeface="Times New Roman" panose="02020603050405020304" pitchFamily="18" charset="0"/>
              </a:rPr>
              <a:t>(T-&gt;left);</a:t>
            </a:r>
          </a:p>
          <a:p>
            <a:pPr marL="0" indent="0" algn="just" eaLnBrk="1" hangingPunct="1">
              <a:lnSpc>
                <a:spcPct val="120000"/>
              </a:lnSpc>
              <a:spcBef>
                <a:spcPts val="0"/>
              </a:spcBef>
              <a:buNone/>
            </a:pPr>
            <a:r>
              <a:rPr lang="en-US" altLang="zh-CN" sz="2000" dirty="0">
                <a:latin typeface="Times New Roman" panose="02020603050405020304" pitchFamily="18" charset="0"/>
                <a:cs typeface="Times New Roman" panose="02020603050405020304" pitchFamily="18" charset="0"/>
              </a:rPr>
              <a:t>72         T = </a:t>
            </a:r>
            <a:r>
              <a:rPr lang="en-US" altLang="zh-CN" sz="2000" dirty="0" err="1">
                <a:latin typeface="Times New Roman" panose="02020603050405020304" pitchFamily="18" charset="0"/>
                <a:cs typeface="Times New Roman" panose="02020603050405020304" pitchFamily="18" charset="0"/>
              </a:rPr>
              <a:t>rebalance_left</a:t>
            </a:r>
            <a:r>
              <a:rPr lang="en-US" altLang="zh-CN" sz="2000" dirty="0">
                <a:latin typeface="Times New Roman" panose="02020603050405020304" pitchFamily="18" charset="0"/>
                <a:cs typeface="Times New Roman" panose="02020603050405020304" pitchFamily="18" charset="0"/>
              </a:rPr>
              <a:t>(T); // New</a:t>
            </a:r>
          </a:p>
          <a:p>
            <a:pPr marL="0" indent="0" algn="just" eaLnBrk="1" hangingPunct="1">
              <a:lnSpc>
                <a:spcPct val="120000"/>
              </a:lnSpc>
              <a:spcBef>
                <a:spcPts val="0"/>
              </a:spcBef>
              <a:buNone/>
            </a:pPr>
            <a:r>
              <a:rPr lang="en-US" altLang="zh-CN" sz="2000" dirty="0">
                <a:latin typeface="Times New Roman" panose="02020603050405020304" pitchFamily="18" charset="0"/>
                <a:cs typeface="Times New Roman" panose="02020603050405020304" pitchFamily="18" charset="0"/>
              </a:rPr>
              <a:t>73         //@assert </a:t>
            </a:r>
            <a:r>
              <a:rPr lang="en-US" altLang="zh-CN" sz="2000" dirty="0" err="1">
                <a:latin typeface="Times New Roman" panose="02020603050405020304" pitchFamily="18" charset="0"/>
                <a:cs typeface="Times New Roman" panose="02020603050405020304" pitchFamily="18" charset="0"/>
              </a:rPr>
              <a:t>is_avl</a:t>
            </a:r>
            <a:r>
              <a:rPr lang="en-US" altLang="zh-CN" sz="2000" dirty="0">
                <a:latin typeface="Times New Roman" panose="02020603050405020304" pitchFamily="18" charset="0"/>
                <a:cs typeface="Times New Roman" panose="02020603050405020304" pitchFamily="18" charset="0"/>
              </a:rPr>
              <a:t>(T);</a:t>
            </a:r>
          </a:p>
          <a:p>
            <a:pPr marL="0" indent="0" algn="just" eaLnBrk="1" hangingPunct="1">
              <a:lnSpc>
                <a:spcPct val="120000"/>
              </a:lnSpc>
              <a:spcBef>
                <a:spcPts val="0"/>
              </a:spcBef>
              <a:buNone/>
            </a:pPr>
            <a:r>
              <a:rPr lang="en-US" altLang="zh-CN" sz="2000" dirty="0">
                <a:latin typeface="Times New Roman" panose="02020603050405020304" pitchFamily="18" charset="0"/>
                <a:cs typeface="Times New Roman" panose="02020603050405020304" pitchFamily="18" charset="0"/>
              </a:rPr>
              <a:t>74     } else if (</a:t>
            </a:r>
            <a:r>
              <a:rPr lang="en-US" altLang="zh-CN" sz="2000" dirty="0" err="1">
                <a:latin typeface="Times New Roman" panose="02020603050405020304" pitchFamily="18" charset="0"/>
                <a:cs typeface="Times New Roman" panose="02020603050405020304" pitchFamily="18" charset="0"/>
              </a:rPr>
              <a:t>cmp</a:t>
            </a:r>
            <a:r>
              <a:rPr lang="en-US" altLang="zh-CN" sz="2000" dirty="0">
                <a:latin typeface="Times New Roman" panose="02020603050405020304" pitchFamily="18" charset="0"/>
                <a:cs typeface="Times New Roman" panose="02020603050405020304" pitchFamily="18" charset="0"/>
              </a:rPr>
              <a:t> &gt; 0) { // Go right</a:t>
            </a:r>
          </a:p>
          <a:p>
            <a:pPr marL="0" indent="0" algn="just" eaLnBrk="1" hangingPunct="1">
              <a:lnSpc>
                <a:spcPct val="120000"/>
              </a:lnSpc>
              <a:spcBef>
                <a:spcPts val="0"/>
              </a:spcBef>
              <a:buNone/>
            </a:pPr>
            <a:r>
              <a:rPr lang="en-US" altLang="zh-CN" sz="2000" dirty="0">
                <a:latin typeface="Times New Roman" panose="02020603050405020304" pitchFamily="18" charset="0"/>
                <a:cs typeface="Times New Roman" panose="02020603050405020304" pitchFamily="18" charset="0"/>
              </a:rPr>
              <a:t>75         T-&gt;right = </a:t>
            </a:r>
            <a:r>
              <a:rPr lang="en-US" altLang="zh-CN" sz="2000" dirty="0" err="1">
                <a:latin typeface="Times New Roman" panose="02020603050405020304" pitchFamily="18" charset="0"/>
                <a:cs typeface="Times New Roman" panose="02020603050405020304" pitchFamily="18" charset="0"/>
              </a:rPr>
              <a:t>tree_insert</a:t>
            </a:r>
            <a:r>
              <a:rPr lang="en-US" altLang="zh-CN" sz="2000" dirty="0">
                <a:latin typeface="Times New Roman" panose="02020603050405020304" pitchFamily="18" charset="0"/>
                <a:cs typeface="Times New Roman" panose="02020603050405020304" pitchFamily="18" charset="0"/>
              </a:rPr>
              <a:t>(T-&gt;right, e);</a:t>
            </a:r>
          </a:p>
          <a:p>
            <a:pPr marL="0" indent="0" algn="just" eaLnBrk="1" hangingPunct="1">
              <a:lnSpc>
                <a:spcPct val="120000"/>
              </a:lnSpc>
              <a:spcBef>
                <a:spcPts val="0"/>
              </a:spcBef>
              <a:buNone/>
            </a:pPr>
            <a:r>
              <a:rPr lang="en-US" altLang="zh-CN" sz="2000" dirty="0">
                <a:latin typeface="Times New Roman" panose="02020603050405020304" pitchFamily="18" charset="0"/>
                <a:cs typeface="Times New Roman" panose="02020603050405020304" pitchFamily="18" charset="0"/>
              </a:rPr>
              <a:t>76         //@assert </a:t>
            </a:r>
            <a:r>
              <a:rPr lang="en-US" altLang="zh-CN" sz="2000" dirty="0" err="1">
                <a:latin typeface="Times New Roman" panose="02020603050405020304" pitchFamily="18" charset="0"/>
                <a:cs typeface="Times New Roman" panose="02020603050405020304" pitchFamily="18" charset="0"/>
              </a:rPr>
              <a:t>is_avl</a:t>
            </a:r>
            <a:r>
              <a:rPr lang="en-US" altLang="zh-CN" sz="2000" dirty="0">
                <a:latin typeface="Times New Roman" panose="02020603050405020304" pitchFamily="18" charset="0"/>
                <a:cs typeface="Times New Roman" panose="02020603050405020304" pitchFamily="18" charset="0"/>
              </a:rPr>
              <a:t>(T-&gt;right);</a:t>
            </a:r>
          </a:p>
          <a:p>
            <a:pPr marL="0" indent="0" algn="just" eaLnBrk="1" hangingPunct="1">
              <a:lnSpc>
                <a:spcPct val="120000"/>
              </a:lnSpc>
              <a:spcBef>
                <a:spcPts val="0"/>
              </a:spcBef>
              <a:buNone/>
            </a:pPr>
            <a:r>
              <a:rPr lang="en-US" altLang="zh-CN" sz="2000" dirty="0">
                <a:latin typeface="Times New Roman" panose="02020603050405020304" pitchFamily="18" charset="0"/>
                <a:cs typeface="Times New Roman" panose="02020603050405020304" pitchFamily="18" charset="0"/>
              </a:rPr>
              <a:t>77         T = </a:t>
            </a:r>
            <a:r>
              <a:rPr lang="en-US" altLang="zh-CN" sz="2000" dirty="0" err="1">
                <a:latin typeface="Times New Roman" panose="02020603050405020304" pitchFamily="18" charset="0"/>
                <a:cs typeface="Times New Roman" panose="02020603050405020304" pitchFamily="18" charset="0"/>
              </a:rPr>
              <a:t>rebalance_right</a:t>
            </a:r>
            <a:r>
              <a:rPr lang="en-US" altLang="zh-CN" sz="2000" dirty="0">
                <a:latin typeface="Times New Roman" panose="02020603050405020304" pitchFamily="18" charset="0"/>
                <a:cs typeface="Times New Roman" panose="02020603050405020304" pitchFamily="18" charset="0"/>
              </a:rPr>
              <a:t>(T); // New</a:t>
            </a:r>
          </a:p>
          <a:p>
            <a:pPr marL="0" indent="0" algn="just" eaLnBrk="1" hangingPunct="1">
              <a:lnSpc>
                <a:spcPct val="120000"/>
              </a:lnSpc>
              <a:spcBef>
                <a:spcPts val="0"/>
              </a:spcBef>
              <a:buNone/>
            </a:pPr>
            <a:r>
              <a:rPr lang="en-US" altLang="zh-CN" sz="2000" dirty="0">
                <a:latin typeface="Times New Roman" panose="02020603050405020304" pitchFamily="18" charset="0"/>
                <a:cs typeface="Times New Roman" panose="02020603050405020304" pitchFamily="18" charset="0"/>
              </a:rPr>
              <a:t>78         //@assert </a:t>
            </a:r>
            <a:r>
              <a:rPr lang="en-US" altLang="zh-CN" sz="2000" dirty="0" err="1">
                <a:latin typeface="Times New Roman" panose="02020603050405020304" pitchFamily="18" charset="0"/>
                <a:cs typeface="Times New Roman" panose="02020603050405020304" pitchFamily="18" charset="0"/>
              </a:rPr>
              <a:t>is_avl</a:t>
            </a:r>
            <a:r>
              <a:rPr lang="en-US" altLang="zh-CN" sz="2000" dirty="0">
                <a:latin typeface="Times New Roman" panose="02020603050405020304" pitchFamily="18" charset="0"/>
                <a:cs typeface="Times New Roman" panose="02020603050405020304" pitchFamily="18" charset="0"/>
              </a:rPr>
              <a:t>(T);</a:t>
            </a:r>
          </a:p>
          <a:p>
            <a:pPr marL="0" indent="0" algn="just" eaLnBrk="1" hangingPunct="1">
              <a:lnSpc>
                <a:spcPct val="120000"/>
              </a:lnSpc>
              <a:spcBef>
                <a:spcPts val="0"/>
              </a:spcBef>
              <a:buNone/>
            </a:pPr>
            <a:r>
              <a:rPr lang="en-US" altLang="zh-CN" sz="2000" dirty="0">
                <a:latin typeface="Times New Roman" panose="02020603050405020304" pitchFamily="18" charset="0"/>
                <a:cs typeface="Times New Roman" panose="02020603050405020304" pitchFamily="18" charset="0"/>
              </a:rPr>
              <a:t>79     }</a:t>
            </a:r>
          </a:p>
          <a:p>
            <a:pPr marL="0" indent="0" algn="just" eaLnBrk="1" hangingPunct="1">
              <a:lnSpc>
                <a:spcPct val="120000"/>
              </a:lnSpc>
              <a:spcBef>
                <a:spcPts val="0"/>
              </a:spcBef>
              <a:buNone/>
            </a:pPr>
            <a:r>
              <a:rPr lang="en-US" altLang="zh-CN" sz="2000" dirty="0">
                <a:latin typeface="Times New Roman" panose="02020603050405020304" pitchFamily="18" charset="0"/>
                <a:cs typeface="Times New Roman" panose="02020603050405020304" pitchFamily="18" charset="0"/>
              </a:rPr>
              <a:t>80     return T;</a:t>
            </a:r>
          </a:p>
          <a:p>
            <a:pPr marL="0" indent="0" algn="just" eaLnBrk="1" hangingPunct="1">
              <a:lnSpc>
                <a:spcPct val="120000"/>
              </a:lnSpc>
              <a:spcBef>
                <a:spcPts val="0"/>
              </a:spcBef>
              <a:buNone/>
            </a:pPr>
            <a:r>
              <a:rPr lang="en-US" altLang="zh-CN" sz="2000" dirty="0">
                <a:latin typeface="Times New Roman" panose="02020603050405020304" pitchFamily="18" charset="0"/>
                <a:cs typeface="Times New Roman" panose="02020603050405020304" pitchFamily="18" charset="0"/>
              </a:rPr>
              <a:t>81 }</a:t>
            </a: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7  </a:t>
            </a:r>
            <a:r>
              <a:rPr lang="zh-CN" altLang="en-US" dirty="0"/>
              <a:t>实现插入操作</a:t>
            </a:r>
            <a:r>
              <a:rPr lang="en-US" altLang="zh-CN" dirty="0"/>
              <a:t>(</a:t>
            </a:r>
            <a:r>
              <a:rPr lang="zh-CN" altLang="en-US" dirty="0"/>
              <a:t>续</a:t>
            </a:r>
            <a:r>
              <a:rPr lang="en-US" altLang="zh-CN" dirty="0"/>
              <a:t>)</a:t>
            </a:r>
            <a:endParaRPr lang="zh-CN" altLang="en-US" dirty="0"/>
          </a:p>
        </p:txBody>
      </p:sp>
    </p:spTree>
    <p:extLst>
      <p:ext uri="{BB962C8B-B14F-4D97-AF65-F5344CB8AC3E}">
        <p14:creationId xmlns:p14="http://schemas.microsoft.com/office/powerpoint/2010/main" val="34049613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2024-04-09</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31</a:t>
            </a:fld>
            <a:endParaRPr lang="en-US" altLang="zh-CN"/>
          </a:p>
        </p:txBody>
      </p:sp>
      <p:sp>
        <p:nvSpPr>
          <p:cNvPr id="9219" name="Rectangle 3"/>
          <p:cNvSpPr>
            <a:spLocks noGrp="1" noChangeArrowheads="1"/>
          </p:cNvSpPr>
          <p:nvPr>
            <p:ph type="body" idx="1"/>
          </p:nvPr>
        </p:nvSpPr>
        <p:spPr>
          <a:xfrm>
            <a:off x="457200" y="914400"/>
            <a:ext cx="8229600" cy="5140325"/>
          </a:xfrm>
        </p:spPr>
        <p:txBody>
          <a:bodyPr/>
          <a:lstStyle/>
          <a:p>
            <a:pPr marL="0" indent="0" algn="just" eaLnBrk="1" hangingPunct="1">
              <a:lnSpc>
                <a:spcPct val="120000"/>
              </a:lnSpc>
              <a:spcBef>
                <a:spcPts val="0"/>
              </a:spcBef>
              <a:buNone/>
            </a:pPr>
            <a:r>
              <a:rPr lang="zh-CN" altLang="en-US" sz="2000" dirty="0">
                <a:latin typeface="Times New Roman" panose="02020603050405020304" pitchFamily="18" charset="0"/>
                <a:cs typeface="Times New Roman" panose="02020603050405020304" pitchFamily="18" charset="0"/>
              </a:rPr>
              <a:t>这个函数的前置条件和后置条件实际上并不足以证明这个函数是正确的。 我们还需要一个关于树如何因插入而改变的断言，这有点冗长。然而，如果我们对上面的约定进行动态检查，我们会确定结果确实是一棵</a:t>
            </a:r>
            <a:r>
              <a:rPr lang="en-US" altLang="zh-CN" sz="2000" dirty="0">
                <a:latin typeface="Times New Roman" panose="02020603050405020304" pitchFamily="18" charset="0"/>
                <a:cs typeface="Times New Roman" panose="02020603050405020304" pitchFamily="18" charset="0"/>
              </a:rPr>
              <a:t>AVL </a:t>
            </a:r>
            <a:r>
              <a:rPr lang="zh-CN" altLang="en-US" sz="2000" dirty="0">
                <a:latin typeface="Times New Roman" panose="02020603050405020304" pitchFamily="18" charset="0"/>
                <a:cs typeface="Times New Roman" panose="02020603050405020304" pitchFamily="18" charset="0"/>
              </a:rPr>
              <a:t>树。正如我们已经多次观察到的那样：我们可以测试所需的属性，但我们可能需要加强前置条件和后置条件才能严格证明它。</a:t>
            </a:r>
          </a:p>
          <a:p>
            <a:pPr marL="0" indent="0" algn="just" eaLnBrk="1" hangingPunct="1">
              <a:lnSpc>
                <a:spcPct val="120000"/>
              </a:lnSpc>
              <a:spcBef>
                <a:spcPts val="0"/>
              </a:spcBef>
              <a:buNone/>
            </a:pPr>
            <a:r>
              <a:rPr lang="zh-CN" altLang="en-US" sz="2000" dirty="0">
                <a:latin typeface="Times New Roman" panose="02020603050405020304" pitchFamily="18" charset="0"/>
                <a:cs typeface="Times New Roman" panose="02020603050405020304" pitchFamily="18" charset="0"/>
              </a:rPr>
              <a:t>我们只展示函数 </a:t>
            </a:r>
            <a:r>
              <a:rPr lang="en-US" altLang="zh-CN" sz="2000" dirty="0" err="1">
                <a:latin typeface="Times New Roman" panose="02020603050405020304" pitchFamily="18" charset="0"/>
                <a:cs typeface="Times New Roman" panose="02020603050405020304" pitchFamily="18" charset="0"/>
              </a:rPr>
              <a:t>rebalance_right</a:t>
            </a:r>
            <a:r>
              <a:rPr lang="zh-CN" altLang="en-US"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rebalance_left</a:t>
            </a: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是对称的。</a:t>
            </a:r>
            <a:endParaRPr lang="en-US" altLang="zh-CN" sz="2000" dirty="0">
              <a:latin typeface="Times New Roman" panose="02020603050405020304" pitchFamily="18" charset="0"/>
              <a:cs typeface="Times New Roman" panose="02020603050405020304" pitchFamily="18" charset="0"/>
            </a:endParaRPr>
          </a:p>
          <a:p>
            <a:pPr marL="0" indent="0" algn="just" eaLnBrk="1" hangingPunct="1">
              <a:lnSpc>
                <a:spcPct val="120000"/>
              </a:lnSpc>
              <a:spcBef>
                <a:spcPts val="0"/>
              </a:spcBef>
              <a:buNone/>
            </a:pPr>
            <a:r>
              <a:rPr lang="en-US" altLang="zh-CN" sz="2000" dirty="0">
                <a:latin typeface="Times New Roman" panose="02020603050405020304" pitchFamily="18" charset="0"/>
                <a:cs typeface="Times New Roman" panose="02020603050405020304" pitchFamily="18" charset="0"/>
              </a:rPr>
              <a:t>28 tree* </a:t>
            </a:r>
            <a:r>
              <a:rPr lang="en-US" altLang="zh-CN" sz="2000" dirty="0" err="1">
                <a:latin typeface="Times New Roman" panose="02020603050405020304" pitchFamily="18" charset="0"/>
                <a:cs typeface="Times New Roman" panose="02020603050405020304" pitchFamily="18" charset="0"/>
              </a:rPr>
              <a:t>rebalance_right</a:t>
            </a:r>
            <a:r>
              <a:rPr lang="en-US" altLang="zh-CN" sz="2000" dirty="0">
                <a:latin typeface="Times New Roman" panose="02020603050405020304" pitchFamily="18" charset="0"/>
                <a:cs typeface="Times New Roman" panose="02020603050405020304" pitchFamily="18" charset="0"/>
              </a:rPr>
              <a:t>(tree* T)</a:t>
            </a:r>
          </a:p>
          <a:p>
            <a:pPr marL="0" indent="0" algn="just" eaLnBrk="1" hangingPunct="1">
              <a:lnSpc>
                <a:spcPct val="120000"/>
              </a:lnSpc>
              <a:spcBef>
                <a:spcPts val="0"/>
              </a:spcBef>
              <a:buNone/>
            </a:pPr>
            <a:r>
              <a:rPr lang="en-US" altLang="zh-CN" sz="2000" dirty="0">
                <a:latin typeface="Times New Roman" panose="02020603050405020304" pitchFamily="18" charset="0"/>
                <a:cs typeface="Times New Roman" panose="02020603050405020304" pitchFamily="18" charset="0"/>
              </a:rPr>
              <a:t>29 //@requires T != NULL &amp;&amp; T-&gt;right != NULL;</a:t>
            </a:r>
          </a:p>
          <a:p>
            <a:pPr marL="0" indent="0" algn="just" eaLnBrk="1" hangingPunct="1">
              <a:lnSpc>
                <a:spcPct val="120000"/>
              </a:lnSpc>
              <a:spcBef>
                <a:spcPts val="0"/>
              </a:spcBef>
              <a:buNone/>
            </a:pPr>
            <a:r>
              <a:rPr lang="en-US" altLang="zh-CN" sz="2000" dirty="0">
                <a:latin typeface="Times New Roman" panose="02020603050405020304" pitchFamily="18" charset="0"/>
                <a:cs typeface="Times New Roman" panose="02020603050405020304" pitchFamily="18" charset="0"/>
              </a:rPr>
              <a:t>30 //@requires </a:t>
            </a:r>
            <a:r>
              <a:rPr lang="en-US" altLang="zh-CN" sz="2000" dirty="0" err="1">
                <a:latin typeface="Times New Roman" panose="02020603050405020304" pitchFamily="18" charset="0"/>
                <a:cs typeface="Times New Roman" panose="02020603050405020304" pitchFamily="18" charset="0"/>
              </a:rPr>
              <a:t>is_avl</a:t>
            </a:r>
            <a:r>
              <a:rPr lang="en-US" altLang="zh-CN" sz="2000" dirty="0">
                <a:latin typeface="Times New Roman" panose="02020603050405020304" pitchFamily="18" charset="0"/>
                <a:cs typeface="Times New Roman" panose="02020603050405020304" pitchFamily="18" charset="0"/>
              </a:rPr>
              <a:t>(T-&gt;left) &amp;&amp; </a:t>
            </a:r>
            <a:r>
              <a:rPr lang="en-US" altLang="zh-CN" sz="2000" dirty="0" err="1">
                <a:latin typeface="Times New Roman" panose="02020603050405020304" pitchFamily="18" charset="0"/>
                <a:cs typeface="Times New Roman" panose="02020603050405020304" pitchFamily="18" charset="0"/>
              </a:rPr>
              <a:t>is_avl</a:t>
            </a:r>
            <a:r>
              <a:rPr lang="en-US" altLang="zh-CN" sz="2000" dirty="0">
                <a:latin typeface="Times New Roman" panose="02020603050405020304" pitchFamily="18" charset="0"/>
                <a:cs typeface="Times New Roman" panose="02020603050405020304" pitchFamily="18" charset="0"/>
              </a:rPr>
              <a:t>(T-&gt;right);</a:t>
            </a:r>
          </a:p>
          <a:p>
            <a:pPr marL="0" indent="0" algn="just" eaLnBrk="1" hangingPunct="1">
              <a:lnSpc>
                <a:spcPct val="120000"/>
              </a:lnSpc>
              <a:spcBef>
                <a:spcPts val="0"/>
              </a:spcBef>
              <a:buNone/>
            </a:pPr>
            <a:r>
              <a:rPr lang="en-US" altLang="zh-CN" sz="2000" dirty="0">
                <a:latin typeface="Times New Roman" panose="02020603050405020304" pitchFamily="18" charset="0"/>
                <a:cs typeface="Times New Roman" panose="02020603050405020304" pitchFamily="18" charset="0"/>
              </a:rPr>
              <a:t>31 //@ensures </a:t>
            </a:r>
            <a:r>
              <a:rPr lang="en-US" altLang="zh-CN" sz="2000" dirty="0" err="1">
                <a:latin typeface="Times New Roman" panose="02020603050405020304" pitchFamily="18" charset="0"/>
                <a:cs typeface="Times New Roman" panose="02020603050405020304" pitchFamily="18" charset="0"/>
              </a:rPr>
              <a:t>is_avl</a:t>
            </a:r>
            <a:r>
              <a:rPr lang="en-US" altLang="zh-CN" sz="2000" dirty="0">
                <a:latin typeface="Times New Roman" panose="02020603050405020304" pitchFamily="18" charset="0"/>
                <a:cs typeface="Times New Roman" panose="02020603050405020304" pitchFamily="18" charset="0"/>
              </a:rPr>
              <a:t>(\result);</a:t>
            </a:r>
          </a:p>
          <a:p>
            <a:pPr marL="0" indent="0" algn="just" eaLnBrk="1" hangingPunct="1">
              <a:lnSpc>
                <a:spcPct val="120000"/>
              </a:lnSpc>
              <a:spcBef>
                <a:spcPts val="0"/>
              </a:spcBef>
              <a:buNone/>
            </a:pPr>
            <a:r>
              <a:rPr lang="en-US" altLang="zh-CN" sz="2000" dirty="0">
                <a:latin typeface="Times New Roman" panose="02020603050405020304" pitchFamily="18" charset="0"/>
                <a:cs typeface="Times New Roman" panose="02020603050405020304" pitchFamily="18" charset="0"/>
              </a:rPr>
              <a:t>32 {</a:t>
            </a:r>
          </a:p>
          <a:p>
            <a:pPr marL="0" indent="0" algn="just" eaLnBrk="1" hangingPunct="1">
              <a:lnSpc>
                <a:spcPct val="120000"/>
              </a:lnSpc>
              <a:spcBef>
                <a:spcPts val="0"/>
              </a:spcBef>
              <a:buNone/>
            </a:pPr>
            <a:r>
              <a:rPr lang="en-US" altLang="zh-CN" sz="2000" dirty="0">
                <a:latin typeface="Times New Roman" panose="02020603050405020304" pitchFamily="18" charset="0"/>
                <a:cs typeface="Times New Roman" panose="02020603050405020304" pitchFamily="18" charset="0"/>
              </a:rPr>
              <a:t>33   if (height(T-&gt;right) - height(T-&gt;left) == 2) {</a:t>
            </a:r>
          </a:p>
          <a:p>
            <a:pPr marL="0" indent="0" algn="just" eaLnBrk="1" hangingPunct="1">
              <a:lnSpc>
                <a:spcPct val="120000"/>
              </a:lnSpc>
              <a:spcBef>
                <a:spcPts val="0"/>
              </a:spcBef>
              <a:buNone/>
            </a:pPr>
            <a:r>
              <a:rPr lang="en-US" altLang="zh-CN" sz="2000" dirty="0">
                <a:latin typeface="Times New Roman" panose="02020603050405020304" pitchFamily="18" charset="0"/>
                <a:cs typeface="Times New Roman" panose="02020603050405020304" pitchFamily="18" charset="0"/>
              </a:rPr>
              <a:t>34     if (height(T-&gt;right-&gt;right) &gt; height(T-&gt;right-&gt;left)) {</a:t>
            </a:r>
          </a:p>
          <a:p>
            <a:pPr marL="0" indent="0" algn="just" eaLnBrk="1" hangingPunct="1">
              <a:lnSpc>
                <a:spcPct val="120000"/>
              </a:lnSpc>
              <a:spcBef>
                <a:spcPts val="0"/>
              </a:spcBef>
              <a:buNone/>
            </a:pPr>
            <a:r>
              <a:rPr lang="en-US" altLang="zh-CN" sz="2000" dirty="0">
                <a:latin typeface="Times New Roman" panose="02020603050405020304" pitchFamily="18" charset="0"/>
                <a:cs typeface="Times New Roman" panose="02020603050405020304" pitchFamily="18" charset="0"/>
              </a:rPr>
              <a:t>35       // Single rotation</a:t>
            </a: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7  </a:t>
            </a:r>
            <a:r>
              <a:rPr lang="zh-CN" altLang="en-US" dirty="0"/>
              <a:t>实现插入操作</a:t>
            </a:r>
            <a:r>
              <a:rPr lang="en-US" altLang="zh-CN" dirty="0"/>
              <a:t>(</a:t>
            </a:r>
            <a:r>
              <a:rPr lang="zh-CN" altLang="en-US" dirty="0"/>
              <a:t>续</a:t>
            </a:r>
            <a:r>
              <a:rPr lang="en-US" altLang="zh-CN" dirty="0"/>
              <a:t>)</a:t>
            </a:r>
            <a:endParaRPr lang="zh-CN" altLang="en-US" dirty="0"/>
          </a:p>
        </p:txBody>
      </p:sp>
    </p:spTree>
    <p:extLst>
      <p:ext uri="{BB962C8B-B14F-4D97-AF65-F5344CB8AC3E}">
        <p14:creationId xmlns:p14="http://schemas.microsoft.com/office/powerpoint/2010/main" val="33783648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2024-04-09</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32</a:t>
            </a:fld>
            <a:endParaRPr lang="en-US" altLang="zh-CN"/>
          </a:p>
        </p:txBody>
      </p:sp>
      <p:sp>
        <p:nvSpPr>
          <p:cNvPr id="9219" name="Rectangle 3"/>
          <p:cNvSpPr>
            <a:spLocks noGrp="1" noChangeArrowheads="1"/>
          </p:cNvSpPr>
          <p:nvPr>
            <p:ph type="body" idx="1"/>
          </p:nvPr>
        </p:nvSpPr>
        <p:spPr>
          <a:xfrm>
            <a:off x="457200" y="914400"/>
            <a:ext cx="8229600" cy="5140325"/>
          </a:xfrm>
        </p:spPr>
        <p:txBody>
          <a:bodyPr/>
          <a:lstStyle/>
          <a:p>
            <a:pPr marL="0" indent="0" algn="just" eaLnBrk="1" hangingPunct="1">
              <a:lnSpc>
                <a:spcPct val="120000"/>
              </a:lnSpc>
              <a:spcBef>
                <a:spcPts val="0"/>
              </a:spcBef>
              <a:buNone/>
            </a:pPr>
            <a:r>
              <a:rPr lang="en-US" altLang="zh-CN" sz="2000" dirty="0">
                <a:latin typeface="Times New Roman" panose="02020603050405020304" pitchFamily="18" charset="0"/>
                <a:cs typeface="Times New Roman" panose="02020603050405020304" pitchFamily="18" charset="0"/>
              </a:rPr>
              <a:t>36       T = </a:t>
            </a:r>
            <a:r>
              <a:rPr lang="en-US" altLang="zh-CN" sz="2000" dirty="0" err="1">
                <a:latin typeface="Times New Roman" panose="02020603050405020304" pitchFamily="18" charset="0"/>
                <a:cs typeface="Times New Roman" panose="02020603050405020304" pitchFamily="18" charset="0"/>
              </a:rPr>
              <a:t>rotate_left</a:t>
            </a:r>
            <a:r>
              <a:rPr lang="en-US" altLang="zh-CN" sz="2000" dirty="0">
                <a:latin typeface="Times New Roman" panose="02020603050405020304" pitchFamily="18" charset="0"/>
                <a:cs typeface="Times New Roman" panose="02020603050405020304" pitchFamily="18" charset="0"/>
              </a:rPr>
              <a:t>(T);</a:t>
            </a:r>
          </a:p>
          <a:p>
            <a:pPr marL="0" indent="0" algn="just" eaLnBrk="1" hangingPunct="1">
              <a:lnSpc>
                <a:spcPct val="120000"/>
              </a:lnSpc>
              <a:spcBef>
                <a:spcPts val="0"/>
              </a:spcBef>
              <a:buNone/>
            </a:pPr>
            <a:r>
              <a:rPr lang="en-US" altLang="zh-CN" sz="2000" dirty="0">
                <a:latin typeface="Times New Roman" panose="02020603050405020304" pitchFamily="18" charset="0"/>
                <a:cs typeface="Times New Roman" panose="02020603050405020304" pitchFamily="18" charset="0"/>
              </a:rPr>
              <a:t>37     } else {</a:t>
            </a:r>
          </a:p>
          <a:p>
            <a:pPr marL="0" indent="0" algn="just" eaLnBrk="1" hangingPunct="1">
              <a:lnSpc>
                <a:spcPct val="120000"/>
              </a:lnSpc>
              <a:spcBef>
                <a:spcPts val="0"/>
              </a:spcBef>
              <a:buNone/>
            </a:pPr>
            <a:r>
              <a:rPr lang="en-US" altLang="zh-CN" sz="2000" dirty="0">
                <a:latin typeface="Times New Roman" panose="02020603050405020304" pitchFamily="18" charset="0"/>
                <a:cs typeface="Times New Roman" panose="02020603050405020304" pitchFamily="18" charset="0"/>
              </a:rPr>
              <a:t>38       //@assert height(T-&gt;right-&gt;left) &gt; height(T-&gt;right-&gt;right);</a:t>
            </a:r>
          </a:p>
          <a:p>
            <a:pPr marL="0" indent="0" algn="just" eaLnBrk="1" hangingPunct="1">
              <a:lnSpc>
                <a:spcPct val="120000"/>
              </a:lnSpc>
              <a:spcBef>
                <a:spcPts val="0"/>
              </a:spcBef>
              <a:buNone/>
            </a:pPr>
            <a:r>
              <a:rPr lang="en-US" altLang="zh-CN" sz="2000" dirty="0">
                <a:latin typeface="Times New Roman" panose="02020603050405020304" pitchFamily="18" charset="0"/>
                <a:cs typeface="Times New Roman" panose="02020603050405020304" pitchFamily="18" charset="0"/>
              </a:rPr>
              <a:t>39       // Double rotation</a:t>
            </a:r>
          </a:p>
          <a:p>
            <a:pPr marL="0" indent="0" algn="just" eaLnBrk="1" hangingPunct="1">
              <a:lnSpc>
                <a:spcPct val="120000"/>
              </a:lnSpc>
              <a:spcBef>
                <a:spcPts val="0"/>
              </a:spcBef>
              <a:buNone/>
            </a:pPr>
            <a:r>
              <a:rPr lang="en-US" altLang="zh-CN" sz="2000" dirty="0">
                <a:latin typeface="Times New Roman" panose="02020603050405020304" pitchFamily="18" charset="0"/>
                <a:cs typeface="Times New Roman" panose="02020603050405020304" pitchFamily="18" charset="0"/>
              </a:rPr>
              <a:t>40       T-&gt;right = </a:t>
            </a:r>
            <a:r>
              <a:rPr lang="en-US" altLang="zh-CN" sz="2000" dirty="0" err="1">
                <a:latin typeface="Times New Roman" panose="02020603050405020304" pitchFamily="18" charset="0"/>
                <a:cs typeface="Times New Roman" panose="02020603050405020304" pitchFamily="18" charset="0"/>
              </a:rPr>
              <a:t>rotate_right</a:t>
            </a:r>
            <a:r>
              <a:rPr lang="en-US" altLang="zh-CN" sz="2000" dirty="0">
                <a:latin typeface="Times New Roman" panose="02020603050405020304" pitchFamily="18" charset="0"/>
                <a:cs typeface="Times New Roman" panose="02020603050405020304" pitchFamily="18" charset="0"/>
              </a:rPr>
              <a:t>(T-&gt;right);</a:t>
            </a:r>
          </a:p>
          <a:p>
            <a:pPr marL="0" indent="0" algn="just" eaLnBrk="1" hangingPunct="1">
              <a:lnSpc>
                <a:spcPct val="120000"/>
              </a:lnSpc>
              <a:spcBef>
                <a:spcPts val="0"/>
              </a:spcBef>
              <a:buNone/>
            </a:pPr>
            <a:r>
              <a:rPr lang="en-US" altLang="zh-CN" sz="2000" dirty="0">
                <a:latin typeface="Times New Roman" panose="02020603050405020304" pitchFamily="18" charset="0"/>
                <a:cs typeface="Times New Roman" panose="02020603050405020304" pitchFamily="18" charset="0"/>
              </a:rPr>
              <a:t>41       T = </a:t>
            </a:r>
            <a:r>
              <a:rPr lang="en-US" altLang="zh-CN" sz="2000" dirty="0" err="1">
                <a:latin typeface="Times New Roman" panose="02020603050405020304" pitchFamily="18" charset="0"/>
                <a:cs typeface="Times New Roman" panose="02020603050405020304" pitchFamily="18" charset="0"/>
              </a:rPr>
              <a:t>rotate_left</a:t>
            </a:r>
            <a:r>
              <a:rPr lang="en-US" altLang="zh-CN" sz="2000" dirty="0">
                <a:latin typeface="Times New Roman" panose="02020603050405020304" pitchFamily="18" charset="0"/>
                <a:cs typeface="Times New Roman" panose="02020603050405020304" pitchFamily="18" charset="0"/>
              </a:rPr>
              <a:t>(T);</a:t>
            </a:r>
          </a:p>
          <a:p>
            <a:pPr marL="0" indent="0" algn="just" eaLnBrk="1" hangingPunct="1">
              <a:lnSpc>
                <a:spcPct val="120000"/>
              </a:lnSpc>
              <a:spcBef>
                <a:spcPts val="0"/>
              </a:spcBef>
              <a:buNone/>
            </a:pPr>
            <a:r>
              <a:rPr lang="en-US" altLang="zh-CN" sz="2000" dirty="0">
                <a:latin typeface="Times New Roman" panose="02020603050405020304" pitchFamily="18" charset="0"/>
                <a:cs typeface="Times New Roman" panose="02020603050405020304" pitchFamily="18" charset="0"/>
              </a:rPr>
              <a:t>42     }</a:t>
            </a:r>
          </a:p>
          <a:p>
            <a:pPr marL="0" indent="0" algn="just" eaLnBrk="1" hangingPunct="1">
              <a:lnSpc>
                <a:spcPct val="120000"/>
              </a:lnSpc>
              <a:spcBef>
                <a:spcPts val="0"/>
              </a:spcBef>
              <a:buNone/>
            </a:pPr>
            <a:r>
              <a:rPr lang="en-US" altLang="zh-CN" sz="2000" dirty="0">
                <a:latin typeface="Times New Roman" panose="02020603050405020304" pitchFamily="18" charset="0"/>
                <a:cs typeface="Times New Roman" panose="02020603050405020304" pitchFamily="18" charset="0"/>
              </a:rPr>
              <a:t>43   } else { // No rotation needed, but tree may have grown</a:t>
            </a:r>
          </a:p>
          <a:p>
            <a:pPr marL="0" indent="0" algn="just" eaLnBrk="1" hangingPunct="1">
              <a:lnSpc>
                <a:spcPct val="120000"/>
              </a:lnSpc>
              <a:spcBef>
                <a:spcPts val="0"/>
              </a:spcBef>
              <a:buNone/>
            </a:pPr>
            <a:r>
              <a:rPr lang="en-US" altLang="zh-CN" sz="2000" dirty="0">
                <a:latin typeface="Times New Roman" panose="02020603050405020304" pitchFamily="18" charset="0"/>
                <a:cs typeface="Times New Roman" panose="02020603050405020304" pitchFamily="18" charset="0"/>
              </a:rPr>
              <a:t>44     </a:t>
            </a:r>
            <a:r>
              <a:rPr lang="en-US" altLang="zh-CN" sz="2000" dirty="0" err="1">
                <a:latin typeface="Times New Roman" panose="02020603050405020304" pitchFamily="18" charset="0"/>
                <a:cs typeface="Times New Roman" panose="02020603050405020304" pitchFamily="18" charset="0"/>
              </a:rPr>
              <a:t>fix_height</a:t>
            </a:r>
            <a:r>
              <a:rPr lang="en-US" altLang="zh-CN" sz="2000" dirty="0">
                <a:latin typeface="Times New Roman" panose="02020603050405020304" pitchFamily="18" charset="0"/>
                <a:cs typeface="Times New Roman" panose="02020603050405020304" pitchFamily="18" charset="0"/>
              </a:rPr>
              <a:t>(T);</a:t>
            </a:r>
          </a:p>
          <a:p>
            <a:pPr marL="0" indent="0" algn="just" eaLnBrk="1" hangingPunct="1">
              <a:lnSpc>
                <a:spcPct val="120000"/>
              </a:lnSpc>
              <a:spcBef>
                <a:spcPts val="0"/>
              </a:spcBef>
              <a:buNone/>
            </a:pPr>
            <a:r>
              <a:rPr lang="en-US" altLang="zh-CN" sz="2000" dirty="0">
                <a:latin typeface="Times New Roman" panose="02020603050405020304" pitchFamily="18" charset="0"/>
                <a:cs typeface="Times New Roman" panose="02020603050405020304" pitchFamily="18" charset="0"/>
              </a:rPr>
              <a:t>45   }</a:t>
            </a:r>
          </a:p>
          <a:p>
            <a:pPr marL="0" indent="0" algn="just" eaLnBrk="1" hangingPunct="1">
              <a:lnSpc>
                <a:spcPct val="120000"/>
              </a:lnSpc>
              <a:spcBef>
                <a:spcPts val="0"/>
              </a:spcBef>
              <a:buNone/>
            </a:pPr>
            <a:r>
              <a:rPr lang="en-US" altLang="zh-CN" sz="2000" dirty="0">
                <a:latin typeface="Times New Roman" panose="02020603050405020304" pitchFamily="18" charset="0"/>
                <a:cs typeface="Times New Roman" panose="02020603050405020304" pitchFamily="18" charset="0"/>
              </a:rPr>
              <a:t>46   return T;</a:t>
            </a:r>
          </a:p>
          <a:p>
            <a:pPr marL="0" indent="0" algn="just" eaLnBrk="1" hangingPunct="1">
              <a:lnSpc>
                <a:spcPct val="120000"/>
              </a:lnSpc>
              <a:spcBef>
                <a:spcPts val="0"/>
              </a:spcBef>
              <a:buNone/>
            </a:pPr>
            <a:r>
              <a:rPr lang="en-US" altLang="zh-CN" sz="2000" dirty="0">
                <a:latin typeface="Times New Roman" panose="02020603050405020304" pitchFamily="18" charset="0"/>
                <a:cs typeface="Times New Roman" panose="02020603050405020304" pitchFamily="18" charset="0"/>
              </a:rPr>
              <a:t>47 }</a:t>
            </a: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7  </a:t>
            </a:r>
            <a:r>
              <a:rPr lang="zh-CN" altLang="en-US" dirty="0"/>
              <a:t>实现插入操作</a:t>
            </a:r>
            <a:r>
              <a:rPr lang="en-US" altLang="zh-CN" dirty="0"/>
              <a:t>(</a:t>
            </a:r>
            <a:r>
              <a:rPr lang="zh-CN" altLang="en-US" dirty="0"/>
              <a:t>续</a:t>
            </a:r>
            <a:r>
              <a:rPr lang="en-US" altLang="zh-CN" dirty="0"/>
              <a:t>)</a:t>
            </a:r>
            <a:endParaRPr lang="zh-CN" altLang="en-US" dirty="0"/>
          </a:p>
        </p:txBody>
      </p:sp>
    </p:spTree>
    <p:extLst>
      <p:ext uri="{BB962C8B-B14F-4D97-AF65-F5344CB8AC3E}">
        <p14:creationId xmlns:p14="http://schemas.microsoft.com/office/powerpoint/2010/main" val="19173229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2024-04-09</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33</a:t>
            </a:fld>
            <a:endParaRPr lang="en-US" altLang="zh-CN"/>
          </a:p>
        </p:txBody>
      </p:sp>
      <p:sp>
        <p:nvSpPr>
          <p:cNvPr id="9219" name="Rectangle 3"/>
          <p:cNvSpPr>
            <a:spLocks noGrp="1" noChangeArrowheads="1"/>
          </p:cNvSpPr>
          <p:nvPr>
            <p:ph type="body" idx="1"/>
          </p:nvPr>
        </p:nvSpPr>
        <p:spPr>
          <a:xfrm>
            <a:off x="457200" y="914400"/>
            <a:ext cx="8229600" cy="5140325"/>
          </a:xfrm>
        </p:spPr>
        <p:txBody>
          <a:bodyPr/>
          <a:lstStyle/>
          <a:p>
            <a:pPr marL="0" indent="0" algn="just" eaLnBrk="1" hangingPunct="1">
              <a:lnSpc>
                <a:spcPct val="120000"/>
              </a:lnSpc>
              <a:spcBef>
                <a:spcPts val="0"/>
              </a:spcBef>
              <a:buNone/>
            </a:pPr>
            <a:r>
              <a:rPr lang="zh-CN" altLang="en-US" sz="2400" dirty="0">
                <a:latin typeface="Times New Roman" panose="02020603050405020304" pitchFamily="18" charset="0"/>
                <a:cs typeface="Times New Roman" panose="02020603050405020304" pitchFamily="18" charset="0"/>
              </a:rPr>
              <a:t>请注意，前提条件比我们想要的要弱。特别是，它们并不隐含我们为了显示与图片的对应关系而添加的一些断言。这留作练习 </a:t>
            </a:r>
            <a:r>
              <a:rPr lang="en-US" altLang="zh-CN" sz="2400" dirty="0">
                <a:latin typeface="Times New Roman" panose="02020603050405020304" pitchFamily="18" charset="0"/>
                <a:cs typeface="Times New Roman" panose="02020603050405020304" pitchFamily="18" charset="0"/>
              </a:rPr>
              <a:t>5</a:t>
            </a:r>
            <a:r>
              <a:rPr lang="zh-CN" altLang="en-US" sz="2400" dirty="0">
                <a:latin typeface="Times New Roman" panose="02020603050405020304" pitchFamily="18" charset="0"/>
                <a:cs typeface="Times New Roman" panose="02020603050405020304" pitchFamily="18" charset="0"/>
              </a:rPr>
              <a:t>（较难）。这样的断言仍然是有用的，因为它们写下了基于我们在幕后进行的非正式推理的期望。然后，如果它们失败了，它们可能是我们理解或代码本身存在错误的证据，否则这些错误可能未被发现。</a:t>
            </a:r>
            <a:endParaRPr lang="en-US" altLang="zh-CN" sz="2400" dirty="0">
              <a:latin typeface="Times New Roman" panose="02020603050405020304" pitchFamily="18" charset="0"/>
              <a:cs typeface="Times New Roman" panose="02020603050405020304" pitchFamily="18" charset="0"/>
            </a:endParaRP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7  </a:t>
            </a:r>
            <a:r>
              <a:rPr lang="zh-CN" altLang="en-US" dirty="0"/>
              <a:t>实现插入操作</a:t>
            </a:r>
            <a:r>
              <a:rPr lang="en-US" altLang="zh-CN" dirty="0"/>
              <a:t>(</a:t>
            </a:r>
            <a:r>
              <a:rPr lang="zh-CN" altLang="en-US" dirty="0"/>
              <a:t>续</a:t>
            </a:r>
            <a:r>
              <a:rPr lang="en-US" altLang="zh-CN" dirty="0"/>
              <a:t>)</a:t>
            </a:r>
            <a:endParaRPr lang="zh-CN" altLang="en-US" dirty="0"/>
          </a:p>
        </p:txBody>
      </p:sp>
    </p:spTree>
    <p:extLst>
      <p:ext uri="{BB962C8B-B14F-4D97-AF65-F5344CB8AC3E}">
        <p14:creationId xmlns:p14="http://schemas.microsoft.com/office/powerpoint/2010/main" val="2450120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2024-04-09</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34</a:t>
            </a:fld>
            <a:endParaRPr lang="en-US" altLang="zh-CN"/>
          </a:p>
        </p:txBody>
      </p:sp>
      <p:sp>
        <p:nvSpPr>
          <p:cNvPr id="9219" name="Rectangle 3"/>
          <p:cNvSpPr>
            <a:spLocks noGrp="1" noChangeArrowheads="1"/>
          </p:cNvSpPr>
          <p:nvPr>
            <p:ph type="body" idx="1"/>
          </p:nvPr>
        </p:nvSpPr>
        <p:spPr>
          <a:xfrm>
            <a:off x="457200" y="762000"/>
            <a:ext cx="8229600" cy="5140325"/>
          </a:xfrm>
        </p:spPr>
        <p:txBody>
          <a:bodyPr/>
          <a:lstStyle/>
          <a:p>
            <a:pPr marL="0" indent="0" algn="just" eaLnBrk="1" hangingPunct="1">
              <a:lnSpc>
                <a:spcPct val="150000"/>
              </a:lnSpc>
              <a:spcBef>
                <a:spcPts val="0"/>
              </a:spcBef>
              <a:buNone/>
            </a:pPr>
            <a:r>
              <a:rPr lang="zh-CN" altLang="en-US" sz="2000" dirty="0">
                <a:latin typeface="Times New Roman" panose="02020603050405020304" pitchFamily="18" charset="0"/>
                <a:cs typeface="Times New Roman" panose="02020603050405020304" pitchFamily="18" charset="0"/>
              </a:rPr>
              <a:t>我们想评估渐近复杂性，然后通过实验验证它。很容易看出插入和搜索操作都需要时间 </a:t>
            </a:r>
            <a:r>
              <a:rPr lang="en-US" altLang="zh-CN" sz="2000" dirty="0">
                <a:latin typeface="Times New Roman" panose="02020603050405020304" pitchFamily="18" charset="0"/>
                <a:cs typeface="Times New Roman" panose="02020603050405020304" pitchFamily="18" charset="0"/>
              </a:rPr>
              <a:t>O(h)</a:t>
            </a:r>
            <a:r>
              <a:rPr lang="zh-CN" altLang="en-US" sz="2000" dirty="0">
                <a:latin typeface="Times New Roman" panose="02020603050405020304" pitchFamily="18" charset="0"/>
                <a:cs typeface="Times New Roman" panose="02020603050405020304" pitchFamily="18" charset="0"/>
              </a:rPr>
              <a:t>，其中 </a:t>
            </a:r>
            <a:r>
              <a:rPr lang="en-US" altLang="zh-CN" sz="2000" dirty="0">
                <a:latin typeface="Times New Roman" panose="02020603050405020304" pitchFamily="18" charset="0"/>
                <a:cs typeface="Times New Roman" panose="02020603050405020304" pitchFamily="18" charset="0"/>
              </a:rPr>
              <a:t>h </a:t>
            </a:r>
            <a:r>
              <a:rPr lang="zh-CN" altLang="en-US" sz="2000" dirty="0">
                <a:latin typeface="Times New Roman" panose="02020603050405020304" pitchFamily="18" charset="0"/>
                <a:cs typeface="Times New Roman" panose="02020603050405020304" pitchFamily="18" charset="0"/>
              </a:rPr>
              <a:t>是树的高度。但是，如果我们使用 </a:t>
            </a:r>
            <a:r>
              <a:rPr lang="en-US" altLang="zh-CN" sz="2000" dirty="0">
                <a:latin typeface="Times New Roman" panose="02020603050405020304" pitchFamily="18" charset="0"/>
                <a:cs typeface="Times New Roman" panose="02020603050405020304" pitchFamily="18" charset="0"/>
              </a:rPr>
              <a:t>AVL </a:t>
            </a:r>
            <a:r>
              <a:rPr lang="zh-CN" altLang="en-US" sz="2000" dirty="0">
                <a:latin typeface="Times New Roman" panose="02020603050405020304" pitchFamily="18" charset="0"/>
                <a:cs typeface="Times New Roman" panose="02020603050405020304" pitchFamily="18" charset="0"/>
              </a:rPr>
              <a:t>树的平衡不变性，树的高度与存储的条目数量有什么关系呢？事实证明，</a:t>
            </a:r>
            <a:r>
              <a:rPr lang="en-US" altLang="zh-CN" sz="2000" dirty="0">
                <a:latin typeface="Times New Roman" panose="02020603050405020304" pitchFamily="18" charset="0"/>
                <a:cs typeface="Times New Roman" panose="02020603050405020304" pitchFamily="18" charset="0"/>
              </a:rPr>
              <a:t>h </a:t>
            </a:r>
            <a:r>
              <a:rPr lang="zh-CN" altLang="en-US" sz="2000" dirty="0">
                <a:latin typeface="Times New Roman" panose="02020603050405020304" pitchFamily="18" charset="0"/>
                <a:cs typeface="Times New Roman" panose="02020603050405020304" pitchFamily="18" charset="0"/>
              </a:rPr>
              <a:t>是 </a:t>
            </a:r>
            <a:r>
              <a:rPr lang="en-US" altLang="zh-CN" sz="2000" dirty="0">
                <a:latin typeface="Times New Roman" panose="02020603050405020304" pitchFamily="18" charset="0"/>
                <a:cs typeface="Times New Roman" panose="02020603050405020304" pitchFamily="18" charset="0"/>
              </a:rPr>
              <a:t>O(log(n))</a:t>
            </a:r>
            <a:r>
              <a:rPr lang="zh-CN" altLang="en-US" sz="2000" dirty="0">
                <a:latin typeface="Times New Roman" panose="02020603050405020304" pitchFamily="18" charset="0"/>
                <a:cs typeface="Times New Roman" panose="02020603050405020304" pitchFamily="18" charset="0"/>
              </a:rPr>
              <a:t>。</a:t>
            </a:r>
          </a:p>
          <a:p>
            <a:pPr marL="0" indent="0" algn="just" eaLnBrk="1" hangingPunct="1">
              <a:lnSpc>
                <a:spcPct val="150000"/>
              </a:lnSpc>
              <a:spcBef>
                <a:spcPts val="0"/>
              </a:spcBef>
              <a:buNone/>
            </a:pPr>
            <a:r>
              <a:rPr lang="zh-CN" altLang="en-US" sz="2000" dirty="0">
                <a:latin typeface="Times New Roman" panose="02020603050405020304" pitchFamily="18" charset="0"/>
                <a:cs typeface="Times New Roman" panose="02020603050405020304" pitchFamily="18" charset="0"/>
              </a:rPr>
              <a:t>为了通过实验验证这个预测，我们在运行时不断增加输入数据规模。一种方便的方法是将输入的大小加倍并比较运行时间。如果我们在树中插入 </a:t>
            </a:r>
            <a:r>
              <a:rPr lang="en-US" altLang="zh-CN" sz="2000" dirty="0">
                <a:latin typeface="Times New Roman" panose="02020603050405020304" pitchFamily="18" charset="0"/>
                <a:cs typeface="Times New Roman" panose="02020603050405020304" pitchFamily="18" charset="0"/>
              </a:rPr>
              <a:t>n </a:t>
            </a:r>
            <a:r>
              <a:rPr lang="zh-CN" altLang="en-US" sz="2000" dirty="0">
                <a:latin typeface="Times New Roman" panose="02020603050405020304" pitchFamily="18" charset="0"/>
                <a:cs typeface="Times New Roman" panose="02020603050405020304" pitchFamily="18" charset="0"/>
              </a:rPr>
              <a:t>个条目并查找它们，运行时间应该以 </a:t>
            </a:r>
            <a:r>
              <a:rPr lang="en-US" altLang="zh-CN" sz="2000" dirty="0">
                <a:latin typeface="Times New Roman" panose="02020603050405020304" pitchFamily="18" charset="0"/>
                <a:cs typeface="Times New Roman" panose="02020603050405020304" pitchFamily="18" charset="0"/>
              </a:rPr>
              <a:t>c × n × log(n) </a:t>
            </a:r>
            <a:r>
              <a:rPr lang="zh-CN" altLang="en-US" sz="2000" dirty="0">
                <a:latin typeface="Times New Roman" panose="02020603050405020304" pitchFamily="18" charset="0"/>
                <a:cs typeface="Times New Roman" panose="02020603050405020304" pitchFamily="18" charset="0"/>
              </a:rPr>
              <a:t>为界，</a:t>
            </a:r>
            <a:r>
              <a:rPr lang="en-US" altLang="zh-CN" sz="2000" dirty="0">
                <a:latin typeface="Times New Roman" panose="02020603050405020304" pitchFamily="18" charset="0"/>
                <a:cs typeface="Times New Roman" panose="02020603050405020304" pitchFamily="18" charset="0"/>
              </a:rPr>
              <a:t>c</a:t>
            </a:r>
            <a:r>
              <a:rPr lang="zh-CN" altLang="en-US" sz="2000" dirty="0">
                <a:latin typeface="Times New Roman" panose="02020603050405020304" pitchFamily="18" charset="0"/>
                <a:cs typeface="Times New Roman" panose="02020603050405020304" pitchFamily="18" charset="0"/>
              </a:rPr>
              <a:t>为某个常数。假设我们以某个大小 </a:t>
            </a:r>
            <a:r>
              <a:rPr lang="en-US" altLang="zh-CN" sz="2000" dirty="0">
                <a:latin typeface="Times New Roman" panose="02020603050405020304" pitchFamily="18" charset="0"/>
                <a:cs typeface="Times New Roman" panose="02020603050405020304" pitchFamily="18" charset="0"/>
              </a:rPr>
              <a:t>n </a:t>
            </a:r>
            <a:r>
              <a:rPr lang="zh-CN" altLang="en-US" sz="2000" dirty="0">
                <a:latin typeface="Times New Roman" panose="02020603050405020304" pitchFamily="18" charset="0"/>
                <a:cs typeface="Times New Roman" panose="02020603050405020304" pitchFamily="18" charset="0"/>
              </a:rPr>
              <a:t>运行它并观察 </a:t>
            </a:r>
            <a:r>
              <a:rPr lang="en-US" altLang="zh-CN" sz="2000" dirty="0">
                <a:latin typeface="Times New Roman" panose="02020603050405020304" pitchFamily="18" charset="0"/>
                <a:cs typeface="Times New Roman" panose="02020603050405020304" pitchFamily="18" charset="0"/>
              </a:rPr>
              <a:t>r = </a:t>
            </a:r>
            <a:r>
              <a:rPr lang="en-US" altLang="zh-CN" sz="2000" dirty="0" err="1">
                <a:latin typeface="Times New Roman" panose="02020603050405020304" pitchFamily="18" charset="0"/>
                <a:cs typeface="Times New Roman" panose="02020603050405020304" pitchFamily="18" charset="0"/>
              </a:rPr>
              <a:t>c×n×log</a:t>
            </a:r>
            <a:r>
              <a:rPr lang="en-US" altLang="zh-CN" sz="2000" dirty="0">
                <a:latin typeface="Times New Roman" panose="02020603050405020304" pitchFamily="18" charset="0"/>
                <a:cs typeface="Times New Roman" panose="02020603050405020304" pitchFamily="18" charset="0"/>
              </a:rPr>
              <a:t>(n)</a:t>
            </a:r>
            <a:r>
              <a:rPr lang="zh-CN" altLang="en-US" sz="2000" dirty="0">
                <a:latin typeface="Times New Roman" panose="02020603050405020304" pitchFamily="18" charset="0"/>
                <a:cs typeface="Times New Roman" panose="02020603050405020304" pitchFamily="18" charset="0"/>
              </a:rPr>
              <a:t>。如果我们将输入大小加倍，我们有 </a:t>
            </a:r>
            <a:r>
              <a:rPr lang="en-US" altLang="zh-CN" sz="2000" dirty="0">
                <a:latin typeface="Times New Roman" panose="02020603050405020304" pitchFamily="18" charset="0"/>
                <a:cs typeface="Times New Roman" panose="02020603050405020304" pitchFamily="18" charset="0"/>
              </a:rPr>
              <a:t>c×(2×n)×log(2×n) = 2×c×n×(1+log(n)) = 2×r+2×c×n</a:t>
            </a:r>
            <a:r>
              <a:rPr lang="zh-CN" altLang="en-US" sz="2000" dirty="0">
                <a:latin typeface="Times New Roman" panose="02020603050405020304" pitchFamily="18" charset="0"/>
                <a:cs typeface="Times New Roman" panose="02020603050405020304" pitchFamily="18" charset="0"/>
              </a:rPr>
              <a:t>，我们预计运行时间大概会增加一倍，加上一个额外的加数，大约是 </a:t>
            </a:r>
            <a:r>
              <a:rPr lang="en-US" altLang="zh-CN" sz="2000" dirty="0">
                <a:latin typeface="Times New Roman" panose="02020603050405020304" pitchFamily="18" charset="0"/>
                <a:cs typeface="Times New Roman" panose="02020603050405020304" pitchFamily="18" charset="0"/>
              </a:rPr>
              <a:t>n </a:t>
            </a:r>
            <a:r>
              <a:rPr lang="zh-CN" altLang="en-US" sz="2000" dirty="0">
                <a:latin typeface="Times New Roman" panose="02020603050405020304" pitchFamily="18" charset="0"/>
                <a:cs typeface="Times New Roman" panose="02020603050405020304" pitchFamily="18" charset="0"/>
              </a:rPr>
              <a:t>加倍时这个加数也加倍。为了消除较小的变化并获得更稳定的数字，我们将每个实验运行 </a:t>
            </a:r>
            <a:r>
              <a:rPr lang="en-US" altLang="zh-CN" sz="2000" dirty="0">
                <a:latin typeface="Times New Roman" panose="02020603050405020304" pitchFamily="18" charset="0"/>
                <a:cs typeface="Times New Roman" panose="02020603050405020304" pitchFamily="18" charset="0"/>
              </a:rPr>
              <a:t>100 </a:t>
            </a:r>
            <a:r>
              <a:rPr lang="zh-CN" altLang="en-US" sz="2000" dirty="0">
                <a:latin typeface="Times New Roman" panose="02020603050405020304" pitchFamily="18" charset="0"/>
                <a:cs typeface="Times New Roman" panose="02020603050405020304" pitchFamily="18" charset="0"/>
              </a:rPr>
              <a:t>次。</a:t>
            </a:r>
            <a:endParaRPr lang="en-US" altLang="zh-CN" sz="2000" dirty="0">
              <a:latin typeface="Times New Roman" panose="02020603050405020304" pitchFamily="18" charset="0"/>
              <a:cs typeface="Times New Roman" panose="02020603050405020304" pitchFamily="18" charset="0"/>
            </a:endParaRP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8  </a:t>
            </a:r>
            <a:r>
              <a:rPr lang="zh-CN" altLang="en-US" dirty="0"/>
              <a:t>实验评价</a:t>
            </a:r>
          </a:p>
        </p:txBody>
      </p:sp>
    </p:spTree>
    <p:extLst>
      <p:ext uri="{BB962C8B-B14F-4D97-AF65-F5344CB8AC3E}">
        <p14:creationId xmlns:p14="http://schemas.microsoft.com/office/powerpoint/2010/main" val="42645037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2024-04-09</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35</a:t>
            </a:fld>
            <a:endParaRPr lang="en-US" altLang="zh-CN"/>
          </a:p>
        </p:txBody>
      </p:sp>
      <p:sp>
        <p:nvSpPr>
          <p:cNvPr id="9219" name="Rectangle 3"/>
          <p:cNvSpPr>
            <a:spLocks noGrp="1" noChangeArrowheads="1"/>
          </p:cNvSpPr>
          <p:nvPr>
            <p:ph type="body" idx="1"/>
          </p:nvPr>
        </p:nvSpPr>
        <p:spPr>
          <a:xfrm>
            <a:off x="457200" y="879475"/>
            <a:ext cx="8229600" cy="5140325"/>
          </a:xfrm>
        </p:spPr>
        <p:txBody>
          <a:bodyPr/>
          <a:lstStyle/>
          <a:p>
            <a:pPr marL="0" indent="0" algn="just" eaLnBrk="1" hangingPunct="1">
              <a:lnSpc>
                <a:spcPct val="150000"/>
              </a:lnSpc>
              <a:spcBef>
                <a:spcPts val="0"/>
              </a:spcBef>
              <a:buNone/>
            </a:pPr>
            <a:r>
              <a:rPr lang="zh-CN" altLang="en-US" sz="2000" dirty="0">
                <a:latin typeface="Times New Roman" panose="02020603050405020304" pitchFamily="18" charset="0"/>
                <a:cs typeface="Times New Roman" panose="02020603050405020304" pitchFamily="18" charset="0"/>
              </a:rPr>
              <a:t>以下是结果：</a:t>
            </a:r>
            <a:endParaRPr lang="en-US" altLang="zh-CN" sz="2000" dirty="0">
              <a:latin typeface="Times New Roman" panose="02020603050405020304" pitchFamily="18" charset="0"/>
              <a:cs typeface="Times New Roman" panose="02020603050405020304" pitchFamily="18" charset="0"/>
            </a:endParaRPr>
          </a:p>
          <a:p>
            <a:pPr marL="0" indent="0" algn="just" eaLnBrk="1" hangingPunct="1">
              <a:lnSpc>
                <a:spcPct val="150000"/>
              </a:lnSpc>
              <a:spcBef>
                <a:spcPts val="0"/>
              </a:spcBef>
              <a:buNone/>
            </a:pPr>
            <a:endParaRPr lang="en-US" altLang="zh-CN" sz="2000" dirty="0">
              <a:latin typeface="Times New Roman" panose="02020603050405020304" pitchFamily="18" charset="0"/>
              <a:cs typeface="Times New Roman" panose="02020603050405020304" pitchFamily="18" charset="0"/>
            </a:endParaRPr>
          </a:p>
          <a:p>
            <a:pPr marL="0" indent="0" algn="just" eaLnBrk="1" hangingPunct="1">
              <a:lnSpc>
                <a:spcPct val="150000"/>
              </a:lnSpc>
              <a:spcBef>
                <a:spcPts val="0"/>
              </a:spcBef>
              <a:buNone/>
            </a:pPr>
            <a:endParaRPr lang="en-US" altLang="zh-CN" sz="2000" dirty="0">
              <a:latin typeface="Times New Roman" panose="02020603050405020304" pitchFamily="18" charset="0"/>
              <a:cs typeface="Times New Roman" panose="02020603050405020304" pitchFamily="18" charset="0"/>
            </a:endParaRPr>
          </a:p>
          <a:p>
            <a:pPr marL="0" indent="0" algn="just" eaLnBrk="1" hangingPunct="1">
              <a:lnSpc>
                <a:spcPct val="150000"/>
              </a:lnSpc>
              <a:spcBef>
                <a:spcPts val="0"/>
              </a:spcBef>
              <a:buNone/>
            </a:pPr>
            <a:endParaRPr lang="en-US" altLang="zh-CN" sz="2000" dirty="0">
              <a:latin typeface="Times New Roman" panose="02020603050405020304" pitchFamily="18" charset="0"/>
              <a:cs typeface="Times New Roman" panose="02020603050405020304" pitchFamily="18" charset="0"/>
            </a:endParaRPr>
          </a:p>
          <a:p>
            <a:pPr marL="0" indent="0" algn="just" eaLnBrk="1" hangingPunct="1">
              <a:lnSpc>
                <a:spcPct val="150000"/>
              </a:lnSpc>
              <a:spcBef>
                <a:spcPts val="0"/>
              </a:spcBef>
              <a:buNone/>
            </a:pPr>
            <a:endParaRPr lang="en-US" altLang="zh-CN" sz="2000" dirty="0">
              <a:latin typeface="Times New Roman" panose="02020603050405020304" pitchFamily="18" charset="0"/>
              <a:cs typeface="Times New Roman" panose="02020603050405020304" pitchFamily="18" charset="0"/>
            </a:endParaRPr>
          </a:p>
          <a:p>
            <a:pPr marL="0" indent="0" algn="just" eaLnBrk="1" hangingPunct="1">
              <a:lnSpc>
                <a:spcPct val="150000"/>
              </a:lnSpc>
              <a:spcBef>
                <a:spcPts val="0"/>
              </a:spcBef>
              <a:buNone/>
            </a:pPr>
            <a:endParaRPr lang="en-US" altLang="zh-CN" sz="2000" dirty="0">
              <a:latin typeface="Times New Roman" panose="02020603050405020304" pitchFamily="18" charset="0"/>
              <a:cs typeface="Times New Roman" panose="02020603050405020304" pitchFamily="18" charset="0"/>
            </a:endParaRPr>
          </a:p>
          <a:p>
            <a:pPr marL="0" indent="0" algn="just" eaLnBrk="1" hangingPunct="1">
              <a:lnSpc>
                <a:spcPct val="150000"/>
              </a:lnSpc>
              <a:spcBef>
                <a:spcPts val="0"/>
              </a:spcBef>
              <a:buNone/>
            </a:pPr>
            <a:endParaRPr lang="en-US" altLang="zh-CN" sz="2000" dirty="0">
              <a:latin typeface="Times New Roman" panose="02020603050405020304" pitchFamily="18" charset="0"/>
              <a:cs typeface="Times New Roman" panose="02020603050405020304" pitchFamily="18" charset="0"/>
            </a:endParaRPr>
          </a:p>
          <a:p>
            <a:pPr marL="0" indent="0" algn="just" eaLnBrk="1" hangingPunct="1">
              <a:lnSpc>
                <a:spcPct val="150000"/>
              </a:lnSpc>
              <a:spcBef>
                <a:spcPts val="0"/>
              </a:spcBef>
              <a:buNone/>
            </a:pPr>
            <a:endParaRPr lang="en-US" altLang="zh-CN" sz="2000" dirty="0">
              <a:latin typeface="Times New Roman" panose="02020603050405020304" pitchFamily="18" charset="0"/>
              <a:cs typeface="Times New Roman" panose="02020603050405020304" pitchFamily="18" charset="0"/>
            </a:endParaRPr>
          </a:p>
          <a:p>
            <a:pPr marL="0" indent="0" algn="just" eaLnBrk="1" hangingPunct="1">
              <a:lnSpc>
                <a:spcPct val="150000"/>
              </a:lnSpc>
              <a:spcBef>
                <a:spcPts val="0"/>
              </a:spcBef>
              <a:buNone/>
            </a:pPr>
            <a:endParaRPr lang="en-US" altLang="zh-CN" sz="2000" dirty="0">
              <a:latin typeface="Times New Roman" panose="02020603050405020304" pitchFamily="18" charset="0"/>
              <a:cs typeface="Times New Roman" panose="02020603050405020304" pitchFamily="18" charset="0"/>
            </a:endParaRPr>
          </a:p>
          <a:p>
            <a:pPr marL="0" indent="0" algn="just" eaLnBrk="1" hangingPunct="1">
              <a:lnSpc>
                <a:spcPct val="150000"/>
              </a:lnSpc>
              <a:spcBef>
                <a:spcPts val="0"/>
              </a:spcBef>
              <a:buNone/>
            </a:pPr>
            <a:r>
              <a:rPr lang="zh-CN" altLang="en-US" sz="2000" dirty="0">
                <a:latin typeface="Times New Roman" panose="02020603050405020304" pitchFamily="18" charset="0"/>
                <a:cs typeface="Times New Roman" panose="02020603050405020304" pitchFamily="18" charset="0"/>
              </a:rPr>
              <a:t>我们在第三列中看到，其中 </a:t>
            </a:r>
            <a:r>
              <a:rPr lang="en-US" altLang="zh-CN" sz="2000" dirty="0">
                <a:latin typeface="Times New Roman" panose="02020603050405020304" pitchFamily="18" charset="0"/>
                <a:cs typeface="Times New Roman" panose="02020603050405020304" pitchFamily="18" charset="0"/>
              </a:rPr>
              <a:t>2r </a:t>
            </a:r>
            <a:r>
              <a:rPr lang="zh-CN" altLang="en-US" sz="2000" dirty="0">
                <a:latin typeface="Times New Roman" panose="02020603050405020304" pitchFamily="18" charset="0"/>
                <a:cs typeface="Times New Roman" panose="02020603050405020304" pitchFamily="18" charset="0"/>
              </a:rPr>
              <a:t>代表前一个值的两倍，我们非常接近预测的运行时间，以及近似线性增加的额外加数。</a:t>
            </a:r>
            <a:endParaRPr lang="en-US" altLang="zh-CN" sz="2000" dirty="0">
              <a:latin typeface="Times New Roman" panose="02020603050405020304" pitchFamily="18" charset="0"/>
              <a:cs typeface="Times New Roman" panose="02020603050405020304" pitchFamily="18" charset="0"/>
            </a:endParaRPr>
          </a:p>
          <a:p>
            <a:pPr marL="0" indent="0" algn="just" eaLnBrk="1" hangingPunct="1">
              <a:lnSpc>
                <a:spcPct val="150000"/>
              </a:lnSpc>
              <a:spcBef>
                <a:spcPts val="0"/>
              </a:spcBef>
              <a:buNone/>
            </a:pPr>
            <a:endParaRPr lang="zh-CN" altLang="en-US" sz="2000" dirty="0">
              <a:latin typeface="Times New Roman" panose="02020603050405020304" pitchFamily="18" charset="0"/>
              <a:cs typeface="Times New Roman" panose="02020603050405020304" pitchFamily="18" charset="0"/>
            </a:endParaRP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8  </a:t>
            </a:r>
            <a:r>
              <a:rPr lang="zh-CN" altLang="en-US" dirty="0"/>
              <a:t>实验评价</a:t>
            </a:r>
            <a:r>
              <a:rPr lang="en-US" altLang="zh-CN" dirty="0"/>
              <a:t>(</a:t>
            </a:r>
            <a:r>
              <a:rPr lang="zh-CN" altLang="en-US" dirty="0"/>
              <a:t>续</a:t>
            </a:r>
            <a:r>
              <a:rPr lang="en-US" altLang="zh-CN" dirty="0"/>
              <a:t>)</a:t>
            </a:r>
            <a:endParaRPr lang="zh-CN" altLang="en-US" dirty="0"/>
          </a:p>
        </p:txBody>
      </p:sp>
      <p:pic>
        <p:nvPicPr>
          <p:cNvPr id="8" name="图片 7">
            <a:extLst>
              <a:ext uri="{FF2B5EF4-FFF2-40B4-BE49-F238E27FC236}">
                <a16:creationId xmlns:a16="http://schemas.microsoft.com/office/drawing/2014/main" id="{0F4159AE-270A-456E-BB23-E5B6AB634EAA}"/>
              </a:ext>
            </a:extLst>
          </p:cNvPr>
          <p:cNvPicPr>
            <a:picLocks noChangeAspect="1"/>
          </p:cNvPicPr>
          <p:nvPr/>
        </p:nvPicPr>
        <p:blipFill>
          <a:blip r:embed="rId2"/>
          <a:stretch>
            <a:fillRect/>
          </a:stretch>
        </p:blipFill>
        <p:spPr>
          <a:xfrm>
            <a:off x="1885950" y="914400"/>
            <a:ext cx="5372100" cy="4219575"/>
          </a:xfrm>
          <a:prstGeom prst="rect">
            <a:avLst/>
          </a:prstGeom>
        </p:spPr>
      </p:pic>
    </p:spTree>
    <p:extLst>
      <p:ext uri="{BB962C8B-B14F-4D97-AF65-F5344CB8AC3E}">
        <p14:creationId xmlns:p14="http://schemas.microsoft.com/office/powerpoint/2010/main" val="14946252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2024-04-09</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36</a:t>
            </a:fld>
            <a:endParaRPr lang="en-US" altLang="zh-CN"/>
          </a:p>
        </p:txBody>
      </p:sp>
      <p:sp>
        <p:nvSpPr>
          <p:cNvPr id="9219" name="Rectangle 3"/>
          <p:cNvSpPr>
            <a:spLocks noGrp="1" noChangeArrowheads="1"/>
          </p:cNvSpPr>
          <p:nvPr>
            <p:ph type="body" idx="1"/>
          </p:nvPr>
        </p:nvSpPr>
        <p:spPr>
          <a:xfrm>
            <a:off x="457200" y="879475"/>
            <a:ext cx="8229600" cy="5140325"/>
          </a:xfrm>
        </p:spPr>
        <p:txBody>
          <a:bodyPr/>
          <a:lstStyle/>
          <a:p>
            <a:pPr marL="0" indent="0" algn="just" eaLnBrk="1" hangingPunct="1">
              <a:lnSpc>
                <a:spcPct val="150000"/>
              </a:lnSpc>
              <a:spcBef>
                <a:spcPts val="0"/>
              </a:spcBef>
              <a:buNone/>
            </a:pPr>
            <a:r>
              <a:rPr lang="zh-CN" altLang="en-US" sz="2000" dirty="0">
                <a:latin typeface="Times New Roman" panose="02020603050405020304" pitchFamily="18" charset="0"/>
                <a:cs typeface="Times New Roman" panose="02020603050405020304" pitchFamily="18" charset="0"/>
              </a:rPr>
              <a:t>在第四列中，我们使用不会自动再平衡的普通二分查找树进行了实验。 首先，我们看到它们的效率要低得多，其次，我们看到它们随着规模的增加行为很难预测，有时会大幅跳跃，有时根本不会太多。 为了理解这种行为，我们需要更多地了解本实验中使用的键值的顺序和分布。 它们是字符串，按字典顺序进行比较。键值是通过整数向上计数然后将它们转换为字符串来生成的。 这些键值的分布是随意的，但不是随机的。 例如，如果我们从 </a:t>
            </a:r>
            <a:r>
              <a:rPr lang="en-US" altLang="zh-CN" sz="2000" dirty="0">
                <a:latin typeface="Times New Roman" panose="02020603050405020304" pitchFamily="18" charset="0"/>
                <a:cs typeface="Times New Roman" panose="02020603050405020304" pitchFamily="18" charset="0"/>
              </a:rPr>
              <a:t>0 </a:t>
            </a:r>
            <a:r>
              <a:rPr lang="zh-CN" altLang="en-US" sz="2000" dirty="0">
                <a:latin typeface="Times New Roman" panose="02020603050405020304" pitchFamily="18" charset="0"/>
                <a:cs typeface="Times New Roman" panose="02020603050405020304" pitchFamily="18" charset="0"/>
              </a:rPr>
              <a:t>开始计数：</a:t>
            </a:r>
            <a:r>
              <a:rPr lang="en-US" altLang="zh-CN" sz="2000" dirty="0">
                <a:latin typeface="Times New Roman" panose="02020603050405020304" pitchFamily="18" charset="0"/>
                <a:cs typeface="Times New Roman" panose="02020603050405020304" pitchFamily="18" charset="0"/>
              </a:rPr>
              <a:t>"0" &lt; "1" &lt; "2" &lt; "3" &lt; "4" &lt; "5" &lt; "6" &lt; "7" &lt; "8" &lt; "9" &lt; "10" &lt; "12" &lt; ...</a:t>
            </a:r>
          </a:p>
          <a:p>
            <a:pPr marL="0" indent="0" algn="just" eaLnBrk="1" hangingPunct="1">
              <a:lnSpc>
                <a:spcPct val="150000"/>
              </a:lnSpc>
              <a:spcBef>
                <a:spcPts val="0"/>
              </a:spcBef>
              <a:buNone/>
            </a:pPr>
            <a:r>
              <a:rPr lang="zh-CN" altLang="en-US" sz="2000" dirty="0">
                <a:latin typeface="Times New Roman" panose="02020603050405020304" pitchFamily="18" charset="0"/>
                <a:cs typeface="Times New Roman" panose="02020603050405020304" pitchFamily="18" charset="0"/>
              </a:rPr>
              <a:t>前十个字符串按升序排列，然后在“</a:t>
            </a:r>
            <a:r>
              <a:rPr lang="en-US" altLang="zh-CN" sz="2000" dirty="0">
                <a:latin typeface="Times New Roman" panose="02020603050405020304" pitchFamily="18" charset="0"/>
                <a:cs typeface="Times New Roman" panose="02020603050405020304" pitchFamily="18" charset="0"/>
              </a:rPr>
              <a:t>1”</a:t>
            </a:r>
            <a:r>
              <a:rPr lang="zh-CN" altLang="en-US" sz="2000" dirty="0">
                <a:latin typeface="Times New Roman" panose="02020603050405020304" pitchFamily="18" charset="0"/>
                <a:cs typeface="Times New Roman" panose="02020603050405020304" pitchFamily="18" charset="0"/>
              </a:rPr>
              <a:t>和“</a:t>
            </a:r>
            <a:r>
              <a:rPr lang="en-US" altLang="zh-CN" sz="2000" dirty="0">
                <a:latin typeface="Times New Roman" panose="02020603050405020304" pitchFamily="18" charset="0"/>
                <a:cs typeface="Times New Roman" panose="02020603050405020304" pitchFamily="18" charset="0"/>
              </a:rPr>
              <a:t>2”</a:t>
            </a:r>
            <a:r>
              <a:rPr lang="zh-CN" altLang="en-US" sz="2000" dirty="0">
                <a:latin typeface="Times New Roman" panose="02020603050405020304" pitchFamily="18" charset="0"/>
                <a:cs typeface="Times New Roman" panose="02020603050405020304" pitchFamily="18" charset="0"/>
              </a:rPr>
              <a:t>之间插入数字。 这种随机分布是许多实际应用的典型特征，我们看到与 </a:t>
            </a:r>
            <a:r>
              <a:rPr lang="en-US" altLang="zh-CN" sz="2000" dirty="0">
                <a:latin typeface="Times New Roman" panose="02020603050405020304" pitchFamily="18" charset="0"/>
                <a:cs typeface="Times New Roman" panose="02020603050405020304" pitchFamily="18" charset="0"/>
              </a:rPr>
              <a:t>AVL </a:t>
            </a:r>
            <a:r>
              <a:rPr lang="zh-CN" altLang="en-US" sz="2000" dirty="0">
                <a:latin typeface="Times New Roman" panose="02020603050405020304" pitchFamily="18" charset="0"/>
                <a:cs typeface="Times New Roman" panose="02020603050405020304" pitchFamily="18" charset="0"/>
              </a:rPr>
              <a:t>树相比，没有再平衡的二分查找树的性能非常差且不可预测。</a:t>
            </a:r>
            <a:endParaRPr lang="en-US" altLang="zh-CN" sz="2000" dirty="0">
              <a:latin typeface="Times New Roman" panose="02020603050405020304" pitchFamily="18" charset="0"/>
              <a:cs typeface="Times New Roman" panose="02020603050405020304" pitchFamily="18" charset="0"/>
            </a:endParaRP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8  </a:t>
            </a:r>
            <a:r>
              <a:rPr lang="zh-CN" altLang="en-US" dirty="0"/>
              <a:t>实验评价</a:t>
            </a:r>
            <a:r>
              <a:rPr lang="en-US" altLang="zh-CN" dirty="0"/>
              <a:t>(</a:t>
            </a:r>
            <a:r>
              <a:rPr lang="zh-CN" altLang="en-US" dirty="0"/>
              <a:t>续</a:t>
            </a:r>
            <a:r>
              <a:rPr lang="en-US" altLang="zh-CN" dirty="0"/>
              <a:t>)</a:t>
            </a:r>
            <a:endParaRPr lang="zh-CN" altLang="en-US" dirty="0"/>
          </a:p>
        </p:txBody>
      </p:sp>
    </p:spTree>
    <p:extLst>
      <p:ext uri="{BB962C8B-B14F-4D97-AF65-F5344CB8AC3E}">
        <p14:creationId xmlns:p14="http://schemas.microsoft.com/office/powerpoint/2010/main" val="8173009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99FD4E6C-64F7-4EF4-8409-3B60F546464E}" type="datetime1">
              <a:rPr lang="zh-CN" altLang="en-US"/>
              <a:pPr>
                <a:defRPr/>
              </a:pPr>
              <a:t>2024-04-09</a:t>
            </a:fld>
            <a:endParaRPr lang="en-US" altLang="zh-CN"/>
          </a:p>
        </p:txBody>
      </p:sp>
      <p:sp>
        <p:nvSpPr>
          <p:cNvPr id="7" name="页脚占位符 4"/>
          <p:cNvSpPr>
            <a:spLocks noGrp="1"/>
          </p:cNvSpPr>
          <p:nvPr>
            <p:ph type="ftr" sz="quarter" idx="11"/>
          </p:nvPr>
        </p:nvSpPr>
        <p:spPr/>
        <p:txBody>
          <a:bodyPr/>
          <a:lstStyle/>
          <a:p>
            <a:pPr>
              <a:defRPr/>
            </a:pPr>
            <a:r>
              <a:rPr lang="en-US" altLang="zh-CN" dirty="0" err="1"/>
              <a:t>华中科技大学计算机学院</a:t>
            </a:r>
            <a:endParaRPr lang="en-US" altLang="zh-CN" dirty="0"/>
          </a:p>
        </p:txBody>
      </p:sp>
      <p:sp>
        <p:nvSpPr>
          <p:cNvPr id="228354" name="Rectangle 2"/>
          <p:cNvSpPr>
            <a:spLocks noGrp="1" noChangeArrowheads="1"/>
          </p:cNvSpPr>
          <p:nvPr>
            <p:ph type="title"/>
          </p:nvPr>
        </p:nvSpPr>
        <p:spPr>
          <a:xfrm>
            <a:off x="457200" y="277814"/>
            <a:ext cx="8229600" cy="788986"/>
          </a:xfrm>
        </p:spPr>
        <p:txBody>
          <a:bodyPr/>
          <a:lstStyle/>
          <a:p>
            <a:pPr eaLnBrk="1" hangingPunct="1">
              <a:defRPr/>
            </a:pPr>
            <a:r>
              <a:rPr lang="zh-CN" altLang="en-US" dirty="0"/>
              <a:t>思考题：（标记</a:t>
            </a:r>
            <a:r>
              <a:rPr lang="en-US" altLang="zh-CN" dirty="0"/>
              <a:t>*</a:t>
            </a:r>
            <a:r>
              <a:rPr lang="zh-CN" altLang="en-US" dirty="0"/>
              <a:t>号的是作业题）</a:t>
            </a:r>
          </a:p>
        </p:txBody>
      </p:sp>
      <p:sp>
        <p:nvSpPr>
          <p:cNvPr id="6150" name="Rectangle 5"/>
          <p:cNvSpPr>
            <a:spLocks noChangeArrowheads="1"/>
          </p:cNvSpPr>
          <p:nvPr/>
        </p:nvSpPr>
        <p:spPr bwMode="auto">
          <a:xfrm>
            <a:off x="0" y="2509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20000"/>
              </a:spcAft>
              <a:buFont typeface="Wingdings" panose="05000000000000000000" pitchFamily="2" charset="2"/>
              <a:buNone/>
            </a:pPr>
            <a:endParaRPr lang="zh-CN" altLang="en-US" sz="1800">
              <a:solidFill>
                <a:srgbClr val="000099"/>
              </a:solidFill>
            </a:endParaRPr>
          </a:p>
        </p:txBody>
      </p:sp>
      <p:sp>
        <p:nvSpPr>
          <p:cNvPr id="228358" name="Text Box 6"/>
          <p:cNvSpPr txBox="1">
            <a:spLocks noChangeArrowheads="1"/>
          </p:cNvSpPr>
          <p:nvPr/>
        </p:nvSpPr>
        <p:spPr bwMode="auto">
          <a:xfrm>
            <a:off x="495300" y="914400"/>
            <a:ext cx="8153400" cy="451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chemeClr val="accent1"/>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669925" indent="-325438">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022350" indent="-350838">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339850" indent="-315913">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1681163" indent="-339725">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1383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5955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0527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5099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indent="0" algn="just" eaLnBrk="1" hangingPunct="1">
              <a:lnSpc>
                <a:spcPct val="150000"/>
              </a:lnSpc>
              <a:spcBef>
                <a:spcPts val="600"/>
              </a:spcBef>
              <a:spcAft>
                <a:spcPts val="600"/>
              </a:spcAft>
              <a:buNone/>
            </a:pP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练习 </a:t>
            </a:r>
            <a:r>
              <a:rPr lang="en-US" altLang="zh-CN" sz="2400" dirty="0">
                <a:latin typeface="Times New Roman" panose="02020603050405020304" pitchFamily="18" charset="0"/>
                <a:cs typeface="Times New Roman" panose="02020603050405020304" pitchFamily="18" charset="0"/>
              </a:rPr>
              <a:t>1. </a:t>
            </a:r>
            <a:r>
              <a:rPr lang="zh-CN" altLang="en-US" sz="2400" dirty="0">
                <a:latin typeface="Times New Roman" panose="02020603050405020304" pitchFamily="18" charset="0"/>
                <a:cs typeface="Times New Roman" panose="02020603050405020304" pitchFamily="18" charset="0"/>
              </a:rPr>
              <a:t>证明在第</a:t>
            </a:r>
            <a:r>
              <a:rPr lang="en-US" altLang="zh-CN" sz="2400" dirty="0">
                <a:latin typeface="Times New Roman" panose="02020603050405020304" pitchFamily="18" charset="0"/>
                <a:cs typeface="Times New Roman" panose="02020603050405020304" pitchFamily="18" charset="0"/>
              </a:rPr>
              <a:t>5</a:t>
            </a:r>
            <a:r>
              <a:rPr lang="zh-CN" altLang="en-US" sz="2400" dirty="0">
                <a:latin typeface="Times New Roman" panose="02020603050405020304" pitchFamily="18" charset="0"/>
                <a:cs typeface="Times New Roman" panose="02020603050405020304" pitchFamily="18" charset="0"/>
              </a:rPr>
              <a:t>节的第二种情况下，一次左旋不一定会恢复高度不变性。</a:t>
            </a:r>
            <a:endParaRPr lang="en-US" altLang="zh-CN" sz="2400" dirty="0">
              <a:latin typeface="Times New Roman" panose="02020603050405020304" pitchFamily="18" charset="0"/>
              <a:cs typeface="Times New Roman" panose="02020603050405020304" pitchFamily="18" charset="0"/>
            </a:endParaRPr>
          </a:p>
          <a:p>
            <a:pPr marL="0" indent="0" algn="just" eaLnBrk="1" hangingPunct="1">
              <a:lnSpc>
                <a:spcPct val="150000"/>
              </a:lnSpc>
              <a:spcBef>
                <a:spcPts val="600"/>
              </a:spcBef>
              <a:spcAft>
                <a:spcPts val="600"/>
              </a:spcAft>
              <a:buNone/>
            </a:pPr>
            <a:endParaRPr lang="zh-CN" altLang="en-US" sz="2400" dirty="0">
              <a:latin typeface="Times New Roman" panose="02020603050405020304" pitchFamily="18" charset="0"/>
              <a:cs typeface="Times New Roman" panose="02020603050405020304" pitchFamily="18" charset="0"/>
            </a:endParaRPr>
          </a:p>
          <a:p>
            <a:pPr marL="0" indent="0" algn="just" eaLnBrk="1" hangingPunct="1">
              <a:lnSpc>
                <a:spcPct val="150000"/>
              </a:lnSpc>
              <a:spcBef>
                <a:spcPts val="600"/>
              </a:spcBef>
              <a:spcAft>
                <a:spcPts val="600"/>
              </a:spcAft>
              <a:buNone/>
            </a:pPr>
            <a:r>
              <a:rPr lang="zh-CN" altLang="en-US" sz="2400" dirty="0">
                <a:latin typeface="Times New Roman" panose="02020603050405020304" pitchFamily="18" charset="0"/>
                <a:cs typeface="Times New Roman" panose="02020603050405020304" pitchFamily="18" charset="0"/>
              </a:rPr>
              <a:t>练习 </a:t>
            </a:r>
            <a:r>
              <a:rPr lang="en-US" altLang="zh-CN" sz="2400" dirty="0">
                <a:latin typeface="Times New Roman" panose="02020603050405020304" pitchFamily="18" charset="0"/>
                <a:cs typeface="Times New Roman" panose="02020603050405020304" pitchFamily="18" charset="0"/>
              </a:rPr>
              <a:t>2. </a:t>
            </a:r>
            <a:r>
              <a:rPr lang="zh-CN" altLang="en-US" sz="2400" dirty="0">
                <a:latin typeface="Times New Roman" panose="02020603050405020304" pitchFamily="18" charset="0"/>
                <a:cs typeface="Times New Roman" panose="02020603050405020304" pitchFamily="18" charset="0"/>
              </a:rPr>
              <a:t>在图片中显示双旋转是两个旋转的组合。 讨论第一次旋转后高度不变性的情况。</a:t>
            </a:r>
            <a:endParaRPr lang="en-US" altLang="zh-CN" sz="2400" dirty="0">
              <a:latin typeface="Times New Roman" panose="02020603050405020304" pitchFamily="18" charset="0"/>
              <a:cs typeface="Times New Roman" panose="02020603050405020304" pitchFamily="18" charset="0"/>
            </a:endParaRPr>
          </a:p>
          <a:p>
            <a:pPr marL="0" indent="0" algn="just" eaLnBrk="1" hangingPunct="1">
              <a:lnSpc>
                <a:spcPct val="150000"/>
              </a:lnSpc>
              <a:spcBef>
                <a:spcPts val="600"/>
              </a:spcBef>
              <a:spcAft>
                <a:spcPts val="600"/>
              </a:spcAft>
              <a:buNone/>
            </a:pPr>
            <a:endParaRPr lang="zh-CN" altLang="en-US" sz="2400" dirty="0">
              <a:latin typeface="Times New Roman" panose="02020603050405020304" pitchFamily="18" charset="0"/>
              <a:cs typeface="Times New Roman" panose="02020603050405020304" pitchFamily="18" charset="0"/>
            </a:endParaRPr>
          </a:p>
          <a:p>
            <a:pPr marL="0" indent="0" algn="just" eaLnBrk="1" hangingPunct="1">
              <a:lnSpc>
                <a:spcPct val="150000"/>
              </a:lnSpc>
              <a:spcBef>
                <a:spcPts val="600"/>
              </a:spcBef>
              <a:spcAft>
                <a:spcPts val="600"/>
              </a:spcAft>
              <a:buNone/>
            </a:pPr>
            <a:r>
              <a:rPr lang="zh-CN" altLang="en-US" sz="2400" dirty="0">
                <a:latin typeface="Times New Roman" panose="02020603050405020304" pitchFamily="18" charset="0"/>
                <a:cs typeface="Times New Roman" panose="02020603050405020304" pitchFamily="18" charset="0"/>
              </a:rPr>
              <a:t>练习 </a:t>
            </a:r>
            <a:r>
              <a:rPr lang="en-US" altLang="zh-CN" sz="2400" dirty="0">
                <a:latin typeface="Times New Roman" panose="02020603050405020304" pitchFamily="18" charset="0"/>
                <a:cs typeface="Times New Roman" panose="02020603050405020304" pitchFamily="18" charset="0"/>
              </a:rPr>
              <a:t>3. </a:t>
            </a:r>
            <a:r>
              <a:rPr lang="zh-CN" altLang="en-US" sz="2400" dirty="0">
                <a:latin typeface="Times New Roman" panose="02020603050405020304" pitchFamily="18" charset="0"/>
                <a:cs typeface="Times New Roman" panose="02020603050405020304" pitchFamily="18" charset="0"/>
              </a:rPr>
              <a:t>证明左右旋转是互逆的。 你对双旋转有什么看法？</a:t>
            </a:r>
          </a:p>
        </p:txBody>
      </p:sp>
      <p:sp>
        <p:nvSpPr>
          <p:cNvPr id="9" name="灯片编号占位符 5">
            <a:extLst>
              <a:ext uri="{FF2B5EF4-FFF2-40B4-BE49-F238E27FC236}">
                <a16:creationId xmlns:a16="http://schemas.microsoft.com/office/drawing/2014/main" id="{D262CB92-0FE5-459F-AB5D-E865671F4EDF}"/>
              </a:ext>
            </a:extLst>
          </p:cNvPr>
          <p:cNvSpPr txBox="1">
            <a:spLocks/>
          </p:cNvSpPr>
          <p:nvPr/>
        </p:nvSpPr>
        <p:spPr bwMode="auto">
          <a:xfrm>
            <a:off x="6553200" y="6255905"/>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zh-CN"/>
            </a:defPPr>
            <a:lvl1pPr algn="r" rtl="0" eaLnBrk="1" fontAlgn="base" hangingPunct="1">
              <a:spcBef>
                <a:spcPct val="0"/>
              </a:spcBef>
              <a:spcAft>
                <a:spcPct val="0"/>
              </a:spcAft>
              <a:buClrTx/>
              <a:buSzTx/>
              <a:buFontTx/>
              <a:buNone/>
              <a:defRPr sz="1400" b="0" kern="1200">
                <a:solidFill>
                  <a:schemeClr val="tx1"/>
                </a:solidFill>
                <a:latin typeface="+mj-lt"/>
                <a:ea typeface="宋体" panose="02010600030101010101" pitchFamily="2" charset="-122"/>
                <a:cs typeface="+mn-cs"/>
              </a:defRPr>
            </a:lvl1pPr>
            <a:lvl2pPr marL="457200" algn="l" rtl="0" eaLnBrk="0" fontAlgn="base" hangingPunct="0">
              <a:spcBef>
                <a:spcPct val="0"/>
              </a:spcBef>
              <a:spcAft>
                <a:spcPct val="0"/>
              </a:spcAft>
              <a:defRPr b="1" kern="1200">
                <a:solidFill>
                  <a:srgbClr val="000099"/>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rgbClr val="000099"/>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rgbClr val="000099"/>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rgbClr val="000099"/>
                </a:solidFill>
                <a:latin typeface="Arial" panose="020B0604020202020204" pitchFamily="34" charset="0"/>
                <a:ea typeface="宋体" panose="02010600030101010101" pitchFamily="2" charset="-122"/>
                <a:cs typeface="+mn-cs"/>
              </a:defRPr>
            </a:lvl5pPr>
            <a:lvl6pPr marL="2286000" algn="l" defTabSz="914400" rtl="0" eaLnBrk="1" latinLnBrk="0" hangingPunct="1">
              <a:defRPr b="1" kern="1200">
                <a:solidFill>
                  <a:srgbClr val="000099"/>
                </a:solidFill>
                <a:latin typeface="Arial" panose="020B0604020202020204" pitchFamily="34" charset="0"/>
                <a:ea typeface="宋体" panose="02010600030101010101" pitchFamily="2" charset="-122"/>
                <a:cs typeface="+mn-cs"/>
              </a:defRPr>
            </a:lvl6pPr>
            <a:lvl7pPr marL="2743200" algn="l" defTabSz="914400" rtl="0" eaLnBrk="1" latinLnBrk="0" hangingPunct="1">
              <a:defRPr b="1" kern="1200">
                <a:solidFill>
                  <a:srgbClr val="000099"/>
                </a:solidFill>
                <a:latin typeface="Arial" panose="020B0604020202020204" pitchFamily="34" charset="0"/>
                <a:ea typeface="宋体" panose="02010600030101010101" pitchFamily="2" charset="-122"/>
                <a:cs typeface="+mn-cs"/>
              </a:defRPr>
            </a:lvl7pPr>
            <a:lvl8pPr marL="3200400" algn="l" defTabSz="914400" rtl="0" eaLnBrk="1" latinLnBrk="0" hangingPunct="1">
              <a:defRPr b="1" kern="1200">
                <a:solidFill>
                  <a:srgbClr val="000099"/>
                </a:solidFill>
                <a:latin typeface="Arial" panose="020B0604020202020204" pitchFamily="34" charset="0"/>
                <a:ea typeface="宋体" panose="02010600030101010101" pitchFamily="2" charset="-122"/>
                <a:cs typeface="+mn-cs"/>
              </a:defRPr>
            </a:lvl8pPr>
            <a:lvl9pPr marL="3657600" algn="l" defTabSz="914400" rtl="0" eaLnBrk="1" latinLnBrk="0" hangingPunct="1">
              <a:defRPr b="1" kern="1200">
                <a:solidFill>
                  <a:srgbClr val="000099"/>
                </a:solidFill>
                <a:latin typeface="Arial" panose="020B0604020202020204" pitchFamily="34" charset="0"/>
                <a:ea typeface="宋体" panose="02010600030101010101" pitchFamily="2" charset="-122"/>
                <a:cs typeface="+mn-cs"/>
              </a:defRPr>
            </a:lvl9pPr>
          </a:lstStyle>
          <a:p>
            <a:pPr>
              <a:defRPr/>
            </a:pPr>
            <a:fld id="{7D10DA83-B091-4F57-AAD1-155AB178C9BF}" type="slidenum">
              <a:rPr lang="en-US" altLang="zh-CN" smtClean="0"/>
              <a:pPr>
                <a:defRPr/>
              </a:pPr>
              <a:t>37</a:t>
            </a:fld>
            <a:endParaRPr lang="en-US" altLang="zh-CN" dirty="0"/>
          </a:p>
        </p:txBody>
      </p:sp>
    </p:spTree>
    <p:extLst>
      <p:ext uri="{BB962C8B-B14F-4D97-AF65-F5344CB8AC3E}">
        <p14:creationId xmlns:p14="http://schemas.microsoft.com/office/powerpoint/2010/main" val="22840949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99FD4E6C-64F7-4EF4-8409-3B60F546464E}" type="datetime1">
              <a:rPr lang="zh-CN" altLang="en-US"/>
              <a:pPr>
                <a:defRPr/>
              </a:pPr>
              <a:t>2024-04-09</a:t>
            </a:fld>
            <a:endParaRPr lang="en-US" altLang="zh-CN"/>
          </a:p>
        </p:txBody>
      </p:sp>
      <p:sp>
        <p:nvSpPr>
          <p:cNvPr id="7" name="页脚占位符 4"/>
          <p:cNvSpPr>
            <a:spLocks noGrp="1"/>
          </p:cNvSpPr>
          <p:nvPr>
            <p:ph type="ftr" sz="quarter" idx="11"/>
          </p:nvPr>
        </p:nvSpPr>
        <p:spPr/>
        <p:txBody>
          <a:bodyPr/>
          <a:lstStyle/>
          <a:p>
            <a:pPr>
              <a:defRPr/>
            </a:pPr>
            <a:r>
              <a:rPr lang="en-US" altLang="zh-CN" dirty="0" err="1"/>
              <a:t>华中科技大学计算机学院</a:t>
            </a:r>
            <a:endParaRPr lang="en-US" altLang="zh-CN" dirty="0"/>
          </a:p>
        </p:txBody>
      </p:sp>
      <p:sp>
        <p:nvSpPr>
          <p:cNvPr id="228354" name="Rectangle 2"/>
          <p:cNvSpPr>
            <a:spLocks noGrp="1" noChangeArrowheads="1"/>
          </p:cNvSpPr>
          <p:nvPr>
            <p:ph type="title"/>
          </p:nvPr>
        </p:nvSpPr>
        <p:spPr>
          <a:xfrm>
            <a:off x="457200" y="277814"/>
            <a:ext cx="8229600" cy="788986"/>
          </a:xfrm>
        </p:spPr>
        <p:txBody>
          <a:bodyPr/>
          <a:lstStyle/>
          <a:p>
            <a:pPr eaLnBrk="1" hangingPunct="1">
              <a:defRPr/>
            </a:pPr>
            <a:r>
              <a:rPr lang="zh-CN" altLang="en-US" dirty="0"/>
              <a:t>思考题：</a:t>
            </a:r>
          </a:p>
        </p:txBody>
      </p:sp>
      <p:sp>
        <p:nvSpPr>
          <p:cNvPr id="6150" name="Rectangle 5"/>
          <p:cNvSpPr>
            <a:spLocks noChangeArrowheads="1"/>
          </p:cNvSpPr>
          <p:nvPr/>
        </p:nvSpPr>
        <p:spPr bwMode="auto">
          <a:xfrm>
            <a:off x="0" y="2509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20000"/>
              </a:spcAft>
              <a:buFont typeface="Wingdings" panose="05000000000000000000" pitchFamily="2" charset="2"/>
              <a:buNone/>
            </a:pPr>
            <a:endParaRPr lang="zh-CN" altLang="en-US" sz="1800">
              <a:solidFill>
                <a:srgbClr val="000099"/>
              </a:solidFill>
            </a:endParaRPr>
          </a:p>
        </p:txBody>
      </p:sp>
      <p:sp>
        <p:nvSpPr>
          <p:cNvPr id="228358" name="Text Box 6"/>
          <p:cNvSpPr txBox="1">
            <a:spLocks noChangeArrowheads="1"/>
          </p:cNvSpPr>
          <p:nvPr/>
        </p:nvSpPr>
        <p:spPr bwMode="auto">
          <a:xfrm>
            <a:off x="495300" y="914400"/>
            <a:ext cx="8153400" cy="420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chemeClr val="accent1"/>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669925" indent="-325438">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022350" indent="-350838">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339850" indent="-315913">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1681163" indent="-339725">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1383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5955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0527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5099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indent="0" algn="just" eaLnBrk="1" hangingPunct="1">
              <a:lnSpc>
                <a:spcPct val="150000"/>
              </a:lnSpc>
              <a:spcBef>
                <a:spcPts val="600"/>
              </a:spcBef>
              <a:spcAft>
                <a:spcPts val="600"/>
              </a:spcAft>
              <a:buNone/>
            </a:pP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练习 </a:t>
            </a:r>
            <a:r>
              <a:rPr lang="en-US" altLang="zh-CN" sz="2400" dirty="0">
                <a:latin typeface="Times New Roman" panose="02020603050405020304" pitchFamily="18" charset="0"/>
                <a:cs typeface="Times New Roman" panose="02020603050405020304" pitchFamily="18" charset="0"/>
              </a:rPr>
              <a:t>4. </a:t>
            </a:r>
            <a:r>
              <a:rPr lang="zh-CN" altLang="en-US" sz="2400" dirty="0">
                <a:latin typeface="Times New Roman" panose="02020603050405020304" pitchFamily="18" charset="0"/>
                <a:cs typeface="Times New Roman" panose="02020603050405020304" pitchFamily="18" charset="0"/>
              </a:rPr>
              <a:t>展示插入左子树时出现的两种可能违反高度不变性的情况，并展示如何通过右旋或双旋转来修复它们。 在这种情况下，双旋转由哪两个单旋转组成？</a:t>
            </a:r>
            <a:endParaRPr lang="en-US" altLang="zh-CN" sz="2400" dirty="0">
              <a:latin typeface="Times New Roman" panose="02020603050405020304" pitchFamily="18" charset="0"/>
              <a:cs typeface="Times New Roman" panose="02020603050405020304" pitchFamily="18" charset="0"/>
            </a:endParaRPr>
          </a:p>
          <a:p>
            <a:pPr marL="0" indent="0" algn="just" eaLnBrk="1" hangingPunct="1">
              <a:lnSpc>
                <a:spcPct val="150000"/>
              </a:lnSpc>
              <a:spcBef>
                <a:spcPts val="600"/>
              </a:spcBef>
              <a:spcAft>
                <a:spcPts val="600"/>
              </a:spcAft>
              <a:buNone/>
            </a:pPr>
            <a:endParaRPr lang="zh-CN" altLang="en-US" sz="2400" dirty="0">
              <a:latin typeface="Times New Roman" panose="02020603050405020304" pitchFamily="18" charset="0"/>
              <a:cs typeface="Times New Roman" panose="02020603050405020304" pitchFamily="18" charset="0"/>
            </a:endParaRPr>
          </a:p>
          <a:p>
            <a:pPr marL="0" indent="0" algn="just" eaLnBrk="1" hangingPunct="1">
              <a:lnSpc>
                <a:spcPct val="150000"/>
              </a:lnSpc>
              <a:spcBef>
                <a:spcPts val="600"/>
              </a:spcBef>
              <a:spcAft>
                <a:spcPts val="600"/>
              </a:spcAft>
              <a:buNone/>
            </a:pPr>
            <a:r>
              <a:rPr lang="zh-CN" altLang="en-US" sz="2400" dirty="0">
                <a:latin typeface="Times New Roman" panose="02020603050405020304" pitchFamily="18" charset="0"/>
                <a:cs typeface="Times New Roman" panose="02020603050405020304" pitchFamily="18" charset="0"/>
              </a:rPr>
              <a:t>练习 </a:t>
            </a:r>
            <a:r>
              <a:rPr lang="en-US" altLang="zh-CN" sz="2400" dirty="0">
                <a:latin typeface="Times New Roman" panose="02020603050405020304" pitchFamily="18" charset="0"/>
                <a:cs typeface="Times New Roman" panose="02020603050405020304" pitchFamily="18" charset="0"/>
              </a:rPr>
              <a:t>5. </a:t>
            </a:r>
            <a:r>
              <a:rPr lang="zh-CN" altLang="en-US" sz="2400" dirty="0">
                <a:latin typeface="Times New Roman" panose="02020603050405020304" pitchFamily="18" charset="0"/>
                <a:cs typeface="Times New Roman" panose="02020603050405020304" pitchFamily="18" charset="0"/>
              </a:rPr>
              <a:t>加强 </a:t>
            </a:r>
            <a:r>
              <a:rPr lang="en-US" altLang="zh-CN" sz="2400" dirty="0">
                <a:latin typeface="Times New Roman" panose="02020603050405020304" pitchFamily="18" charset="0"/>
                <a:cs typeface="Times New Roman" panose="02020603050405020304" pitchFamily="18" charset="0"/>
              </a:rPr>
              <a:t>AVL </a:t>
            </a:r>
            <a:r>
              <a:rPr lang="zh-CN" altLang="en-US" sz="2400" dirty="0">
                <a:latin typeface="Times New Roman" panose="02020603050405020304" pitchFamily="18" charset="0"/>
                <a:cs typeface="Times New Roman" panose="02020603050405020304" pitchFamily="18" charset="0"/>
              </a:rPr>
              <a:t>树实现中的不变性，使得从前置条件可推出再平衡保证恢复高度不变性并降低树高度的断言和后置条件。</a:t>
            </a:r>
          </a:p>
        </p:txBody>
      </p:sp>
      <p:sp>
        <p:nvSpPr>
          <p:cNvPr id="9" name="灯片编号占位符 5">
            <a:extLst>
              <a:ext uri="{FF2B5EF4-FFF2-40B4-BE49-F238E27FC236}">
                <a16:creationId xmlns:a16="http://schemas.microsoft.com/office/drawing/2014/main" id="{D262CB92-0FE5-459F-AB5D-E865671F4EDF}"/>
              </a:ext>
            </a:extLst>
          </p:cNvPr>
          <p:cNvSpPr txBox="1">
            <a:spLocks/>
          </p:cNvSpPr>
          <p:nvPr/>
        </p:nvSpPr>
        <p:spPr bwMode="auto">
          <a:xfrm>
            <a:off x="6553200" y="6255905"/>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zh-CN"/>
            </a:defPPr>
            <a:lvl1pPr algn="r" rtl="0" eaLnBrk="1" fontAlgn="base" hangingPunct="1">
              <a:spcBef>
                <a:spcPct val="0"/>
              </a:spcBef>
              <a:spcAft>
                <a:spcPct val="0"/>
              </a:spcAft>
              <a:buClrTx/>
              <a:buSzTx/>
              <a:buFontTx/>
              <a:buNone/>
              <a:defRPr sz="1400" b="0" kern="1200">
                <a:solidFill>
                  <a:schemeClr val="tx1"/>
                </a:solidFill>
                <a:latin typeface="+mj-lt"/>
                <a:ea typeface="宋体" panose="02010600030101010101" pitchFamily="2" charset="-122"/>
                <a:cs typeface="+mn-cs"/>
              </a:defRPr>
            </a:lvl1pPr>
            <a:lvl2pPr marL="457200" algn="l" rtl="0" eaLnBrk="0" fontAlgn="base" hangingPunct="0">
              <a:spcBef>
                <a:spcPct val="0"/>
              </a:spcBef>
              <a:spcAft>
                <a:spcPct val="0"/>
              </a:spcAft>
              <a:defRPr b="1" kern="1200">
                <a:solidFill>
                  <a:srgbClr val="000099"/>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rgbClr val="000099"/>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rgbClr val="000099"/>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rgbClr val="000099"/>
                </a:solidFill>
                <a:latin typeface="Arial" panose="020B0604020202020204" pitchFamily="34" charset="0"/>
                <a:ea typeface="宋体" panose="02010600030101010101" pitchFamily="2" charset="-122"/>
                <a:cs typeface="+mn-cs"/>
              </a:defRPr>
            </a:lvl5pPr>
            <a:lvl6pPr marL="2286000" algn="l" defTabSz="914400" rtl="0" eaLnBrk="1" latinLnBrk="0" hangingPunct="1">
              <a:defRPr b="1" kern="1200">
                <a:solidFill>
                  <a:srgbClr val="000099"/>
                </a:solidFill>
                <a:latin typeface="Arial" panose="020B0604020202020204" pitchFamily="34" charset="0"/>
                <a:ea typeface="宋体" panose="02010600030101010101" pitchFamily="2" charset="-122"/>
                <a:cs typeface="+mn-cs"/>
              </a:defRPr>
            </a:lvl6pPr>
            <a:lvl7pPr marL="2743200" algn="l" defTabSz="914400" rtl="0" eaLnBrk="1" latinLnBrk="0" hangingPunct="1">
              <a:defRPr b="1" kern="1200">
                <a:solidFill>
                  <a:srgbClr val="000099"/>
                </a:solidFill>
                <a:latin typeface="Arial" panose="020B0604020202020204" pitchFamily="34" charset="0"/>
                <a:ea typeface="宋体" panose="02010600030101010101" pitchFamily="2" charset="-122"/>
                <a:cs typeface="+mn-cs"/>
              </a:defRPr>
            </a:lvl7pPr>
            <a:lvl8pPr marL="3200400" algn="l" defTabSz="914400" rtl="0" eaLnBrk="1" latinLnBrk="0" hangingPunct="1">
              <a:defRPr b="1" kern="1200">
                <a:solidFill>
                  <a:srgbClr val="000099"/>
                </a:solidFill>
                <a:latin typeface="Arial" panose="020B0604020202020204" pitchFamily="34" charset="0"/>
                <a:ea typeface="宋体" panose="02010600030101010101" pitchFamily="2" charset="-122"/>
                <a:cs typeface="+mn-cs"/>
              </a:defRPr>
            </a:lvl8pPr>
            <a:lvl9pPr marL="3657600" algn="l" defTabSz="914400" rtl="0" eaLnBrk="1" latinLnBrk="0" hangingPunct="1">
              <a:defRPr b="1" kern="1200">
                <a:solidFill>
                  <a:srgbClr val="000099"/>
                </a:solidFill>
                <a:latin typeface="Arial" panose="020B0604020202020204" pitchFamily="34" charset="0"/>
                <a:ea typeface="宋体" panose="02010600030101010101" pitchFamily="2" charset="-122"/>
                <a:cs typeface="+mn-cs"/>
              </a:defRPr>
            </a:lvl9pPr>
          </a:lstStyle>
          <a:p>
            <a:pPr>
              <a:defRPr/>
            </a:pPr>
            <a:fld id="{7D10DA83-B091-4F57-AAD1-155AB178C9BF}" type="slidenum">
              <a:rPr lang="en-US" altLang="zh-CN" smtClean="0"/>
              <a:pPr>
                <a:defRPr/>
              </a:pPr>
              <a:t>38</a:t>
            </a:fld>
            <a:endParaRPr lang="en-US" altLang="zh-CN" dirty="0"/>
          </a:p>
        </p:txBody>
      </p:sp>
    </p:spTree>
    <p:extLst>
      <p:ext uri="{BB962C8B-B14F-4D97-AF65-F5344CB8AC3E}">
        <p14:creationId xmlns:p14="http://schemas.microsoft.com/office/powerpoint/2010/main" val="1793182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2024-04-09</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4</a:t>
            </a:fld>
            <a:endParaRPr lang="en-US" altLang="zh-CN"/>
          </a:p>
        </p:txBody>
      </p:sp>
      <p:sp>
        <p:nvSpPr>
          <p:cNvPr id="9219" name="Rectangle 3"/>
          <p:cNvSpPr>
            <a:spLocks noGrp="1" noChangeArrowheads="1"/>
          </p:cNvSpPr>
          <p:nvPr>
            <p:ph type="body" idx="1"/>
          </p:nvPr>
        </p:nvSpPr>
        <p:spPr>
          <a:xfrm>
            <a:off x="457200" y="914400"/>
            <a:ext cx="8229600" cy="5140325"/>
          </a:xfrm>
        </p:spPr>
        <p:txBody>
          <a:bodyPr/>
          <a:lstStyle/>
          <a:p>
            <a:pPr marL="0" indent="0" algn="just" eaLnBrk="1" hangingPunct="1">
              <a:lnSpc>
                <a:spcPct val="150000"/>
              </a:lnSpc>
              <a:spcBef>
                <a:spcPts val="0"/>
              </a:spcBef>
              <a:buNone/>
            </a:pPr>
            <a:r>
              <a:rPr lang="zh-CN" altLang="en-US" sz="2100" dirty="0">
                <a:latin typeface="Times New Roman" panose="02020603050405020304" pitchFamily="18" charset="0"/>
                <a:cs typeface="Times New Roman" panose="02020603050405020304" pitchFamily="18" charset="0"/>
              </a:rPr>
              <a:t>回忆一下二分查找树的</a:t>
            </a:r>
            <a:r>
              <a:rPr lang="zh-CN" altLang="en-US" sz="2100" dirty="0">
                <a:latin typeface="黑体" panose="02010609060101010101" pitchFamily="49" charset="-122"/>
                <a:ea typeface="黑体" panose="02010609060101010101" pitchFamily="49" charset="-122"/>
                <a:cs typeface="Times New Roman" panose="02020603050405020304" pitchFamily="18" charset="0"/>
              </a:rPr>
              <a:t>序不变性</a:t>
            </a:r>
            <a:r>
              <a:rPr lang="zh-CN" altLang="en-US" sz="2100" dirty="0">
                <a:latin typeface="Times New Roman" panose="02020603050405020304" pitchFamily="18" charset="0"/>
                <a:cs typeface="Times New Roman" panose="02020603050405020304" pitchFamily="18" charset="0"/>
              </a:rPr>
              <a:t>。</a:t>
            </a:r>
          </a:p>
          <a:p>
            <a:pPr marL="0" indent="0" algn="just" eaLnBrk="1" hangingPunct="1">
              <a:lnSpc>
                <a:spcPct val="150000"/>
              </a:lnSpc>
              <a:spcBef>
                <a:spcPts val="0"/>
              </a:spcBef>
              <a:buNone/>
            </a:pPr>
            <a:r>
              <a:rPr lang="zh-CN" altLang="en-US" sz="2100" dirty="0">
                <a:latin typeface="黑体" panose="02010609060101010101" pitchFamily="49" charset="-122"/>
                <a:ea typeface="黑体" panose="02010609060101010101" pitchFamily="49" charset="-122"/>
                <a:cs typeface="Times New Roman" panose="02020603050405020304" pitchFamily="18" charset="0"/>
              </a:rPr>
              <a:t>序不变性</a:t>
            </a:r>
            <a:r>
              <a:rPr lang="zh-CN" altLang="en-US" sz="2100" dirty="0">
                <a:latin typeface="Times New Roman" panose="02020603050405020304" pitchFamily="18" charset="0"/>
                <a:cs typeface="Times New Roman" panose="02020603050405020304" pitchFamily="18" charset="0"/>
              </a:rPr>
              <a:t>：二分查找树中任一节点（假设键值为 </a:t>
            </a:r>
            <a:r>
              <a:rPr lang="en-US" altLang="zh-CN" sz="2100" dirty="0">
                <a:latin typeface="Times New Roman" panose="02020603050405020304" pitchFamily="18" charset="0"/>
                <a:cs typeface="Times New Roman" panose="02020603050405020304" pitchFamily="18" charset="0"/>
              </a:rPr>
              <a:t>k</a:t>
            </a:r>
            <a:r>
              <a:rPr lang="zh-CN" altLang="en-US" sz="2100" dirty="0">
                <a:latin typeface="Times New Roman" panose="02020603050405020304" pitchFamily="18" charset="0"/>
                <a:cs typeface="Times New Roman" panose="02020603050405020304" pitchFamily="18" charset="0"/>
              </a:rPr>
              <a:t>），左子树中所有条目的键值都严格小于 </a:t>
            </a:r>
            <a:r>
              <a:rPr lang="en-US" altLang="zh-CN" sz="2100" dirty="0">
                <a:latin typeface="Times New Roman" panose="02020603050405020304" pitchFamily="18" charset="0"/>
                <a:cs typeface="Times New Roman" panose="02020603050405020304" pitchFamily="18" charset="0"/>
              </a:rPr>
              <a:t>k</a:t>
            </a:r>
            <a:r>
              <a:rPr lang="zh-CN" altLang="en-US" sz="2100" dirty="0">
                <a:latin typeface="Times New Roman" panose="02020603050405020304" pitchFamily="18" charset="0"/>
                <a:cs typeface="Times New Roman" panose="02020603050405020304" pitchFamily="18" charset="0"/>
              </a:rPr>
              <a:t>，而右子树中所有条目的键值都严格大于 </a:t>
            </a:r>
            <a:r>
              <a:rPr lang="en-US" altLang="zh-CN" sz="2100" dirty="0">
                <a:latin typeface="Times New Roman" panose="02020603050405020304" pitchFamily="18" charset="0"/>
                <a:cs typeface="Times New Roman" panose="02020603050405020304" pitchFamily="18" charset="0"/>
              </a:rPr>
              <a:t>k</a:t>
            </a:r>
            <a:r>
              <a:rPr lang="zh-CN" altLang="en-US" sz="2100" dirty="0">
                <a:latin typeface="Times New Roman" panose="02020603050405020304" pitchFamily="18" charset="0"/>
                <a:cs typeface="Times New Roman" panose="02020603050405020304" pitchFamily="18" charset="0"/>
              </a:rPr>
              <a:t>。</a:t>
            </a:r>
          </a:p>
          <a:p>
            <a:pPr marL="0" indent="0" algn="just" eaLnBrk="1" hangingPunct="1">
              <a:lnSpc>
                <a:spcPct val="150000"/>
              </a:lnSpc>
              <a:spcBef>
                <a:spcPts val="0"/>
              </a:spcBef>
              <a:buNone/>
            </a:pPr>
            <a:r>
              <a:rPr lang="zh-CN" altLang="en-US" sz="2100" dirty="0">
                <a:latin typeface="Times New Roman" panose="02020603050405020304" pitchFamily="18" charset="0"/>
                <a:cs typeface="Times New Roman" panose="02020603050405020304" pitchFamily="18" charset="0"/>
              </a:rPr>
              <a:t>为了描述 </a:t>
            </a:r>
            <a:r>
              <a:rPr lang="en-US" altLang="zh-CN" sz="2100" dirty="0">
                <a:latin typeface="Times New Roman" panose="02020603050405020304" pitchFamily="18" charset="0"/>
                <a:cs typeface="Times New Roman" panose="02020603050405020304" pitchFamily="18" charset="0"/>
              </a:rPr>
              <a:t>AVL </a:t>
            </a:r>
            <a:r>
              <a:rPr lang="zh-CN" altLang="en-US" sz="2100" dirty="0">
                <a:latin typeface="Times New Roman" panose="02020603050405020304" pitchFamily="18" charset="0"/>
                <a:cs typeface="Times New Roman" panose="02020603050405020304" pitchFamily="18" charset="0"/>
              </a:rPr>
              <a:t>树，还需要树高的概念，树高被定义为从根到叶子的路径的最大长度。因此，空树的高度为 </a:t>
            </a:r>
            <a:r>
              <a:rPr lang="en-US" altLang="zh-CN" sz="2100" dirty="0">
                <a:latin typeface="Times New Roman" panose="02020603050405020304" pitchFamily="18" charset="0"/>
                <a:cs typeface="Times New Roman" panose="02020603050405020304" pitchFamily="18" charset="0"/>
              </a:rPr>
              <a:t>0</a:t>
            </a:r>
            <a:r>
              <a:rPr lang="zh-CN" altLang="en-US" sz="2100" dirty="0">
                <a:latin typeface="Times New Roman" panose="02020603050405020304" pitchFamily="18" charset="0"/>
                <a:cs typeface="Times New Roman" panose="02020603050405020304" pitchFamily="18" charset="0"/>
              </a:rPr>
              <a:t>，具有一个节点的树的高度为 </a:t>
            </a:r>
            <a:r>
              <a:rPr lang="en-US" altLang="zh-CN" sz="2100" dirty="0">
                <a:latin typeface="Times New Roman" panose="02020603050405020304" pitchFamily="18" charset="0"/>
                <a:cs typeface="Times New Roman" panose="02020603050405020304" pitchFamily="18" charset="0"/>
              </a:rPr>
              <a:t>1</a:t>
            </a:r>
            <a:r>
              <a:rPr lang="zh-CN" altLang="en-US" sz="2100" dirty="0">
                <a:latin typeface="Times New Roman" panose="02020603050405020304" pitchFamily="18" charset="0"/>
                <a:cs typeface="Times New Roman" panose="02020603050405020304" pitchFamily="18" charset="0"/>
              </a:rPr>
              <a:t>，具有三个节点的平衡树的高度为 </a:t>
            </a:r>
            <a:r>
              <a:rPr lang="en-US" altLang="zh-CN" sz="2100" dirty="0">
                <a:latin typeface="Times New Roman" panose="02020603050405020304" pitchFamily="18" charset="0"/>
                <a:cs typeface="Times New Roman" panose="02020603050405020304" pitchFamily="18" charset="0"/>
              </a:rPr>
              <a:t>2</a:t>
            </a:r>
            <a:r>
              <a:rPr lang="zh-CN" altLang="en-US" sz="2100" dirty="0">
                <a:latin typeface="Times New Roman" panose="02020603050405020304" pitchFamily="18" charset="0"/>
                <a:cs typeface="Times New Roman" panose="02020603050405020304" pitchFamily="18" charset="0"/>
              </a:rPr>
              <a:t>。如果再添加一个节点，高度将为 </a:t>
            </a:r>
            <a:r>
              <a:rPr lang="en-US" altLang="zh-CN" sz="2100" dirty="0">
                <a:latin typeface="Times New Roman" panose="02020603050405020304" pitchFamily="18" charset="0"/>
                <a:cs typeface="Times New Roman" panose="02020603050405020304" pitchFamily="18" charset="0"/>
              </a:rPr>
              <a:t>3</a:t>
            </a:r>
            <a:r>
              <a:rPr lang="zh-CN" altLang="en-US" sz="2100" dirty="0">
                <a:latin typeface="Times New Roman" panose="02020603050405020304" pitchFamily="18" charset="0"/>
                <a:cs typeface="Times New Roman" panose="02020603050405020304" pitchFamily="18" charset="0"/>
              </a:rPr>
              <a:t>。或者，我们可以通过定义空树的高度为 </a:t>
            </a:r>
            <a:r>
              <a:rPr lang="en-US" altLang="zh-CN" sz="2100" dirty="0">
                <a:latin typeface="Times New Roman" panose="02020603050405020304" pitchFamily="18" charset="0"/>
                <a:cs typeface="Times New Roman" panose="02020603050405020304" pitchFamily="18" charset="0"/>
              </a:rPr>
              <a:t>0</a:t>
            </a:r>
            <a:r>
              <a:rPr lang="zh-CN" altLang="en-US" sz="2100" dirty="0">
                <a:latin typeface="Times New Roman" panose="02020603050405020304" pitchFamily="18" charset="0"/>
                <a:cs typeface="Times New Roman" panose="02020603050405020304" pitchFamily="18" charset="0"/>
              </a:rPr>
              <a:t>，并且任何节点的高度都比其两个子节点的最大高度大 </a:t>
            </a:r>
            <a:r>
              <a:rPr lang="en-US" altLang="zh-CN" sz="2100" dirty="0">
                <a:latin typeface="Times New Roman" panose="02020603050405020304" pitchFamily="18" charset="0"/>
                <a:cs typeface="Times New Roman" panose="02020603050405020304" pitchFamily="18" charset="0"/>
              </a:rPr>
              <a:t>1</a:t>
            </a:r>
            <a:r>
              <a:rPr lang="zh-CN" altLang="en-US" sz="2100" dirty="0">
                <a:latin typeface="Times New Roman" panose="02020603050405020304" pitchFamily="18" charset="0"/>
                <a:cs typeface="Times New Roman" panose="02020603050405020304" pitchFamily="18" charset="0"/>
              </a:rPr>
              <a:t>来递归定义它。 </a:t>
            </a:r>
            <a:r>
              <a:rPr lang="en-US" altLang="zh-CN" sz="2100" dirty="0">
                <a:latin typeface="Times New Roman" panose="02020603050405020304" pitchFamily="18" charset="0"/>
                <a:cs typeface="Times New Roman" panose="02020603050405020304" pitchFamily="18" charset="0"/>
              </a:rPr>
              <a:t>AVL </a:t>
            </a:r>
            <a:r>
              <a:rPr lang="zh-CN" altLang="en-US" sz="2100" dirty="0">
                <a:latin typeface="Times New Roman" panose="02020603050405020304" pitchFamily="18" charset="0"/>
                <a:cs typeface="Times New Roman" panose="02020603050405020304" pitchFamily="18" charset="0"/>
              </a:rPr>
              <a:t>树具有高度不变性（有时也称为平衡不变性）。</a:t>
            </a:r>
          </a:p>
          <a:p>
            <a:pPr marL="0" indent="0" algn="just" eaLnBrk="1" hangingPunct="1">
              <a:lnSpc>
                <a:spcPct val="150000"/>
              </a:lnSpc>
              <a:spcBef>
                <a:spcPts val="0"/>
              </a:spcBef>
              <a:buNone/>
            </a:pPr>
            <a:r>
              <a:rPr lang="zh-CN" altLang="en-US" sz="2100" dirty="0">
                <a:latin typeface="黑体" panose="02010609060101010101" pitchFamily="49" charset="-122"/>
                <a:ea typeface="黑体" panose="02010609060101010101" pitchFamily="49" charset="-122"/>
                <a:cs typeface="Times New Roman" panose="02020603050405020304" pitchFamily="18" charset="0"/>
              </a:rPr>
              <a:t>高度不变性</a:t>
            </a:r>
            <a:r>
              <a:rPr lang="zh-CN" altLang="en-US" sz="2100" dirty="0">
                <a:latin typeface="Times New Roman" panose="02020603050405020304" pitchFamily="18" charset="0"/>
                <a:cs typeface="Times New Roman" panose="02020603050405020304" pitchFamily="18" charset="0"/>
              </a:rPr>
              <a:t>：在树中的任何节点上，左右子树的高度最多相差 </a:t>
            </a:r>
            <a:r>
              <a:rPr lang="en-US" altLang="zh-CN" sz="2100" dirty="0">
                <a:latin typeface="Times New Roman" panose="02020603050405020304" pitchFamily="18" charset="0"/>
                <a:cs typeface="Times New Roman" panose="02020603050405020304" pitchFamily="18" charset="0"/>
              </a:rPr>
              <a:t>1</a:t>
            </a:r>
            <a:r>
              <a:rPr lang="zh-CN" altLang="en-US" sz="2100" dirty="0">
                <a:latin typeface="Times New Roman" panose="02020603050405020304" pitchFamily="18" charset="0"/>
                <a:cs typeface="Times New Roman" panose="02020603050405020304" pitchFamily="18" charset="0"/>
              </a:rPr>
              <a:t>。</a:t>
            </a:r>
            <a:endParaRPr lang="en-US" altLang="zh-CN" sz="2100" dirty="0">
              <a:latin typeface="Times New Roman" panose="02020603050405020304" pitchFamily="18" charset="0"/>
              <a:cs typeface="Times New Roman" panose="02020603050405020304" pitchFamily="18" charset="0"/>
            </a:endParaRP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2  </a:t>
            </a:r>
            <a:r>
              <a:rPr lang="zh-CN" altLang="en-US" dirty="0"/>
              <a:t>高度不变性</a:t>
            </a:r>
          </a:p>
        </p:txBody>
      </p:sp>
    </p:spTree>
    <p:extLst>
      <p:ext uri="{BB962C8B-B14F-4D97-AF65-F5344CB8AC3E}">
        <p14:creationId xmlns:p14="http://schemas.microsoft.com/office/powerpoint/2010/main" val="2165427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2024-04-09</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5</a:t>
            </a:fld>
            <a:endParaRPr lang="en-US" altLang="zh-CN"/>
          </a:p>
        </p:txBody>
      </p:sp>
      <p:sp>
        <p:nvSpPr>
          <p:cNvPr id="9219" name="Rectangle 3"/>
          <p:cNvSpPr>
            <a:spLocks noGrp="1" noChangeArrowheads="1"/>
          </p:cNvSpPr>
          <p:nvPr>
            <p:ph type="body" idx="1"/>
          </p:nvPr>
        </p:nvSpPr>
        <p:spPr>
          <a:xfrm>
            <a:off x="457200" y="914400"/>
            <a:ext cx="8229600" cy="5140325"/>
          </a:xfrm>
        </p:spPr>
        <p:txBody>
          <a:bodyPr/>
          <a:lstStyle/>
          <a:p>
            <a:pPr marL="0" indent="0" algn="just" eaLnBrk="1" hangingPunct="1">
              <a:lnSpc>
                <a:spcPct val="150000"/>
              </a:lnSpc>
              <a:spcBef>
                <a:spcPts val="0"/>
              </a:spcBef>
              <a:buNone/>
            </a:pPr>
            <a:r>
              <a:rPr lang="zh-CN" altLang="en-US" sz="2400" dirty="0">
                <a:latin typeface="Times New Roman" panose="02020603050405020304" pitchFamily="18" charset="0"/>
                <a:cs typeface="Times New Roman" panose="02020603050405020304" pitchFamily="18" charset="0"/>
              </a:rPr>
              <a:t>例如，考虑以下高度为 </a:t>
            </a:r>
            <a:r>
              <a:rPr lang="en-US" altLang="zh-CN" sz="2400" dirty="0">
                <a:latin typeface="Times New Roman" panose="02020603050405020304" pitchFamily="18" charset="0"/>
                <a:cs typeface="Times New Roman" panose="02020603050405020304" pitchFamily="18" charset="0"/>
              </a:rPr>
              <a:t>3 </a:t>
            </a:r>
            <a:r>
              <a:rPr lang="zh-CN" altLang="en-US" sz="2400" dirty="0">
                <a:latin typeface="Times New Roman" panose="02020603050405020304" pitchFamily="18" charset="0"/>
                <a:cs typeface="Times New Roman" panose="02020603050405020304" pitchFamily="18" charset="0"/>
              </a:rPr>
              <a:t>的二分查找树。</a:t>
            </a:r>
            <a:endParaRPr lang="en-US" altLang="zh-CN" sz="2400" dirty="0">
              <a:latin typeface="Times New Roman" panose="02020603050405020304" pitchFamily="18" charset="0"/>
              <a:cs typeface="Times New Roman" panose="02020603050405020304" pitchFamily="18" charset="0"/>
            </a:endParaRPr>
          </a:p>
          <a:p>
            <a:pPr marL="0" indent="0" algn="just" eaLnBrk="1" hangingPunct="1">
              <a:lnSpc>
                <a:spcPct val="150000"/>
              </a:lnSpc>
              <a:spcBef>
                <a:spcPts val="0"/>
              </a:spcBef>
              <a:buNone/>
            </a:pPr>
            <a:endParaRPr lang="en-US" altLang="zh-CN" sz="2400" dirty="0">
              <a:latin typeface="Times New Roman" panose="02020603050405020304" pitchFamily="18" charset="0"/>
              <a:cs typeface="Times New Roman" panose="02020603050405020304" pitchFamily="18" charset="0"/>
            </a:endParaRPr>
          </a:p>
          <a:p>
            <a:pPr marL="0" indent="0" algn="just" eaLnBrk="1" hangingPunct="1">
              <a:lnSpc>
                <a:spcPct val="150000"/>
              </a:lnSpc>
              <a:spcBef>
                <a:spcPts val="0"/>
              </a:spcBef>
              <a:buNone/>
            </a:pPr>
            <a:endParaRPr lang="en-US" altLang="zh-CN" sz="2400" dirty="0">
              <a:latin typeface="Times New Roman" panose="02020603050405020304" pitchFamily="18" charset="0"/>
              <a:cs typeface="Times New Roman" panose="02020603050405020304" pitchFamily="18" charset="0"/>
            </a:endParaRPr>
          </a:p>
          <a:p>
            <a:pPr marL="0" indent="0" algn="just" eaLnBrk="1" hangingPunct="1">
              <a:lnSpc>
                <a:spcPct val="150000"/>
              </a:lnSpc>
              <a:spcBef>
                <a:spcPts val="0"/>
              </a:spcBef>
              <a:buNone/>
            </a:pPr>
            <a:endParaRPr lang="en-US" altLang="zh-CN" sz="2400" dirty="0">
              <a:latin typeface="Times New Roman" panose="02020603050405020304" pitchFamily="18" charset="0"/>
              <a:cs typeface="Times New Roman" panose="02020603050405020304" pitchFamily="18" charset="0"/>
            </a:endParaRPr>
          </a:p>
          <a:p>
            <a:pPr marL="0" indent="0" algn="just" eaLnBrk="1" hangingPunct="1">
              <a:lnSpc>
                <a:spcPct val="150000"/>
              </a:lnSpc>
              <a:spcBef>
                <a:spcPts val="0"/>
              </a:spcBef>
              <a:buNone/>
            </a:pPr>
            <a:endParaRPr lang="en-US" altLang="zh-CN" sz="2400" dirty="0">
              <a:latin typeface="Times New Roman" panose="02020603050405020304" pitchFamily="18" charset="0"/>
              <a:cs typeface="Times New Roman" panose="02020603050405020304" pitchFamily="18" charset="0"/>
            </a:endParaRP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2  </a:t>
            </a:r>
            <a:r>
              <a:rPr lang="zh-CN" altLang="en-US" dirty="0"/>
              <a:t>高度不变性</a:t>
            </a:r>
            <a:r>
              <a:rPr lang="en-US" altLang="zh-CN" dirty="0"/>
              <a:t>(</a:t>
            </a:r>
            <a:r>
              <a:rPr lang="zh-CN" altLang="en-US" dirty="0"/>
              <a:t>续</a:t>
            </a:r>
            <a:r>
              <a:rPr lang="en-US" altLang="zh-CN" dirty="0"/>
              <a:t>)</a:t>
            </a:r>
            <a:endParaRPr lang="zh-CN" altLang="en-US" dirty="0"/>
          </a:p>
        </p:txBody>
      </p:sp>
      <p:pic>
        <p:nvPicPr>
          <p:cNvPr id="7" name="Picture 128">
            <a:extLst>
              <a:ext uri="{FF2B5EF4-FFF2-40B4-BE49-F238E27FC236}">
                <a16:creationId xmlns:a16="http://schemas.microsoft.com/office/drawing/2014/main" id="{E61A813E-DCDE-4B74-B12D-B7A4933E1AC3}"/>
              </a:ext>
            </a:extLst>
          </p:cNvPr>
          <p:cNvPicPr/>
          <p:nvPr/>
        </p:nvPicPr>
        <p:blipFill>
          <a:blip r:embed="rId2"/>
          <a:stretch>
            <a:fillRect/>
          </a:stretch>
        </p:blipFill>
        <p:spPr>
          <a:xfrm>
            <a:off x="1295400" y="2286000"/>
            <a:ext cx="5791200" cy="2286000"/>
          </a:xfrm>
          <a:prstGeom prst="rect">
            <a:avLst/>
          </a:prstGeom>
        </p:spPr>
      </p:pic>
    </p:spTree>
    <p:extLst>
      <p:ext uri="{BB962C8B-B14F-4D97-AF65-F5344CB8AC3E}">
        <p14:creationId xmlns:p14="http://schemas.microsoft.com/office/powerpoint/2010/main" val="1510107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2024-04-09</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6</a:t>
            </a:fld>
            <a:endParaRPr lang="en-US" altLang="zh-CN"/>
          </a:p>
        </p:txBody>
      </p:sp>
      <p:sp>
        <p:nvSpPr>
          <p:cNvPr id="9219" name="Rectangle 3"/>
          <p:cNvSpPr>
            <a:spLocks noGrp="1" noChangeArrowheads="1"/>
          </p:cNvSpPr>
          <p:nvPr>
            <p:ph type="body" idx="1"/>
          </p:nvPr>
        </p:nvSpPr>
        <p:spPr>
          <a:xfrm>
            <a:off x="457200" y="914400"/>
            <a:ext cx="8229600" cy="5140325"/>
          </a:xfrm>
        </p:spPr>
        <p:txBody>
          <a:bodyPr/>
          <a:lstStyle/>
          <a:p>
            <a:pPr marL="0" indent="0" algn="just" eaLnBrk="1" hangingPunct="1">
              <a:lnSpc>
                <a:spcPct val="150000"/>
              </a:lnSpc>
              <a:spcBef>
                <a:spcPts val="0"/>
              </a:spcBef>
              <a:buNone/>
            </a:pPr>
            <a:r>
              <a:rPr lang="zh-CN" altLang="en-US" sz="2100" dirty="0">
                <a:latin typeface="Times New Roman" panose="02020603050405020304" pitchFamily="18" charset="0"/>
                <a:cs typeface="Times New Roman" panose="02020603050405020304" pitchFamily="18" charset="0"/>
              </a:rPr>
              <a:t>如果我们插入一个键值为 </a:t>
            </a:r>
            <a:r>
              <a:rPr lang="en-US" altLang="zh-CN" sz="2100" dirty="0">
                <a:latin typeface="Times New Roman" panose="02020603050405020304" pitchFamily="18" charset="0"/>
                <a:cs typeface="Times New Roman" panose="02020603050405020304" pitchFamily="18" charset="0"/>
              </a:rPr>
              <a:t>14 </a:t>
            </a:r>
            <a:r>
              <a:rPr lang="zh-CN" altLang="en-US" sz="2100" dirty="0">
                <a:latin typeface="Times New Roman" panose="02020603050405020304" pitchFamily="18" charset="0"/>
                <a:cs typeface="Times New Roman" panose="02020603050405020304" pitchFamily="18" charset="0"/>
              </a:rPr>
              <a:t>的新条目，那么不进行再平衡的二分查找树，其插入算法会将其放在 </a:t>
            </a:r>
            <a:r>
              <a:rPr lang="en-US" altLang="zh-CN" sz="2100" dirty="0">
                <a:latin typeface="Times New Roman" panose="02020603050405020304" pitchFamily="18" charset="0"/>
                <a:cs typeface="Times New Roman" panose="02020603050405020304" pitchFamily="18" charset="0"/>
              </a:rPr>
              <a:t>13 </a:t>
            </a:r>
            <a:r>
              <a:rPr lang="zh-CN" altLang="en-US" sz="2100" dirty="0">
                <a:latin typeface="Times New Roman" panose="02020603050405020304" pitchFamily="18" charset="0"/>
                <a:cs typeface="Times New Roman" panose="02020603050405020304" pitchFamily="18" charset="0"/>
              </a:rPr>
              <a:t>的右孩子位置。</a:t>
            </a:r>
            <a:endParaRPr lang="en-US" altLang="zh-CN" sz="2100" dirty="0">
              <a:latin typeface="Times New Roman" panose="02020603050405020304" pitchFamily="18" charset="0"/>
              <a:cs typeface="Times New Roman" panose="02020603050405020304" pitchFamily="18" charset="0"/>
            </a:endParaRPr>
          </a:p>
          <a:p>
            <a:pPr marL="0" indent="0" algn="just" eaLnBrk="1" hangingPunct="1">
              <a:lnSpc>
                <a:spcPct val="150000"/>
              </a:lnSpc>
              <a:spcBef>
                <a:spcPts val="0"/>
              </a:spcBef>
              <a:buNone/>
            </a:pPr>
            <a:endParaRPr lang="en-US" altLang="zh-CN" sz="2100" dirty="0">
              <a:latin typeface="Times New Roman" panose="02020603050405020304" pitchFamily="18" charset="0"/>
              <a:cs typeface="Times New Roman" panose="02020603050405020304" pitchFamily="18" charset="0"/>
            </a:endParaRPr>
          </a:p>
          <a:p>
            <a:pPr marL="0" indent="0" algn="just" eaLnBrk="1" hangingPunct="1">
              <a:lnSpc>
                <a:spcPct val="150000"/>
              </a:lnSpc>
              <a:spcBef>
                <a:spcPts val="0"/>
              </a:spcBef>
              <a:buNone/>
            </a:pPr>
            <a:endParaRPr lang="en-US" altLang="zh-CN" sz="2100" dirty="0">
              <a:latin typeface="Times New Roman" panose="02020603050405020304" pitchFamily="18" charset="0"/>
              <a:cs typeface="Times New Roman" panose="02020603050405020304" pitchFamily="18" charset="0"/>
            </a:endParaRPr>
          </a:p>
          <a:p>
            <a:pPr marL="0" indent="0" algn="just" eaLnBrk="1" hangingPunct="1">
              <a:lnSpc>
                <a:spcPct val="150000"/>
              </a:lnSpc>
              <a:spcBef>
                <a:spcPts val="0"/>
              </a:spcBef>
              <a:buNone/>
            </a:pPr>
            <a:endParaRPr lang="en-US" altLang="zh-CN" sz="2100" dirty="0">
              <a:latin typeface="Times New Roman" panose="02020603050405020304" pitchFamily="18" charset="0"/>
              <a:cs typeface="Times New Roman" panose="02020603050405020304" pitchFamily="18" charset="0"/>
            </a:endParaRPr>
          </a:p>
          <a:p>
            <a:pPr marL="0" indent="0" algn="just" eaLnBrk="1" hangingPunct="1">
              <a:lnSpc>
                <a:spcPct val="150000"/>
              </a:lnSpc>
              <a:spcBef>
                <a:spcPts val="0"/>
              </a:spcBef>
              <a:buNone/>
            </a:pPr>
            <a:endParaRPr lang="en-US" altLang="zh-CN" sz="2100" dirty="0">
              <a:latin typeface="Times New Roman" panose="02020603050405020304" pitchFamily="18" charset="0"/>
              <a:cs typeface="Times New Roman" panose="02020603050405020304" pitchFamily="18" charset="0"/>
            </a:endParaRPr>
          </a:p>
          <a:p>
            <a:pPr marL="0" indent="0" algn="just" eaLnBrk="1" hangingPunct="1">
              <a:lnSpc>
                <a:spcPct val="150000"/>
              </a:lnSpc>
              <a:spcBef>
                <a:spcPts val="0"/>
              </a:spcBef>
              <a:buNone/>
            </a:pPr>
            <a:endParaRPr lang="en-US" altLang="zh-CN" sz="2100" dirty="0">
              <a:latin typeface="Times New Roman" panose="02020603050405020304" pitchFamily="18" charset="0"/>
              <a:cs typeface="Times New Roman" panose="02020603050405020304" pitchFamily="18" charset="0"/>
            </a:endParaRPr>
          </a:p>
          <a:p>
            <a:pPr marL="0" indent="0" algn="just" eaLnBrk="1" hangingPunct="1">
              <a:lnSpc>
                <a:spcPct val="150000"/>
              </a:lnSpc>
              <a:spcBef>
                <a:spcPts val="0"/>
              </a:spcBef>
              <a:buNone/>
            </a:pPr>
            <a:r>
              <a:rPr lang="zh-CN" altLang="en-US" sz="2100" dirty="0">
                <a:latin typeface="Times New Roman" panose="02020603050405020304" pitchFamily="18" charset="0"/>
                <a:cs typeface="Times New Roman" panose="02020603050405020304" pitchFamily="18" charset="0"/>
              </a:rPr>
              <a:t>现在树的高度为 </a:t>
            </a:r>
            <a:r>
              <a:rPr lang="en-US" altLang="zh-CN" sz="2100" dirty="0">
                <a:latin typeface="Times New Roman" panose="02020603050405020304" pitchFamily="18" charset="0"/>
                <a:cs typeface="Times New Roman" panose="02020603050405020304" pitchFamily="18" charset="0"/>
              </a:rPr>
              <a:t>4</a:t>
            </a:r>
            <a:r>
              <a:rPr lang="zh-CN" altLang="en-US" sz="2100" dirty="0">
                <a:latin typeface="Times New Roman" panose="02020603050405020304" pitchFamily="18" charset="0"/>
                <a:cs typeface="Times New Roman" panose="02020603050405020304" pitchFamily="18" charset="0"/>
              </a:rPr>
              <a:t>，其中一条路径比其他路径长。但是，很容易检查到，在每个节点上，左右子树的高度仍然仅相差 </a:t>
            </a:r>
            <a:r>
              <a:rPr lang="en-US" altLang="zh-CN" sz="2100" dirty="0">
                <a:latin typeface="Times New Roman" panose="02020603050405020304" pitchFamily="18" charset="0"/>
                <a:cs typeface="Times New Roman" panose="02020603050405020304" pitchFamily="18" charset="0"/>
              </a:rPr>
              <a:t>1</a:t>
            </a:r>
            <a:r>
              <a:rPr lang="zh-CN" altLang="en-US" sz="2100" dirty="0">
                <a:latin typeface="Times New Roman" panose="02020603050405020304" pitchFamily="18" charset="0"/>
                <a:cs typeface="Times New Roman" panose="02020603050405020304" pitchFamily="18" charset="0"/>
              </a:rPr>
              <a:t>。例如，在键值为 </a:t>
            </a:r>
            <a:r>
              <a:rPr lang="en-US" altLang="zh-CN" sz="2100" dirty="0">
                <a:latin typeface="Times New Roman" panose="02020603050405020304" pitchFamily="18" charset="0"/>
                <a:cs typeface="Times New Roman" panose="02020603050405020304" pitchFamily="18" charset="0"/>
              </a:rPr>
              <a:t>16 </a:t>
            </a:r>
            <a:r>
              <a:rPr lang="zh-CN" altLang="en-US" sz="2100" dirty="0">
                <a:latin typeface="Times New Roman" panose="02020603050405020304" pitchFamily="18" charset="0"/>
                <a:cs typeface="Times New Roman" panose="02020603050405020304" pitchFamily="18" charset="0"/>
              </a:rPr>
              <a:t>的节点处，左子树的高度为 </a:t>
            </a:r>
            <a:r>
              <a:rPr lang="en-US" altLang="zh-CN" sz="2100" dirty="0">
                <a:latin typeface="Times New Roman" panose="02020603050405020304" pitchFamily="18" charset="0"/>
                <a:cs typeface="Times New Roman" panose="02020603050405020304" pitchFamily="18" charset="0"/>
              </a:rPr>
              <a:t>2</a:t>
            </a:r>
            <a:r>
              <a:rPr lang="zh-CN" altLang="en-US" sz="2100" dirty="0">
                <a:latin typeface="Times New Roman" panose="02020603050405020304" pitchFamily="18" charset="0"/>
                <a:cs typeface="Times New Roman" panose="02020603050405020304" pitchFamily="18" charset="0"/>
              </a:rPr>
              <a:t>，右子树的高度为 </a:t>
            </a:r>
            <a:r>
              <a:rPr lang="en-US" altLang="zh-CN" sz="2100" dirty="0">
                <a:latin typeface="Times New Roman" panose="02020603050405020304" pitchFamily="18" charset="0"/>
                <a:cs typeface="Times New Roman" panose="02020603050405020304" pitchFamily="18" charset="0"/>
              </a:rPr>
              <a:t>1</a:t>
            </a:r>
            <a:r>
              <a:rPr lang="zh-CN" altLang="en-US" sz="2100" dirty="0">
                <a:latin typeface="Times New Roman" panose="02020603050405020304" pitchFamily="18" charset="0"/>
                <a:cs typeface="Times New Roman" panose="02020603050405020304" pitchFamily="18" charset="0"/>
              </a:rPr>
              <a:t>，这仍然满足高度不变性。</a:t>
            </a: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2  </a:t>
            </a:r>
            <a:r>
              <a:rPr lang="zh-CN" altLang="en-US" dirty="0"/>
              <a:t>高度不变性</a:t>
            </a:r>
            <a:r>
              <a:rPr lang="en-US" altLang="zh-CN" dirty="0"/>
              <a:t>(</a:t>
            </a:r>
            <a:r>
              <a:rPr lang="zh-CN" altLang="en-US" dirty="0"/>
              <a:t>续</a:t>
            </a:r>
            <a:r>
              <a:rPr lang="en-US" altLang="zh-CN" dirty="0"/>
              <a:t>)</a:t>
            </a:r>
            <a:endParaRPr lang="zh-CN" altLang="en-US" dirty="0"/>
          </a:p>
        </p:txBody>
      </p:sp>
      <p:pic>
        <p:nvPicPr>
          <p:cNvPr id="8" name="Picture 148">
            <a:extLst>
              <a:ext uri="{FF2B5EF4-FFF2-40B4-BE49-F238E27FC236}">
                <a16:creationId xmlns:a16="http://schemas.microsoft.com/office/drawing/2014/main" id="{5CCEE2B7-57BA-4CC3-BF8D-F230892804D2}"/>
              </a:ext>
            </a:extLst>
          </p:cNvPr>
          <p:cNvPicPr/>
          <p:nvPr/>
        </p:nvPicPr>
        <p:blipFill>
          <a:blip r:embed="rId2"/>
          <a:stretch>
            <a:fillRect/>
          </a:stretch>
        </p:blipFill>
        <p:spPr>
          <a:xfrm>
            <a:off x="1524000" y="1965922"/>
            <a:ext cx="5867400" cy="2301278"/>
          </a:xfrm>
          <a:prstGeom prst="rect">
            <a:avLst/>
          </a:prstGeom>
        </p:spPr>
      </p:pic>
    </p:spTree>
    <p:extLst>
      <p:ext uri="{BB962C8B-B14F-4D97-AF65-F5344CB8AC3E}">
        <p14:creationId xmlns:p14="http://schemas.microsoft.com/office/powerpoint/2010/main" val="4002893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2024-04-09</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7</a:t>
            </a:fld>
            <a:endParaRPr lang="en-US" altLang="zh-CN"/>
          </a:p>
        </p:txBody>
      </p:sp>
      <p:sp>
        <p:nvSpPr>
          <p:cNvPr id="9219" name="Rectangle 3"/>
          <p:cNvSpPr>
            <a:spLocks noGrp="1" noChangeArrowheads="1"/>
          </p:cNvSpPr>
          <p:nvPr>
            <p:ph type="body" idx="1"/>
          </p:nvPr>
        </p:nvSpPr>
        <p:spPr>
          <a:xfrm>
            <a:off x="457200" y="914400"/>
            <a:ext cx="8229600" cy="5140325"/>
          </a:xfrm>
        </p:spPr>
        <p:txBody>
          <a:bodyPr/>
          <a:lstStyle/>
          <a:p>
            <a:pPr marL="0" indent="0" algn="just" eaLnBrk="1" hangingPunct="1">
              <a:lnSpc>
                <a:spcPct val="150000"/>
              </a:lnSpc>
              <a:spcBef>
                <a:spcPts val="0"/>
              </a:spcBef>
              <a:buNone/>
            </a:pPr>
            <a:r>
              <a:rPr lang="zh-CN" altLang="en-US" sz="2000" dirty="0">
                <a:latin typeface="Times New Roman" panose="02020603050405020304" pitchFamily="18" charset="0"/>
                <a:cs typeface="Times New Roman" panose="02020603050405020304" pitchFamily="18" charset="0"/>
              </a:rPr>
              <a:t>现在考虑另一个插入，这次是键值为 </a:t>
            </a:r>
            <a:r>
              <a:rPr lang="en-US" altLang="zh-CN" sz="2000" dirty="0">
                <a:latin typeface="Times New Roman" panose="02020603050405020304" pitchFamily="18" charset="0"/>
                <a:cs typeface="Times New Roman" panose="02020603050405020304" pitchFamily="18" charset="0"/>
              </a:rPr>
              <a:t>15 </a:t>
            </a:r>
            <a:r>
              <a:rPr lang="zh-CN" altLang="en-US" sz="2000" dirty="0">
                <a:latin typeface="Times New Roman" panose="02020603050405020304" pitchFamily="18" charset="0"/>
                <a:cs typeface="Times New Roman" panose="02020603050405020304" pitchFamily="18" charset="0"/>
              </a:rPr>
              <a:t>的条目。它被插入到键值为 </a:t>
            </a:r>
            <a:r>
              <a:rPr lang="en-US" altLang="zh-CN" sz="2000" dirty="0">
                <a:latin typeface="Times New Roman" panose="02020603050405020304" pitchFamily="18" charset="0"/>
                <a:cs typeface="Times New Roman" panose="02020603050405020304" pitchFamily="18" charset="0"/>
              </a:rPr>
              <a:t>14 </a:t>
            </a:r>
            <a:r>
              <a:rPr lang="zh-CN" altLang="en-US" sz="2000" dirty="0">
                <a:latin typeface="Times New Roman" panose="02020603050405020304" pitchFamily="18" charset="0"/>
                <a:cs typeface="Times New Roman" panose="02020603050405020304" pitchFamily="18" charset="0"/>
              </a:rPr>
              <a:t>的节点的右孩子处。</a:t>
            </a:r>
            <a:endParaRPr lang="en-US" altLang="zh-CN" sz="2000" dirty="0">
              <a:latin typeface="Times New Roman" panose="02020603050405020304" pitchFamily="18" charset="0"/>
              <a:cs typeface="Times New Roman" panose="02020603050405020304" pitchFamily="18" charset="0"/>
            </a:endParaRPr>
          </a:p>
          <a:p>
            <a:pPr marL="0" indent="0" algn="just" eaLnBrk="1" hangingPunct="1">
              <a:lnSpc>
                <a:spcPct val="150000"/>
              </a:lnSpc>
              <a:spcBef>
                <a:spcPts val="0"/>
              </a:spcBef>
              <a:buNone/>
            </a:pPr>
            <a:endParaRPr lang="en-US" altLang="zh-CN" sz="2000" dirty="0">
              <a:latin typeface="Times New Roman" panose="02020603050405020304" pitchFamily="18" charset="0"/>
              <a:cs typeface="Times New Roman" panose="02020603050405020304" pitchFamily="18" charset="0"/>
            </a:endParaRPr>
          </a:p>
          <a:p>
            <a:pPr marL="0" indent="0" algn="just" eaLnBrk="1" hangingPunct="1">
              <a:lnSpc>
                <a:spcPct val="150000"/>
              </a:lnSpc>
              <a:spcBef>
                <a:spcPts val="0"/>
              </a:spcBef>
              <a:buNone/>
            </a:pPr>
            <a:endParaRPr lang="en-US" altLang="zh-CN" sz="2000" dirty="0">
              <a:latin typeface="Times New Roman" panose="02020603050405020304" pitchFamily="18" charset="0"/>
              <a:cs typeface="Times New Roman" panose="02020603050405020304" pitchFamily="18" charset="0"/>
            </a:endParaRPr>
          </a:p>
          <a:p>
            <a:pPr marL="0" indent="0" algn="just" eaLnBrk="1" hangingPunct="1">
              <a:lnSpc>
                <a:spcPct val="150000"/>
              </a:lnSpc>
              <a:spcBef>
                <a:spcPts val="0"/>
              </a:spcBef>
              <a:buNone/>
            </a:pPr>
            <a:endParaRPr lang="en-US" altLang="zh-CN" sz="2000" dirty="0">
              <a:latin typeface="Times New Roman" panose="02020603050405020304" pitchFamily="18" charset="0"/>
              <a:cs typeface="Times New Roman" panose="02020603050405020304" pitchFamily="18" charset="0"/>
            </a:endParaRPr>
          </a:p>
          <a:p>
            <a:pPr marL="0" indent="0" algn="just" eaLnBrk="1" hangingPunct="1">
              <a:lnSpc>
                <a:spcPct val="150000"/>
              </a:lnSpc>
              <a:spcBef>
                <a:spcPts val="0"/>
              </a:spcBef>
              <a:buNone/>
            </a:pPr>
            <a:endParaRPr lang="en-US" altLang="zh-CN" sz="2000" dirty="0">
              <a:latin typeface="Times New Roman" panose="02020603050405020304" pitchFamily="18" charset="0"/>
              <a:cs typeface="Times New Roman" panose="02020603050405020304" pitchFamily="18" charset="0"/>
            </a:endParaRPr>
          </a:p>
          <a:p>
            <a:pPr marL="0" indent="0" algn="just" eaLnBrk="1" hangingPunct="1">
              <a:lnSpc>
                <a:spcPct val="150000"/>
              </a:lnSpc>
              <a:spcBef>
                <a:spcPts val="0"/>
              </a:spcBef>
              <a:buNone/>
            </a:pPr>
            <a:endParaRPr lang="en-US" altLang="zh-CN" sz="2000" dirty="0">
              <a:latin typeface="Times New Roman" panose="02020603050405020304" pitchFamily="18" charset="0"/>
              <a:cs typeface="Times New Roman" panose="02020603050405020304" pitchFamily="18" charset="0"/>
            </a:endParaRPr>
          </a:p>
          <a:p>
            <a:pPr marL="0" indent="0" algn="just" eaLnBrk="1" hangingPunct="1">
              <a:lnSpc>
                <a:spcPct val="150000"/>
              </a:lnSpc>
              <a:spcBef>
                <a:spcPts val="0"/>
              </a:spcBef>
              <a:buNone/>
            </a:pPr>
            <a:r>
              <a:rPr lang="zh-CN" altLang="en-US" sz="2000" dirty="0">
                <a:latin typeface="Times New Roman" panose="02020603050405020304" pitchFamily="18" charset="0"/>
                <a:cs typeface="Times New Roman" panose="02020603050405020304" pitchFamily="18" charset="0"/>
              </a:rPr>
              <a:t>在标记为 </a:t>
            </a:r>
            <a:r>
              <a:rPr lang="en-US" altLang="zh-CN" sz="2000" dirty="0">
                <a:latin typeface="Times New Roman" panose="02020603050405020304" pitchFamily="18" charset="0"/>
                <a:cs typeface="Times New Roman" panose="02020603050405020304" pitchFamily="18" charset="0"/>
              </a:rPr>
              <a:t>14 </a:t>
            </a:r>
            <a:r>
              <a:rPr lang="zh-CN" altLang="en-US" sz="2000" dirty="0">
                <a:latin typeface="Times New Roman" panose="02020603050405020304" pitchFamily="18" charset="0"/>
                <a:cs typeface="Times New Roman" panose="02020603050405020304" pitchFamily="18" charset="0"/>
              </a:rPr>
              <a:t>的节点处一切正常：左子树的高度为 </a:t>
            </a:r>
            <a:r>
              <a:rPr lang="en-US" altLang="zh-CN" sz="2000" dirty="0">
                <a:latin typeface="Times New Roman" panose="02020603050405020304" pitchFamily="18" charset="0"/>
                <a:cs typeface="Times New Roman" panose="02020603050405020304" pitchFamily="18" charset="0"/>
              </a:rPr>
              <a:t>0</a:t>
            </a:r>
            <a:r>
              <a:rPr lang="zh-CN" altLang="en-US" sz="2000" dirty="0">
                <a:latin typeface="Times New Roman" panose="02020603050405020304" pitchFamily="18" charset="0"/>
                <a:cs typeface="Times New Roman" panose="02020603050405020304" pitchFamily="18" charset="0"/>
              </a:rPr>
              <a:t>，而右子树的高度为 </a:t>
            </a:r>
            <a:r>
              <a:rPr lang="en-US" altLang="zh-CN" sz="2000" dirty="0">
                <a:latin typeface="Times New Roman" panose="02020603050405020304" pitchFamily="18" charset="0"/>
                <a:cs typeface="Times New Roman" panose="02020603050405020304" pitchFamily="18" charset="0"/>
              </a:rPr>
              <a:t>1</a:t>
            </a:r>
            <a:r>
              <a:rPr lang="zh-CN" altLang="en-US" sz="2000" dirty="0">
                <a:latin typeface="Times New Roman" panose="02020603050405020304" pitchFamily="18" charset="0"/>
                <a:cs typeface="Times New Roman" panose="02020603050405020304" pitchFamily="18" charset="0"/>
              </a:rPr>
              <a:t>。但是，在标记为 </a:t>
            </a:r>
            <a:r>
              <a:rPr lang="en-US" altLang="zh-CN" sz="2000" dirty="0">
                <a:latin typeface="Times New Roman" panose="02020603050405020304" pitchFamily="18" charset="0"/>
                <a:cs typeface="Times New Roman" panose="02020603050405020304" pitchFamily="18" charset="0"/>
              </a:rPr>
              <a:t>13 </a:t>
            </a:r>
            <a:r>
              <a:rPr lang="zh-CN" altLang="en-US" sz="2000" dirty="0">
                <a:latin typeface="Times New Roman" panose="02020603050405020304" pitchFamily="18" charset="0"/>
                <a:cs typeface="Times New Roman" panose="02020603050405020304" pitchFamily="18" charset="0"/>
              </a:rPr>
              <a:t>的节点处，左子树的高度为 </a:t>
            </a:r>
            <a:r>
              <a:rPr lang="en-US" altLang="zh-CN" sz="2000" dirty="0">
                <a:latin typeface="Times New Roman" panose="02020603050405020304" pitchFamily="18" charset="0"/>
                <a:cs typeface="Times New Roman" panose="02020603050405020304" pitchFamily="18" charset="0"/>
              </a:rPr>
              <a:t>0</a:t>
            </a:r>
            <a:r>
              <a:rPr lang="zh-CN" altLang="en-US" sz="2000" dirty="0">
                <a:latin typeface="Times New Roman" panose="02020603050405020304" pitchFamily="18" charset="0"/>
                <a:cs typeface="Times New Roman" panose="02020603050405020304" pitchFamily="18" charset="0"/>
              </a:rPr>
              <a:t>，而右子树的高度为 </a:t>
            </a:r>
            <a:r>
              <a:rPr lang="en-US" altLang="zh-CN" sz="2000" dirty="0">
                <a:latin typeface="Times New Roman" panose="02020603050405020304" pitchFamily="18" charset="0"/>
                <a:cs typeface="Times New Roman" panose="02020603050405020304" pitchFamily="18" charset="0"/>
              </a:rPr>
              <a:t>2</a:t>
            </a:r>
            <a:r>
              <a:rPr lang="zh-CN" altLang="en-US" sz="2000" dirty="0">
                <a:latin typeface="Times New Roman" panose="02020603050405020304" pitchFamily="18" charset="0"/>
                <a:cs typeface="Times New Roman" panose="02020603050405020304" pitchFamily="18" charset="0"/>
              </a:rPr>
              <a:t>，这违背了高度不变性。 此外，在键值为 </a:t>
            </a:r>
            <a:r>
              <a:rPr lang="en-US" altLang="zh-CN" sz="2000" dirty="0">
                <a:latin typeface="Times New Roman" panose="02020603050405020304" pitchFamily="18" charset="0"/>
                <a:cs typeface="Times New Roman" panose="02020603050405020304" pitchFamily="18" charset="0"/>
              </a:rPr>
              <a:t>16 </a:t>
            </a:r>
            <a:r>
              <a:rPr lang="zh-CN" altLang="en-US" sz="2000" dirty="0">
                <a:latin typeface="Times New Roman" panose="02020603050405020304" pitchFamily="18" charset="0"/>
                <a:cs typeface="Times New Roman" panose="02020603050405020304" pitchFamily="18" charset="0"/>
              </a:rPr>
              <a:t>的节点处，左子树的高度为 </a:t>
            </a:r>
            <a:r>
              <a:rPr lang="en-US" altLang="zh-CN" sz="2000" dirty="0">
                <a:latin typeface="Times New Roman" panose="02020603050405020304" pitchFamily="18" charset="0"/>
                <a:cs typeface="Times New Roman" panose="02020603050405020304" pitchFamily="18" charset="0"/>
              </a:rPr>
              <a:t>3</a:t>
            </a:r>
            <a:r>
              <a:rPr lang="zh-CN" altLang="en-US" sz="2000" dirty="0">
                <a:latin typeface="Times New Roman" panose="02020603050405020304" pitchFamily="18" charset="0"/>
                <a:cs typeface="Times New Roman" panose="02020603050405020304" pitchFamily="18" charset="0"/>
              </a:rPr>
              <a:t>，而右子树的高度为 </a:t>
            </a:r>
            <a:r>
              <a:rPr lang="en-US" altLang="zh-CN" sz="2000" dirty="0">
                <a:latin typeface="Times New Roman" panose="02020603050405020304" pitchFamily="18" charset="0"/>
                <a:cs typeface="Times New Roman" panose="02020603050405020304" pitchFamily="18" charset="0"/>
              </a:rPr>
              <a:t>1</a:t>
            </a:r>
            <a:r>
              <a:rPr lang="zh-CN" altLang="en-US" sz="2000" dirty="0">
                <a:latin typeface="Times New Roman" panose="02020603050405020304" pitchFamily="18" charset="0"/>
                <a:cs typeface="Times New Roman" panose="02020603050405020304" pitchFamily="18" charset="0"/>
              </a:rPr>
              <a:t>，差值也为 </a:t>
            </a:r>
            <a:r>
              <a:rPr lang="en-US" altLang="zh-CN" sz="2000" dirty="0">
                <a:latin typeface="Times New Roman" panose="02020603050405020304" pitchFamily="18" charset="0"/>
                <a:cs typeface="Times New Roman" panose="02020603050405020304" pitchFamily="18" charset="0"/>
              </a:rPr>
              <a:t>2</a:t>
            </a:r>
            <a:r>
              <a:rPr lang="zh-CN" altLang="en-US" sz="2000" dirty="0">
                <a:latin typeface="Times New Roman" panose="02020603050405020304" pitchFamily="18" charset="0"/>
                <a:cs typeface="Times New Roman" panose="02020603050405020304" pitchFamily="18" charset="0"/>
              </a:rPr>
              <a:t>，因此是不变性违例。</a:t>
            </a: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2  </a:t>
            </a:r>
            <a:r>
              <a:rPr lang="zh-CN" altLang="en-US" dirty="0"/>
              <a:t>高度不变性</a:t>
            </a:r>
            <a:r>
              <a:rPr lang="en-US" altLang="zh-CN" dirty="0"/>
              <a:t>(</a:t>
            </a:r>
            <a:r>
              <a:rPr lang="zh-CN" altLang="en-US" dirty="0"/>
              <a:t>续</a:t>
            </a:r>
            <a:r>
              <a:rPr lang="en-US" altLang="zh-CN" dirty="0"/>
              <a:t>)</a:t>
            </a:r>
            <a:endParaRPr lang="zh-CN" altLang="en-US" dirty="0"/>
          </a:p>
        </p:txBody>
      </p:sp>
      <p:pic>
        <p:nvPicPr>
          <p:cNvPr id="9" name="Picture 161">
            <a:extLst>
              <a:ext uri="{FF2B5EF4-FFF2-40B4-BE49-F238E27FC236}">
                <a16:creationId xmlns:a16="http://schemas.microsoft.com/office/drawing/2014/main" id="{76CD6527-3C1F-47F3-A3EA-A4F0B3198F47}"/>
              </a:ext>
            </a:extLst>
          </p:cNvPr>
          <p:cNvPicPr/>
          <p:nvPr/>
        </p:nvPicPr>
        <p:blipFill>
          <a:blip r:embed="rId2"/>
          <a:stretch>
            <a:fillRect/>
          </a:stretch>
        </p:blipFill>
        <p:spPr>
          <a:xfrm>
            <a:off x="1905000" y="1447800"/>
            <a:ext cx="6629400" cy="2922587"/>
          </a:xfrm>
          <a:prstGeom prst="rect">
            <a:avLst/>
          </a:prstGeom>
        </p:spPr>
      </p:pic>
    </p:spTree>
    <p:extLst>
      <p:ext uri="{BB962C8B-B14F-4D97-AF65-F5344CB8AC3E}">
        <p14:creationId xmlns:p14="http://schemas.microsoft.com/office/powerpoint/2010/main" val="3062240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2024-04-09</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8</a:t>
            </a:fld>
            <a:endParaRPr lang="en-US" altLang="zh-CN"/>
          </a:p>
        </p:txBody>
      </p:sp>
      <p:sp>
        <p:nvSpPr>
          <p:cNvPr id="9219" name="Rectangle 3"/>
          <p:cNvSpPr>
            <a:spLocks noGrp="1" noChangeArrowheads="1"/>
          </p:cNvSpPr>
          <p:nvPr>
            <p:ph type="body" idx="1"/>
          </p:nvPr>
        </p:nvSpPr>
        <p:spPr>
          <a:xfrm>
            <a:off x="457200" y="914400"/>
            <a:ext cx="8229600" cy="5140325"/>
          </a:xfrm>
        </p:spPr>
        <p:txBody>
          <a:bodyPr/>
          <a:lstStyle/>
          <a:p>
            <a:pPr marL="0" indent="0" algn="just" eaLnBrk="1" hangingPunct="1">
              <a:lnSpc>
                <a:spcPct val="150000"/>
              </a:lnSpc>
              <a:spcBef>
                <a:spcPts val="0"/>
              </a:spcBef>
              <a:buNone/>
            </a:pPr>
            <a:r>
              <a:rPr lang="zh-CN" altLang="en-US" sz="2000" dirty="0">
                <a:latin typeface="Times New Roman" panose="02020603050405020304" pitchFamily="18" charset="0"/>
                <a:cs typeface="Times New Roman" panose="02020603050405020304" pitchFamily="18" charset="0"/>
              </a:rPr>
              <a:t>因此，我们必须采取措施重新平衡树。 我们可以看到，如果将标记为 </a:t>
            </a:r>
            <a:r>
              <a:rPr lang="en-US" altLang="zh-CN" sz="2000" dirty="0">
                <a:latin typeface="Times New Roman" panose="02020603050405020304" pitchFamily="18" charset="0"/>
                <a:cs typeface="Times New Roman" panose="02020603050405020304" pitchFamily="18" charset="0"/>
              </a:rPr>
              <a:t>14 </a:t>
            </a:r>
            <a:r>
              <a:rPr lang="zh-CN" altLang="en-US" sz="2000" dirty="0">
                <a:latin typeface="Times New Roman" panose="02020603050405020304" pitchFamily="18" charset="0"/>
                <a:cs typeface="Times New Roman" panose="02020603050405020304" pitchFamily="18" charset="0"/>
              </a:rPr>
              <a:t>的节点向上移动并将节点 </a:t>
            </a:r>
            <a:r>
              <a:rPr lang="en-US" altLang="zh-CN" sz="2000" dirty="0">
                <a:latin typeface="Times New Roman" panose="02020603050405020304" pitchFamily="18" charset="0"/>
                <a:cs typeface="Times New Roman" panose="02020603050405020304" pitchFamily="18" charset="0"/>
              </a:rPr>
              <a:t>13 </a:t>
            </a:r>
            <a:r>
              <a:rPr lang="zh-CN" altLang="en-US" sz="2000" dirty="0">
                <a:latin typeface="Times New Roman" panose="02020603050405020304" pitchFamily="18" charset="0"/>
                <a:cs typeface="Times New Roman" panose="02020603050405020304" pitchFamily="18" charset="0"/>
              </a:rPr>
              <a:t>向下和向左推，我们可以恢复高度不变性，从而得到以下树。</a:t>
            </a:r>
            <a:endParaRPr lang="en-US" altLang="zh-CN" sz="2000" dirty="0">
              <a:latin typeface="Times New Roman" panose="02020603050405020304" pitchFamily="18" charset="0"/>
              <a:cs typeface="Times New Roman" panose="02020603050405020304" pitchFamily="18" charset="0"/>
            </a:endParaRPr>
          </a:p>
          <a:p>
            <a:pPr marL="0" indent="0" algn="just" eaLnBrk="1" hangingPunct="1">
              <a:lnSpc>
                <a:spcPct val="150000"/>
              </a:lnSpc>
              <a:spcBef>
                <a:spcPts val="0"/>
              </a:spcBef>
              <a:buNone/>
            </a:pPr>
            <a:endParaRPr lang="en-US" altLang="zh-CN" sz="2000" dirty="0">
              <a:latin typeface="Times New Roman" panose="02020603050405020304" pitchFamily="18" charset="0"/>
              <a:cs typeface="Times New Roman" panose="02020603050405020304" pitchFamily="18" charset="0"/>
            </a:endParaRPr>
          </a:p>
          <a:p>
            <a:pPr marL="0" indent="0" algn="just" eaLnBrk="1" hangingPunct="1">
              <a:lnSpc>
                <a:spcPct val="150000"/>
              </a:lnSpc>
              <a:spcBef>
                <a:spcPts val="0"/>
              </a:spcBef>
              <a:buNone/>
            </a:pPr>
            <a:endParaRPr lang="en-US" altLang="zh-CN" sz="2000" dirty="0">
              <a:latin typeface="Times New Roman" panose="02020603050405020304" pitchFamily="18" charset="0"/>
              <a:cs typeface="Times New Roman" panose="02020603050405020304" pitchFamily="18" charset="0"/>
            </a:endParaRPr>
          </a:p>
          <a:p>
            <a:pPr marL="0" indent="0" algn="just" eaLnBrk="1" hangingPunct="1">
              <a:lnSpc>
                <a:spcPct val="150000"/>
              </a:lnSpc>
              <a:spcBef>
                <a:spcPts val="0"/>
              </a:spcBef>
              <a:buNone/>
            </a:pPr>
            <a:endParaRPr lang="en-US" altLang="zh-CN" sz="2000" dirty="0">
              <a:latin typeface="Times New Roman" panose="02020603050405020304" pitchFamily="18" charset="0"/>
              <a:cs typeface="Times New Roman" panose="02020603050405020304" pitchFamily="18" charset="0"/>
            </a:endParaRPr>
          </a:p>
          <a:p>
            <a:pPr marL="0" indent="0" algn="just" eaLnBrk="1" hangingPunct="1">
              <a:lnSpc>
                <a:spcPct val="150000"/>
              </a:lnSpc>
              <a:spcBef>
                <a:spcPts val="0"/>
              </a:spcBef>
              <a:buNone/>
            </a:pPr>
            <a:endParaRPr lang="en-US" altLang="zh-CN" sz="2000" dirty="0">
              <a:latin typeface="Times New Roman" panose="02020603050405020304" pitchFamily="18" charset="0"/>
              <a:cs typeface="Times New Roman" panose="02020603050405020304" pitchFamily="18" charset="0"/>
            </a:endParaRPr>
          </a:p>
          <a:p>
            <a:pPr marL="0" indent="0" algn="just" eaLnBrk="1" hangingPunct="1">
              <a:lnSpc>
                <a:spcPct val="150000"/>
              </a:lnSpc>
              <a:spcBef>
                <a:spcPts val="0"/>
              </a:spcBef>
              <a:buNone/>
            </a:pPr>
            <a:endParaRPr lang="en-US" altLang="zh-CN" sz="2000" dirty="0">
              <a:latin typeface="Times New Roman" panose="02020603050405020304" pitchFamily="18" charset="0"/>
              <a:cs typeface="Times New Roman" panose="02020603050405020304" pitchFamily="18" charset="0"/>
            </a:endParaRPr>
          </a:p>
          <a:p>
            <a:pPr marL="0" indent="0" algn="just" eaLnBrk="1" hangingPunct="1">
              <a:lnSpc>
                <a:spcPct val="150000"/>
              </a:lnSpc>
              <a:spcBef>
                <a:spcPts val="0"/>
              </a:spcBef>
              <a:buNone/>
            </a:pPr>
            <a:endParaRPr lang="en-US" altLang="zh-CN" sz="2000" dirty="0">
              <a:latin typeface="Times New Roman" panose="02020603050405020304" pitchFamily="18" charset="0"/>
              <a:cs typeface="Times New Roman" panose="02020603050405020304" pitchFamily="18" charset="0"/>
            </a:endParaRPr>
          </a:p>
          <a:p>
            <a:pPr marL="0" indent="0" algn="just" eaLnBrk="1" hangingPunct="1">
              <a:lnSpc>
                <a:spcPct val="150000"/>
              </a:lnSpc>
              <a:spcBef>
                <a:spcPts val="0"/>
              </a:spcBef>
              <a:buNone/>
            </a:pPr>
            <a:r>
              <a:rPr lang="zh-CN" altLang="en-US" sz="2000" dirty="0">
                <a:latin typeface="Times New Roman" panose="02020603050405020304" pitchFamily="18" charset="0"/>
                <a:cs typeface="Times New Roman" panose="02020603050405020304" pitchFamily="18" charset="0"/>
              </a:rPr>
              <a:t>问题是一般情况下如何做到这一点。 为了理解这一点，我们需要一个称为旋转的基本操作，它有两种形式，左旋和右旋。</a:t>
            </a:r>
            <a:endParaRPr lang="en-US" altLang="zh-CN" sz="2000" dirty="0">
              <a:latin typeface="Times New Roman" panose="02020603050405020304" pitchFamily="18" charset="0"/>
              <a:cs typeface="Times New Roman" panose="02020603050405020304" pitchFamily="18" charset="0"/>
            </a:endParaRP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2  </a:t>
            </a:r>
            <a:r>
              <a:rPr lang="zh-CN" altLang="en-US" dirty="0"/>
              <a:t>高度不变性</a:t>
            </a:r>
            <a:r>
              <a:rPr lang="en-US" altLang="zh-CN" dirty="0"/>
              <a:t>(</a:t>
            </a:r>
            <a:r>
              <a:rPr lang="zh-CN" altLang="en-US" dirty="0"/>
              <a:t>续</a:t>
            </a:r>
            <a:r>
              <a:rPr lang="en-US" altLang="zh-CN" dirty="0"/>
              <a:t>)</a:t>
            </a:r>
            <a:endParaRPr lang="zh-CN" altLang="en-US" dirty="0"/>
          </a:p>
        </p:txBody>
      </p:sp>
      <p:pic>
        <p:nvPicPr>
          <p:cNvPr id="8" name="Picture 181">
            <a:extLst>
              <a:ext uri="{FF2B5EF4-FFF2-40B4-BE49-F238E27FC236}">
                <a16:creationId xmlns:a16="http://schemas.microsoft.com/office/drawing/2014/main" id="{9937B95F-FE0B-4911-B879-18E8FE007459}"/>
              </a:ext>
            </a:extLst>
          </p:cNvPr>
          <p:cNvPicPr/>
          <p:nvPr/>
        </p:nvPicPr>
        <p:blipFill>
          <a:blip r:embed="rId2"/>
          <a:stretch>
            <a:fillRect/>
          </a:stretch>
        </p:blipFill>
        <p:spPr>
          <a:xfrm>
            <a:off x="1299368" y="2362200"/>
            <a:ext cx="6545263" cy="2664143"/>
          </a:xfrm>
          <a:prstGeom prst="rect">
            <a:avLst/>
          </a:prstGeom>
        </p:spPr>
      </p:pic>
    </p:spTree>
    <p:extLst>
      <p:ext uri="{BB962C8B-B14F-4D97-AF65-F5344CB8AC3E}">
        <p14:creationId xmlns:p14="http://schemas.microsoft.com/office/powerpoint/2010/main" val="1856499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2024-04-09</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9</a:t>
            </a:fld>
            <a:endParaRPr lang="en-US" altLang="zh-CN"/>
          </a:p>
        </p:txBody>
      </p:sp>
      <p:sp>
        <p:nvSpPr>
          <p:cNvPr id="9219" name="Rectangle 3"/>
          <p:cNvSpPr>
            <a:spLocks noGrp="1" noChangeArrowheads="1"/>
          </p:cNvSpPr>
          <p:nvPr>
            <p:ph type="body" idx="1"/>
          </p:nvPr>
        </p:nvSpPr>
        <p:spPr>
          <a:xfrm>
            <a:off x="457200" y="914400"/>
            <a:ext cx="8229600" cy="5140325"/>
          </a:xfrm>
        </p:spPr>
        <p:txBody>
          <a:bodyPr/>
          <a:lstStyle/>
          <a:p>
            <a:pPr marL="0" indent="0" algn="just" eaLnBrk="1" hangingPunct="1">
              <a:lnSpc>
                <a:spcPct val="150000"/>
              </a:lnSpc>
              <a:spcBef>
                <a:spcPts val="0"/>
              </a:spcBef>
              <a:buNone/>
            </a:pPr>
            <a:r>
              <a:rPr lang="zh-CN" altLang="en-US" sz="2000" dirty="0">
                <a:latin typeface="Times New Roman" panose="02020603050405020304" pitchFamily="18" charset="0"/>
                <a:cs typeface="Times New Roman" panose="02020603050405020304" pitchFamily="18" charset="0"/>
              </a:rPr>
              <a:t>下面，我们展示左旋之前的情况。我们通常用 </a:t>
            </a:r>
            <a:r>
              <a:rPr lang="en-US" altLang="zh-CN" sz="2000" dirty="0">
                <a:latin typeface="Times New Roman" panose="02020603050405020304" pitchFamily="18" charset="0"/>
                <a:cs typeface="Times New Roman" panose="02020603050405020304" pitchFamily="18" charset="0"/>
              </a:rPr>
              <a:t>x </a:t>
            </a:r>
            <a:r>
              <a:rPr lang="zh-CN" altLang="en-US" sz="2000" dirty="0">
                <a:latin typeface="Times New Roman" panose="02020603050405020304" pitchFamily="18" charset="0"/>
                <a:cs typeface="Times New Roman" panose="02020603050405020304" pitchFamily="18" charset="0"/>
              </a:rPr>
              <a:t>和 </a:t>
            </a:r>
            <a:r>
              <a:rPr lang="en-US" altLang="zh-CN" sz="2000" dirty="0">
                <a:latin typeface="Times New Roman" panose="02020603050405020304" pitchFamily="18" charset="0"/>
                <a:cs typeface="Times New Roman" panose="02020603050405020304" pitchFamily="18" charset="0"/>
              </a:rPr>
              <a:t>y </a:t>
            </a:r>
            <a:r>
              <a:rPr lang="zh-CN" altLang="en-US" sz="2000" dirty="0">
                <a:latin typeface="Times New Roman" panose="02020603050405020304" pitchFamily="18" charset="0"/>
                <a:cs typeface="Times New Roman" panose="02020603050405020304" pitchFamily="18" charset="0"/>
              </a:rPr>
              <a:t>表示所讨论节点的键值。 此外，还给出该节点整个子树及其键值的区间。在子树的根部，我们可以有左侧或右侧无界的区间。我们用左边的</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和右边的</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来表示这些。 然后，我们将 </a:t>
            </a:r>
            <a:r>
              <a:rPr lang="en-US" altLang="zh-CN" sz="2000" dirty="0">
                <a:latin typeface="Times New Roman" panose="02020603050405020304" pitchFamily="18" charset="0"/>
                <a:cs typeface="Times New Roman" panose="02020603050405020304" pitchFamily="18" charset="0"/>
              </a:rPr>
              <a:t>α </a:t>
            </a:r>
            <a:r>
              <a:rPr lang="zh-CN" altLang="en-US" sz="2000" dirty="0">
                <a:latin typeface="Times New Roman" panose="02020603050405020304" pitchFamily="18" charset="0"/>
                <a:cs typeface="Times New Roman" panose="02020603050405020304" pitchFamily="18" charset="0"/>
              </a:rPr>
              <a:t>表示为可以是整数或 </a:t>
            </a: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的左端点，将 </a:t>
            </a:r>
            <a:r>
              <a:rPr lang="en-US" altLang="zh-CN" sz="2000" dirty="0">
                <a:latin typeface="Times New Roman" panose="02020603050405020304" pitchFamily="18" charset="0"/>
                <a:cs typeface="Times New Roman" panose="02020603050405020304" pitchFamily="18" charset="0"/>
              </a:rPr>
              <a:t>ω </a:t>
            </a:r>
            <a:r>
              <a:rPr lang="zh-CN" altLang="en-US" sz="2000" dirty="0">
                <a:latin typeface="Times New Roman" panose="02020603050405020304" pitchFamily="18" charset="0"/>
                <a:cs typeface="Times New Roman" panose="02020603050405020304" pitchFamily="18" charset="0"/>
              </a:rPr>
              <a:t>表示为可以是 </a:t>
            </a: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或整数的右端点。 右边的树是在左旋之后。</a:t>
            </a:r>
            <a:endParaRPr lang="en-US" altLang="zh-CN" sz="2000" dirty="0">
              <a:latin typeface="Times New Roman" panose="02020603050405020304" pitchFamily="18" charset="0"/>
              <a:cs typeface="Times New Roman" panose="02020603050405020304" pitchFamily="18" charset="0"/>
            </a:endParaRP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3  </a:t>
            </a:r>
            <a:r>
              <a:rPr lang="zh-CN" altLang="en-US" dirty="0"/>
              <a:t>左右旋</a:t>
            </a:r>
          </a:p>
        </p:txBody>
      </p:sp>
      <p:pic>
        <p:nvPicPr>
          <p:cNvPr id="9" name="Picture 217">
            <a:extLst>
              <a:ext uri="{FF2B5EF4-FFF2-40B4-BE49-F238E27FC236}">
                <a16:creationId xmlns:a16="http://schemas.microsoft.com/office/drawing/2014/main" id="{9607A490-E21B-4601-8765-E025FEC6D765}"/>
              </a:ext>
            </a:extLst>
          </p:cNvPr>
          <p:cNvPicPr/>
          <p:nvPr/>
        </p:nvPicPr>
        <p:blipFill>
          <a:blip r:embed="rId2"/>
          <a:stretch>
            <a:fillRect/>
          </a:stretch>
        </p:blipFill>
        <p:spPr>
          <a:xfrm>
            <a:off x="632012" y="3276600"/>
            <a:ext cx="7902388" cy="2743200"/>
          </a:xfrm>
          <a:prstGeom prst="rect">
            <a:avLst/>
          </a:prstGeom>
        </p:spPr>
      </p:pic>
    </p:spTree>
    <p:extLst>
      <p:ext uri="{BB962C8B-B14F-4D97-AF65-F5344CB8AC3E}">
        <p14:creationId xmlns:p14="http://schemas.microsoft.com/office/powerpoint/2010/main" val="2415156077"/>
      </p:ext>
    </p:extLst>
  </p:cSld>
  <p:clrMapOvr>
    <a:masterClrMapping/>
  </p:clrMapOvr>
</p:sld>
</file>

<file path=ppt/theme/theme1.xml><?xml version="1.0" encoding="utf-8"?>
<a:theme xmlns:a="http://schemas.openxmlformats.org/drawingml/2006/main" name="Edge">
  <a:themeElements>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fontScheme name="Edge">
      <a:majorFont>
        <a:latin typeface="Garamond"/>
        <a:ea typeface="华文细黑"/>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20000"/>
          </a:spcAft>
          <a:buClr>
            <a:schemeClr val="accent1"/>
          </a:buClr>
          <a:buSzPct val="65000"/>
          <a:buFont typeface="Wingdings" panose="05000000000000000000" pitchFamily="2" charset="2"/>
          <a:buNone/>
          <a:tabLst/>
          <a:defRPr kumimoji="0" lang="zh-CN" altLang="en-US" sz="1800" b="1" i="0" u="none" strike="noStrike" cap="none" normalizeH="0" baseline="0" smtClean="0">
            <a:ln>
              <a:noFill/>
            </a:ln>
            <a:solidFill>
              <a:srgbClr val="000099"/>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20000"/>
          </a:spcAft>
          <a:buClr>
            <a:schemeClr val="accent1"/>
          </a:buClr>
          <a:buSzPct val="65000"/>
          <a:buFont typeface="Wingdings" panose="05000000000000000000" pitchFamily="2" charset="2"/>
          <a:buNone/>
          <a:tabLst/>
          <a:defRPr kumimoji="0" lang="zh-CN" altLang="en-US" sz="1800" b="1" i="0" u="none" strike="noStrike" cap="none" normalizeH="0" baseline="0" smtClean="0">
            <a:ln>
              <a:noFill/>
            </a:ln>
            <a:solidFill>
              <a:srgbClr val="000099"/>
            </a:solidFill>
            <a:effectLst/>
            <a:latin typeface="Arial" panose="020B0604020202020204" pitchFamily="34" charset="0"/>
            <a:ea typeface="宋体" panose="02010600030101010101" pitchFamily="2" charset="-122"/>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Edge</Template>
  <TotalTime>20279</TotalTime>
  <Words>4597</Words>
  <Application>Microsoft Office PowerPoint</Application>
  <PresentationFormat>全屏显示(4:3)</PresentationFormat>
  <Paragraphs>381</Paragraphs>
  <Slides>38</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38</vt:i4>
      </vt:variant>
    </vt:vector>
  </HeadingPairs>
  <TitlesOfParts>
    <vt:vector size="44" baseType="lpstr">
      <vt:lpstr>黑体</vt:lpstr>
      <vt:lpstr>Arial</vt:lpstr>
      <vt:lpstr>Garamond</vt:lpstr>
      <vt:lpstr>Times New Roman</vt:lpstr>
      <vt:lpstr>Wingdings</vt:lpstr>
      <vt:lpstr>Edge</vt:lpstr>
      <vt:lpstr>Lecture 16 AVL Trees 第16讲 平衡二分查找树</vt:lpstr>
      <vt:lpstr>1 引言</vt:lpstr>
      <vt:lpstr>1 引言(续)</vt:lpstr>
      <vt:lpstr>2  高度不变性</vt:lpstr>
      <vt:lpstr>2  高度不变性(续)</vt:lpstr>
      <vt:lpstr>2  高度不变性(续)</vt:lpstr>
      <vt:lpstr>2  高度不变性(续)</vt:lpstr>
      <vt:lpstr>2  高度不变性(续)</vt:lpstr>
      <vt:lpstr>3  左右旋</vt:lpstr>
      <vt:lpstr>3  左右旋(续)</vt:lpstr>
      <vt:lpstr>3  左右旋(续)</vt:lpstr>
      <vt:lpstr>3  左右旋(续)</vt:lpstr>
      <vt:lpstr>3  左右旋(续)</vt:lpstr>
      <vt:lpstr>4  搜索某个键值</vt:lpstr>
      <vt:lpstr>5  插入某个条目</vt:lpstr>
      <vt:lpstr>5  插入某个条目(续)</vt:lpstr>
      <vt:lpstr>5  插入某个条目(续)</vt:lpstr>
      <vt:lpstr>5  插入某个条目(续)</vt:lpstr>
      <vt:lpstr>5  插入某个条目(续)</vt:lpstr>
      <vt:lpstr>5  插入某个条目(续)</vt:lpstr>
      <vt:lpstr>5  插入某个条目(续)</vt:lpstr>
      <vt:lpstr>6  检查不变性</vt:lpstr>
      <vt:lpstr>6  检查不变性(续)</vt:lpstr>
      <vt:lpstr>6  检查不变性(续)</vt:lpstr>
      <vt:lpstr>6  检查不变性(续)</vt:lpstr>
      <vt:lpstr>6  检查不变性(续)</vt:lpstr>
      <vt:lpstr>6  检查不变性(续)</vt:lpstr>
      <vt:lpstr>6  检查不变性(续)</vt:lpstr>
      <vt:lpstr>7  实现插入操作</vt:lpstr>
      <vt:lpstr>7  实现插入操作(续)</vt:lpstr>
      <vt:lpstr>7  实现插入操作(续)</vt:lpstr>
      <vt:lpstr>7  实现插入操作(续)</vt:lpstr>
      <vt:lpstr>7  实现插入操作(续)</vt:lpstr>
      <vt:lpstr>8  实验评价</vt:lpstr>
      <vt:lpstr>8  实验评价(续)</vt:lpstr>
      <vt:lpstr>8  实验评价(续)</vt:lpstr>
      <vt:lpstr>思考题：（标记*号的是作业题）</vt:lpstr>
      <vt:lpstr>思考题：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Teacher</dc:creator>
  <cp:lastModifiedBy>Aaron</cp:lastModifiedBy>
  <cp:revision>431</cp:revision>
  <cp:lastPrinted>1601-01-01T00:00:00Z</cp:lastPrinted>
  <dcterms:created xsi:type="dcterms:W3CDTF">2014-11-05T12:07:07Z</dcterms:created>
  <dcterms:modified xsi:type="dcterms:W3CDTF">2024-04-09T08:05:47Z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