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9"/>
  </p:notesMasterIdLst>
  <p:sldIdLst>
    <p:sldId id="256" r:id="rId2"/>
    <p:sldId id="257" r:id="rId3"/>
    <p:sldId id="440" r:id="rId4"/>
    <p:sldId id="441" r:id="rId5"/>
    <p:sldId id="442"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81" r:id="rId45"/>
    <p:sldId id="482" r:id="rId46"/>
    <p:sldId id="438" r:id="rId47"/>
    <p:sldId id="439" r:id="rId48"/>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11</a:t>
            </a:fld>
            <a:endParaRPr lang="en-US" altLang="zh-CN"/>
          </a:p>
        </p:txBody>
      </p:sp>
    </p:spTree>
    <p:extLst>
      <p:ext uri="{BB962C8B-B14F-4D97-AF65-F5344CB8AC3E}">
        <p14:creationId xmlns:p14="http://schemas.microsoft.com/office/powerpoint/2010/main" val="995749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20</a:t>
            </a:fld>
            <a:endParaRPr lang="en-US" altLang="zh-CN"/>
          </a:p>
        </p:txBody>
      </p:sp>
    </p:spTree>
    <p:extLst>
      <p:ext uri="{BB962C8B-B14F-4D97-AF65-F5344CB8AC3E}">
        <p14:creationId xmlns:p14="http://schemas.microsoft.com/office/powerpoint/2010/main" val="822270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21</a:t>
            </a:fld>
            <a:endParaRPr lang="en-US" altLang="zh-CN"/>
          </a:p>
        </p:txBody>
      </p:sp>
    </p:spTree>
    <p:extLst>
      <p:ext uri="{BB962C8B-B14F-4D97-AF65-F5344CB8AC3E}">
        <p14:creationId xmlns:p14="http://schemas.microsoft.com/office/powerpoint/2010/main" val="4283464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22</a:t>
            </a:fld>
            <a:endParaRPr lang="en-US" altLang="zh-CN"/>
          </a:p>
        </p:txBody>
      </p:sp>
    </p:spTree>
    <p:extLst>
      <p:ext uri="{BB962C8B-B14F-4D97-AF65-F5344CB8AC3E}">
        <p14:creationId xmlns:p14="http://schemas.microsoft.com/office/powerpoint/2010/main" val="27472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23</a:t>
            </a:fld>
            <a:endParaRPr lang="en-US" altLang="zh-CN"/>
          </a:p>
        </p:txBody>
      </p:sp>
    </p:spTree>
    <p:extLst>
      <p:ext uri="{BB962C8B-B14F-4D97-AF65-F5344CB8AC3E}">
        <p14:creationId xmlns:p14="http://schemas.microsoft.com/office/powerpoint/2010/main" val="193766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24</a:t>
            </a:fld>
            <a:endParaRPr lang="en-US" altLang="zh-CN"/>
          </a:p>
        </p:txBody>
      </p:sp>
    </p:spTree>
    <p:extLst>
      <p:ext uri="{BB962C8B-B14F-4D97-AF65-F5344CB8AC3E}">
        <p14:creationId xmlns:p14="http://schemas.microsoft.com/office/powerpoint/2010/main" val="2288767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25</a:t>
            </a:fld>
            <a:endParaRPr lang="en-US" altLang="zh-CN"/>
          </a:p>
        </p:txBody>
      </p:sp>
    </p:spTree>
    <p:extLst>
      <p:ext uri="{BB962C8B-B14F-4D97-AF65-F5344CB8AC3E}">
        <p14:creationId xmlns:p14="http://schemas.microsoft.com/office/powerpoint/2010/main" val="371387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26</a:t>
            </a:fld>
            <a:endParaRPr lang="en-US" altLang="zh-CN"/>
          </a:p>
        </p:txBody>
      </p:sp>
    </p:spTree>
    <p:extLst>
      <p:ext uri="{BB962C8B-B14F-4D97-AF65-F5344CB8AC3E}">
        <p14:creationId xmlns:p14="http://schemas.microsoft.com/office/powerpoint/2010/main" val="189833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27</a:t>
            </a:fld>
            <a:endParaRPr lang="en-US" altLang="zh-CN"/>
          </a:p>
        </p:txBody>
      </p:sp>
    </p:spTree>
    <p:extLst>
      <p:ext uri="{BB962C8B-B14F-4D97-AF65-F5344CB8AC3E}">
        <p14:creationId xmlns:p14="http://schemas.microsoft.com/office/powerpoint/2010/main" val="197825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28</a:t>
            </a:fld>
            <a:endParaRPr lang="en-US" altLang="zh-CN"/>
          </a:p>
        </p:txBody>
      </p:sp>
    </p:spTree>
    <p:extLst>
      <p:ext uri="{BB962C8B-B14F-4D97-AF65-F5344CB8AC3E}">
        <p14:creationId xmlns:p14="http://schemas.microsoft.com/office/powerpoint/2010/main" val="253783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29</a:t>
            </a:fld>
            <a:endParaRPr lang="en-US" altLang="zh-CN"/>
          </a:p>
        </p:txBody>
      </p:sp>
    </p:spTree>
    <p:extLst>
      <p:ext uri="{BB962C8B-B14F-4D97-AF65-F5344CB8AC3E}">
        <p14:creationId xmlns:p14="http://schemas.microsoft.com/office/powerpoint/2010/main" val="33793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12</a:t>
            </a:fld>
            <a:endParaRPr lang="en-US" altLang="zh-CN"/>
          </a:p>
        </p:txBody>
      </p:sp>
    </p:spTree>
    <p:extLst>
      <p:ext uri="{BB962C8B-B14F-4D97-AF65-F5344CB8AC3E}">
        <p14:creationId xmlns:p14="http://schemas.microsoft.com/office/powerpoint/2010/main" val="4243964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30</a:t>
            </a:fld>
            <a:endParaRPr lang="en-US" altLang="zh-CN"/>
          </a:p>
        </p:txBody>
      </p:sp>
    </p:spTree>
    <p:extLst>
      <p:ext uri="{BB962C8B-B14F-4D97-AF65-F5344CB8AC3E}">
        <p14:creationId xmlns:p14="http://schemas.microsoft.com/office/powerpoint/2010/main" val="1880028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31</a:t>
            </a:fld>
            <a:endParaRPr lang="en-US" altLang="zh-CN"/>
          </a:p>
        </p:txBody>
      </p:sp>
    </p:spTree>
    <p:extLst>
      <p:ext uri="{BB962C8B-B14F-4D97-AF65-F5344CB8AC3E}">
        <p14:creationId xmlns:p14="http://schemas.microsoft.com/office/powerpoint/2010/main" val="2089754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32</a:t>
            </a:fld>
            <a:endParaRPr lang="en-US" altLang="zh-CN"/>
          </a:p>
        </p:txBody>
      </p:sp>
    </p:spTree>
    <p:extLst>
      <p:ext uri="{BB962C8B-B14F-4D97-AF65-F5344CB8AC3E}">
        <p14:creationId xmlns:p14="http://schemas.microsoft.com/office/powerpoint/2010/main" val="3273811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33</a:t>
            </a:fld>
            <a:endParaRPr lang="en-US" altLang="zh-CN"/>
          </a:p>
        </p:txBody>
      </p:sp>
    </p:spTree>
    <p:extLst>
      <p:ext uri="{BB962C8B-B14F-4D97-AF65-F5344CB8AC3E}">
        <p14:creationId xmlns:p14="http://schemas.microsoft.com/office/powerpoint/2010/main" val="190179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34</a:t>
            </a:fld>
            <a:endParaRPr lang="en-US" altLang="zh-CN"/>
          </a:p>
        </p:txBody>
      </p:sp>
    </p:spTree>
    <p:extLst>
      <p:ext uri="{BB962C8B-B14F-4D97-AF65-F5344CB8AC3E}">
        <p14:creationId xmlns:p14="http://schemas.microsoft.com/office/powerpoint/2010/main" val="1973412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35</a:t>
            </a:fld>
            <a:endParaRPr lang="en-US" altLang="zh-CN"/>
          </a:p>
        </p:txBody>
      </p:sp>
    </p:spTree>
    <p:extLst>
      <p:ext uri="{BB962C8B-B14F-4D97-AF65-F5344CB8AC3E}">
        <p14:creationId xmlns:p14="http://schemas.microsoft.com/office/powerpoint/2010/main" val="1024950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36</a:t>
            </a:fld>
            <a:endParaRPr lang="en-US" altLang="zh-CN"/>
          </a:p>
        </p:txBody>
      </p:sp>
    </p:spTree>
    <p:extLst>
      <p:ext uri="{BB962C8B-B14F-4D97-AF65-F5344CB8AC3E}">
        <p14:creationId xmlns:p14="http://schemas.microsoft.com/office/powerpoint/2010/main" val="1600164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37</a:t>
            </a:fld>
            <a:endParaRPr lang="en-US" altLang="zh-CN"/>
          </a:p>
        </p:txBody>
      </p:sp>
    </p:spTree>
    <p:extLst>
      <p:ext uri="{BB962C8B-B14F-4D97-AF65-F5344CB8AC3E}">
        <p14:creationId xmlns:p14="http://schemas.microsoft.com/office/powerpoint/2010/main" val="319013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38</a:t>
            </a:fld>
            <a:endParaRPr lang="en-US" altLang="zh-CN"/>
          </a:p>
        </p:txBody>
      </p:sp>
    </p:spTree>
    <p:extLst>
      <p:ext uri="{BB962C8B-B14F-4D97-AF65-F5344CB8AC3E}">
        <p14:creationId xmlns:p14="http://schemas.microsoft.com/office/powerpoint/2010/main" val="4207681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39</a:t>
            </a:fld>
            <a:endParaRPr lang="en-US" altLang="zh-CN"/>
          </a:p>
        </p:txBody>
      </p:sp>
    </p:spTree>
    <p:extLst>
      <p:ext uri="{BB962C8B-B14F-4D97-AF65-F5344CB8AC3E}">
        <p14:creationId xmlns:p14="http://schemas.microsoft.com/office/powerpoint/2010/main" val="355551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13</a:t>
            </a:fld>
            <a:endParaRPr lang="en-US" altLang="zh-CN"/>
          </a:p>
        </p:txBody>
      </p:sp>
    </p:spTree>
    <p:extLst>
      <p:ext uri="{BB962C8B-B14F-4D97-AF65-F5344CB8AC3E}">
        <p14:creationId xmlns:p14="http://schemas.microsoft.com/office/powerpoint/2010/main" val="2548664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40</a:t>
            </a:fld>
            <a:endParaRPr lang="en-US" altLang="zh-CN"/>
          </a:p>
        </p:txBody>
      </p:sp>
    </p:spTree>
    <p:extLst>
      <p:ext uri="{BB962C8B-B14F-4D97-AF65-F5344CB8AC3E}">
        <p14:creationId xmlns:p14="http://schemas.microsoft.com/office/powerpoint/2010/main" val="3571238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41</a:t>
            </a:fld>
            <a:endParaRPr lang="en-US" altLang="zh-CN"/>
          </a:p>
        </p:txBody>
      </p:sp>
    </p:spTree>
    <p:extLst>
      <p:ext uri="{BB962C8B-B14F-4D97-AF65-F5344CB8AC3E}">
        <p14:creationId xmlns:p14="http://schemas.microsoft.com/office/powerpoint/2010/main" val="1540856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42</a:t>
            </a:fld>
            <a:endParaRPr lang="en-US" altLang="zh-CN"/>
          </a:p>
        </p:txBody>
      </p:sp>
    </p:spTree>
    <p:extLst>
      <p:ext uri="{BB962C8B-B14F-4D97-AF65-F5344CB8AC3E}">
        <p14:creationId xmlns:p14="http://schemas.microsoft.com/office/powerpoint/2010/main" val="710633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43</a:t>
            </a:fld>
            <a:endParaRPr lang="en-US" altLang="zh-CN"/>
          </a:p>
        </p:txBody>
      </p:sp>
    </p:spTree>
    <p:extLst>
      <p:ext uri="{BB962C8B-B14F-4D97-AF65-F5344CB8AC3E}">
        <p14:creationId xmlns:p14="http://schemas.microsoft.com/office/powerpoint/2010/main" val="3753731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44</a:t>
            </a:fld>
            <a:endParaRPr lang="en-US" altLang="zh-CN"/>
          </a:p>
        </p:txBody>
      </p:sp>
    </p:spTree>
    <p:extLst>
      <p:ext uri="{BB962C8B-B14F-4D97-AF65-F5344CB8AC3E}">
        <p14:creationId xmlns:p14="http://schemas.microsoft.com/office/powerpoint/2010/main" val="4180690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45</a:t>
            </a:fld>
            <a:endParaRPr lang="en-US" altLang="zh-CN"/>
          </a:p>
        </p:txBody>
      </p:sp>
    </p:spTree>
    <p:extLst>
      <p:ext uri="{BB962C8B-B14F-4D97-AF65-F5344CB8AC3E}">
        <p14:creationId xmlns:p14="http://schemas.microsoft.com/office/powerpoint/2010/main" val="190791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14</a:t>
            </a:fld>
            <a:endParaRPr lang="en-US" altLang="zh-CN"/>
          </a:p>
        </p:txBody>
      </p:sp>
    </p:spTree>
    <p:extLst>
      <p:ext uri="{BB962C8B-B14F-4D97-AF65-F5344CB8AC3E}">
        <p14:creationId xmlns:p14="http://schemas.microsoft.com/office/powerpoint/2010/main" val="124780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15</a:t>
            </a:fld>
            <a:endParaRPr lang="en-US" altLang="zh-CN"/>
          </a:p>
        </p:txBody>
      </p:sp>
    </p:spTree>
    <p:extLst>
      <p:ext uri="{BB962C8B-B14F-4D97-AF65-F5344CB8AC3E}">
        <p14:creationId xmlns:p14="http://schemas.microsoft.com/office/powerpoint/2010/main" val="98169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16</a:t>
            </a:fld>
            <a:endParaRPr lang="en-US" altLang="zh-CN"/>
          </a:p>
        </p:txBody>
      </p:sp>
    </p:spTree>
    <p:extLst>
      <p:ext uri="{BB962C8B-B14F-4D97-AF65-F5344CB8AC3E}">
        <p14:creationId xmlns:p14="http://schemas.microsoft.com/office/powerpoint/2010/main" val="1730954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17</a:t>
            </a:fld>
            <a:endParaRPr lang="en-US" altLang="zh-CN"/>
          </a:p>
        </p:txBody>
      </p:sp>
    </p:spTree>
    <p:extLst>
      <p:ext uri="{BB962C8B-B14F-4D97-AF65-F5344CB8AC3E}">
        <p14:creationId xmlns:p14="http://schemas.microsoft.com/office/powerpoint/2010/main" val="890980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18</a:t>
            </a:fld>
            <a:endParaRPr lang="en-US" altLang="zh-CN"/>
          </a:p>
        </p:txBody>
      </p:sp>
    </p:spTree>
    <p:extLst>
      <p:ext uri="{BB962C8B-B14F-4D97-AF65-F5344CB8AC3E}">
        <p14:creationId xmlns:p14="http://schemas.microsoft.com/office/powerpoint/2010/main" val="294664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19</a:t>
            </a:fld>
            <a:endParaRPr lang="en-US" altLang="zh-CN"/>
          </a:p>
        </p:txBody>
      </p:sp>
    </p:spTree>
    <p:extLst>
      <p:ext uri="{BB962C8B-B14F-4D97-AF65-F5344CB8AC3E}">
        <p14:creationId xmlns:p14="http://schemas.microsoft.com/office/powerpoint/2010/main" val="305988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2024-04-13</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2024-04-13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2024-04-13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2024-04-13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2024-04-13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2024-04-13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2024-04-13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2024-04-13</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2024-04-13</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18</a:t>
            </a:r>
            <a:r>
              <a:rPr lang="en-US" altLang="en-US" sz="4400" dirty="0"/>
              <a:t> </a:t>
            </a:r>
            <a:r>
              <a:rPr lang="en-US" altLang="zh-CN" sz="3200" dirty="0"/>
              <a:t>Restoring Invariants</a:t>
            </a:r>
            <a:br>
              <a:rPr lang="en-US" altLang="zh-CN" sz="4400" dirty="0"/>
            </a:br>
            <a:r>
              <a:rPr lang="zh-CN" altLang="en-US" sz="4400" dirty="0"/>
              <a:t>第</a:t>
            </a:r>
            <a:r>
              <a:rPr lang="en-US" altLang="zh-CN" sz="4400" dirty="0"/>
              <a:t>18</a:t>
            </a:r>
            <a:r>
              <a:rPr lang="zh-CN" altLang="en-US" sz="4400" dirty="0"/>
              <a:t>讲 恢复不变性</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dirty="0">
                <a:ea typeface="华文细黑" panose="02010600040101010101" pitchFamily="2" charset="-122"/>
              </a:rPr>
              <a:t>华中科技大学计算机学院</a:t>
            </a:r>
          </a:p>
          <a:p>
            <a:pPr eaLnBrk="1" hangingPunct="1">
              <a:defRPr/>
            </a:pPr>
            <a:endParaRPr lang="zh-CN" altLang="en-US" sz="3600" b="1" dirty="0">
              <a:ea typeface="华文细黑" panose="02010600040101010101" pitchFamily="2" charset="-122"/>
            </a:endParaRPr>
          </a:p>
          <a:p>
            <a:pPr eaLnBrk="1" hangingPunct="1">
              <a:defRPr/>
            </a:pPr>
            <a:r>
              <a:rPr lang="zh-CN" altLang="en-US" sz="3600" b="1" dirty="0">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10</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en-US" altLang="zh-CN" sz="2000" dirty="0"/>
              <a:t>35         int parent = child/2;</a:t>
            </a:r>
          </a:p>
          <a:p>
            <a:pPr marL="0" indent="0" algn="just" eaLnBrk="1" hangingPunct="1">
              <a:lnSpc>
                <a:spcPct val="150000"/>
              </a:lnSpc>
              <a:buNone/>
            </a:pPr>
            <a:r>
              <a:rPr lang="en-US" altLang="zh-CN" sz="2000" dirty="0"/>
              <a:t>36         if (!</a:t>
            </a:r>
            <a:r>
              <a:rPr lang="en-US" altLang="zh-CN" sz="2000" dirty="0" err="1"/>
              <a:t>ok_above</a:t>
            </a:r>
            <a:r>
              <a:rPr lang="en-US" altLang="zh-CN" sz="2000" dirty="0"/>
              <a:t>(H, parent, child)) return false;</a:t>
            </a:r>
          </a:p>
          <a:p>
            <a:pPr marL="0" indent="0" algn="just" eaLnBrk="1" hangingPunct="1">
              <a:lnSpc>
                <a:spcPct val="150000"/>
              </a:lnSpc>
              <a:buNone/>
            </a:pPr>
            <a:r>
              <a:rPr lang="en-US" altLang="zh-CN" sz="2000" dirty="0"/>
              <a:t>37     }</a:t>
            </a:r>
          </a:p>
          <a:p>
            <a:pPr marL="0" indent="0" algn="just" eaLnBrk="1" hangingPunct="1">
              <a:lnSpc>
                <a:spcPct val="150000"/>
              </a:lnSpc>
              <a:buNone/>
            </a:pPr>
            <a:r>
              <a:rPr lang="en-US" altLang="zh-CN" sz="2000" dirty="0"/>
              <a:t>38</a:t>
            </a:r>
          </a:p>
          <a:p>
            <a:pPr marL="0" indent="0" algn="just" eaLnBrk="1" hangingPunct="1">
              <a:lnSpc>
                <a:spcPct val="150000"/>
              </a:lnSpc>
              <a:buNone/>
            </a:pPr>
            <a:r>
              <a:rPr lang="en-US" altLang="zh-CN" sz="2000" dirty="0"/>
              <a:t>39     return true;</a:t>
            </a:r>
          </a:p>
          <a:p>
            <a:pPr marL="0" indent="0" algn="just" eaLnBrk="1" hangingPunct="1">
              <a:lnSpc>
                <a:spcPct val="150000"/>
              </a:lnSpc>
              <a:buNone/>
            </a:pPr>
            <a:r>
              <a:rPr lang="en-US" altLang="zh-CN" sz="2000" dirty="0"/>
              <a:t>40 }</a:t>
            </a:r>
          </a:p>
          <a:p>
            <a:pPr marL="0" indent="0" algn="just" eaLnBrk="1" hangingPunct="1">
              <a:lnSpc>
                <a:spcPct val="150000"/>
              </a:lnSpc>
              <a:buNone/>
            </a:pPr>
            <a:r>
              <a:rPr lang="en-US" altLang="zh-CN" sz="2000" dirty="0"/>
              <a:t>42 bool </a:t>
            </a:r>
            <a:r>
              <a:rPr lang="en-US" altLang="zh-CN" sz="2000" dirty="0" err="1"/>
              <a:t>is_heap</a:t>
            </a:r>
            <a:r>
              <a:rPr lang="en-US" altLang="zh-CN" sz="2000" dirty="0"/>
              <a:t>(heap* H) {</a:t>
            </a:r>
          </a:p>
          <a:p>
            <a:pPr marL="0" indent="0" algn="just" eaLnBrk="1" hangingPunct="1">
              <a:lnSpc>
                <a:spcPct val="150000"/>
              </a:lnSpc>
              <a:buNone/>
            </a:pPr>
            <a:r>
              <a:rPr lang="en-US" altLang="zh-CN" sz="2000" dirty="0"/>
              <a:t>43     return </a:t>
            </a:r>
            <a:r>
              <a:rPr lang="en-US" altLang="zh-CN" sz="2000" dirty="0" err="1"/>
              <a:t>is_heap_safe</a:t>
            </a:r>
            <a:r>
              <a:rPr lang="en-US" altLang="zh-CN" sz="2000" dirty="0"/>
              <a:t>(H) &amp;&amp; </a:t>
            </a:r>
            <a:r>
              <a:rPr lang="en-US" altLang="zh-CN" sz="2000" dirty="0" err="1"/>
              <a:t>is_heap_ordered</a:t>
            </a:r>
            <a:r>
              <a:rPr lang="en-US" altLang="zh-CN" sz="2000" dirty="0"/>
              <a:t>(H);</a:t>
            </a:r>
          </a:p>
          <a:p>
            <a:pPr marL="0" indent="0" algn="just" eaLnBrk="1" hangingPunct="1">
              <a:lnSpc>
                <a:spcPct val="150000"/>
              </a:lnSpc>
              <a:buNone/>
            </a:pPr>
            <a:r>
              <a:rPr lang="en-US" altLang="zh-CN" sz="2000" dirty="0"/>
              <a:t>44 }</a:t>
            </a:r>
          </a:p>
          <a:p>
            <a:pPr marL="0" indent="0" algn="just" eaLnBrk="1" hangingPunct="1">
              <a:lnSpc>
                <a:spcPct val="150000"/>
              </a:lnSpc>
              <a:buNone/>
            </a:pPr>
            <a:r>
              <a:rPr lang="zh-CN" altLang="en-US" sz="2000" dirty="0"/>
              <a:t>注意，循环从索引</a:t>
            </a:r>
            <a:r>
              <a:rPr lang="en-US" altLang="zh-CN" sz="2000" dirty="0"/>
              <a:t>2</a:t>
            </a:r>
            <a:r>
              <a:rPr lang="zh-CN" altLang="en-US" sz="2000" dirty="0"/>
              <a:t>开始，因为堆的根存储在索引</a:t>
            </a:r>
            <a:r>
              <a:rPr lang="en-US" altLang="zh-CN" sz="2000" dirty="0"/>
              <a:t>1</a:t>
            </a:r>
            <a:r>
              <a:rPr lang="zh-CN" altLang="en-US" sz="2000" dirty="0"/>
              <a:t>。</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堆的序不变性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1111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我们从简单的测试一个堆是空的还是满的代码开始，然后分配一个新的（空的）堆。 如果要插入的下一个元素位于索引 </a:t>
            </a:r>
            <a:r>
              <a:rPr lang="en-US" altLang="zh-CN" sz="2000" dirty="0"/>
              <a:t>1 </a:t>
            </a:r>
            <a:r>
              <a:rPr lang="zh-CN" altLang="en-US" sz="2000" dirty="0"/>
              <a:t>处，则堆为空。如果要插入的下一个元素位于索引</a:t>
            </a:r>
            <a:r>
              <a:rPr lang="en-US" altLang="zh-CN" sz="2000" dirty="0"/>
              <a:t>limit</a:t>
            </a:r>
            <a:r>
              <a:rPr lang="zh-CN" altLang="en-US" sz="2000" dirty="0"/>
              <a:t>（数组的大小）处，则堆已满。</a:t>
            </a:r>
            <a:endParaRPr lang="en-US" altLang="zh-CN" sz="2000" dirty="0"/>
          </a:p>
          <a:p>
            <a:pPr marL="0" indent="0" algn="just" eaLnBrk="1" hangingPunct="1">
              <a:lnSpc>
                <a:spcPct val="130000"/>
              </a:lnSpc>
              <a:spcBef>
                <a:spcPts val="0"/>
              </a:spcBef>
              <a:buNone/>
            </a:pPr>
            <a:r>
              <a:rPr lang="en-US" altLang="zh-CN" sz="2000" dirty="0"/>
              <a:t>1  bool </a:t>
            </a:r>
            <a:r>
              <a:rPr lang="en-US" altLang="zh-CN" sz="2000" dirty="0" err="1"/>
              <a:t>pq_empty</a:t>
            </a:r>
            <a:r>
              <a:rPr lang="en-US" altLang="zh-CN" sz="2000" dirty="0"/>
              <a:t>(heap* H)</a:t>
            </a:r>
          </a:p>
          <a:p>
            <a:pPr marL="0" indent="0" algn="just" eaLnBrk="1" hangingPunct="1">
              <a:lnSpc>
                <a:spcPct val="130000"/>
              </a:lnSpc>
              <a:spcBef>
                <a:spcPts val="0"/>
              </a:spcBef>
              <a:buNone/>
            </a:pPr>
            <a:r>
              <a:rPr lang="en-US" altLang="zh-CN" sz="2000" dirty="0"/>
              <a:t>2  //@requires </a:t>
            </a:r>
            <a:r>
              <a:rPr lang="en-US" altLang="zh-CN" sz="2000" dirty="0" err="1"/>
              <a:t>is_heap</a:t>
            </a:r>
            <a:r>
              <a:rPr lang="en-US" altLang="zh-CN" sz="2000" dirty="0"/>
              <a:t>(H);</a:t>
            </a:r>
          </a:p>
          <a:p>
            <a:pPr marL="0" indent="0" algn="just" eaLnBrk="1" hangingPunct="1">
              <a:lnSpc>
                <a:spcPct val="130000"/>
              </a:lnSpc>
              <a:spcBef>
                <a:spcPts val="0"/>
              </a:spcBef>
              <a:buNone/>
            </a:pPr>
            <a:r>
              <a:rPr lang="en-US" altLang="zh-CN" sz="2000" dirty="0"/>
              <a:t>3  {</a:t>
            </a:r>
          </a:p>
          <a:p>
            <a:pPr marL="0" indent="0" algn="just" eaLnBrk="1" hangingPunct="1">
              <a:lnSpc>
                <a:spcPct val="130000"/>
              </a:lnSpc>
              <a:spcBef>
                <a:spcPts val="0"/>
              </a:spcBef>
              <a:buNone/>
            </a:pPr>
            <a:r>
              <a:rPr lang="en-US" altLang="zh-CN" sz="2000" dirty="0"/>
              <a:t>4      return H-&gt;next == 1;</a:t>
            </a:r>
          </a:p>
          <a:p>
            <a:pPr marL="0" indent="0" algn="just" eaLnBrk="1" hangingPunct="1">
              <a:lnSpc>
                <a:spcPct val="130000"/>
              </a:lnSpc>
              <a:spcBef>
                <a:spcPts val="0"/>
              </a:spcBef>
              <a:buNone/>
            </a:pPr>
            <a:r>
              <a:rPr lang="en-US" altLang="zh-CN" sz="2000" dirty="0"/>
              <a:t>5  }</a:t>
            </a:r>
          </a:p>
          <a:p>
            <a:pPr marL="0" indent="0" algn="just" eaLnBrk="1" hangingPunct="1">
              <a:lnSpc>
                <a:spcPct val="130000"/>
              </a:lnSpc>
              <a:spcBef>
                <a:spcPts val="0"/>
              </a:spcBef>
              <a:buNone/>
            </a:pPr>
            <a:r>
              <a:rPr lang="en-US" altLang="zh-CN" sz="2000" dirty="0"/>
              <a:t>7  bool </a:t>
            </a:r>
            <a:r>
              <a:rPr lang="en-US" altLang="zh-CN" sz="2000" dirty="0" err="1"/>
              <a:t>pq_full</a:t>
            </a:r>
            <a:r>
              <a:rPr lang="en-US" altLang="zh-CN" sz="2000" dirty="0"/>
              <a:t>(heap* H)</a:t>
            </a:r>
          </a:p>
          <a:p>
            <a:pPr marL="0" indent="0" algn="just" eaLnBrk="1" hangingPunct="1">
              <a:lnSpc>
                <a:spcPct val="130000"/>
              </a:lnSpc>
              <a:spcBef>
                <a:spcPts val="0"/>
              </a:spcBef>
              <a:buNone/>
            </a:pPr>
            <a:r>
              <a:rPr lang="en-US" altLang="zh-CN" sz="2000" dirty="0"/>
              <a:t>8  //@requires </a:t>
            </a:r>
            <a:r>
              <a:rPr lang="en-US" altLang="zh-CN" sz="2000" dirty="0" err="1"/>
              <a:t>is_heap</a:t>
            </a:r>
            <a:r>
              <a:rPr lang="en-US" altLang="zh-CN" sz="2000" dirty="0"/>
              <a:t>(H);</a:t>
            </a:r>
          </a:p>
          <a:p>
            <a:pPr marL="0" indent="0" algn="just" eaLnBrk="1" hangingPunct="1">
              <a:lnSpc>
                <a:spcPct val="130000"/>
              </a:lnSpc>
              <a:spcBef>
                <a:spcPts val="0"/>
              </a:spcBef>
              <a:buNone/>
            </a:pPr>
            <a:r>
              <a:rPr lang="en-US" altLang="zh-CN" sz="2000" dirty="0"/>
              <a:t>9  {</a:t>
            </a:r>
          </a:p>
          <a:p>
            <a:pPr marL="0" indent="0" algn="just" eaLnBrk="1" hangingPunct="1">
              <a:lnSpc>
                <a:spcPct val="130000"/>
              </a:lnSpc>
              <a:spcBef>
                <a:spcPts val="0"/>
              </a:spcBef>
              <a:buNone/>
            </a:pPr>
            <a:r>
              <a:rPr lang="en-US" altLang="zh-CN" sz="2000" dirty="0"/>
              <a:t>10     return H-&gt;next == H-&gt;limit;</a:t>
            </a:r>
          </a:p>
          <a:p>
            <a:pPr marL="0" indent="0" algn="just" eaLnBrk="1" hangingPunct="1">
              <a:lnSpc>
                <a:spcPct val="130000"/>
              </a:lnSpc>
              <a:spcBef>
                <a:spcPts val="0"/>
              </a:spcBef>
              <a:buNone/>
            </a:pPr>
            <a:r>
              <a:rPr lang="en-US" altLang="zh-CN" sz="2000" dirty="0"/>
              <a:t>11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创建堆</a:t>
            </a:r>
          </a:p>
        </p:txBody>
      </p:sp>
    </p:spTree>
    <p:extLst>
      <p:ext uri="{BB962C8B-B14F-4D97-AF65-F5344CB8AC3E}">
        <p14:creationId xmlns:p14="http://schemas.microsoft.com/office/powerpoint/2010/main" val="129822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12</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buNone/>
            </a:pPr>
            <a:r>
              <a:rPr lang="zh-CN" altLang="en-US" sz="2000" dirty="0"/>
              <a:t>为了创建一个新堆，我们分配一个结构和一个数组并设置所有正确的初始值。请注意，未使用 </a:t>
            </a:r>
            <a:r>
              <a:rPr lang="en-US" altLang="zh-CN" sz="2000" dirty="0"/>
              <a:t>H-&gt;data[0]</a:t>
            </a:r>
            <a:r>
              <a:rPr lang="zh-CN" altLang="en-US" sz="2000" dirty="0"/>
              <a:t>。 我们本可以用使索引操作复杂化为代价来分配一个精确容量的数组。</a:t>
            </a:r>
            <a:endParaRPr lang="en-US" altLang="zh-CN" sz="2000" dirty="0"/>
          </a:p>
          <a:p>
            <a:pPr marL="0" indent="0" algn="just" eaLnBrk="1" hangingPunct="1">
              <a:buNone/>
            </a:pPr>
            <a:r>
              <a:rPr lang="en-US" altLang="zh-CN" sz="2000" dirty="0"/>
              <a:t>13 heap* </a:t>
            </a:r>
            <a:r>
              <a:rPr lang="en-US" altLang="zh-CN" sz="2000" dirty="0" err="1"/>
              <a:t>pq_new</a:t>
            </a:r>
            <a:r>
              <a:rPr lang="en-US" altLang="zh-CN" sz="2000" dirty="0"/>
              <a:t>(int capacity, </a:t>
            </a:r>
            <a:r>
              <a:rPr lang="en-US" altLang="zh-CN" sz="2000" dirty="0" err="1"/>
              <a:t>has_higher_priority_fn</a:t>
            </a:r>
            <a:r>
              <a:rPr lang="en-US" altLang="zh-CN" sz="2000" dirty="0"/>
              <a:t>* prior)</a:t>
            </a:r>
          </a:p>
          <a:p>
            <a:pPr marL="0" indent="0" algn="just" eaLnBrk="1" hangingPunct="1">
              <a:buNone/>
            </a:pPr>
            <a:r>
              <a:rPr lang="en-US" altLang="zh-CN" sz="2000" dirty="0"/>
              <a:t>14 //@requires 0 &lt; capacity &amp;&amp; capacity &lt; </a:t>
            </a:r>
            <a:r>
              <a:rPr lang="en-US" altLang="zh-CN" sz="2000" dirty="0" err="1"/>
              <a:t>int_max</a:t>
            </a:r>
            <a:r>
              <a:rPr lang="en-US" altLang="zh-CN" sz="2000" dirty="0"/>
              <a:t>()/2 - 1;</a:t>
            </a:r>
          </a:p>
          <a:p>
            <a:pPr marL="0" indent="0" algn="just" eaLnBrk="1" hangingPunct="1">
              <a:buNone/>
            </a:pPr>
            <a:r>
              <a:rPr lang="en-US" altLang="zh-CN" sz="2000" dirty="0"/>
              <a:t>15 //@requires prior != NULL;</a:t>
            </a:r>
          </a:p>
          <a:p>
            <a:pPr marL="0" indent="0" algn="just" eaLnBrk="1" hangingPunct="1">
              <a:buNone/>
            </a:pPr>
            <a:r>
              <a:rPr lang="en-US" altLang="zh-CN" sz="2000" dirty="0"/>
              <a:t>16 //@ensures </a:t>
            </a:r>
            <a:r>
              <a:rPr lang="en-US" altLang="zh-CN" sz="2000" dirty="0" err="1"/>
              <a:t>is_heap</a:t>
            </a:r>
            <a:r>
              <a:rPr lang="en-US" altLang="zh-CN" sz="2000" dirty="0"/>
              <a:t>(\result) &amp;&amp; </a:t>
            </a:r>
            <a:r>
              <a:rPr lang="en-US" altLang="zh-CN" sz="2000" dirty="0" err="1"/>
              <a:t>pq_empty</a:t>
            </a:r>
            <a:r>
              <a:rPr lang="en-US" altLang="zh-CN" sz="2000" dirty="0"/>
              <a:t>(\result);</a:t>
            </a:r>
          </a:p>
          <a:p>
            <a:pPr marL="0" indent="0" algn="just" eaLnBrk="1" hangingPunct="1">
              <a:buNone/>
            </a:pPr>
            <a:r>
              <a:rPr lang="en-US" altLang="zh-CN" sz="2000" dirty="0"/>
              <a:t>17 {</a:t>
            </a:r>
          </a:p>
          <a:p>
            <a:pPr marL="0" indent="0" algn="just" eaLnBrk="1" hangingPunct="1">
              <a:buNone/>
            </a:pPr>
            <a:r>
              <a:rPr lang="en-US" altLang="zh-CN" sz="2000" dirty="0"/>
              <a:t>18     heap* H = </a:t>
            </a:r>
            <a:r>
              <a:rPr lang="en-US" altLang="zh-CN" sz="2000" dirty="0" err="1"/>
              <a:t>alloc</a:t>
            </a:r>
            <a:r>
              <a:rPr lang="en-US" altLang="zh-CN" sz="2000" dirty="0"/>
              <a:t>(heap);</a:t>
            </a:r>
          </a:p>
          <a:p>
            <a:pPr marL="0" indent="0" algn="just" eaLnBrk="1" hangingPunct="1">
              <a:buNone/>
            </a:pPr>
            <a:r>
              <a:rPr lang="en-US" altLang="zh-CN" sz="2000" dirty="0"/>
              <a:t>19     H-&gt;limit = capacity+1;</a:t>
            </a:r>
          </a:p>
          <a:p>
            <a:pPr marL="0" indent="0" algn="just" eaLnBrk="1" hangingPunct="1">
              <a:buNone/>
            </a:pPr>
            <a:r>
              <a:rPr lang="en-US" altLang="zh-CN" sz="2000" dirty="0"/>
              <a:t>20     H-&gt;next = 1;</a:t>
            </a:r>
          </a:p>
          <a:p>
            <a:pPr marL="0" indent="0" algn="just" eaLnBrk="1" hangingPunct="1">
              <a:buNone/>
            </a:pPr>
            <a:r>
              <a:rPr lang="en-US" altLang="zh-CN" sz="2000" dirty="0"/>
              <a:t>21     H-&gt;data = </a:t>
            </a:r>
            <a:r>
              <a:rPr lang="en-US" altLang="zh-CN" sz="2000" dirty="0" err="1"/>
              <a:t>alloc_array</a:t>
            </a:r>
            <a:r>
              <a:rPr lang="en-US" altLang="zh-CN" sz="2000" dirty="0"/>
              <a:t>(</a:t>
            </a:r>
            <a:r>
              <a:rPr lang="en-US" altLang="zh-CN" sz="2000" dirty="0" err="1"/>
              <a:t>elem</a:t>
            </a:r>
            <a:r>
              <a:rPr lang="en-US" altLang="zh-CN" sz="2000" dirty="0"/>
              <a:t>, H-&gt;limit);</a:t>
            </a:r>
          </a:p>
          <a:p>
            <a:pPr marL="0" indent="0" algn="just" eaLnBrk="1" hangingPunct="1">
              <a:buNone/>
            </a:pPr>
            <a:r>
              <a:rPr lang="en-US" altLang="zh-CN" sz="2000" dirty="0"/>
              <a:t>22     H-&gt;prior = prior;</a:t>
            </a:r>
          </a:p>
          <a:p>
            <a:pPr marL="0" indent="0" algn="just" eaLnBrk="1" hangingPunct="1">
              <a:buNone/>
            </a:pPr>
            <a:r>
              <a:rPr lang="en-US" altLang="zh-CN" sz="2000" dirty="0"/>
              <a:t>23     return H;</a:t>
            </a:r>
          </a:p>
          <a:p>
            <a:pPr marL="0" indent="0" algn="just" eaLnBrk="1" hangingPunct="1">
              <a:buNone/>
            </a:pPr>
            <a:r>
              <a:rPr lang="en-US" altLang="zh-CN" sz="2000" dirty="0"/>
              <a:t>24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创建堆</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49667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形状不变性告诉我们插入新元素的确切位置：在数据数组中的索引 </a:t>
            </a:r>
            <a:r>
              <a:rPr lang="en-US" altLang="zh-CN" sz="2000" dirty="0"/>
              <a:t>H-&gt;next </a:t>
            </a:r>
            <a:r>
              <a:rPr lang="zh-CN" altLang="en-US" sz="2000" dirty="0"/>
              <a:t>处。 然后我们增加</a:t>
            </a:r>
            <a:r>
              <a:rPr lang="en-US" altLang="zh-CN" sz="2000" dirty="0"/>
              <a:t>next</a:t>
            </a:r>
            <a:r>
              <a:rPr lang="zh-CN" altLang="en-US" sz="2000" dirty="0"/>
              <a:t>索引。</a:t>
            </a:r>
            <a:endParaRPr lang="en-US" altLang="zh-CN" sz="2000" dirty="0"/>
          </a:p>
          <a:p>
            <a:pPr marL="0" indent="0" algn="just" eaLnBrk="1" hangingPunct="1">
              <a:lnSpc>
                <a:spcPct val="150000"/>
              </a:lnSpc>
              <a:buNone/>
            </a:pPr>
            <a:r>
              <a:rPr lang="en-US" altLang="zh-CN" sz="2000" dirty="0"/>
              <a:t>26 void </a:t>
            </a:r>
            <a:r>
              <a:rPr lang="en-US" altLang="zh-CN" sz="2000" dirty="0" err="1"/>
              <a:t>pq_add</a:t>
            </a:r>
            <a:r>
              <a:rPr lang="en-US" altLang="zh-CN" sz="2000" dirty="0"/>
              <a:t>(heap* H, </a:t>
            </a:r>
            <a:r>
              <a:rPr lang="en-US" altLang="zh-CN" sz="2000" dirty="0" err="1"/>
              <a:t>elem</a:t>
            </a:r>
            <a:r>
              <a:rPr lang="en-US" altLang="zh-CN" sz="2000" dirty="0"/>
              <a:t> x)</a:t>
            </a:r>
          </a:p>
          <a:p>
            <a:pPr marL="0" indent="0" algn="just" eaLnBrk="1" hangingPunct="1">
              <a:lnSpc>
                <a:spcPct val="150000"/>
              </a:lnSpc>
              <a:buNone/>
            </a:pPr>
            <a:r>
              <a:rPr lang="en-US" altLang="zh-CN" sz="2000" dirty="0"/>
              <a:t>27 //@requires </a:t>
            </a:r>
            <a:r>
              <a:rPr lang="en-US" altLang="zh-CN" sz="2000" dirty="0" err="1"/>
              <a:t>is_heap</a:t>
            </a:r>
            <a:r>
              <a:rPr lang="en-US" altLang="zh-CN" sz="2000" dirty="0"/>
              <a:t>(H) &amp;&amp; !</a:t>
            </a:r>
            <a:r>
              <a:rPr lang="en-US" altLang="zh-CN" sz="2000" dirty="0" err="1"/>
              <a:t>pq_full</a:t>
            </a:r>
            <a:r>
              <a:rPr lang="en-US" altLang="zh-CN" sz="2000" dirty="0"/>
              <a:t>(H);</a:t>
            </a:r>
          </a:p>
          <a:p>
            <a:pPr marL="0" indent="0" algn="just" eaLnBrk="1" hangingPunct="1">
              <a:lnSpc>
                <a:spcPct val="150000"/>
              </a:lnSpc>
              <a:buNone/>
            </a:pPr>
            <a:r>
              <a:rPr lang="en-US" altLang="zh-CN" sz="2000" dirty="0"/>
              <a:t>28 //@ensures </a:t>
            </a:r>
            <a:r>
              <a:rPr lang="en-US" altLang="zh-CN" sz="2000" dirty="0" err="1"/>
              <a:t>is_heap</a:t>
            </a:r>
            <a:r>
              <a:rPr lang="en-US" altLang="zh-CN" sz="2000" dirty="0"/>
              <a:t>(H);</a:t>
            </a:r>
          </a:p>
          <a:p>
            <a:pPr marL="0" indent="0" algn="just" eaLnBrk="1" hangingPunct="1">
              <a:lnSpc>
                <a:spcPct val="150000"/>
              </a:lnSpc>
              <a:buNone/>
            </a:pPr>
            <a:r>
              <a:rPr lang="en-US" altLang="zh-CN" sz="2000" dirty="0"/>
              <a:t>29 {</a:t>
            </a:r>
          </a:p>
          <a:p>
            <a:pPr marL="0" indent="0" algn="just" eaLnBrk="1" hangingPunct="1">
              <a:lnSpc>
                <a:spcPct val="150000"/>
              </a:lnSpc>
              <a:buNone/>
            </a:pPr>
            <a:r>
              <a:rPr lang="en-US" altLang="zh-CN" sz="2000" dirty="0"/>
              <a:t>30     H-&gt;data[H-&gt;next] = x;</a:t>
            </a:r>
          </a:p>
          <a:p>
            <a:pPr marL="0" indent="0" algn="just" eaLnBrk="1" hangingPunct="1">
              <a:lnSpc>
                <a:spcPct val="150000"/>
              </a:lnSpc>
              <a:buNone/>
            </a:pPr>
            <a:r>
              <a:rPr lang="en-US" altLang="zh-CN" sz="2000" dirty="0"/>
              <a:t>31     (H-&gt;next)++; // basic invariants hold</a:t>
            </a:r>
          </a:p>
          <a:p>
            <a:pPr marL="0" indent="0" algn="just" eaLnBrk="1" hangingPunct="1">
              <a:lnSpc>
                <a:spcPct val="150000"/>
              </a:lnSpc>
              <a:buNone/>
            </a:pPr>
            <a:r>
              <a:rPr lang="en-US" altLang="zh-CN" sz="2000" dirty="0"/>
              <a:t>32     // but ordering invariant may be violated</a:t>
            </a:r>
          </a:p>
          <a:p>
            <a:pPr marL="0" indent="0" algn="just" eaLnBrk="1" hangingPunct="1">
              <a:lnSpc>
                <a:spcPct val="150000"/>
              </a:lnSpc>
              <a:buNone/>
            </a:pPr>
            <a:r>
              <a:rPr lang="en-US" altLang="zh-CN" sz="2000" dirty="0"/>
              <a:t>33     // ...</a:t>
            </a:r>
          </a:p>
          <a:p>
            <a:pPr marL="0" indent="0" algn="just" eaLnBrk="1" hangingPunct="1">
              <a:lnSpc>
                <a:spcPct val="150000"/>
              </a:lnSpc>
              <a:buNone/>
            </a:pPr>
            <a:r>
              <a:rPr lang="en-US" altLang="zh-CN" sz="2000" dirty="0"/>
              <a:t>34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p>
        </p:txBody>
      </p:sp>
    </p:spTree>
    <p:extLst>
      <p:ext uri="{BB962C8B-B14F-4D97-AF65-F5344CB8AC3E}">
        <p14:creationId xmlns:p14="http://schemas.microsoft.com/office/powerpoint/2010/main" val="175330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通过在指定位置插入 </a:t>
            </a:r>
            <a:r>
              <a:rPr lang="en-US" altLang="zh-CN" sz="2000" dirty="0"/>
              <a:t>x</a:t>
            </a:r>
            <a:r>
              <a:rPr lang="zh-CN" altLang="en-US" sz="2000" dirty="0"/>
              <a:t>，我们当然违反了</a:t>
            </a:r>
            <a:r>
              <a:rPr lang="zh-CN" altLang="en-US" sz="2000" dirty="0">
                <a:latin typeface="黑体" panose="02010609060101010101" pitchFamily="49" charset="-122"/>
                <a:ea typeface="黑体" panose="02010609060101010101" pitchFamily="49" charset="-122"/>
              </a:rPr>
              <a:t>序不变性</a:t>
            </a:r>
            <a:r>
              <a:rPr lang="zh-CN" altLang="en-US" sz="2000" dirty="0"/>
              <a:t>。 我们需要上筛新元素，直到我们恢复不变性。 当新元素大于或等于其父元素或我们到达根时，就会恢复不变性。 当新元素小于其父元素时，我们仍需继续进行上筛选。 这使我们想到以下代码：</a:t>
            </a:r>
            <a:endParaRPr lang="en-US" altLang="zh-CN" sz="2000" dirty="0"/>
          </a:p>
          <a:p>
            <a:pPr marL="0" indent="0" algn="just" eaLnBrk="1" hangingPunct="1">
              <a:lnSpc>
                <a:spcPct val="150000"/>
              </a:lnSpc>
              <a:buNone/>
            </a:pPr>
            <a:r>
              <a:rPr lang="en-US" altLang="zh-CN" sz="2000" dirty="0"/>
              <a:t>33     int </a:t>
            </a:r>
            <a:r>
              <a:rPr lang="en-US" altLang="zh-CN" sz="2000" dirty="0" err="1"/>
              <a:t>i</a:t>
            </a:r>
            <a:r>
              <a:rPr lang="en-US" altLang="zh-CN" sz="2000" dirty="0"/>
              <a:t> = H-&gt;next - 1; // element we just added</a:t>
            </a:r>
          </a:p>
          <a:p>
            <a:pPr marL="0" indent="0" algn="just" eaLnBrk="1" hangingPunct="1">
              <a:lnSpc>
                <a:spcPct val="150000"/>
              </a:lnSpc>
              <a:buNone/>
            </a:pPr>
            <a:r>
              <a:rPr lang="en-US" altLang="zh-CN" sz="2000" dirty="0"/>
              <a:t>34     while (</a:t>
            </a:r>
            <a:r>
              <a:rPr lang="en-US" altLang="zh-CN" sz="2000" dirty="0" err="1"/>
              <a:t>i</a:t>
            </a:r>
            <a:r>
              <a:rPr lang="en-US" altLang="zh-CN" sz="2000" dirty="0"/>
              <a:t> &gt; 1 &amp;&amp; !</a:t>
            </a:r>
            <a:r>
              <a:rPr lang="en-US" altLang="zh-CN" sz="2000" dirty="0" err="1"/>
              <a:t>ok_above</a:t>
            </a:r>
            <a:r>
              <a:rPr lang="en-US" altLang="zh-CN" sz="2000" dirty="0"/>
              <a:t>(</a:t>
            </a:r>
            <a:r>
              <a:rPr lang="en-US" altLang="zh-CN" sz="2000" dirty="0" err="1"/>
              <a:t>H,i</a:t>
            </a:r>
            <a:r>
              <a:rPr lang="en-US" altLang="zh-CN" sz="2000" dirty="0"/>
              <a:t>/2,i)) {</a:t>
            </a:r>
          </a:p>
          <a:p>
            <a:pPr marL="0" indent="0" algn="just" eaLnBrk="1" hangingPunct="1">
              <a:lnSpc>
                <a:spcPct val="150000"/>
              </a:lnSpc>
              <a:buNone/>
            </a:pPr>
            <a:r>
              <a:rPr lang="en-US" altLang="zh-CN" sz="2000" dirty="0"/>
              <a:t>35         </a:t>
            </a:r>
            <a:r>
              <a:rPr lang="en-US" altLang="zh-CN" sz="2000" dirty="0" err="1"/>
              <a:t>swap_up</a:t>
            </a:r>
            <a:r>
              <a:rPr lang="en-US" altLang="zh-CN" sz="2000" dirty="0"/>
              <a:t>(H, </a:t>
            </a:r>
            <a:r>
              <a:rPr lang="en-US" altLang="zh-CN" sz="2000" dirty="0" err="1"/>
              <a:t>i</a:t>
            </a:r>
            <a:r>
              <a:rPr lang="en-US" altLang="zh-CN" sz="2000" dirty="0"/>
              <a:t>);</a:t>
            </a:r>
          </a:p>
          <a:p>
            <a:pPr marL="0" indent="0" algn="just" eaLnBrk="1" hangingPunct="1">
              <a:lnSpc>
                <a:spcPct val="150000"/>
              </a:lnSpc>
              <a:buNone/>
            </a:pPr>
            <a:r>
              <a:rPr lang="en-US" altLang="zh-CN" sz="2000" dirty="0"/>
              <a:t>36         </a:t>
            </a:r>
            <a:r>
              <a:rPr lang="en-US" altLang="zh-CN" sz="2000" dirty="0" err="1"/>
              <a:t>i</a:t>
            </a:r>
            <a:r>
              <a:rPr lang="en-US" altLang="zh-CN" sz="2000" dirty="0"/>
              <a:t> = </a:t>
            </a:r>
            <a:r>
              <a:rPr lang="en-US" altLang="zh-CN" sz="2000" dirty="0" err="1"/>
              <a:t>i</a:t>
            </a:r>
            <a:r>
              <a:rPr lang="en-US" altLang="zh-CN" sz="2000" dirty="0"/>
              <a:t>/2;</a:t>
            </a:r>
          </a:p>
          <a:p>
            <a:pPr marL="0" indent="0" algn="just" eaLnBrk="1" hangingPunct="1">
              <a:lnSpc>
                <a:spcPct val="150000"/>
              </a:lnSpc>
              <a:buNone/>
            </a:pPr>
            <a:r>
              <a:rPr lang="en-US" altLang="zh-CN" sz="2000" dirty="0"/>
              <a:t>37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694868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15</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t>设 </a:t>
            </a:r>
            <a:r>
              <a:rPr lang="en-US" altLang="zh-CN" sz="2000" dirty="0" err="1"/>
              <a:t>i</a:t>
            </a:r>
            <a:r>
              <a:rPr lang="en-US" altLang="zh-CN" sz="2000" dirty="0"/>
              <a:t> = </a:t>
            </a:r>
            <a:r>
              <a:rPr lang="en-US" altLang="zh-CN" sz="2000" dirty="0" err="1"/>
              <a:t>i</a:t>
            </a:r>
            <a:r>
              <a:rPr lang="en-US" altLang="zh-CN" sz="2000" dirty="0"/>
              <a:t>/2 </a:t>
            </a:r>
            <a:r>
              <a:rPr lang="zh-CN" altLang="en-US" sz="2000" dirty="0"/>
              <a:t>为我们在树中向上筛时，新元素刚刚交换到的位置。</a:t>
            </a:r>
          </a:p>
          <a:p>
            <a:pPr marL="0" indent="0" algn="just" eaLnBrk="1" hangingPunct="1">
              <a:lnSpc>
                <a:spcPct val="150000"/>
              </a:lnSpc>
              <a:spcBef>
                <a:spcPts val="0"/>
              </a:spcBef>
              <a:buNone/>
            </a:pPr>
            <a:r>
              <a:rPr lang="zh-CN" altLang="en-US" sz="2000" dirty="0"/>
              <a:t>在这一点上，和往常一样，应该问为什么访问优先级队列的元素是安全的。 通过逻辑与的短路，当我们询问 </a:t>
            </a:r>
            <a:r>
              <a:rPr lang="en-US" altLang="zh-CN" sz="2000" dirty="0"/>
              <a:t>H-&gt;data[</a:t>
            </a:r>
            <a:r>
              <a:rPr lang="en-US" altLang="zh-CN" sz="2000" dirty="0" err="1"/>
              <a:t>i</a:t>
            </a:r>
            <a:r>
              <a:rPr lang="en-US" altLang="zh-CN" sz="2000" dirty="0"/>
              <a:t>/2] </a:t>
            </a:r>
            <a:r>
              <a:rPr lang="zh-CN" altLang="en-US" sz="2000" dirty="0"/>
              <a:t>是否高于 </a:t>
            </a:r>
            <a:r>
              <a:rPr lang="en-US" altLang="zh-CN" sz="2000" dirty="0"/>
              <a:t>H-&gt;data[</a:t>
            </a:r>
            <a:r>
              <a:rPr lang="en-US" altLang="zh-CN" sz="2000" dirty="0" err="1"/>
              <a:t>i</a:t>
            </a:r>
            <a:r>
              <a:rPr lang="en-US" altLang="zh-CN" sz="2000" dirty="0"/>
              <a:t>] </a:t>
            </a:r>
            <a:r>
              <a:rPr lang="zh-CN" altLang="en-US" sz="2000" dirty="0"/>
              <a:t>时，我们知道 </a:t>
            </a:r>
            <a:r>
              <a:rPr lang="en-US" altLang="zh-CN" sz="2000" dirty="0" err="1"/>
              <a:t>i</a:t>
            </a:r>
            <a:r>
              <a:rPr lang="en-US" altLang="zh-CN" sz="2000" dirty="0"/>
              <a:t> &gt; 1</a:t>
            </a:r>
            <a:r>
              <a:rPr lang="zh-CN" altLang="en-US" sz="2000" dirty="0"/>
              <a:t>。 但是我们需要一个循环不变性来确保它遵守上界。 索引 </a:t>
            </a:r>
            <a:r>
              <a:rPr lang="en-US" altLang="zh-CN" sz="2000" dirty="0" err="1"/>
              <a:t>i</a:t>
            </a:r>
            <a:r>
              <a:rPr lang="en-US" altLang="zh-CN" sz="2000" dirty="0"/>
              <a:t> </a:t>
            </a:r>
            <a:r>
              <a:rPr lang="zh-CN" altLang="en-US" sz="2000" dirty="0"/>
              <a:t>从 </a:t>
            </a:r>
            <a:r>
              <a:rPr lang="en-US" altLang="zh-CN" sz="2000" dirty="0"/>
              <a:t>H-&gt;next - 1 </a:t>
            </a:r>
            <a:r>
              <a:rPr lang="zh-CN" altLang="en-US" sz="2000" dirty="0"/>
              <a:t>开始，因此它应该始终严格小于 </a:t>
            </a:r>
            <a:r>
              <a:rPr lang="en-US" altLang="zh-CN" sz="2000" dirty="0"/>
              <a:t>H-&gt;next</a:t>
            </a:r>
            <a:r>
              <a:rPr lang="zh-CN" altLang="en-US" sz="2000" dirty="0"/>
              <a:t>。</a:t>
            </a:r>
            <a:endParaRPr lang="en-US" altLang="zh-CN" sz="2000" dirty="0"/>
          </a:p>
          <a:p>
            <a:pPr marL="0" indent="0" algn="just" eaLnBrk="1" hangingPunct="1">
              <a:lnSpc>
                <a:spcPct val="150000"/>
              </a:lnSpc>
              <a:spcBef>
                <a:spcPts val="0"/>
              </a:spcBef>
              <a:buNone/>
            </a:pPr>
            <a:r>
              <a:rPr lang="en-US" altLang="zh-CN" sz="2000" dirty="0"/>
              <a:t>34     while (</a:t>
            </a:r>
            <a:r>
              <a:rPr lang="en-US" altLang="zh-CN" sz="2000" dirty="0" err="1"/>
              <a:t>i</a:t>
            </a:r>
            <a:r>
              <a:rPr lang="en-US" altLang="zh-CN" sz="2000" dirty="0"/>
              <a:t> &gt; 1 &amp;&amp; !</a:t>
            </a:r>
            <a:r>
              <a:rPr lang="en-US" altLang="zh-CN" sz="2000" dirty="0" err="1"/>
              <a:t>ok_above</a:t>
            </a:r>
            <a:r>
              <a:rPr lang="en-US" altLang="zh-CN" sz="2000" dirty="0"/>
              <a:t>(</a:t>
            </a:r>
            <a:r>
              <a:rPr lang="en-US" altLang="zh-CN" sz="2000" dirty="0" err="1"/>
              <a:t>H,i</a:t>
            </a:r>
            <a:r>
              <a:rPr lang="en-US" altLang="zh-CN" sz="2000" dirty="0"/>
              <a:t>/2,i))</a:t>
            </a:r>
          </a:p>
          <a:p>
            <a:pPr marL="0" indent="0" algn="just" eaLnBrk="1" hangingPunct="1">
              <a:lnSpc>
                <a:spcPct val="150000"/>
              </a:lnSpc>
              <a:spcBef>
                <a:spcPts val="0"/>
              </a:spcBef>
              <a:buNone/>
            </a:pPr>
            <a:r>
              <a:rPr lang="en-US" altLang="zh-CN" sz="2000" dirty="0"/>
              <a:t>35     //@loop_invariant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lnSpc>
                <a:spcPct val="150000"/>
              </a:lnSpc>
              <a:spcBef>
                <a:spcPts val="0"/>
              </a:spcBef>
              <a:buNone/>
            </a:pPr>
            <a:r>
              <a:rPr lang="en-US" altLang="zh-CN" sz="2000" dirty="0"/>
              <a:t>36     {</a:t>
            </a:r>
          </a:p>
          <a:p>
            <a:pPr marL="0" indent="0" algn="just" eaLnBrk="1" hangingPunct="1">
              <a:lnSpc>
                <a:spcPct val="150000"/>
              </a:lnSpc>
              <a:spcBef>
                <a:spcPts val="0"/>
              </a:spcBef>
              <a:buNone/>
            </a:pPr>
            <a:r>
              <a:rPr lang="en-US" altLang="zh-CN" sz="2000" dirty="0"/>
              <a:t>37         </a:t>
            </a:r>
            <a:r>
              <a:rPr lang="en-US" altLang="zh-CN" sz="2000" dirty="0" err="1"/>
              <a:t>swap_up</a:t>
            </a:r>
            <a:r>
              <a:rPr lang="en-US" altLang="zh-CN" sz="2000" dirty="0"/>
              <a:t>(H, </a:t>
            </a:r>
            <a:r>
              <a:rPr lang="en-US" altLang="zh-CN" sz="2000" dirty="0" err="1"/>
              <a:t>i</a:t>
            </a:r>
            <a:r>
              <a:rPr lang="en-US" altLang="zh-CN" sz="2000" dirty="0"/>
              <a:t>);</a:t>
            </a:r>
          </a:p>
          <a:p>
            <a:pPr marL="0" indent="0" algn="just" eaLnBrk="1" hangingPunct="1">
              <a:lnSpc>
                <a:spcPct val="150000"/>
              </a:lnSpc>
              <a:spcBef>
                <a:spcPts val="0"/>
              </a:spcBef>
              <a:buNone/>
            </a:pPr>
            <a:r>
              <a:rPr lang="en-US" altLang="zh-CN" sz="2000" dirty="0"/>
              <a:t>38         </a:t>
            </a:r>
            <a:r>
              <a:rPr lang="en-US" altLang="zh-CN" sz="2000" dirty="0" err="1"/>
              <a:t>i</a:t>
            </a:r>
            <a:r>
              <a:rPr lang="en-US" altLang="zh-CN" sz="2000" dirty="0"/>
              <a:t> = </a:t>
            </a:r>
            <a:r>
              <a:rPr lang="en-US" altLang="zh-CN" sz="2000" dirty="0" err="1"/>
              <a:t>i</a:t>
            </a:r>
            <a:r>
              <a:rPr lang="en-US" altLang="zh-CN" sz="2000" dirty="0"/>
              <a:t>/2;</a:t>
            </a:r>
          </a:p>
          <a:p>
            <a:pPr marL="0" indent="0" algn="just" eaLnBrk="1" hangingPunct="1">
              <a:lnSpc>
                <a:spcPct val="150000"/>
              </a:lnSpc>
              <a:spcBef>
                <a:spcPts val="0"/>
              </a:spcBef>
              <a:buNone/>
            </a:pPr>
            <a:r>
              <a:rPr lang="en-US" altLang="zh-CN" sz="2000" dirty="0"/>
              <a:t>39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19463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关于循环不变性的一个小要点：我们只是增加了 </a:t>
            </a:r>
            <a:r>
              <a:rPr lang="en-US" altLang="zh-CN" sz="2000" dirty="0"/>
              <a:t>H-&gt;next</a:t>
            </a:r>
            <a:r>
              <a:rPr lang="zh-CN" altLang="en-US" sz="2000" dirty="0"/>
              <a:t>，所以它必须严格大于 </a:t>
            </a:r>
            <a:r>
              <a:rPr lang="en-US" altLang="zh-CN" sz="2000" dirty="0"/>
              <a:t>1</a:t>
            </a:r>
            <a:r>
              <a:rPr lang="zh-CN" altLang="en-US" sz="2000" dirty="0"/>
              <a:t>，因此不变式 </a:t>
            </a:r>
            <a:r>
              <a:rPr lang="en-US" altLang="zh-CN" sz="2000" dirty="0"/>
              <a:t>1 ≤ </a:t>
            </a:r>
            <a:r>
              <a:rPr lang="en-US" altLang="zh-CN" sz="2000" dirty="0" err="1"/>
              <a:t>i</a:t>
            </a:r>
            <a:r>
              <a:rPr lang="zh-CN" altLang="en-US" sz="2000" dirty="0"/>
              <a:t>必然满足。</a:t>
            </a:r>
          </a:p>
          <a:p>
            <a:pPr marL="0" indent="0" algn="just" eaLnBrk="1" hangingPunct="1">
              <a:lnSpc>
                <a:spcPct val="150000"/>
              </a:lnSpc>
              <a:buNone/>
            </a:pPr>
            <a:r>
              <a:rPr lang="zh-CN" altLang="en-US" sz="2000" dirty="0"/>
              <a:t>但是我们怎么知道在树上交换元素会恢复</a:t>
            </a:r>
            <a:r>
              <a:rPr lang="zh-CN" altLang="en-US" sz="2000" dirty="0">
                <a:latin typeface="黑体" panose="02010609060101010101" pitchFamily="49" charset="-122"/>
                <a:ea typeface="黑体" panose="02010609060101010101" pitchFamily="49" charset="-122"/>
              </a:rPr>
              <a:t>序不变性</a:t>
            </a:r>
            <a:r>
              <a:rPr lang="zh-CN" altLang="en-US" sz="2000" dirty="0"/>
              <a:t>呢？ 我们需要一个额外的循环不变性，它表明 </a:t>
            </a:r>
            <a:r>
              <a:rPr lang="en-US" altLang="zh-CN" sz="2000" dirty="0"/>
              <a:t>H </a:t>
            </a:r>
            <a:r>
              <a:rPr lang="zh-CN" altLang="en-US" sz="2000" dirty="0"/>
              <a:t>是一个有效的堆，除了索引 </a:t>
            </a:r>
            <a:r>
              <a:rPr lang="en-US" altLang="zh-CN" sz="2000" dirty="0" err="1"/>
              <a:t>i</a:t>
            </a:r>
            <a:r>
              <a:rPr lang="en-US" altLang="zh-CN" sz="2000" dirty="0"/>
              <a:t> </a:t>
            </a:r>
            <a:r>
              <a:rPr lang="zh-CN" altLang="en-US" sz="2000" dirty="0"/>
              <a:t>处。 索引 </a:t>
            </a:r>
            <a:r>
              <a:rPr lang="en-US" altLang="zh-CN" sz="2000" dirty="0" err="1"/>
              <a:t>i</a:t>
            </a:r>
            <a:r>
              <a:rPr lang="en-US" altLang="zh-CN" sz="2000" dirty="0"/>
              <a:t> </a:t>
            </a:r>
            <a:r>
              <a:rPr lang="zh-CN" altLang="en-US" sz="2000" dirty="0"/>
              <a:t>可能小于其父级，但仍需要小于或等于其子级。 因此，我们假设一个函数 </a:t>
            </a:r>
            <a:r>
              <a:rPr lang="en-US" altLang="zh-CN" sz="2000" dirty="0" err="1"/>
              <a:t>is_heap_expect_up</a:t>
            </a:r>
            <a:r>
              <a:rPr lang="en-US" altLang="zh-CN" sz="2000" dirty="0"/>
              <a:t> </a:t>
            </a:r>
            <a:r>
              <a:rPr lang="zh-CN" altLang="en-US" sz="2000" dirty="0"/>
              <a:t>并将其用作循环不变性。</a:t>
            </a:r>
            <a:endParaRPr lang="en-US" altLang="zh-CN" sz="2000" dirty="0"/>
          </a:p>
          <a:p>
            <a:pPr marL="0" indent="0" algn="just" eaLnBrk="1" hangingPunct="1">
              <a:lnSpc>
                <a:spcPct val="150000"/>
              </a:lnSpc>
              <a:buNone/>
            </a:pPr>
            <a:r>
              <a:rPr lang="en-US" altLang="zh-CN" sz="2000" dirty="0"/>
              <a:t>34     while (</a:t>
            </a:r>
            <a:r>
              <a:rPr lang="en-US" altLang="zh-CN" sz="2000" dirty="0" err="1"/>
              <a:t>i</a:t>
            </a:r>
            <a:r>
              <a:rPr lang="en-US" altLang="zh-CN" sz="2000" dirty="0"/>
              <a:t> &gt; 1 &amp;&amp; !</a:t>
            </a:r>
            <a:r>
              <a:rPr lang="en-US" altLang="zh-CN" sz="2000" dirty="0" err="1"/>
              <a:t>ok_above</a:t>
            </a:r>
            <a:r>
              <a:rPr lang="en-US" altLang="zh-CN" sz="2000" dirty="0"/>
              <a:t>(</a:t>
            </a:r>
            <a:r>
              <a:rPr lang="en-US" altLang="zh-CN" sz="2000" dirty="0" err="1"/>
              <a:t>H,i</a:t>
            </a:r>
            <a:r>
              <a:rPr lang="en-US" altLang="zh-CN" sz="2000" dirty="0"/>
              <a:t>/2,i))</a:t>
            </a:r>
          </a:p>
          <a:p>
            <a:pPr marL="0" indent="0" algn="just" eaLnBrk="1" hangingPunct="1">
              <a:lnSpc>
                <a:spcPct val="150000"/>
              </a:lnSpc>
              <a:buNone/>
            </a:pPr>
            <a:r>
              <a:rPr lang="en-US" altLang="zh-CN" sz="2000" dirty="0"/>
              <a:t>35     //@loop_invariant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lnSpc>
                <a:spcPct val="150000"/>
              </a:lnSpc>
              <a:buNone/>
            </a:pPr>
            <a:r>
              <a:rPr lang="en-US" altLang="zh-CN" sz="2000" dirty="0"/>
              <a:t>36     //@loop_invariant </a:t>
            </a:r>
            <a:r>
              <a:rPr lang="en-US" altLang="zh-CN" sz="2000" dirty="0" err="1"/>
              <a:t>is_heap_except_up</a:t>
            </a:r>
            <a:r>
              <a:rPr lang="en-US" altLang="zh-CN" sz="2000" dirty="0"/>
              <a:t>(H, </a:t>
            </a:r>
            <a:r>
              <a:rPr lang="en-US" altLang="zh-CN" sz="2000" dirty="0" err="1"/>
              <a:t>i</a:t>
            </a:r>
            <a:r>
              <a:rPr lang="en-US" altLang="zh-CN"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98464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spcBef>
                <a:spcPts val="0"/>
              </a:spcBef>
              <a:buNone/>
            </a:pPr>
            <a:r>
              <a:rPr lang="zh-CN" altLang="en-US" sz="2000" dirty="0"/>
              <a:t>下一步是编写这个函数。 我们复制 </a:t>
            </a:r>
            <a:r>
              <a:rPr lang="en-US" altLang="zh-CN" sz="2000" dirty="0" err="1"/>
              <a:t>is_heap</a:t>
            </a:r>
            <a:r>
              <a:rPr lang="en-US" altLang="zh-CN" sz="2000" dirty="0"/>
              <a:t> </a:t>
            </a:r>
            <a:r>
              <a:rPr lang="zh-CN" altLang="en-US" sz="2000" dirty="0"/>
              <a:t>函数，但仅当节点与允许异常的特殊元素不同时，才检查该节点与其父节点的排序。</a:t>
            </a:r>
            <a:endParaRPr lang="en-US" altLang="zh-CN" sz="2000" dirty="0"/>
          </a:p>
          <a:p>
            <a:pPr marL="0" indent="0" algn="just" eaLnBrk="1" hangingPunct="1">
              <a:spcBef>
                <a:spcPts val="0"/>
              </a:spcBef>
              <a:buNone/>
            </a:pPr>
            <a:endParaRPr lang="en-US" altLang="zh-CN" sz="2000" dirty="0"/>
          </a:p>
          <a:p>
            <a:pPr marL="0" indent="0" algn="just" eaLnBrk="1" hangingPunct="1">
              <a:spcBef>
                <a:spcPts val="0"/>
              </a:spcBef>
              <a:buNone/>
            </a:pPr>
            <a:r>
              <a:rPr lang="en-US" altLang="zh-CN" sz="2000" dirty="0"/>
              <a:t>bool </a:t>
            </a:r>
            <a:r>
              <a:rPr lang="en-US" altLang="zh-CN" sz="2000" dirty="0" err="1"/>
              <a:t>is_heap_except_up</a:t>
            </a:r>
            <a:r>
              <a:rPr lang="en-US" altLang="zh-CN" sz="2000" dirty="0"/>
              <a:t>(heap* H , int </a:t>
            </a:r>
            <a:r>
              <a:rPr lang="en-US" altLang="zh-CN" sz="2000" dirty="0" err="1"/>
              <a:t>i</a:t>
            </a:r>
            <a:r>
              <a:rPr lang="en-US" altLang="zh-CN" sz="2000" dirty="0"/>
              <a:t> )</a:t>
            </a:r>
          </a:p>
          <a:p>
            <a:pPr marL="0" indent="0" algn="just" eaLnBrk="1" hangingPunct="1">
              <a:spcBef>
                <a:spcPts val="0"/>
              </a:spcBef>
              <a:buNone/>
            </a:pPr>
            <a:r>
              <a:rPr lang="en-US" altLang="zh-CN" sz="2000" dirty="0"/>
              <a:t>//@requires </a:t>
            </a:r>
            <a:r>
              <a:rPr lang="en-US" altLang="zh-CN" sz="2000" dirty="0" err="1"/>
              <a:t>is_heap_safe</a:t>
            </a:r>
            <a:r>
              <a:rPr lang="en-US" altLang="zh-CN" sz="2000" dirty="0"/>
              <a:t>(H);</a:t>
            </a:r>
          </a:p>
          <a:p>
            <a:pPr marL="0" indent="0" algn="just" eaLnBrk="1" hangingPunct="1">
              <a:spcBef>
                <a:spcPts val="0"/>
              </a:spcBef>
              <a:buNone/>
            </a:pPr>
            <a:r>
              <a:rPr lang="en-US" altLang="zh-CN" sz="2000" dirty="0"/>
              <a:t>//@requires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spcBef>
                <a:spcPts val="0"/>
              </a:spcBef>
              <a:buNone/>
            </a:pPr>
            <a:r>
              <a:rPr lang="en-US" altLang="zh-CN" sz="2000" dirty="0"/>
              <a:t>{</a:t>
            </a:r>
          </a:p>
          <a:p>
            <a:pPr marL="0" indent="0" algn="just" eaLnBrk="1" hangingPunct="1">
              <a:spcBef>
                <a:spcPts val="0"/>
              </a:spcBef>
              <a:buNone/>
            </a:pPr>
            <a:r>
              <a:rPr lang="en-US" altLang="zh-CN" sz="2000" dirty="0"/>
              <a:t>    for (int child = 2; child &lt; H-&gt;next; child++)</a:t>
            </a:r>
          </a:p>
          <a:p>
            <a:pPr marL="0" indent="0" algn="just" eaLnBrk="1" hangingPunct="1">
              <a:spcBef>
                <a:spcPts val="0"/>
              </a:spcBef>
              <a:buNone/>
            </a:pPr>
            <a:r>
              <a:rPr lang="en-US" altLang="zh-CN" sz="2000" dirty="0"/>
              <a:t>    //@loop_invariant 2 &lt;= child;</a:t>
            </a:r>
          </a:p>
          <a:p>
            <a:pPr marL="0" indent="0" algn="just" eaLnBrk="1" hangingPunct="1">
              <a:spcBef>
                <a:spcPts val="0"/>
              </a:spcBef>
              <a:buNone/>
            </a:pPr>
            <a:r>
              <a:rPr lang="en-US" altLang="zh-CN" sz="2000" dirty="0"/>
              <a:t>    {</a:t>
            </a:r>
          </a:p>
          <a:p>
            <a:pPr marL="0" indent="0" algn="just" eaLnBrk="1" hangingPunct="1">
              <a:spcBef>
                <a:spcPts val="0"/>
              </a:spcBef>
              <a:buNone/>
            </a:pPr>
            <a:r>
              <a:rPr lang="en-US" altLang="zh-CN" sz="2000" dirty="0"/>
              <a:t>        int parent = child/2;</a:t>
            </a:r>
          </a:p>
          <a:p>
            <a:pPr marL="0" indent="0" algn="just" eaLnBrk="1" hangingPunct="1">
              <a:spcBef>
                <a:spcPts val="0"/>
              </a:spcBef>
              <a:buNone/>
            </a:pPr>
            <a:r>
              <a:rPr lang="en-US" altLang="zh-CN" sz="2000" dirty="0"/>
              <a:t>        if (!( child == </a:t>
            </a:r>
            <a:r>
              <a:rPr lang="en-US" altLang="zh-CN" sz="2000" dirty="0" err="1"/>
              <a:t>i</a:t>
            </a:r>
            <a:r>
              <a:rPr lang="en-US" altLang="zh-CN" sz="2000" dirty="0"/>
              <a:t> ||</a:t>
            </a:r>
          </a:p>
          <a:p>
            <a:pPr marL="0" indent="0" algn="just" eaLnBrk="1" hangingPunct="1">
              <a:spcBef>
                <a:spcPts val="0"/>
              </a:spcBef>
              <a:buNone/>
            </a:pPr>
            <a:r>
              <a:rPr lang="en-US" altLang="zh-CN" sz="2000" dirty="0"/>
              <a:t>               </a:t>
            </a:r>
            <a:r>
              <a:rPr lang="en-US" altLang="zh-CN" sz="2000" dirty="0" err="1"/>
              <a:t>ok_above</a:t>
            </a:r>
            <a:r>
              <a:rPr lang="en-US" altLang="zh-CN" sz="2000" dirty="0"/>
              <a:t>(H, parent, child))) return false;</a:t>
            </a:r>
          </a:p>
          <a:p>
            <a:pPr marL="0" indent="0" algn="just" eaLnBrk="1" hangingPunct="1">
              <a:spcBef>
                <a:spcPts val="0"/>
              </a:spcBef>
              <a:buNone/>
            </a:pPr>
            <a:r>
              <a:rPr lang="en-US" altLang="zh-CN" sz="2000" dirty="0"/>
              <a:t>    }</a:t>
            </a:r>
          </a:p>
          <a:p>
            <a:pPr marL="0" indent="0" algn="just" eaLnBrk="1" hangingPunct="1">
              <a:spcBef>
                <a:spcPts val="0"/>
              </a:spcBef>
              <a:buNone/>
            </a:pPr>
            <a:r>
              <a:rPr lang="en-US" altLang="zh-CN" sz="2000" dirty="0"/>
              <a:t>    return true;</a:t>
            </a:r>
          </a:p>
          <a:p>
            <a:pPr marL="0" indent="0" algn="just" eaLnBrk="1" hangingPunct="1">
              <a:spcBef>
                <a:spcPts val="0"/>
              </a:spcBef>
              <a:buNone/>
            </a:pPr>
            <a:r>
              <a:rPr lang="en-US" altLang="zh-CN" sz="2000" dirty="0"/>
              <a:t>}</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50450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我们观察到 </a:t>
            </a:r>
            <a:r>
              <a:rPr lang="en-US" altLang="zh-CN" sz="2000" dirty="0" err="1"/>
              <a:t>is_heap_except_up</a:t>
            </a:r>
            <a:r>
              <a:rPr lang="en-US" altLang="zh-CN" sz="2000" dirty="0"/>
              <a:t>(H, 1) </a:t>
            </a:r>
            <a:r>
              <a:rPr lang="zh-CN" altLang="en-US" sz="2000" dirty="0"/>
              <a:t>等价于 </a:t>
            </a:r>
            <a:r>
              <a:rPr lang="en-US" altLang="zh-CN" sz="2000" dirty="0" err="1"/>
              <a:t>is_heap</a:t>
            </a:r>
            <a:r>
              <a:rPr lang="en-US" altLang="zh-CN" sz="2000" dirty="0"/>
              <a:t>(H)</a:t>
            </a:r>
            <a:r>
              <a:rPr lang="zh-CN" altLang="en-US" sz="2000" dirty="0"/>
              <a:t>。 这是因为 </a:t>
            </a:r>
            <a:r>
              <a:rPr lang="en-US" altLang="zh-CN" sz="2000" dirty="0" err="1"/>
              <a:t>i</a:t>
            </a:r>
            <a:r>
              <a:rPr lang="en-US" altLang="zh-CN" sz="2000" dirty="0"/>
              <a:t> </a:t>
            </a:r>
            <a:r>
              <a:rPr lang="zh-CN" altLang="en-US" sz="2000" dirty="0"/>
              <a:t>上的循环从 </a:t>
            </a:r>
            <a:r>
              <a:rPr lang="en-US" altLang="zh-CN" sz="2000" dirty="0"/>
              <a:t>2 </a:t>
            </a:r>
            <a:r>
              <a:rPr lang="zh-CN" altLang="en-US" sz="2000" dirty="0"/>
              <a:t>开始，非例外条件 </a:t>
            </a:r>
            <a:r>
              <a:rPr lang="en-US" altLang="zh-CN" sz="2000" dirty="0" err="1"/>
              <a:t>i</a:t>
            </a:r>
            <a:r>
              <a:rPr lang="en-US" altLang="zh-CN" sz="2000" dirty="0"/>
              <a:t> ≠ child </a:t>
            </a:r>
            <a:r>
              <a:rPr lang="zh-CN" altLang="en-US" sz="2000" dirty="0"/>
              <a:t>始终为真。</a:t>
            </a:r>
          </a:p>
          <a:p>
            <a:pPr marL="0" indent="0" algn="just" eaLnBrk="1" hangingPunct="1">
              <a:lnSpc>
                <a:spcPct val="150000"/>
              </a:lnSpc>
              <a:buNone/>
            </a:pPr>
            <a:r>
              <a:rPr lang="zh-CN" altLang="en-US" sz="2000" dirty="0"/>
              <a:t>现在我们尝试证明这确实是一个循环不变量，因此我们的函数是正确的。 我们没有使用大量文字证明，而是在一般图示上验证此性质。 该图的其他版本是完全对称的。 左边是交换前堆的相关部分，右边是交换后堆的相关部分。 树中的相关节点标有它们的优先级。 未显示可能高于</a:t>
            </a:r>
            <a:r>
              <a:rPr lang="en-US" altLang="zh-CN" sz="2000" dirty="0"/>
              <a:t>a</a:t>
            </a:r>
            <a:r>
              <a:rPr lang="zh-CN" altLang="en-US" sz="2000" dirty="0"/>
              <a:t>或低于 </a:t>
            </a:r>
            <a:r>
              <a:rPr lang="en-US" altLang="zh-CN" sz="2000" dirty="0"/>
              <a:t>c</a:t>
            </a:r>
            <a:r>
              <a:rPr lang="zh-CN" altLang="en-US" sz="2000" dirty="0"/>
              <a:t>、</a:t>
            </a:r>
            <a:r>
              <a:rPr lang="en-US" altLang="zh-CN" sz="2000" dirty="0"/>
              <a:t>c1</a:t>
            </a:r>
            <a:r>
              <a:rPr lang="zh-CN" altLang="en-US" sz="2000" dirty="0"/>
              <a:t>、</a:t>
            </a:r>
            <a:r>
              <a:rPr lang="en-US" altLang="zh-CN" sz="2000" dirty="0"/>
              <a:t>c2 </a:t>
            </a:r>
            <a:r>
              <a:rPr lang="zh-CN" altLang="en-US" sz="2000" dirty="0"/>
              <a:t>和 </a:t>
            </a:r>
            <a:r>
              <a:rPr lang="en-US" altLang="zh-CN" sz="2000" dirty="0"/>
              <a:t>a </a:t>
            </a:r>
            <a:r>
              <a:rPr lang="zh-CN" altLang="en-US" sz="2000" dirty="0"/>
              <a:t>右侧的节点。 这些不进入不变性的讨论，因为它们彼此和所示节点之间的关系保持固定。 此外，如果 </a:t>
            </a:r>
            <a:r>
              <a:rPr lang="en-US" altLang="zh-CN" sz="2000" dirty="0"/>
              <a:t>x </a:t>
            </a:r>
            <a:r>
              <a:rPr lang="zh-CN" altLang="en-US" sz="2000" dirty="0"/>
              <a:t>在最后一行，则有关 </a:t>
            </a:r>
            <a:r>
              <a:rPr lang="en-US" altLang="zh-CN" sz="2000" dirty="0"/>
              <a:t>c1 </a:t>
            </a:r>
            <a:r>
              <a:rPr lang="zh-CN" altLang="en-US" sz="2000" dirty="0"/>
              <a:t>和 </a:t>
            </a:r>
            <a:r>
              <a:rPr lang="en-US" altLang="zh-CN" sz="2000" dirty="0"/>
              <a:t>c2 </a:t>
            </a:r>
            <a:r>
              <a:rPr lang="zh-CN" altLang="en-US" sz="2000" dirty="0"/>
              <a:t>的约束是空的。</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49297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19</a:t>
            </a:fld>
            <a:endParaRPr lang="en-US" altLang="zh-CN"/>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pic>
        <p:nvPicPr>
          <p:cNvPr id="3" name="图片 2">
            <a:extLst>
              <a:ext uri="{FF2B5EF4-FFF2-40B4-BE49-F238E27FC236}">
                <a16:creationId xmlns:a16="http://schemas.microsoft.com/office/drawing/2014/main" id="{DF9E30C4-9DCC-4648-A2D0-94E3E124668F}"/>
              </a:ext>
            </a:extLst>
          </p:cNvPr>
          <p:cNvPicPr>
            <a:picLocks noChangeAspect="1"/>
          </p:cNvPicPr>
          <p:nvPr/>
        </p:nvPicPr>
        <p:blipFill>
          <a:blip r:embed="rId3"/>
          <a:stretch>
            <a:fillRect/>
          </a:stretch>
        </p:blipFill>
        <p:spPr>
          <a:xfrm>
            <a:off x="565049" y="1752600"/>
            <a:ext cx="8013901" cy="2971800"/>
          </a:xfrm>
          <a:prstGeom prst="rect">
            <a:avLst/>
          </a:prstGeom>
        </p:spPr>
      </p:pic>
    </p:spTree>
    <p:extLst>
      <p:ext uri="{BB962C8B-B14F-4D97-AF65-F5344CB8AC3E}">
        <p14:creationId xmlns:p14="http://schemas.microsoft.com/office/powerpoint/2010/main" val="321096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200000"/>
              </a:lnSpc>
              <a:buNone/>
            </a:pPr>
            <a:r>
              <a:rPr lang="zh-CN" altLang="en-US" sz="2000" dirty="0"/>
              <a:t>在本讲中，我们将实现堆和其上的操作。 本讲的主题是对部分被违反的不变性进行推理，并确保在操作完成之前恢复它们。 我们将简要回顾插入和删除堆的最小节点的算法； 详细内容可参阅上一课关于优先级队列的课件。本讲学习目标如下：</a:t>
            </a:r>
          </a:p>
          <a:p>
            <a:pPr marL="0" indent="0" algn="just" eaLnBrk="1" hangingPunct="1">
              <a:lnSpc>
                <a:spcPct val="200000"/>
              </a:lnSpc>
              <a:buNone/>
            </a:pPr>
            <a:r>
              <a:rPr lang="zh-CN" altLang="en-US" sz="2000" dirty="0"/>
              <a:t>计算思维：我们将上一节课中以图表形式提出的想法转换为工作代码。</a:t>
            </a:r>
          </a:p>
          <a:p>
            <a:pPr marL="0" indent="0" algn="just" eaLnBrk="1" hangingPunct="1">
              <a:lnSpc>
                <a:spcPct val="200000"/>
              </a:lnSpc>
              <a:buNone/>
            </a:pPr>
            <a:r>
              <a:rPr lang="zh-CN" altLang="en-US" sz="2000" dirty="0"/>
              <a:t>算法和数据结构：临时违反不变性和恢复不变性是算法中的一个常见主题。这是一种需要掌握的技巧。</a:t>
            </a:r>
          </a:p>
          <a:p>
            <a:pPr marL="0" indent="0" algn="just" eaLnBrk="1" hangingPunct="1">
              <a:lnSpc>
                <a:spcPct val="200000"/>
              </a:lnSpc>
              <a:buNone/>
            </a:pPr>
            <a:r>
              <a:rPr lang="zh-CN" altLang="en-US" sz="2000" dirty="0"/>
              <a:t>编程：我们练习编写涉及数组的通用代码。</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20</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我们知道左侧的以下性质，从左侧推出的性质如下所示：</a:t>
            </a: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r>
              <a:rPr lang="zh-CN" altLang="en-US" sz="2000" dirty="0"/>
              <a:t>（对于这个和类似的例子，我们假设我们使用的是最小堆。）</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pic>
        <p:nvPicPr>
          <p:cNvPr id="8" name="图片 7">
            <a:extLst>
              <a:ext uri="{FF2B5EF4-FFF2-40B4-BE49-F238E27FC236}">
                <a16:creationId xmlns:a16="http://schemas.microsoft.com/office/drawing/2014/main" id="{358AFDAA-36F3-4EE7-8BEB-9973D751B251}"/>
              </a:ext>
            </a:extLst>
          </p:cNvPr>
          <p:cNvPicPr>
            <a:picLocks noChangeAspect="1"/>
          </p:cNvPicPr>
          <p:nvPr/>
        </p:nvPicPr>
        <p:blipFill>
          <a:blip r:embed="rId3"/>
          <a:stretch>
            <a:fillRect/>
          </a:stretch>
        </p:blipFill>
        <p:spPr>
          <a:xfrm>
            <a:off x="457200" y="1752600"/>
            <a:ext cx="8229600" cy="3067050"/>
          </a:xfrm>
          <a:prstGeom prst="rect">
            <a:avLst/>
          </a:prstGeom>
        </p:spPr>
      </p:pic>
    </p:spTree>
    <p:extLst>
      <p:ext uri="{BB962C8B-B14F-4D97-AF65-F5344CB8AC3E}">
        <p14:creationId xmlns:p14="http://schemas.microsoft.com/office/powerpoint/2010/main" val="3893047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21</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800" dirty="0"/>
              <a:t>我们现在的不变性让我们无法知道 </a:t>
            </a:r>
            <a:r>
              <a:rPr lang="en-US" altLang="zh-CN" sz="2800" dirty="0"/>
              <a:t>b ≤ c1 </a:t>
            </a:r>
            <a:r>
              <a:rPr lang="zh-CN" altLang="en-US" sz="2800" dirty="0"/>
              <a:t>和 </a:t>
            </a:r>
            <a:r>
              <a:rPr lang="en-US" altLang="zh-CN" sz="2800" dirty="0"/>
              <a:t>b ≤ c2</a:t>
            </a:r>
            <a:r>
              <a:rPr lang="zh-CN" altLang="en-US" sz="2800" dirty="0"/>
              <a:t>。 我们看到，简单规定的（临时）不变性，即除了标记为 </a:t>
            </a:r>
            <a:r>
              <a:rPr lang="en-US" altLang="zh-CN" sz="2800" dirty="0"/>
              <a:t>x </a:t>
            </a:r>
            <a:r>
              <a:rPr lang="zh-CN" altLang="en-US" sz="2800" dirty="0"/>
              <a:t>的节点之外，每个节点都大于或等于其父节点，是不够强大的。 它不一定能在交换后保持。</a:t>
            </a:r>
          </a:p>
          <a:p>
            <a:pPr marL="0" indent="0" algn="just" eaLnBrk="1" hangingPunct="1">
              <a:lnSpc>
                <a:spcPct val="150000"/>
              </a:lnSpc>
              <a:buNone/>
            </a:pPr>
            <a:r>
              <a:rPr lang="zh-CN" altLang="en-US" sz="2800" dirty="0"/>
              <a:t>但是我们可以稍微加强一下。 在进入下一段之前，您可能想自己考虑一下如何做。</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96097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22</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加强的不变性还要求潜在违规节点 </a:t>
            </a:r>
            <a:r>
              <a:rPr lang="en-US" altLang="zh-CN" sz="2000" dirty="0"/>
              <a:t>x </a:t>
            </a:r>
            <a:r>
              <a:rPr lang="zh-CN" altLang="en-US" sz="2000" dirty="0"/>
              <a:t>的子节点大于或等于其祖父节点！ 让我们重新考虑图表。</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pic>
        <p:nvPicPr>
          <p:cNvPr id="3" name="图片 2">
            <a:extLst>
              <a:ext uri="{FF2B5EF4-FFF2-40B4-BE49-F238E27FC236}">
                <a16:creationId xmlns:a16="http://schemas.microsoft.com/office/drawing/2014/main" id="{C402FA4E-FEFB-4BCF-B69E-FDE725B7C073}"/>
              </a:ext>
            </a:extLst>
          </p:cNvPr>
          <p:cNvPicPr>
            <a:picLocks noChangeAspect="1"/>
          </p:cNvPicPr>
          <p:nvPr/>
        </p:nvPicPr>
        <p:blipFill>
          <a:blip r:embed="rId3"/>
          <a:stretch>
            <a:fillRect/>
          </a:stretch>
        </p:blipFill>
        <p:spPr>
          <a:xfrm>
            <a:off x="685800" y="2286000"/>
            <a:ext cx="7824788" cy="3505200"/>
          </a:xfrm>
          <a:prstGeom prst="rect">
            <a:avLst/>
          </a:prstGeom>
        </p:spPr>
      </p:pic>
    </p:spTree>
    <p:extLst>
      <p:ext uri="{BB962C8B-B14F-4D97-AF65-F5344CB8AC3E}">
        <p14:creationId xmlns:p14="http://schemas.microsoft.com/office/powerpoint/2010/main" val="393764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23</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现在我们在左边有更多的假设（（</a:t>
            </a:r>
            <a:r>
              <a:rPr lang="en-US" altLang="zh-CN" sz="2000" dirty="0"/>
              <a:t>6</a:t>
            </a:r>
            <a:r>
              <a:rPr lang="zh-CN" altLang="en-US" sz="2000" dirty="0"/>
              <a:t>）和（</a:t>
            </a:r>
            <a:r>
              <a:rPr lang="en-US" altLang="zh-CN" sz="2000" dirty="0"/>
              <a:t>7</a:t>
            </a:r>
            <a:r>
              <a:rPr lang="zh-CN" altLang="en-US" sz="2000" dirty="0"/>
              <a:t>）），但我们在右边还有两个额外的证明义务（</a:t>
            </a:r>
            <a:r>
              <a:rPr lang="en-US" altLang="zh-CN" sz="2000" dirty="0"/>
              <a:t>a ≤ c </a:t>
            </a:r>
            <a:r>
              <a:rPr lang="zh-CN" altLang="en-US" sz="2000" dirty="0"/>
              <a:t>和 </a:t>
            </a:r>
            <a:r>
              <a:rPr lang="en-US" altLang="zh-CN" sz="2000" dirty="0"/>
              <a:t>a ≤ b</a:t>
            </a:r>
            <a:r>
              <a:rPr lang="zh-CN" altLang="en-US" sz="2000" dirty="0"/>
              <a:t>）。</a:t>
            </a: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r>
              <a:rPr lang="zh-CN" altLang="en-US" sz="2000" dirty="0"/>
              <a:t>成功！ 我们只需要一个额外的函数来检查这个循环不变性：</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pic>
        <p:nvPicPr>
          <p:cNvPr id="7" name="图片 6">
            <a:extLst>
              <a:ext uri="{FF2B5EF4-FFF2-40B4-BE49-F238E27FC236}">
                <a16:creationId xmlns:a16="http://schemas.microsoft.com/office/drawing/2014/main" id="{4ED2810B-4D7D-4874-8581-217FFB81E696}"/>
              </a:ext>
            </a:extLst>
          </p:cNvPr>
          <p:cNvPicPr>
            <a:picLocks noChangeAspect="1"/>
          </p:cNvPicPr>
          <p:nvPr/>
        </p:nvPicPr>
        <p:blipFill>
          <a:blip r:embed="rId3"/>
          <a:stretch>
            <a:fillRect/>
          </a:stretch>
        </p:blipFill>
        <p:spPr>
          <a:xfrm>
            <a:off x="502443" y="1981200"/>
            <a:ext cx="8139113" cy="3387854"/>
          </a:xfrm>
          <a:prstGeom prst="rect">
            <a:avLst/>
          </a:prstGeom>
        </p:spPr>
      </p:pic>
    </p:spTree>
    <p:extLst>
      <p:ext uri="{BB962C8B-B14F-4D97-AF65-F5344CB8AC3E}">
        <p14:creationId xmlns:p14="http://schemas.microsoft.com/office/powerpoint/2010/main" val="323312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24</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spcBef>
                <a:spcPts val="0"/>
              </a:spcBef>
              <a:buNone/>
            </a:pPr>
            <a:r>
              <a:rPr lang="zh-CN" altLang="en-US" sz="2000" dirty="0"/>
              <a:t>现在我们在左边有更多的假设（（</a:t>
            </a:r>
            <a:r>
              <a:rPr lang="en-US" altLang="zh-CN" sz="2000" dirty="0"/>
              <a:t>6</a:t>
            </a:r>
            <a:r>
              <a:rPr lang="zh-CN" altLang="en-US" sz="2000" dirty="0"/>
              <a:t>）和（</a:t>
            </a:r>
            <a:r>
              <a:rPr lang="en-US" altLang="zh-CN" sz="2000" dirty="0"/>
              <a:t>7</a:t>
            </a:r>
            <a:r>
              <a:rPr lang="zh-CN" altLang="en-US" sz="2000" dirty="0"/>
              <a:t>）），但我们在右边还有两个额外的证明义务（</a:t>
            </a:r>
            <a:r>
              <a:rPr lang="en-US" altLang="zh-CN" sz="2000" dirty="0"/>
              <a:t>a ≤ c </a:t>
            </a:r>
            <a:r>
              <a:rPr lang="zh-CN" altLang="en-US" sz="2000" dirty="0"/>
              <a:t>和 </a:t>
            </a:r>
            <a:r>
              <a:rPr lang="en-US" altLang="zh-CN" sz="2000" dirty="0"/>
              <a:t>a ≤ b</a:t>
            </a:r>
            <a:r>
              <a:rPr lang="zh-CN" altLang="en-US" sz="2000" dirty="0"/>
              <a:t>）。</a:t>
            </a:r>
            <a:endParaRPr lang="en-US" altLang="zh-CN" sz="2000" dirty="0"/>
          </a:p>
          <a:p>
            <a:pPr marL="0" indent="0" algn="just" eaLnBrk="1" hangingPunct="1">
              <a:spcBef>
                <a:spcPts val="0"/>
              </a:spcBef>
              <a:buNone/>
            </a:pPr>
            <a:r>
              <a:rPr lang="en-US" altLang="zh-CN" sz="2000" dirty="0"/>
              <a:t>bool </a:t>
            </a:r>
            <a:r>
              <a:rPr lang="en-US" altLang="zh-CN" sz="2000" dirty="0" err="1"/>
              <a:t>grandparent_check</a:t>
            </a:r>
            <a:r>
              <a:rPr lang="en-US" altLang="zh-CN" sz="2000" dirty="0"/>
              <a:t>(heap* H, int </a:t>
            </a:r>
            <a:r>
              <a:rPr lang="en-US" altLang="zh-CN" sz="2000" dirty="0" err="1"/>
              <a:t>i</a:t>
            </a:r>
            <a:r>
              <a:rPr lang="en-US" altLang="zh-CN" sz="2000" dirty="0"/>
              <a:t>)</a:t>
            </a:r>
          </a:p>
          <a:p>
            <a:pPr marL="0" indent="0" algn="just" eaLnBrk="1" hangingPunct="1">
              <a:spcBef>
                <a:spcPts val="0"/>
              </a:spcBef>
              <a:buNone/>
            </a:pPr>
            <a:r>
              <a:rPr lang="en-US" altLang="zh-CN" sz="2000" dirty="0"/>
              <a:t>//@requires </a:t>
            </a:r>
            <a:r>
              <a:rPr lang="en-US" altLang="zh-CN" sz="2000" dirty="0" err="1"/>
              <a:t>is_heap_safe</a:t>
            </a:r>
            <a:r>
              <a:rPr lang="en-US" altLang="zh-CN" sz="2000" dirty="0"/>
              <a:t>(H);</a:t>
            </a:r>
          </a:p>
          <a:p>
            <a:pPr marL="0" indent="0" algn="just" eaLnBrk="1" hangingPunct="1">
              <a:spcBef>
                <a:spcPts val="0"/>
              </a:spcBef>
              <a:buNone/>
            </a:pPr>
            <a:r>
              <a:rPr lang="en-US" altLang="zh-CN" sz="2000" dirty="0"/>
              <a:t>//@requires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spcBef>
                <a:spcPts val="0"/>
              </a:spcBef>
              <a:buNone/>
            </a:pPr>
            <a:r>
              <a:rPr lang="en-US" altLang="zh-CN" sz="2000" dirty="0"/>
              <a:t>{</a:t>
            </a:r>
          </a:p>
          <a:p>
            <a:pPr marL="0" indent="0" algn="just" eaLnBrk="1" hangingPunct="1">
              <a:spcBef>
                <a:spcPts val="0"/>
              </a:spcBef>
              <a:buNone/>
            </a:pPr>
            <a:r>
              <a:rPr lang="en-US" altLang="zh-CN" sz="2000" dirty="0"/>
              <a:t>    int left = 2*</a:t>
            </a:r>
            <a:r>
              <a:rPr lang="en-US" altLang="zh-CN" sz="2000" dirty="0" err="1"/>
              <a:t>i</a:t>
            </a:r>
            <a:r>
              <a:rPr lang="en-US" altLang="zh-CN" sz="2000" dirty="0"/>
              <a:t>;</a:t>
            </a:r>
          </a:p>
          <a:p>
            <a:pPr marL="0" indent="0" algn="just" eaLnBrk="1" hangingPunct="1">
              <a:spcBef>
                <a:spcPts val="0"/>
              </a:spcBef>
              <a:buNone/>
            </a:pPr>
            <a:r>
              <a:rPr lang="en-US" altLang="zh-CN" sz="2000" dirty="0"/>
              <a:t>    int right = left + 1;</a:t>
            </a:r>
          </a:p>
          <a:p>
            <a:pPr marL="0" indent="0" algn="just" eaLnBrk="1" hangingPunct="1">
              <a:spcBef>
                <a:spcPts val="0"/>
              </a:spcBef>
              <a:buNone/>
            </a:pPr>
            <a:r>
              <a:rPr lang="en-US" altLang="zh-CN" sz="2000" dirty="0"/>
              <a:t>    int grandparent = </a:t>
            </a:r>
            <a:r>
              <a:rPr lang="en-US" altLang="zh-CN" sz="2000" dirty="0" err="1"/>
              <a:t>i</a:t>
            </a:r>
            <a:r>
              <a:rPr lang="en-US" altLang="zh-CN" sz="2000" dirty="0"/>
              <a:t>/2;</a:t>
            </a:r>
          </a:p>
          <a:p>
            <a:pPr marL="0" indent="0" algn="just" eaLnBrk="1" hangingPunct="1">
              <a:spcBef>
                <a:spcPts val="0"/>
              </a:spcBef>
              <a:buNone/>
            </a:pPr>
            <a:r>
              <a:rPr lang="en-US" altLang="zh-CN" sz="2000" dirty="0"/>
              <a:t>    if (</a:t>
            </a:r>
            <a:r>
              <a:rPr lang="en-US" altLang="zh-CN" sz="2000" dirty="0" err="1"/>
              <a:t>i</a:t>
            </a:r>
            <a:r>
              <a:rPr lang="en-US" altLang="zh-CN" sz="2000" dirty="0"/>
              <a:t> == 1) return true; // Reached the root</a:t>
            </a:r>
          </a:p>
          <a:p>
            <a:pPr marL="0" indent="0" algn="just" eaLnBrk="1" hangingPunct="1">
              <a:spcBef>
                <a:spcPts val="0"/>
              </a:spcBef>
              <a:buNone/>
            </a:pPr>
            <a:r>
              <a:rPr lang="en-US" altLang="zh-CN" sz="2000" dirty="0"/>
              <a:t>    if (left &gt;= H-&gt;next) return true; // No children</a:t>
            </a:r>
          </a:p>
          <a:p>
            <a:pPr marL="0" indent="0" algn="just" eaLnBrk="1" hangingPunct="1">
              <a:spcBef>
                <a:spcPts val="0"/>
              </a:spcBef>
              <a:buNone/>
            </a:pPr>
            <a:r>
              <a:rPr lang="en-US" altLang="zh-CN" sz="2000" dirty="0"/>
              <a:t>    if (right == H-&gt;next) // Left child only</a:t>
            </a:r>
          </a:p>
          <a:p>
            <a:pPr marL="0" indent="0" algn="just" eaLnBrk="1" hangingPunct="1">
              <a:spcBef>
                <a:spcPts val="0"/>
              </a:spcBef>
              <a:buNone/>
            </a:pPr>
            <a:r>
              <a:rPr lang="en-US" altLang="zh-CN" sz="2000" dirty="0"/>
              <a:t>        return </a:t>
            </a:r>
            <a:r>
              <a:rPr lang="en-US" altLang="zh-CN" sz="2000" dirty="0" err="1"/>
              <a:t>ok_above</a:t>
            </a:r>
            <a:r>
              <a:rPr lang="en-US" altLang="zh-CN" sz="2000" dirty="0"/>
              <a:t>(H, grandparent, left);</a:t>
            </a:r>
          </a:p>
          <a:p>
            <a:pPr marL="0" indent="0" algn="just" eaLnBrk="1" hangingPunct="1">
              <a:spcBef>
                <a:spcPts val="0"/>
              </a:spcBef>
              <a:buNone/>
            </a:pPr>
            <a:r>
              <a:rPr lang="en-US" altLang="zh-CN" sz="2000" dirty="0"/>
              <a:t>    return right &lt; H-&gt;next // Both children</a:t>
            </a:r>
          </a:p>
          <a:p>
            <a:pPr marL="0" indent="0" algn="just" eaLnBrk="1" hangingPunct="1">
              <a:spcBef>
                <a:spcPts val="0"/>
              </a:spcBef>
              <a:buNone/>
            </a:pPr>
            <a:r>
              <a:rPr lang="en-US" altLang="zh-CN" sz="2000" dirty="0"/>
              <a:t>        &amp;&amp; </a:t>
            </a:r>
            <a:r>
              <a:rPr lang="en-US" altLang="zh-CN" sz="2000" dirty="0" err="1"/>
              <a:t>ok_above</a:t>
            </a:r>
            <a:r>
              <a:rPr lang="en-US" altLang="zh-CN" sz="2000" dirty="0"/>
              <a:t>(H, grandparent, left)</a:t>
            </a:r>
          </a:p>
          <a:p>
            <a:pPr marL="0" indent="0" algn="just" eaLnBrk="1" hangingPunct="1">
              <a:spcBef>
                <a:spcPts val="0"/>
              </a:spcBef>
              <a:buNone/>
            </a:pPr>
            <a:r>
              <a:rPr lang="en-US" altLang="zh-CN" sz="2000" dirty="0"/>
              <a:t>        &amp;&amp; </a:t>
            </a:r>
            <a:r>
              <a:rPr lang="en-US" altLang="zh-CN" sz="2000" dirty="0" err="1"/>
              <a:t>ok_above</a:t>
            </a:r>
            <a:r>
              <a:rPr lang="en-US" altLang="zh-CN" sz="2000" dirty="0"/>
              <a:t>(H, grandparent, right);</a:t>
            </a:r>
          </a:p>
          <a:p>
            <a:pPr marL="0" indent="0" algn="just" eaLnBrk="1" hangingPunct="1">
              <a:spcBef>
                <a:spcPts val="0"/>
              </a:spcBef>
              <a:buNone/>
            </a:pPr>
            <a:r>
              <a:rPr lang="en-US" altLang="zh-CN"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09201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25</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使用这个额外的不变性，我们有一个可证明恢复 </a:t>
            </a:r>
            <a:r>
              <a:rPr lang="en-US" altLang="zh-CN" sz="2000" dirty="0" err="1"/>
              <a:t>is_heap</a:t>
            </a:r>
            <a:r>
              <a:rPr lang="en-US" altLang="zh-CN" sz="2000" dirty="0"/>
              <a:t> </a:t>
            </a:r>
            <a:r>
              <a:rPr lang="zh-CN" altLang="en-US" sz="2000" dirty="0"/>
              <a:t>不变性的循环。</a:t>
            </a:r>
            <a:endParaRPr lang="en-US" altLang="zh-CN" sz="2000" dirty="0"/>
          </a:p>
          <a:p>
            <a:pPr marL="0" indent="0" algn="just" eaLnBrk="1" hangingPunct="1">
              <a:lnSpc>
                <a:spcPct val="150000"/>
              </a:lnSpc>
              <a:buNone/>
            </a:pPr>
            <a:r>
              <a:rPr lang="en-US" altLang="zh-CN" sz="2000" dirty="0"/>
              <a:t>34     while (</a:t>
            </a:r>
            <a:r>
              <a:rPr lang="en-US" altLang="zh-CN" sz="2000" dirty="0" err="1"/>
              <a:t>i</a:t>
            </a:r>
            <a:r>
              <a:rPr lang="en-US" altLang="zh-CN" sz="2000" dirty="0"/>
              <a:t> &gt; 1 &amp;&amp; !</a:t>
            </a:r>
            <a:r>
              <a:rPr lang="en-US" altLang="zh-CN" sz="2000" dirty="0" err="1"/>
              <a:t>ok_above</a:t>
            </a:r>
            <a:r>
              <a:rPr lang="en-US" altLang="zh-CN" sz="2000" dirty="0"/>
              <a:t>(</a:t>
            </a:r>
            <a:r>
              <a:rPr lang="en-US" altLang="zh-CN" sz="2000" dirty="0" err="1"/>
              <a:t>H,i</a:t>
            </a:r>
            <a:r>
              <a:rPr lang="en-US" altLang="zh-CN" sz="2000" dirty="0"/>
              <a:t>/2,i))</a:t>
            </a:r>
          </a:p>
          <a:p>
            <a:pPr marL="0" indent="0" algn="just" eaLnBrk="1" hangingPunct="1">
              <a:lnSpc>
                <a:spcPct val="150000"/>
              </a:lnSpc>
              <a:buNone/>
            </a:pPr>
            <a:r>
              <a:rPr lang="en-US" altLang="zh-CN" sz="2000" dirty="0"/>
              <a:t>35     //@loop_invariant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lnSpc>
                <a:spcPct val="150000"/>
              </a:lnSpc>
              <a:buNone/>
            </a:pPr>
            <a:r>
              <a:rPr lang="en-US" altLang="zh-CN" sz="2000" dirty="0"/>
              <a:t>36     //@loop_invariant </a:t>
            </a:r>
            <a:r>
              <a:rPr lang="en-US" altLang="zh-CN" sz="2000" dirty="0" err="1"/>
              <a:t>is_heap_except_up</a:t>
            </a:r>
            <a:r>
              <a:rPr lang="en-US" altLang="zh-CN" sz="2000" dirty="0"/>
              <a:t> (H, </a:t>
            </a:r>
            <a:r>
              <a:rPr lang="en-US" altLang="zh-CN" sz="2000" dirty="0" err="1"/>
              <a:t>i</a:t>
            </a:r>
            <a:r>
              <a:rPr lang="en-US" altLang="zh-CN" sz="2000" dirty="0"/>
              <a:t>);</a:t>
            </a:r>
          </a:p>
          <a:p>
            <a:pPr marL="0" indent="0" algn="just" eaLnBrk="1" hangingPunct="1">
              <a:lnSpc>
                <a:spcPct val="150000"/>
              </a:lnSpc>
              <a:buNone/>
            </a:pPr>
            <a:r>
              <a:rPr lang="en-US" altLang="zh-CN" sz="2000" dirty="0"/>
              <a:t>37     //@loop_invariant </a:t>
            </a:r>
            <a:r>
              <a:rPr lang="en-US" altLang="zh-CN" sz="2000" dirty="0" err="1"/>
              <a:t>grandparent_check</a:t>
            </a:r>
            <a:r>
              <a:rPr lang="en-US" altLang="zh-CN" sz="2000" dirty="0"/>
              <a:t>(H, </a:t>
            </a:r>
            <a:r>
              <a:rPr lang="en-US" altLang="zh-CN" sz="2000" dirty="0" err="1"/>
              <a:t>i</a:t>
            </a:r>
            <a:r>
              <a:rPr lang="en-US" altLang="zh-CN" sz="2000" dirty="0"/>
              <a:t>);</a:t>
            </a:r>
          </a:p>
          <a:p>
            <a:pPr marL="0" indent="0" algn="just" eaLnBrk="1" hangingPunct="1">
              <a:lnSpc>
                <a:spcPct val="150000"/>
              </a:lnSpc>
              <a:buNone/>
            </a:pPr>
            <a:r>
              <a:rPr lang="en-US" altLang="zh-CN" sz="2000" dirty="0"/>
              <a:t>38     {</a:t>
            </a:r>
          </a:p>
          <a:p>
            <a:pPr marL="0" indent="0" algn="just" eaLnBrk="1" hangingPunct="1">
              <a:lnSpc>
                <a:spcPct val="150000"/>
              </a:lnSpc>
              <a:buNone/>
            </a:pPr>
            <a:r>
              <a:rPr lang="en-US" altLang="zh-CN" sz="2000" dirty="0"/>
              <a:t>39         </a:t>
            </a:r>
            <a:r>
              <a:rPr lang="en-US" altLang="zh-CN" sz="2000" dirty="0" err="1"/>
              <a:t>swap_up</a:t>
            </a:r>
            <a:r>
              <a:rPr lang="en-US" altLang="zh-CN" sz="2000" dirty="0"/>
              <a:t>(H, </a:t>
            </a:r>
            <a:r>
              <a:rPr lang="en-US" altLang="zh-CN" sz="2000" dirty="0" err="1"/>
              <a:t>i</a:t>
            </a:r>
            <a:r>
              <a:rPr lang="en-US" altLang="zh-CN" sz="2000" dirty="0"/>
              <a:t>);</a:t>
            </a:r>
          </a:p>
          <a:p>
            <a:pPr marL="0" indent="0" algn="just" eaLnBrk="1" hangingPunct="1">
              <a:lnSpc>
                <a:spcPct val="150000"/>
              </a:lnSpc>
              <a:buNone/>
            </a:pPr>
            <a:r>
              <a:rPr lang="en-US" altLang="zh-CN" sz="2000" dirty="0"/>
              <a:t>40         </a:t>
            </a:r>
            <a:r>
              <a:rPr lang="en-US" altLang="zh-CN" sz="2000" dirty="0" err="1"/>
              <a:t>i</a:t>
            </a:r>
            <a:r>
              <a:rPr lang="en-US" altLang="zh-CN" sz="2000" dirty="0"/>
              <a:t> = </a:t>
            </a:r>
            <a:r>
              <a:rPr lang="en-US" altLang="zh-CN" sz="2000" dirty="0" err="1"/>
              <a:t>i</a:t>
            </a:r>
            <a:r>
              <a:rPr lang="en-US" altLang="zh-CN" sz="2000" dirty="0"/>
              <a:t>/2;</a:t>
            </a:r>
          </a:p>
          <a:p>
            <a:pPr marL="0" indent="0" algn="just" eaLnBrk="1" hangingPunct="1">
              <a:lnSpc>
                <a:spcPct val="150000"/>
              </a:lnSpc>
              <a:buNone/>
            </a:pPr>
            <a:r>
              <a:rPr lang="en-US" altLang="zh-CN" sz="2000" dirty="0"/>
              <a:t>41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40106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26</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请注意，加强的循环不变性（或者更确切地说，是除了一个例外是堆的含义的加强定义）没有必要表明 </a:t>
            </a:r>
            <a:r>
              <a:rPr lang="en-US" altLang="zh-CN" sz="2000" dirty="0" err="1"/>
              <a:t>heap_insert</a:t>
            </a:r>
            <a:r>
              <a:rPr lang="en-US" altLang="zh-CN" sz="2000" dirty="0"/>
              <a:t> </a:t>
            </a:r>
            <a:r>
              <a:rPr lang="zh-CN" altLang="en-US" sz="2000" dirty="0"/>
              <a:t>的后置条件（即 </a:t>
            </a:r>
            <a:r>
              <a:rPr lang="en-US" altLang="zh-CN" sz="2000" dirty="0" err="1"/>
              <a:t>is_heap</a:t>
            </a:r>
            <a:r>
              <a:rPr lang="en-US" altLang="zh-CN" sz="2000" dirty="0"/>
              <a:t>(H)</a:t>
            </a:r>
            <a:r>
              <a:rPr lang="zh-CN" altLang="en-US" sz="2000" dirty="0"/>
              <a:t>）是隐含的。</a:t>
            </a:r>
            <a:endParaRPr lang="en-US" altLang="zh-CN" sz="2000" dirty="0"/>
          </a:p>
          <a:p>
            <a:pPr marL="0" indent="0" algn="just" eaLnBrk="1" hangingPunct="1">
              <a:lnSpc>
                <a:spcPct val="150000"/>
              </a:lnSpc>
              <a:buNone/>
            </a:pPr>
            <a:r>
              <a:rPr lang="zh-CN" altLang="en-US" sz="2000" dirty="0"/>
              <a:t>后置条件</a:t>
            </a:r>
            <a:r>
              <a:rPr lang="en-US" altLang="zh-CN" sz="2000" dirty="0"/>
              <a:t>: </a:t>
            </a:r>
            <a:r>
              <a:rPr lang="zh-CN" altLang="en-US" sz="2000" dirty="0"/>
              <a:t>出循环时，我们知道循环不变量和循环条件的非是成立的</a:t>
            </a:r>
            <a:r>
              <a:rPr lang="en-US" altLang="zh-CN" sz="2000" dirty="0"/>
              <a:t>:</a:t>
            </a:r>
          </a:p>
          <a:p>
            <a:pPr marL="0" indent="0" algn="just" eaLnBrk="1" hangingPunct="1">
              <a:lnSpc>
                <a:spcPct val="150000"/>
              </a:lnSpc>
              <a:buNone/>
            </a:pPr>
            <a:r>
              <a:rPr lang="en-US" altLang="zh-CN" sz="2000" dirty="0"/>
              <a:t>                     1 ≤ </a:t>
            </a:r>
            <a:r>
              <a:rPr lang="en-US" altLang="zh-CN" sz="2000" dirty="0" err="1"/>
              <a:t>i</a:t>
            </a:r>
            <a:r>
              <a:rPr lang="en-US" altLang="zh-CN" sz="2000" dirty="0"/>
              <a:t> &lt; next			(</a:t>
            </a:r>
            <a:r>
              <a:rPr lang="zh-CN" altLang="en-US" sz="2000" dirty="0"/>
              <a:t>循环不变量</a:t>
            </a:r>
            <a:r>
              <a:rPr lang="en-US" altLang="zh-CN" sz="2000" dirty="0"/>
              <a:t>1) </a:t>
            </a:r>
          </a:p>
          <a:p>
            <a:pPr marL="0" indent="0" algn="just" eaLnBrk="1" hangingPunct="1">
              <a:lnSpc>
                <a:spcPct val="150000"/>
              </a:lnSpc>
              <a:buNone/>
            </a:pPr>
            <a:r>
              <a:rPr lang="en-US" altLang="zh-CN" sz="2000" dirty="0"/>
              <a:t>                     is\_</a:t>
            </a:r>
            <a:r>
              <a:rPr lang="en-US" altLang="zh-CN" sz="2000" dirty="0" err="1"/>
              <a:t>heap_except_up</a:t>
            </a:r>
            <a:r>
              <a:rPr lang="en-US" altLang="zh-CN" sz="2000" dirty="0"/>
              <a:t>(H, </a:t>
            </a:r>
            <a:r>
              <a:rPr lang="en-US" altLang="zh-CN" sz="2000" dirty="0" err="1"/>
              <a:t>i</a:t>
            </a:r>
            <a:r>
              <a:rPr lang="en-US" altLang="zh-CN" sz="2000" dirty="0"/>
              <a:t>) 		(</a:t>
            </a:r>
            <a:r>
              <a:rPr lang="zh-CN" altLang="en-US" sz="2000" dirty="0"/>
              <a:t>循环不变量</a:t>
            </a:r>
            <a:r>
              <a:rPr lang="en-US" altLang="zh-CN" sz="2000" dirty="0"/>
              <a:t>2)</a:t>
            </a:r>
          </a:p>
          <a:p>
            <a:pPr marL="0" indent="0" algn="just" eaLnBrk="1" hangingPunct="1">
              <a:lnSpc>
                <a:spcPct val="150000"/>
              </a:lnSpc>
              <a:buNone/>
            </a:pPr>
            <a:r>
              <a:rPr lang="en-US" altLang="zh-CN" sz="2000" dirty="0"/>
              <a:t>	        Either </a:t>
            </a:r>
            <a:r>
              <a:rPr lang="en-US" altLang="zh-CN" sz="2000" dirty="0" err="1"/>
              <a:t>i</a:t>
            </a:r>
            <a:r>
              <a:rPr lang="en-US" altLang="zh-CN" sz="2000" dirty="0"/>
              <a:t> ≤ 1 or </a:t>
            </a:r>
            <a:r>
              <a:rPr lang="en-US" altLang="zh-CN" sz="2000" dirty="0" err="1"/>
              <a:t>ok_above</a:t>
            </a:r>
            <a:r>
              <a:rPr lang="en-US" altLang="zh-CN" sz="2000" dirty="0"/>
              <a:t>(H, </a:t>
            </a:r>
            <a:r>
              <a:rPr lang="en-US" altLang="zh-CN" sz="2000" dirty="0" err="1"/>
              <a:t>i</a:t>
            </a:r>
            <a:r>
              <a:rPr lang="en-US" altLang="zh-CN" sz="2000" dirty="0"/>
              <a:t>/2, </a:t>
            </a:r>
            <a:r>
              <a:rPr lang="en-US" altLang="zh-CN" sz="2000" dirty="0" err="1"/>
              <a:t>i</a:t>
            </a:r>
            <a:r>
              <a:rPr lang="en-US" altLang="zh-CN" sz="2000" dirty="0"/>
              <a:t>)   </a:t>
            </a:r>
            <a:r>
              <a:rPr lang="zh-CN" altLang="en-US" sz="2000" dirty="0"/>
              <a:t>循环条件的非</a:t>
            </a:r>
            <a:endParaRPr lang="en-US" altLang="zh-CN" sz="2000" dirty="0"/>
          </a:p>
          <a:p>
            <a:pPr marL="0" indent="0" algn="just" eaLnBrk="1" hangingPunct="1">
              <a:lnSpc>
                <a:spcPct val="150000"/>
              </a:lnSpc>
              <a:buNone/>
            </a:pP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980665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27</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我们分两种情况讨论：</a:t>
            </a:r>
          </a:p>
          <a:p>
            <a:pPr marL="0" indent="0" algn="just" eaLnBrk="1" hangingPunct="1">
              <a:lnSpc>
                <a:spcPct val="150000"/>
              </a:lnSpc>
              <a:buNone/>
            </a:pPr>
            <a:r>
              <a:rPr lang="zh-CN" altLang="en-US" sz="2000" dirty="0"/>
              <a:t>情况</a:t>
            </a:r>
            <a:r>
              <a:rPr lang="en-US" altLang="zh-CN" sz="2000" dirty="0"/>
              <a:t>1: </a:t>
            </a:r>
            <a:r>
              <a:rPr lang="en-US" altLang="zh-CN" sz="2000" dirty="0" err="1"/>
              <a:t>i</a:t>
            </a:r>
            <a:r>
              <a:rPr lang="en-US" altLang="zh-CN" sz="2000" dirty="0"/>
              <a:t> &lt;= 1. </a:t>
            </a:r>
            <a:r>
              <a:rPr lang="zh-CN" altLang="en-US" sz="2000" dirty="0"/>
              <a:t>由 </a:t>
            </a:r>
            <a:r>
              <a:rPr lang="en-US" altLang="zh-CN" sz="2000" dirty="0"/>
              <a:t>(</a:t>
            </a:r>
            <a:r>
              <a:rPr lang="zh-CN" altLang="en-US" sz="2000" dirty="0"/>
              <a:t>循环不变性 </a:t>
            </a:r>
            <a:r>
              <a:rPr lang="en-US" altLang="zh-CN" sz="2000" dirty="0"/>
              <a:t>1) </a:t>
            </a:r>
            <a:r>
              <a:rPr lang="zh-CN" altLang="en-US" sz="2000" dirty="0"/>
              <a:t>知 </a:t>
            </a:r>
            <a:r>
              <a:rPr lang="en-US" altLang="zh-CN" sz="2000" dirty="0" err="1"/>
              <a:t>i</a:t>
            </a:r>
            <a:r>
              <a:rPr lang="en-US" altLang="zh-CN" sz="2000" dirty="0"/>
              <a:t> = 1, </a:t>
            </a:r>
            <a:r>
              <a:rPr lang="zh-CN" altLang="en-US" sz="2000" dirty="0"/>
              <a:t>且 </a:t>
            </a:r>
            <a:r>
              <a:rPr lang="en-US" altLang="zh-CN" sz="2000" dirty="0" err="1"/>
              <a:t>is_heap_except_up</a:t>
            </a:r>
            <a:r>
              <a:rPr lang="en-US" altLang="zh-CN" sz="2000" dirty="0"/>
              <a:t>(H, 1). </a:t>
            </a:r>
            <a:r>
              <a:rPr lang="zh-CN" altLang="en-US" sz="2000" dirty="0"/>
              <a:t>如前面所讨论过的，这等价于</a:t>
            </a:r>
            <a:r>
              <a:rPr lang="en-US" altLang="zh-CN" sz="2000" dirty="0" err="1"/>
              <a:t>is_heap</a:t>
            </a:r>
            <a:r>
              <a:rPr lang="en-US" altLang="zh-CN" sz="2000" dirty="0"/>
              <a:t>(H).</a:t>
            </a:r>
          </a:p>
          <a:p>
            <a:pPr marL="0" indent="0" algn="just" eaLnBrk="1" hangingPunct="1">
              <a:lnSpc>
                <a:spcPct val="150000"/>
              </a:lnSpc>
              <a:buNone/>
            </a:pPr>
            <a:r>
              <a:rPr lang="zh-CN" altLang="en-US" sz="2000" dirty="0"/>
              <a:t>情况</a:t>
            </a:r>
            <a:r>
              <a:rPr lang="en-US" altLang="zh-CN" sz="2000" dirty="0"/>
              <a:t>2: </a:t>
            </a:r>
            <a:r>
              <a:rPr lang="en-US" altLang="zh-CN" sz="2000" dirty="0" err="1"/>
              <a:t>ok_above</a:t>
            </a:r>
            <a:r>
              <a:rPr lang="en-US" altLang="zh-CN" sz="2000" dirty="0"/>
              <a:t>(H, </a:t>
            </a:r>
            <a:r>
              <a:rPr lang="en-US" altLang="zh-CN" sz="2000" dirty="0" err="1"/>
              <a:t>i</a:t>
            </a:r>
            <a:r>
              <a:rPr lang="en-US" altLang="zh-CN" sz="2000" dirty="0"/>
              <a:t>/2, </a:t>
            </a:r>
            <a:r>
              <a:rPr lang="en-US" altLang="zh-CN" sz="2000" dirty="0" err="1"/>
              <a:t>i</a:t>
            </a:r>
            <a:r>
              <a:rPr lang="en-US" altLang="zh-CN" sz="2000" dirty="0"/>
              <a:t>).  </a:t>
            </a:r>
            <a:r>
              <a:rPr lang="zh-CN" altLang="en-US" sz="2000" dirty="0"/>
              <a:t>则</a:t>
            </a:r>
            <a:r>
              <a:rPr lang="en-US" altLang="zh-CN" sz="2000" dirty="0" err="1"/>
              <a:t>is_heap_except_up</a:t>
            </a:r>
            <a:r>
              <a:rPr lang="en-US" altLang="zh-CN" sz="2000" dirty="0"/>
              <a:t>(H, </a:t>
            </a:r>
            <a:r>
              <a:rPr lang="en-US" altLang="zh-CN" sz="2000" dirty="0" err="1"/>
              <a:t>i</a:t>
            </a:r>
            <a:r>
              <a:rPr lang="en-US" altLang="zh-CN" sz="2000" dirty="0"/>
              <a:t>) </a:t>
            </a:r>
            <a:r>
              <a:rPr lang="zh-CN" altLang="en-US" sz="2000" dirty="0"/>
              <a:t>仅有的没有检查</a:t>
            </a:r>
            <a:r>
              <a:rPr lang="en-US" altLang="zh-CN" sz="2000" dirty="0" err="1"/>
              <a:t>ok_above</a:t>
            </a:r>
            <a:r>
              <a:rPr lang="en-US" altLang="zh-CN" sz="2000" dirty="0"/>
              <a:t>(H, </a:t>
            </a:r>
            <a:r>
              <a:rPr lang="en-US" altLang="zh-CN" sz="2000" dirty="0" err="1"/>
              <a:t>i</a:t>
            </a:r>
            <a:r>
              <a:rPr lang="en-US" altLang="zh-CN" sz="2000" dirty="0"/>
              <a:t>/2, </a:t>
            </a:r>
            <a:r>
              <a:rPr lang="en-US" altLang="zh-CN" sz="2000" dirty="0" err="1"/>
              <a:t>i</a:t>
            </a:r>
            <a:r>
              <a:rPr lang="en-US" altLang="zh-CN" sz="2000" dirty="0"/>
              <a:t>)</a:t>
            </a:r>
            <a:r>
              <a:rPr lang="zh-CN" altLang="en-US" sz="2000" dirty="0"/>
              <a:t>的例外的地方其实是可以通过检查的，因此有</a:t>
            </a:r>
            <a:r>
              <a:rPr lang="en-US" altLang="zh-CN" sz="2000" dirty="0" err="1"/>
              <a:t>is_heap</a:t>
            </a:r>
            <a:r>
              <a:rPr lang="en-US" altLang="zh-CN" sz="2000" dirty="0"/>
              <a:t>(H).</a:t>
            </a:r>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825531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28</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spcBef>
                <a:spcPts val="0"/>
              </a:spcBef>
              <a:buNone/>
            </a:pPr>
            <a:r>
              <a:rPr lang="zh-CN" altLang="en-US" sz="2000" dirty="0"/>
              <a:t>总的来说，函数</a:t>
            </a:r>
            <a:r>
              <a:rPr lang="en-US" altLang="zh-CN" sz="2000" dirty="0" err="1"/>
              <a:t>heap_add</a:t>
            </a:r>
            <a:r>
              <a:rPr lang="zh-CN" altLang="en-US" sz="2000" dirty="0"/>
              <a:t>如下：</a:t>
            </a:r>
            <a:endParaRPr lang="en-US" altLang="zh-CN" sz="2000" dirty="0"/>
          </a:p>
          <a:p>
            <a:pPr marL="0" indent="0" algn="just" eaLnBrk="1" hangingPunct="1">
              <a:spcBef>
                <a:spcPts val="0"/>
              </a:spcBef>
              <a:buNone/>
            </a:pPr>
            <a:r>
              <a:rPr lang="en-US" altLang="zh-CN" sz="2000" dirty="0"/>
              <a:t>26 void </a:t>
            </a:r>
            <a:r>
              <a:rPr lang="en-US" altLang="zh-CN" sz="2000" dirty="0" err="1"/>
              <a:t>pq_add</a:t>
            </a:r>
            <a:r>
              <a:rPr lang="en-US" altLang="zh-CN" sz="2000" dirty="0"/>
              <a:t>(heap* H, </a:t>
            </a:r>
            <a:r>
              <a:rPr lang="en-US" altLang="zh-CN" sz="2000" dirty="0" err="1"/>
              <a:t>elem</a:t>
            </a:r>
            <a:r>
              <a:rPr lang="en-US" altLang="zh-CN" sz="2000" dirty="0"/>
              <a:t> e)</a:t>
            </a:r>
          </a:p>
          <a:p>
            <a:pPr marL="0" indent="0" algn="just" eaLnBrk="1" hangingPunct="1">
              <a:spcBef>
                <a:spcPts val="0"/>
              </a:spcBef>
              <a:buNone/>
            </a:pPr>
            <a:r>
              <a:rPr lang="en-US" altLang="zh-CN" sz="2000" dirty="0"/>
              <a:t>27 //@requires </a:t>
            </a:r>
            <a:r>
              <a:rPr lang="en-US" altLang="zh-CN" sz="2000" dirty="0" err="1"/>
              <a:t>is_heap</a:t>
            </a:r>
            <a:r>
              <a:rPr lang="en-US" altLang="zh-CN" sz="2000" dirty="0"/>
              <a:t>(H) &amp;&amp; !</a:t>
            </a:r>
            <a:r>
              <a:rPr lang="en-US" altLang="zh-CN" sz="2000" dirty="0" err="1"/>
              <a:t>pq_full</a:t>
            </a:r>
            <a:r>
              <a:rPr lang="en-US" altLang="zh-CN" sz="2000" dirty="0"/>
              <a:t>(H);</a:t>
            </a:r>
          </a:p>
          <a:p>
            <a:pPr marL="0" indent="0" algn="just" eaLnBrk="1" hangingPunct="1">
              <a:spcBef>
                <a:spcPts val="0"/>
              </a:spcBef>
              <a:buNone/>
            </a:pPr>
            <a:r>
              <a:rPr lang="en-US" altLang="zh-CN" sz="2000" dirty="0"/>
              <a:t>28 //@ensures </a:t>
            </a:r>
            <a:r>
              <a:rPr lang="en-US" altLang="zh-CN" sz="2000" dirty="0" err="1"/>
              <a:t>is_heap</a:t>
            </a:r>
            <a:r>
              <a:rPr lang="en-US" altLang="zh-CN" sz="2000" dirty="0"/>
              <a:t>(H);</a:t>
            </a:r>
          </a:p>
          <a:p>
            <a:pPr marL="0" indent="0" algn="just" eaLnBrk="1" hangingPunct="1">
              <a:spcBef>
                <a:spcPts val="0"/>
              </a:spcBef>
              <a:buNone/>
            </a:pPr>
            <a:r>
              <a:rPr lang="en-US" altLang="zh-CN" sz="2000" dirty="0"/>
              <a:t>29 {</a:t>
            </a:r>
          </a:p>
          <a:p>
            <a:pPr marL="0" indent="0" algn="just" eaLnBrk="1" hangingPunct="1">
              <a:spcBef>
                <a:spcPts val="0"/>
              </a:spcBef>
              <a:buNone/>
            </a:pPr>
            <a:r>
              <a:rPr lang="en-US" altLang="zh-CN" sz="2000" dirty="0"/>
              <a:t>30     H-&gt;data[H-&gt;next] = e;</a:t>
            </a:r>
          </a:p>
          <a:p>
            <a:pPr marL="0" indent="0" algn="just" eaLnBrk="1" hangingPunct="1">
              <a:spcBef>
                <a:spcPts val="0"/>
              </a:spcBef>
              <a:buNone/>
            </a:pPr>
            <a:r>
              <a:rPr lang="en-US" altLang="zh-CN" sz="2000" dirty="0"/>
              <a:t>31     (H-&gt;next)++;</a:t>
            </a:r>
          </a:p>
          <a:p>
            <a:pPr marL="0" indent="0" algn="just" eaLnBrk="1" hangingPunct="1">
              <a:spcBef>
                <a:spcPts val="0"/>
              </a:spcBef>
              <a:buNone/>
            </a:pPr>
            <a:r>
              <a:rPr lang="en-US" altLang="zh-CN" sz="2000" dirty="0"/>
              <a:t>32     /* H may no longer be a heap! */</a:t>
            </a:r>
          </a:p>
          <a:p>
            <a:pPr marL="0" indent="0" algn="just" eaLnBrk="1" hangingPunct="1">
              <a:spcBef>
                <a:spcPts val="0"/>
              </a:spcBef>
              <a:buNone/>
            </a:pPr>
            <a:r>
              <a:rPr lang="en-US" altLang="zh-CN" sz="2000" dirty="0"/>
              <a:t>34     int </a:t>
            </a:r>
            <a:r>
              <a:rPr lang="en-US" altLang="zh-CN" sz="2000" dirty="0" err="1"/>
              <a:t>i</a:t>
            </a:r>
            <a:r>
              <a:rPr lang="en-US" altLang="zh-CN" sz="2000" dirty="0"/>
              <a:t> = H-&gt;next - 1;</a:t>
            </a:r>
          </a:p>
          <a:p>
            <a:pPr marL="0" indent="0" algn="just" eaLnBrk="1" hangingPunct="1">
              <a:spcBef>
                <a:spcPts val="0"/>
              </a:spcBef>
              <a:buNone/>
            </a:pPr>
            <a:r>
              <a:rPr lang="en-US" altLang="zh-CN" sz="2000" dirty="0"/>
              <a:t>35     while(</a:t>
            </a:r>
            <a:r>
              <a:rPr lang="en-US" altLang="zh-CN" sz="2000" dirty="0" err="1"/>
              <a:t>i</a:t>
            </a:r>
            <a:r>
              <a:rPr lang="en-US" altLang="zh-CN" sz="2000" dirty="0"/>
              <a:t> &gt; 1 &amp;&amp; !</a:t>
            </a:r>
            <a:r>
              <a:rPr lang="en-US" altLang="zh-CN" sz="2000" dirty="0" err="1"/>
              <a:t>ok_above</a:t>
            </a:r>
            <a:r>
              <a:rPr lang="en-US" altLang="zh-CN" sz="2000" dirty="0"/>
              <a:t>(</a:t>
            </a:r>
            <a:r>
              <a:rPr lang="en-US" altLang="zh-CN" sz="2000" dirty="0" err="1"/>
              <a:t>H,i</a:t>
            </a:r>
            <a:r>
              <a:rPr lang="en-US" altLang="zh-CN" sz="2000" dirty="0"/>
              <a:t>/2,i))</a:t>
            </a:r>
          </a:p>
          <a:p>
            <a:pPr marL="0" indent="0" algn="just" eaLnBrk="1" hangingPunct="1">
              <a:spcBef>
                <a:spcPts val="0"/>
              </a:spcBef>
              <a:buNone/>
            </a:pPr>
            <a:r>
              <a:rPr lang="en-US" altLang="zh-CN" sz="2000" dirty="0"/>
              <a:t>36     //@loop_invariant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spcBef>
                <a:spcPts val="0"/>
              </a:spcBef>
              <a:buNone/>
            </a:pPr>
            <a:r>
              <a:rPr lang="en-US" altLang="zh-CN" sz="2000" dirty="0"/>
              <a:t>37     //@loop_invariant </a:t>
            </a:r>
            <a:r>
              <a:rPr lang="en-US" altLang="zh-CN" sz="2000" dirty="0" err="1"/>
              <a:t>is_heap_except_up</a:t>
            </a:r>
            <a:r>
              <a:rPr lang="en-US" altLang="zh-CN" sz="2000" dirty="0"/>
              <a:t>(H, </a:t>
            </a:r>
            <a:r>
              <a:rPr lang="en-US" altLang="zh-CN" sz="2000" dirty="0" err="1"/>
              <a:t>i</a:t>
            </a:r>
            <a:r>
              <a:rPr lang="en-US" altLang="zh-CN" sz="2000" dirty="0"/>
              <a:t>);</a:t>
            </a:r>
          </a:p>
          <a:p>
            <a:pPr marL="0" indent="0" algn="just" eaLnBrk="1" hangingPunct="1">
              <a:spcBef>
                <a:spcPts val="0"/>
              </a:spcBef>
              <a:buNone/>
            </a:pPr>
            <a:r>
              <a:rPr lang="en-US" altLang="zh-CN" sz="2000" dirty="0"/>
              <a:t>38     //@loop_invariant </a:t>
            </a:r>
            <a:r>
              <a:rPr lang="en-US" altLang="zh-CN" sz="2000" dirty="0" err="1"/>
              <a:t>grandparent_check</a:t>
            </a:r>
            <a:r>
              <a:rPr lang="en-US" altLang="zh-CN" sz="2000" dirty="0"/>
              <a:t>(H, </a:t>
            </a:r>
            <a:r>
              <a:rPr lang="en-US" altLang="zh-CN" sz="2000" dirty="0" err="1"/>
              <a:t>i</a:t>
            </a:r>
            <a:r>
              <a:rPr lang="en-US" altLang="zh-CN" sz="2000" dirty="0"/>
              <a:t>);</a:t>
            </a:r>
          </a:p>
          <a:p>
            <a:pPr marL="0" indent="0" algn="just" eaLnBrk="1" hangingPunct="1">
              <a:spcBef>
                <a:spcPts val="0"/>
              </a:spcBef>
              <a:buNone/>
            </a:pPr>
            <a:r>
              <a:rPr lang="en-US" altLang="zh-CN" sz="2000" dirty="0"/>
              <a:t>39     {</a:t>
            </a:r>
          </a:p>
          <a:p>
            <a:pPr marL="0" indent="0" algn="just" eaLnBrk="1" hangingPunct="1">
              <a:spcBef>
                <a:spcPts val="0"/>
              </a:spcBef>
              <a:buNone/>
            </a:pPr>
            <a:r>
              <a:rPr lang="en-US" altLang="zh-CN" sz="2000" dirty="0"/>
              <a:t>40         </a:t>
            </a:r>
            <a:r>
              <a:rPr lang="en-US" altLang="zh-CN" sz="2000" dirty="0" err="1"/>
              <a:t>swap_up</a:t>
            </a:r>
            <a:r>
              <a:rPr lang="en-US" altLang="zh-CN" sz="2000" dirty="0"/>
              <a:t>(H, </a:t>
            </a:r>
            <a:r>
              <a:rPr lang="en-US" altLang="zh-CN" sz="2000" dirty="0" err="1"/>
              <a:t>i</a:t>
            </a:r>
            <a:r>
              <a:rPr lang="en-US" altLang="zh-CN" sz="2000" dirty="0"/>
              <a:t>);</a:t>
            </a:r>
          </a:p>
          <a:p>
            <a:pPr marL="0" indent="0" algn="just" eaLnBrk="1" hangingPunct="1">
              <a:spcBef>
                <a:spcPts val="0"/>
              </a:spcBef>
              <a:buNone/>
            </a:pPr>
            <a:r>
              <a:rPr lang="en-US" altLang="zh-CN" sz="2000" dirty="0"/>
              <a:t>41         </a:t>
            </a:r>
            <a:r>
              <a:rPr lang="en-US" altLang="zh-CN" sz="2000" dirty="0" err="1"/>
              <a:t>i</a:t>
            </a:r>
            <a:r>
              <a:rPr lang="en-US" altLang="zh-CN" sz="2000" dirty="0"/>
              <a:t> = </a:t>
            </a:r>
            <a:r>
              <a:rPr lang="en-US" altLang="zh-CN" sz="2000" dirty="0" err="1"/>
              <a:t>i</a:t>
            </a:r>
            <a:r>
              <a:rPr lang="en-US" altLang="zh-CN" sz="2000" dirty="0"/>
              <a:t>/2;</a:t>
            </a:r>
          </a:p>
          <a:p>
            <a:pPr marL="0" indent="0" algn="just" eaLnBrk="1" hangingPunct="1">
              <a:spcBef>
                <a:spcPts val="0"/>
              </a:spcBef>
              <a:buNone/>
            </a:pPr>
            <a:r>
              <a:rPr lang="en-US" altLang="zh-CN" sz="2000" dirty="0"/>
              <a:t>42     }</a:t>
            </a:r>
          </a:p>
          <a:p>
            <a:pPr marL="0" indent="0" algn="just" eaLnBrk="1" hangingPunct="1">
              <a:spcBef>
                <a:spcPts val="0"/>
              </a:spcBef>
              <a:buNone/>
            </a:pPr>
            <a:r>
              <a:rPr lang="en-US" altLang="zh-CN" sz="2000" dirty="0"/>
              <a:t>43 }</a:t>
            </a:r>
          </a:p>
          <a:p>
            <a:pPr marL="0" indent="0" algn="just" eaLnBrk="1" hangingPunct="1">
              <a:spcBef>
                <a:spcPts val="0"/>
              </a:spcBef>
              <a:buNone/>
            </a:pP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插入和上筛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77147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29</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400" dirty="0"/>
              <a:t>回想一下，删除最小元素会将根与当前堆中的最后一个元素交换，然后应用下筛操作来恢复不变性。 与插入一样，操作本身相当简单，尽管有一些细微之处。 首先，我们必须检查 </a:t>
            </a:r>
            <a:r>
              <a:rPr lang="en-US" altLang="zh-CN" sz="2400" dirty="0"/>
              <a:t>H </a:t>
            </a:r>
            <a:r>
              <a:rPr lang="zh-CN" altLang="en-US" sz="2400" dirty="0"/>
              <a:t>是一个堆，并且它不是空的。 然后我们保存最小元素，将其与最后一个元素（在 </a:t>
            </a:r>
            <a:r>
              <a:rPr lang="en-US" altLang="zh-CN" sz="2400" dirty="0"/>
              <a:t>next-1 </a:t>
            </a:r>
            <a:r>
              <a:rPr lang="zh-CN" altLang="en-US" sz="2400" dirty="0"/>
              <a:t>处）交换，并通过递减 </a:t>
            </a:r>
            <a:r>
              <a:rPr lang="en-US" altLang="zh-CN" sz="2400" dirty="0"/>
              <a:t>next </a:t>
            </a:r>
            <a:r>
              <a:rPr lang="zh-CN" altLang="en-US" sz="2400" dirty="0"/>
              <a:t>从堆中删除最后一个元素（现在是之前在根处的元素）。</a:t>
            </a:r>
            <a:endParaRPr lang="en-US" altLang="zh-CN" sz="2400" dirty="0"/>
          </a:p>
          <a:p>
            <a:pPr marL="0" indent="0" algn="just" eaLnBrk="1" hangingPunct="1">
              <a:lnSpc>
                <a:spcPct val="150000"/>
              </a:lnSpc>
              <a:buNone/>
            </a:pPr>
            <a:endParaRPr lang="en-US" altLang="zh-CN" sz="2400" dirty="0"/>
          </a:p>
          <a:p>
            <a:pPr marL="0" indent="0" algn="just" eaLnBrk="1" hangingPunct="1">
              <a:lnSpc>
                <a:spcPct val="150000"/>
              </a:lnSpc>
              <a:buNone/>
            </a:pPr>
            <a:endParaRPr lang="en-US" altLang="zh-CN" sz="24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p>
        </p:txBody>
      </p:sp>
    </p:spTree>
    <p:extLst>
      <p:ext uri="{BB962C8B-B14F-4D97-AF65-F5344CB8AC3E}">
        <p14:creationId xmlns:p14="http://schemas.microsoft.com/office/powerpoint/2010/main" val="100655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我们使用以下头结构来表示堆：</a:t>
            </a:r>
            <a:endParaRPr lang="en-US" altLang="zh-CN" sz="2000" dirty="0"/>
          </a:p>
          <a:p>
            <a:pPr marL="0" indent="0" algn="just" eaLnBrk="1" hangingPunct="1">
              <a:lnSpc>
                <a:spcPct val="150000"/>
              </a:lnSpc>
              <a:buNone/>
            </a:pPr>
            <a:r>
              <a:rPr lang="en-US" altLang="zh-CN" sz="2000" dirty="0"/>
              <a:t>typedef struct </a:t>
            </a:r>
            <a:r>
              <a:rPr lang="en-US" altLang="zh-CN" sz="2000" dirty="0" err="1"/>
              <a:t>heap_header</a:t>
            </a:r>
            <a:r>
              <a:rPr lang="en-US" altLang="zh-CN" sz="2000" dirty="0"/>
              <a:t> heap;</a:t>
            </a:r>
          </a:p>
          <a:p>
            <a:pPr marL="0" indent="0" algn="just" eaLnBrk="1" hangingPunct="1">
              <a:lnSpc>
                <a:spcPct val="150000"/>
              </a:lnSpc>
              <a:buNone/>
            </a:pPr>
            <a:r>
              <a:rPr lang="en-US" altLang="zh-CN" sz="2000" dirty="0"/>
              <a:t>struct </a:t>
            </a:r>
            <a:r>
              <a:rPr lang="en-US" altLang="zh-CN" sz="2000" dirty="0" err="1"/>
              <a:t>heap_header</a:t>
            </a:r>
            <a:r>
              <a:rPr lang="en-US" altLang="zh-CN" sz="2000" dirty="0"/>
              <a:t> {</a:t>
            </a:r>
          </a:p>
          <a:p>
            <a:pPr marL="0" indent="0" algn="just" eaLnBrk="1" hangingPunct="1">
              <a:lnSpc>
                <a:spcPct val="150000"/>
              </a:lnSpc>
              <a:buNone/>
            </a:pPr>
            <a:r>
              <a:rPr lang="en-US" altLang="zh-CN" sz="2000" dirty="0"/>
              <a:t>    int limit;                 		// limit = capacity+1</a:t>
            </a:r>
          </a:p>
          <a:p>
            <a:pPr marL="0" indent="0" algn="just" eaLnBrk="1" hangingPunct="1">
              <a:lnSpc>
                <a:spcPct val="150000"/>
              </a:lnSpc>
              <a:buNone/>
            </a:pPr>
            <a:r>
              <a:rPr lang="en-US" altLang="zh-CN" sz="2000" dirty="0"/>
              <a:t>    int next;                 		// 1 &lt;= next &amp;&amp; next &lt;= limit</a:t>
            </a:r>
          </a:p>
          <a:p>
            <a:pPr marL="0" indent="0" algn="just" eaLnBrk="1" hangingPunct="1">
              <a:lnSpc>
                <a:spcPct val="150000"/>
              </a:lnSpc>
              <a:buNone/>
            </a:pPr>
            <a:r>
              <a:rPr lang="en-US" altLang="zh-CN" sz="2000" dirty="0"/>
              <a:t>    </a:t>
            </a:r>
            <a:r>
              <a:rPr lang="en-US" altLang="zh-CN" sz="2000" dirty="0" err="1"/>
              <a:t>elem</a:t>
            </a:r>
            <a:r>
              <a:rPr lang="en-US" altLang="zh-CN" sz="2000" dirty="0"/>
              <a:t>[] data;               	// \length(data) == limit</a:t>
            </a:r>
          </a:p>
          <a:p>
            <a:pPr marL="0" indent="0" algn="just" eaLnBrk="1" hangingPunct="1">
              <a:lnSpc>
                <a:spcPct val="150000"/>
              </a:lnSpc>
              <a:buNone/>
            </a:pPr>
            <a:r>
              <a:rPr lang="en-US" altLang="zh-CN" sz="2000" dirty="0"/>
              <a:t>    </a:t>
            </a:r>
            <a:r>
              <a:rPr lang="en-US" altLang="zh-CN" sz="2000" dirty="0" err="1"/>
              <a:t>higher_priority_fn</a:t>
            </a:r>
            <a:r>
              <a:rPr lang="en-US" altLang="zh-CN" sz="2000" dirty="0"/>
              <a:t>* prior; 	// != NULL</a:t>
            </a:r>
          </a:p>
          <a:p>
            <a:pPr marL="0" indent="0" algn="just" eaLnBrk="1" hangingPunct="1">
              <a:lnSpc>
                <a:spcPct val="150000"/>
              </a:lnSpc>
              <a:buNone/>
            </a:pPr>
            <a:r>
              <a:rPr lang="en-US" altLang="zh-CN"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堆结构</a:t>
            </a:r>
          </a:p>
        </p:txBody>
      </p:sp>
    </p:spTree>
    <p:extLst>
      <p:ext uri="{BB962C8B-B14F-4D97-AF65-F5344CB8AC3E}">
        <p14:creationId xmlns:p14="http://schemas.microsoft.com/office/powerpoint/2010/main" val="579208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30</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en-US" altLang="zh-CN" sz="2000" dirty="0"/>
              <a:t>80 </a:t>
            </a:r>
            <a:r>
              <a:rPr lang="en-US" altLang="zh-CN" sz="2000" dirty="0" err="1"/>
              <a:t>elem</a:t>
            </a:r>
            <a:r>
              <a:rPr lang="en-US" altLang="zh-CN" sz="2000" dirty="0"/>
              <a:t> </a:t>
            </a:r>
            <a:r>
              <a:rPr lang="en-US" altLang="zh-CN" sz="2000" dirty="0" err="1"/>
              <a:t>pq_rem</a:t>
            </a:r>
            <a:r>
              <a:rPr lang="en-US" altLang="zh-CN" sz="2000" dirty="0"/>
              <a:t>(heap* H)</a:t>
            </a:r>
          </a:p>
          <a:p>
            <a:pPr marL="0" indent="0" algn="just" eaLnBrk="1" hangingPunct="1">
              <a:buNone/>
            </a:pPr>
            <a:r>
              <a:rPr lang="en-US" altLang="zh-CN" sz="2000" dirty="0"/>
              <a:t>81 //@requires </a:t>
            </a:r>
            <a:r>
              <a:rPr lang="en-US" altLang="zh-CN" sz="2000" dirty="0" err="1"/>
              <a:t>is_heap</a:t>
            </a:r>
            <a:r>
              <a:rPr lang="en-US" altLang="zh-CN" sz="2000" dirty="0"/>
              <a:t>(H) &amp;&amp; !</a:t>
            </a:r>
            <a:r>
              <a:rPr lang="en-US" altLang="zh-CN" sz="2000" dirty="0" err="1"/>
              <a:t>pq_empty</a:t>
            </a:r>
            <a:r>
              <a:rPr lang="en-US" altLang="zh-CN" sz="2000" dirty="0"/>
              <a:t>(H);</a:t>
            </a:r>
          </a:p>
          <a:p>
            <a:pPr marL="0" indent="0" algn="just" eaLnBrk="1" hangingPunct="1">
              <a:buNone/>
            </a:pPr>
            <a:r>
              <a:rPr lang="en-US" altLang="zh-CN" sz="2000" dirty="0"/>
              <a:t>82 //@ensures </a:t>
            </a:r>
            <a:r>
              <a:rPr lang="en-US" altLang="zh-CN" sz="2000" dirty="0" err="1"/>
              <a:t>is_heap</a:t>
            </a:r>
            <a:r>
              <a:rPr lang="en-US" altLang="zh-CN" sz="2000" dirty="0"/>
              <a:t>(H);</a:t>
            </a:r>
          </a:p>
          <a:p>
            <a:pPr marL="0" indent="0" algn="just" eaLnBrk="1" hangingPunct="1">
              <a:buNone/>
            </a:pPr>
            <a:r>
              <a:rPr lang="en-US" altLang="zh-CN" sz="2000" dirty="0"/>
              <a:t>83 {</a:t>
            </a:r>
          </a:p>
          <a:p>
            <a:pPr marL="0" indent="0" algn="just" eaLnBrk="1" hangingPunct="1">
              <a:buNone/>
            </a:pPr>
            <a:r>
              <a:rPr lang="en-US" altLang="zh-CN" sz="2000" dirty="0"/>
              <a:t>84     </a:t>
            </a:r>
            <a:r>
              <a:rPr lang="en-US" altLang="zh-CN" sz="2000" dirty="0" err="1"/>
              <a:t>elem</a:t>
            </a:r>
            <a:r>
              <a:rPr lang="en-US" altLang="zh-CN" sz="2000" dirty="0"/>
              <a:t> min = H-&gt;data[1];</a:t>
            </a:r>
          </a:p>
          <a:p>
            <a:pPr marL="0" indent="0" algn="just" eaLnBrk="1" hangingPunct="1">
              <a:buNone/>
            </a:pPr>
            <a:r>
              <a:rPr lang="en-US" altLang="zh-CN" sz="2000" dirty="0"/>
              <a:t>85     (H-&gt;next)--;</a:t>
            </a:r>
          </a:p>
          <a:p>
            <a:pPr marL="0" indent="0" algn="just" eaLnBrk="1" hangingPunct="1">
              <a:buNone/>
            </a:pPr>
            <a:r>
              <a:rPr lang="en-US" altLang="zh-CN" sz="2000" dirty="0"/>
              <a:t>86</a:t>
            </a:r>
          </a:p>
          <a:p>
            <a:pPr marL="0" indent="0" algn="just" eaLnBrk="1" hangingPunct="1">
              <a:buNone/>
            </a:pPr>
            <a:r>
              <a:rPr lang="en-US" altLang="zh-CN" sz="2000" dirty="0"/>
              <a:t>87     if (H-&gt;next &gt; 1) {</a:t>
            </a:r>
          </a:p>
          <a:p>
            <a:pPr marL="0" indent="0" algn="just" eaLnBrk="1" hangingPunct="1">
              <a:buNone/>
            </a:pPr>
            <a:r>
              <a:rPr lang="en-US" altLang="zh-CN" sz="2000" dirty="0"/>
              <a:t>88         H-&gt;data[1] = H-&gt;data[H-&gt;next]; // Swap last element in</a:t>
            </a:r>
          </a:p>
          <a:p>
            <a:pPr marL="0" indent="0" algn="just" eaLnBrk="1" hangingPunct="1">
              <a:buNone/>
            </a:pPr>
            <a:r>
              <a:rPr lang="en-US" altLang="zh-CN" sz="2000" dirty="0"/>
              <a:t>89         // Ordering invariant may be violated</a:t>
            </a:r>
          </a:p>
          <a:p>
            <a:pPr marL="0" indent="0" algn="just" eaLnBrk="1" hangingPunct="1">
              <a:buNone/>
            </a:pPr>
            <a:r>
              <a:rPr lang="en-US" altLang="zh-CN" sz="2000" dirty="0"/>
              <a:t>90         </a:t>
            </a:r>
            <a:r>
              <a:rPr lang="en-US" altLang="zh-CN" sz="2000" dirty="0" err="1"/>
              <a:t>sift_down</a:t>
            </a:r>
            <a:r>
              <a:rPr lang="en-US" altLang="zh-CN" sz="2000" dirty="0"/>
              <a:t>(H);</a:t>
            </a:r>
          </a:p>
          <a:p>
            <a:pPr marL="0" indent="0" algn="just" eaLnBrk="1" hangingPunct="1">
              <a:buNone/>
            </a:pPr>
            <a:r>
              <a:rPr lang="en-US" altLang="zh-CN" sz="2000" dirty="0"/>
              <a:t>91     }</a:t>
            </a:r>
          </a:p>
          <a:p>
            <a:pPr marL="0" indent="0" algn="just" eaLnBrk="1" hangingPunct="1">
              <a:buNone/>
            </a:pPr>
            <a:r>
              <a:rPr lang="en-US" altLang="zh-CN" sz="2000" dirty="0"/>
              <a:t>92     return min;</a:t>
            </a:r>
          </a:p>
          <a:p>
            <a:pPr marL="0" indent="0" algn="just" eaLnBrk="1" hangingPunct="1">
              <a:buNone/>
            </a:pPr>
            <a:r>
              <a:rPr lang="en-US" altLang="zh-CN" sz="2000" dirty="0"/>
              <a:t>93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129959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31</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zh-CN" altLang="en-US" sz="2000" dirty="0"/>
              <a:t>接下来，我们需要通过使用 </a:t>
            </a:r>
            <a:r>
              <a:rPr lang="en-US" altLang="zh-CN" sz="2000" dirty="0" err="1"/>
              <a:t>sift_down</a:t>
            </a:r>
            <a:r>
              <a:rPr lang="en-US" altLang="zh-CN" sz="2000" dirty="0"/>
              <a:t>(H, 1) </a:t>
            </a:r>
            <a:r>
              <a:rPr lang="zh-CN" altLang="en-US" sz="2000" dirty="0"/>
              <a:t>从根向下筛选来恢复堆不变性。 只有在堆中至少有一个元素时，我们才会这样做。</a:t>
            </a:r>
          </a:p>
          <a:p>
            <a:pPr marL="0" indent="0" algn="just" eaLnBrk="1" hangingPunct="1">
              <a:buNone/>
            </a:pPr>
            <a:r>
              <a:rPr lang="zh-CN" altLang="en-US" sz="2000" dirty="0"/>
              <a:t>但下筛操作的前提是什么？ 同样，我们不能使用我们已经编写的函数来表达这一点。 相反，我们需要一个函数 </a:t>
            </a:r>
            <a:r>
              <a:rPr lang="en-US" altLang="zh-CN" sz="2000" dirty="0" err="1"/>
              <a:t>is_heap_except_down</a:t>
            </a:r>
            <a:r>
              <a:rPr lang="en-US" altLang="zh-CN" sz="2000" dirty="0"/>
              <a:t>(H, n) </a:t>
            </a:r>
            <a:r>
              <a:rPr lang="zh-CN" altLang="en-US" sz="2000" dirty="0"/>
              <a:t>来验证堆不变性在 </a:t>
            </a:r>
            <a:r>
              <a:rPr lang="en-US" altLang="zh-CN" sz="2000" dirty="0"/>
              <a:t>H </a:t>
            </a:r>
            <a:r>
              <a:rPr lang="zh-CN" altLang="en-US" sz="2000" dirty="0"/>
              <a:t>中是否满足，除了在 </a:t>
            </a:r>
            <a:r>
              <a:rPr lang="en-US" altLang="zh-CN" sz="2000" dirty="0"/>
              <a:t>n </a:t>
            </a:r>
            <a:r>
              <a:rPr lang="zh-CN" altLang="en-US" sz="2000" dirty="0"/>
              <a:t>处的可能例外。 不过，这一次，可能出错的地方是在 </a:t>
            </a:r>
            <a:r>
              <a:rPr lang="en-US" altLang="zh-CN" sz="2000" dirty="0"/>
              <a:t>n </a:t>
            </a:r>
            <a:r>
              <a:rPr lang="zh-CN" altLang="en-US" sz="2000" dirty="0"/>
              <a:t>和它的子节点之间，而不是在 </a:t>
            </a:r>
            <a:r>
              <a:rPr lang="en-US" altLang="zh-CN" sz="2000" dirty="0"/>
              <a:t>n </a:t>
            </a:r>
            <a:r>
              <a:rPr lang="zh-CN" altLang="en-US" sz="2000" dirty="0"/>
              <a:t>和它的父节点之间，如 </a:t>
            </a:r>
            <a:r>
              <a:rPr lang="en-US" altLang="zh-CN" sz="2000" dirty="0" err="1"/>
              <a:t>is_heap_except_up</a:t>
            </a:r>
            <a:r>
              <a:rPr lang="en-US" altLang="zh-CN" sz="2000" dirty="0"/>
              <a:t>(H, n)</a:t>
            </a:r>
            <a:r>
              <a:rPr lang="zh-CN" altLang="en-US" sz="2000" dirty="0"/>
              <a:t>。 在下图中，这将是在左图的 </a:t>
            </a:r>
            <a:r>
              <a:rPr lang="en-US" altLang="zh-CN" sz="2000" dirty="0"/>
              <a:t>n = 1 </a:t>
            </a:r>
            <a:r>
              <a:rPr lang="zh-CN" altLang="en-US" sz="2000" dirty="0"/>
              <a:t>和右图的 </a:t>
            </a:r>
            <a:r>
              <a:rPr lang="en-US" altLang="zh-CN" sz="2000" dirty="0"/>
              <a:t>n = 2</a:t>
            </a:r>
            <a:r>
              <a:rPr lang="zh-CN" altLang="en-US" sz="2000" dirty="0"/>
              <a:t>处。</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grpSp>
        <p:nvGrpSpPr>
          <p:cNvPr id="7" name="Group 19161">
            <a:extLst>
              <a:ext uri="{FF2B5EF4-FFF2-40B4-BE49-F238E27FC236}">
                <a16:creationId xmlns:a16="http://schemas.microsoft.com/office/drawing/2014/main" id="{8D7A6FAC-BB03-4B72-9D1B-3DFC0688687B}"/>
              </a:ext>
            </a:extLst>
          </p:cNvPr>
          <p:cNvGrpSpPr/>
          <p:nvPr/>
        </p:nvGrpSpPr>
        <p:grpSpPr>
          <a:xfrm>
            <a:off x="1066800" y="3657600"/>
            <a:ext cx="7162800" cy="2586038"/>
            <a:chOff x="0" y="0"/>
            <a:chExt cx="3044698" cy="1563997"/>
          </a:xfrm>
        </p:grpSpPr>
        <p:pic>
          <p:nvPicPr>
            <p:cNvPr id="8" name="Picture 1426">
              <a:extLst>
                <a:ext uri="{FF2B5EF4-FFF2-40B4-BE49-F238E27FC236}">
                  <a16:creationId xmlns:a16="http://schemas.microsoft.com/office/drawing/2014/main" id="{B50397B8-6A04-46BC-AEF8-91CB6A9124F9}"/>
                </a:ext>
              </a:extLst>
            </p:cNvPr>
            <p:cNvPicPr/>
            <p:nvPr/>
          </p:nvPicPr>
          <p:blipFill>
            <a:blip r:embed="rId3"/>
            <a:stretch>
              <a:fillRect/>
            </a:stretch>
          </p:blipFill>
          <p:spPr>
            <a:xfrm>
              <a:off x="0" y="0"/>
              <a:ext cx="1366482" cy="1563997"/>
            </a:xfrm>
            <a:prstGeom prst="rect">
              <a:avLst/>
            </a:prstGeom>
          </p:spPr>
        </p:pic>
        <p:pic>
          <p:nvPicPr>
            <p:cNvPr id="9" name="Picture 1428">
              <a:extLst>
                <a:ext uri="{FF2B5EF4-FFF2-40B4-BE49-F238E27FC236}">
                  <a16:creationId xmlns:a16="http://schemas.microsoft.com/office/drawing/2014/main" id="{07B853F9-5B67-4DF6-A0C7-726EC2596ECE}"/>
                </a:ext>
              </a:extLst>
            </p:cNvPr>
            <p:cNvPicPr/>
            <p:nvPr/>
          </p:nvPicPr>
          <p:blipFill>
            <a:blip r:embed="rId4"/>
            <a:stretch>
              <a:fillRect/>
            </a:stretch>
          </p:blipFill>
          <p:spPr>
            <a:xfrm>
              <a:off x="1678216" y="4032"/>
              <a:ext cx="1366482" cy="1559965"/>
            </a:xfrm>
            <a:prstGeom prst="rect">
              <a:avLst/>
            </a:prstGeom>
          </p:spPr>
        </p:pic>
      </p:grpSp>
    </p:spTree>
    <p:extLst>
      <p:ext uri="{BB962C8B-B14F-4D97-AF65-F5344CB8AC3E}">
        <p14:creationId xmlns:p14="http://schemas.microsoft.com/office/powerpoint/2010/main" val="4081765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32</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zh-CN" altLang="en-US" sz="2000" dirty="0"/>
              <a:t>我们相应地更改测试。</a:t>
            </a:r>
            <a:endParaRPr lang="en-US" altLang="zh-CN" sz="2000" dirty="0"/>
          </a:p>
          <a:p>
            <a:pPr marL="0" indent="0" algn="just" eaLnBrk="1" hangingPunct="1">
              <a:buNone/>
            </a:pPr>
            <a:r>
              <a:rPr lang="en-US" altLang="zh-CN" sz="2000" dirty="0"/>
              <a:t>/* Valid heap except at </a:t>
            </a:r>
            <a:r>
              <a:rPr lang="en-US" altLang="zh-CN" sz="2000" dirty="0" err="1"/>
              <a:t>i</a:t>
            </a:r>
            <a:r>
              <a:rPr lang="en-US" altLang="zh-CN" sz="2000" dirty="0"/>
              <a:t>, looking down the tree */</a:t>
            </a:r>
          </a:p>
          <a:p>
            <a:pPr marL="0" indent="0" algn="just" eaLnBrk="1" hangingPunct="1">
              <a:buNone/>
            </a:pPr>
            <a:r>
              <a:rPr lang="en-US" altLang="zh-CN" sz="2000" dirty="0"/>
              <a:t>bool </a:t>
            </a:r>
            <a:r>
              <a:rPr lang="en-US" altLang="zh-CN" sz="2000" dirty="0" err="1"/>
              <a:t>is_heap_except_down</a:t>
            </a:r>
            <a:r>
              <a:rPr lang="en-US" altLang="zh-CN" sz="2000" dirty="0"/>
              <a:t>(heap* H, int </a:t>
            </a:r>
            <a:r>
              <a:rPr lang="en-US" altLang="zh-CN" sz="2000" dirty="0" err="1"/>
              <a:t>i</a:t>
            </a:r>
            <a:r>
              <a:rPr lang="en-US" altLang="zh-CN" sz="2000" dirty="0"/>
              <a:t>)</a:t>
            </a:r>
          </a:p>
          <a:p>
            <a:pPr marL="0" indent="0" algn="just" eaLnBrk="1" hangingPunct="1">
              <a:buNone/>
            </a:pPr>
            <a:r>
              <a:rPr lang="en-US" altLang="zh-CN" sz="2000" dirty="0"/>
              <a:t>//@requires </a:t>
            </a:r>
            <a:r>
              <a:rPr lang="en-US" altLang="zh-CN" sz="2000" dirty="0" err="1"/>
              <a:t>is_heap_safe</a:t>
            </a:r>
            <a:r>
              <a:rPr lang="en-US" altLang="zh-CN" sz="2000" dirty="0"/>
              <a:t>(H);</a:t>
            </a:r>
          </a:p>
          <a:p>
            <a:pPr marL="0" indent="0" algn="just" eaLnBrk="1" hangingPunct="1">
              <a:buNone/>
            </a:pPr>
            <a:r>
              <a:rPr lang="en-US" altLang="zh-CN" sz="2000" dirty="0"/>
              <a:t>//@requires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buNone/>
            </a:pPr>
            <a:r>
              <a:rPr lang="en-US" altLang="zh-CN" sz="2000" dirty="0"/>
              <a:t>{</a:t>
            </a:r>
          </a:p>
          <a:p>
            <a:pPr marL="0" indent="0" algn="just" eaLnBrk="1" hangingPunct="1">
              <a:buNone/>
            </a:pPr>
            <a:r>
              <a:rPr lang="en-US" altLang="zh-CN" sz="2000" dirty="0"/>
              <a:t>    for (int child = 2; child &lt; H-&gt;next; child++)</a:t>
            </a:r>
          </a:p>
          <a:p>
            <a:pPr marL="0" indent="0" algn="just" eaLnBrk="1" hangingPunct="1">
              <a:buNone/>
            </a:pPr>
            <a:r>
              <a:rPr lang="en-US" altLang="zh-CN" sz="2000" dirty="0"/>
              <a:t>    //@loop_invariant 2 &lt;= child;</a:t>
            </a:r>
          </a:p>
          <a:p>
            <a:pPr marL="0" indent="0" algn="just" eaLnBrk="1" hangingPunct="1">
              <a:buNone/>
            </a:pPr>
            <a:r>
              <a:rPr lang="en-US" altLang="zh-CN" sz="2000" dirty="0"/>
              <a:t>    {</a:t>
            </a:r>
          </a:p>
          <a:p>
            <a:pPr marL="0" indent="0" algn="just" eaLnBrk="1" hangingPunct="1">
              <a:buNone/>
            </a:pPr>
            <a:r>
              <a:rPr lang="en-US" altLang="zh-CN" sz="2000" dirty="0"/>
              <a:t>        int parent = child/2;</a:t>
            </a:r>
          </a:p>
          <a:p>
            <a:pPr marL="0" indent="0" algn="just" eaLnBrk="1" hangingPunct="1">
              <a:buNone/>
            </a:pPr>
            <a:r>
              <a:rPr lang="en-US" altLang="zh-CN" sz="2000" dirty="0"/>
              <a:t>        if (!(parent == </a:t>
            </a:r>
            <a:r>
              <a:rPr lang="en-US" altLang="zh-CN" sz="2000" dirty="0" err="1"/>
              <a:t>i</a:t>
            </a:r>
            <a:r>
              <a:rPr lang="en-US" altLang="zh-CN" sz="2000" dirty="0"/>
              <a:t> || </a:t>
            </a:r>
            <a:r>
              <a:rPr lang="en-US" altLang="zh-CN" sz="2000" dirty="0" err="1"/>
              <a:t>ok_above</a:t>
            </a:r>
            <a:r>
              <a:rPr lang="en-US" altLang="zh-CN" sz="2000" dirty="0"/>
              <a:t>(H, parent, child))) return false;</a:t>
            </a:r>
          </a:p>
          <a:p>
            <a:pPr marL="0" indent="0" algn="just" eaLnBrk="1" hangingPunct="1">
              <a:buNone/>
            </a:pPr>
            <a:r>
              <a:rPr lang="en-US" altLang="zh-CN" sz="2000" dirty="0"/>
              <a:t>    }</a:t>
            </a:r>
          </a:p>
          <a:p>
            <a:pPr marL="0" indent="0" algn="just" eaLnBrk="1" hangingPunct="1">
              <a:buNone/>
            </a:pPr>
            <a:r>
              <a:rPr lang="en-US" altLang="zh-CN" sz="2000" dirty="0"/>
              <a:t>    return true;</a:t>
            </a:r>
          </a:p>
          <a:p>
            <a:pPr marL="0" indent="0" algn="just" eaLnBrk="1" hangingPunct="1">
              <a:buNone/>
            </a:pPr>
            <a:r>
              <a:rPr lang="en-US" altLang="zh-CN" sz="2000" dirty="0"/>
              <a:t>}</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5975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33</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zh-CN" altLang="en-US" sz="2000" dirty="0"/>
              <a:t>有了这个，我们可以有正确的不变性来编写我们的 </a:t>
            </a:r>
            <a:r>
              <a:rPr lang="en-US" altLang="zh-CN" sz="2000" dirty="0" err="1"/>
              <a:t>sift_down</a:t>
            </a:r>
            <a:r>
              <a:rPr lang="en-US" altLang="zh-CN" sz="2000" dirty="0"/>
              <a:t> </a:t>
            </a:r>
            <a:r>
              <a:rPr lang="zh-CN" altLang="en-US" sz="2000" dirty="0"/>
              <a:t>函数。 这个函数的棘手部分是循环的性质。 我们的循环索引 </a:t>
            </a:r>
            <a:r>
              <a:rPr lang="en-US" altLang="zh-CN" sz="2000" dirty="0" err="1"/>
              <a:t>i</a:t>
            </a:r>
            <a:r>
              <a:rPr lang="en-US" altLang="zh-CN" sz="2000" dirty="0"/>
              <a:t> </a:t>
            </a:r>
            <a:r>
              <a:rPr lang="zh-CN" altLang="en-US" sz="2000" dirty="0"/>
              <a:t>从 </a:t>
            </a:r>
            <a:r>
              <a:rPr lang="en-US" altLang="zh-CN" sz="2000" dirty="0"/>
              <a:t>n </a:t>
            </a:r>
            <a:r>
              <a:rPr lang="zh-CN" altLang="en-US" sz="2000" dirty="0"/>
              <a:t>开始（在调用这个函数时它实际上总是 </a:t>
            </a:r>
            <a:r>
              <a:rPr lang="en-US" altLang="zh-CN" sz="2000" dirty="0"/>
              <a:t>1</a:t>
            </a:r>
            <a:r>
              <a:rPr lang="zh-CN" altLang="en-US" sz="2000" dirty="0"/>
              <a:t>）。 如果 </a:t>
            </a:r>
            <a:r>
              <a:rPr lang="en-US" altLang="zh-CN" sz="2000" dirty="0"/>
              <a:t>2i ≥ next</a:t>
            </a:r>
            <a:r>
              <a:rPr lang="zh-CN" altLang="en-US" sz="2000" dirty="0"/>
              <a:t>，我们已经到达叶子，因为如果没有左孩子，也不会有右孩子。 所以我们函数的轮廓如下：</a:t>
            </a:r>
            <a:endParaRPr lang="en-US" altLang="zh-CN" sz="2000" dirty="0"/>
          </a:p>
          <a:p>
            <a:pPr marL="0" indent="0" algn="just" eaLnBrk="1" hangingPunct="1">
              <a:buNone/>
            </a:pPr>
            <a:r>
              <a:rPr lang="en-US" altLang="zh-CN" sz="2000" dirty="0"/>
              <a:t>45 void </a:t>
            </a:r>
            <a:r>
              <a:rPr lang="en-US" altLang="zh-CN" sz="2000" dirty="0" err="1"/>
              <a:t>sift_down</a:t>
            </a:r>
            <a:r>
              <a:rPr lang="en-US" altLang="zh-CN" sz="2000" dirty="0"/>
              <a:t>(heap* H)</a:t>
            </a:r>
          </a:p>
          <a:p>
            <a:pPr marL="0" indent="0" algn="just" eaLnBrk="1" hangingPunct="1">
              <a:buNone/>
            </a:pPr>
            <a:r>
              <a:rPr lang="en-US" altLang="zh-CN" sz="2000" dirty="0"/>
              <a:t>46 //@requires </a:t>
            </a:r>
            <a:r>
              <a:rPr lang="en-US" altLang="zh-CN" sz="2000" dirty="0" err="1"/>
              <a:t>is_heap_safe</a:t>
            </a:r>
            <a:r>
              <a:rPr lang="en-US" altLang="zh-CN" sz="2000" dirty="0"/>
              <a:t>(H);</a:t>
            </a:r>
          </a:p>
          <a:p>
            <a:pPr marL="0" indent="0" algn="just" eaLnBrk="1" hangingPunct="1">
              <a:buNone/>
            </a:pPr>
            <a:r>
              <a:rPr lang="en-US" altLang="zh-CN" sz="2000" dirty="0"/>
              <a:t>47 //@requires H-&gt;next &gt; 1 &amp;&amp; </a:t>
            </a:r>
            <a:r>
              <a:rPr lang="en-US" altLang="zh-CN" sz="2000" dirty="0" err="1"/>
              <a:t>is_heap_except_down</a:t>
            </a:r>
            <a:r>
              <a:rPr lang="en-US" altLang="zh-CN" sz="2000" dirty="0"/>
              <a:t>(H, 1);</a:t>
            </a:r>
          </a:p>
          <a:p>
            <a:pPr marL="0" indent="0" algn="just" eaLnBrk="1" hangingPunct="1">
              <a:buNone/>
            </a:pPr>
            <a:r>
              <a:rPr lang="en-US" altLang="zh-CN" sz="2000" dirty="0"/>
              <a:t>48 //@ensures </a:t>
            </a:r>
            <a:r>
              <a:rPr lang="en-US" altLang="zh-CN" sz="2000" dirty="0" err="1"/>
              <a:t>is_heap</a:t>
            </a:r>
            <a:r>
              <a:rPr lang="en-US" altLang="zh-CN" sz="2000" dirty="0"/>
              <a:t>(H);</a:t>
            </a:r>
          </a:p>
          <a:p>
            <a:pPr marL="0" indent="0" algn="just" eaLnBrk="1" hangingPunct="1">
              <a:buNone/>
            </a:pPr>
            <a:r>
              <a:rPr lang="en-US" altLang="zh-CN" sz="2000" dirty="0"/>
              <a:t>49 {</a:t>
            </a:r>
          </a:p>
          <a:p>
            <a:pPr marL="0" indent="0" algn="just" eaLnBrk="1" hangingPunct="1">
              <a:buNone/>
            </a:pPr>
            <a:r>
              <a:rPr lang="en-US" altLang="zh-CN" sz="2000" dirty="0"/>
              <a:t>50     int </a:t>
            </a:r>
            <a:r>
              <a:rPr lang="en-US" altLang="zh-CN" sz="2000" dirty="0" err="1"/>
              <a:t>i</a:t>
            </a:r>
            <a:r>
              <a:rPr lang="en-US" altLang="zh-CN" sz="2000" dirty="0"/>
              <a:t> = 1;</a:t>
            </a:r>
          </a:p>
          <a:p>
            <a:pPr marL="0" indent="0" algn="just" eaLnBrk="1" hangingPunct="1">
              <a:buNone/>
            </a:pPr>
            <a:r>
              <a:rPr lang="en-US" altLang="zh-CN" sz="2000" dirty="0"/>
              <a:t>52     while (2*</a:t>
            </a:r>
            <a:r>
              <a:rPr lang="en-US" altLang="zh-CN" sz="2000" dirty="0" err="1"/>
              <a:t>i</a:t>
            </a:r>
            <a:r>
              <a:rPr lang="en-US" altLang="zh-CN" sz="2000" dirty="0"/>
              <a:t> &lt; H-&gt;next)</a:t>
            </a:r>
          </a:p>
          <a:p>
            <a:pPr marL="0" indent="0" algn="just" eaLnBrk="1" hangingPunct="1">
              <a:buNone/>
            </a:pPr>
            <a:r>
              <a:rPr lang="en-US" altLang="zh-CN" sz="2000" dirty="0"/>
              <a:t>53     //@loop_invariant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buNone/>
            </a:pPr>
            <a:r>
              <a:rPr lang="en-US" altLang="zh-CN" sz="2000" dirty="0"/>
              <a:t>54     //@loop_invariant </a:t>
            </a:r>
            <a:r>
              <a:rPr lang="en-US" altLang="zh-CN" sz="2000" dirty="0" err="1"/>
              <a:t>is_heap_except_down</a:t>
            </a:r>
            <a:r>
              <a:rPr lang="en-US" altLang="zh-CN" sz="2000" dirty="0"/>
              <a:t>(H, </a:t>
            </a:r>
            <a:r>
              <a:rPr lang="en-US" altLang="zh-CN" sz="2000" dirty="0" err="1"/>
              <a:t>i</a:t>
            </a:r>
            <a:r>
              <a:rPr lang="en-US" altLang="zh-CN" sz="2000" dirty="0"/>
              <a:t>);</a:t>
            </a:r>
          </a:p>
          <a:p>
            <a:pPr marL="0" indent="0" algn="just" eaLnBrk="1" hangingPunct="1">
              <a:buNone/>
            </a:pPr>
            <a:r>
              <a:rPr lang="en-US" altLang="zh-CN" sz="2000" dirty="0"/>
              <a:t>55     //@loop_invariant </a:t>
            </a:r>
            <a:r>
              <a:rPr lang="en-US" altLang="zh-CN" sz="2000" dirty="0" err="1"/>
              <a:t>grandparent_check</a:t>
            </a:r>
            <a:r>
              <a:rPr lang="en-US" altLang="zh-CN" sz="2000" dirty="0"/>
              <a:t>(H, </a:t>
            </a:r>
            <a:r>
              <a:rPr lang="en-US" altLang="zh-CN" sz="2000" dirty="0" err="1"/>
              <a:t>i</a:t>
            </a:r>
            <a:r>
              <a:rPr lang="en-US" altLang="zh-CN" sz="2000" dirty="0"/>
              <a:t>);</a:t>
            </a:r>
          </a:p>
          <a:p>
            <a:pPr marL="0" indent="0" algn="just" eaLnBrk="1" hangingPunct="1">
              <a:buNone/>
            </a:pPr>
            <a:r>
              <a:rPr lang="en-US" altLang="zh-CN" sz="2000" dirty="0"/>
              <a:t>56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065162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34</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400" dirty="0"/>
              <a:t>我们还写下了三个循环不变性：</a:t>
            </a:r>
            <a:r>
              <a:rPr lang="en-US" altLang="zh-CN" sz="2400" dirty="0" err="1"/>
              <a:t>i</a:t>
            </a:r>
            <a:r>
              <a:rPr lang="en-US" altLang="zh-CN" sz="2400" dirty="0"/>
              <a:t> </a:t>
            </a:r>
            <a:r>
              <a:rPr lang="zh-CN" altLang="en-US" sz="2400" dirty="0"/>
              <a:t>的边界、堆不变性（任何地方，除了可能在 </a:t>
            </a:r>
            <a:r>
              <a:rPr lang="en-US" altLang="zh-CN" sz="2400" dirty="0" err="1"/>
              <a:t>i</a:t>
            </a:r>
            <a:r>
              <a:rPr lang="en-US" altLang="zh-CN" sz="2400" dirty="0"/>
              <a:t> </a:t>
            </a:r>
            <a:r>
              <a:rPr lang="zh-CN" altLang="en-US" sz="2400" dirty="0"/>
              <a:t>处向下看）和祖父母检查，这是我们从之前的问题中预期的。</a:t>
            </a:r>
          </a:p>
          <a:p>
            <a:pPr marL="0" indent="0" algn="just" eaLnBrk="1" hangingPunct="1">
              <a:lnSpc>
                <a:spcPct val="150000"/>
              </a:lnSpc>
              <a:buNone/>
            </a:pPr>
            <a:r>
              <a:rPr lang="zh-CN" altLang="en-US" sz="2400" dirty="0"/>
              <a:t>如果我们恢复了不变性，也就是说，如果索引 </a:t>
            </a:r>
            <a:r>
              <a:rPr lang="en-US" altLang="zh-CN" sz="2400" dirty="0" err="1"/>
              <a:t>i</a:t>
            </a:r>
            <a:r>
              <a:rPr lang="en-US" altLang="zh-CN" sz="2400" dirty="0"/>
              <a:t> </a:t>
            </a:r>
            <a:r>
              <a:rPr lang="zh-CN" altLang="en-US" sz="2400" dirty="0"/>
              <a:t>中的元素在他的所有子元素之上都是没问题的，我们希望从函数返回。 但是，可能有 </a:t>
            </a:r>
            <a:r>
              <a:rPr lang="en-US" altLang="zh-CN" sz="2400" dirty="0"/>
              <a:t>1 </a:t>
            </a:r>
            <a:r>
              <a:rPr lang="zh-CN" altLang="en-US" sz="2400" dirty="0"/>
              <a:t>个或 </a:t>
            </a:r>
            <a:r>
              <a:rPr lang="en-US" altLang="zh-CN" sz="2400" dirty="0"/>
              <a:t>2 </a:t>
            </a:r>
            <a:r>
              <a:rPr lang="zh-CN" altLang="en-US" sz="2400" dirty="0"/>
              <a:t>个孩子（循环条件只检查了是否至少有一个）。 所以我们必须通过边界检查来保护这种访问。 显然，当没有右孩子时，检查左孩子就足够了。</a:t>
            </a:r>
            <a:endParaRPr lang="en-US" altLang="zh-CN" sz="24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768515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35</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en-US" altLang="zh-CN" sz="2000" dirty="0"/>
              <a:t>52 while (2*</a:t>
            </a:r>
            <a:r>
              <a:rPr lang="en-US" altLang="zh-CN" sz="2000" dirty="0" err="1"/>
              <a:t>i</a:t>
            </a:r>
            <a:r>
              <a:rPr lang="en-US" altLang="zh-CN" sz="2000" dirty="0"/>
              <a:t> &lt; H-&gt;next)</a:t>
            </a:r>
          </a:p>
          <a:p>
            <a:pPr marL="0" indent="0" algn="just" eaLnBrk="1" hangingPunct="1">
              <a:buNone/>
            </a:pPr>
            <a:r>
              <a:rPr lang="en-US" altLang="zh-CN" sz="2000" dirty="0"/>
              <a:t>53 //@loop_invariant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buNone/>
            </a:pPr>
            <a:r>
              <a:rPr lang="en-US" altLang="zh-CN" sz="2000" dirty="0"/>
              <a:t>54 //@loop_invariant </a:t>
            </a:r>
            <a:r>
              <a:rPr lang="en-US" altLang="zh-CN" sz="2000" dirty="0" err="1"/>
              <a:t>is_heap_except_down</a:t>
            </a:r>
            <a:r>
              <a:rPr lang="en-US" altLang="zh-CN" sz="2000" dirty="0"/>
              <a:t>(H, </a:t>
            </a:r>
            <a:r>
              <a:rPr lang="en-US" altLang="zh-CN" sz="2000" dirty="0" err="1"/>
              <a:t>i</a:t>
            </a:r>
            <a:r>
              <a:rPr lang="en-US" altLang="zh-CN" sz="2000" dirty="0"/>
              <a:t>);</a:t>
            </a:r>
          </a:p>
          <a:p>
            <a:pPr marL="0" indent="0" algn="just" eaLnBrk="1" hangingPunct="1">
              <a:buNone/>
            </a:pPr>
            <a:r>
              <a:rPr lang="en-US" altLang="zh-CN" sz="2000" dirty="0"/>
              <a:t>55 //@loop_invariant </a:t>
            </a:r>
            <a:r>
              <a:rPr lang="en-US" altLang="zh-CN" sz="2000" dirty="0" err="1"/>
              <a:t>grandparent_check</a:t>
            </a:r>
            <a:r>
              <a:rPr lang="en-US" altLang="zh-CN" sz="2000" dirty="0"/>
              <a:t>(H, </a:t>
            </a:r>
            <a:r>
              <a:rPr lang="en-US" altLang="zh-CN" sz="2000" dirty="0" err="1"/>
              <a:t>i</a:t>
            </a:r>
            <a:r>
              <a:rPr lang="en-US" altLang="zh-CN" sz="2000" dirty="0"/>
              <a:t>);</a:t>
            </a:r>
          </a:p>
          <a:p>
            <a:pPr marL="0" indent="0" algn="just" eaLnBrk="1" hangingPunct="1">
              <a:buNone/>
            </a:pPr>
            <a:r>
              <a:rPr lang="en-US" altLang="zh-CN" sz="2000" dirty="0"/>
              <a:t>56 {</a:t>
            </a:r>
          </a:p>
          <a:p>
            <a:pPr marL="0" indent="0" algn="just" eaLnBrk="1" hangingPunct="1">
              <a:buNone/>
            </a:pPr>
            <a:r>
              <a:rPr lang="en-US" altLang="zh-CN" sz="2000" dirty="0"/>
              <a:t>57     int left = 2*</a:t>
            </a:r>
            <a:r>
              <a:rPr lang="en-US" altLang="zh-CN" sz="2000" dirty="0" err="1"/>
              <a:t>i</a:t>
            </a:r>
            <a:r>
              <a:rPr lang="en-US" altLang="zh-CN" sz="2000" dirty="0"/>
              <a:t>;</a:t>
            </a:r>
          </a:p>
          <a:p>
            <a:pPr marL="0" indent="0" algn="just" eaLnBrk="1" hangingPunct="1">
              <a:buNone/>
            </a:pPr>
            <a:r>
              <a:rPr lang="en-US" altLang="zh-CN" sz="2000" dirty="0"/>
              <a:t>58     int right = left+1;</a:t>
            </a:r>
          </a:p>
          <a:p>
            <a:pPr marL="0" indent="0" algn="just" eaLnBrk="1" hangingPunct="1">
              <a:buNone/>
            </a:pPr>
            <a:r>
              <a:rPr lang="en-US" altLang="zh-CN" sz="2000" dirty="0"/>
              <a:t>59</a:t>
            </a:r>
          </a:p>
          <a:p>
            <a:pPr marL="0" indent="0" algn="just" eaLnBrk="1" hangingPunct="1">
              <a:buNone/>
            </a:pPr>
            <a:r>
              <a:rPr lang="en-US" altLang="zh-CN" sz="2000" dirty="0"/>
              <a:t>60     if (</a:t>
            </a:r>
            <a:r>
              <a:rPr lang="en-US" altLang="zh-CN" sz="2000" dirty="0" err="1"/>
              <a:t>ok_above</a:t>
            </a:r>
            <a:r>
              <a:rPr lang="en-US" altLang="zh-CN" sz="2000" dirty="0"/>
              <a:t>(H, </a:t>
            </a:r>
            <a:r>
              <a:rPr lang="en-US" altLang="zh-CN" sz="2000" dirty="0" err="1"/>
              <a:t>i</a:t>
            </a:r>
            <a:r>
              <a:rPr lang="en-US" altLang="zh-CN" sz="2000" dirty="0"/>
              <a:t>, left) // All good on the left, and</a:t>
            </a:r>
          </a:p>
          <a:p>
            <a:pPr marL="0" indent="0" algn="just" eaLnBrk="1" hangingPunct="1">
              <a:buNone/>
            </a:pPr>
            <a:r>
              <a:rPr lang="en-US" altLang="zh-CN" sz="2000" dirty="0"/>
              <a:t>61         &amp;&amp; (right &gt;= H-&gt;next || // no right child or</a:t>
            </a:r>
          </a:p>
          <a:p>
            <a:pPr marL="0" indent="0" algn="just" eaLnBrk="1" hangingPunct="1">
              <a:buNone/>
            </a:pPr>
            <a:r>
              <a:rPr lang="en-US" altLang="zh-CN" sz="2000" dirty="0"/>
              <a:t>62             </a:t>
            </a:r>
            <a:r>
              <a:rPr lang="en-US" altLang="zh-CN" sz="2000" dirty="0" err="1"/>
              <a:t>ok_above</a:t>
            </a:r>
            <a:r>
              <a:rPr lang="en-US" altLang="zh-CN" sz="2000" dirty="0"/>
              <a:t>(H, </a:t>
            </a:r>
            <a:r>
              <a:rPr lang="en-US" altLang="zh-CN" sz="2000" dirty="0" err="1"/>
              <a:t>i</a:t>
            </a:r>
            <a:r>
              <a:rPr lang="en-US" altLang="zh-CN" sz="2000" dirty="0"/>
              <a:t>, right))) // all good on the right too</a:t>
            </a:r>
          </a:p>
          <a:p>
            <a:pPr marL="0" indent="0" algn="just" eaLnBrk="1" hangingPunct="1">
              <a:buNone/>
            </a:pPr>
            <a:r>
              <a:rPr lang="en-US" altLang="zh-CN" sz="2000" dirty="0"/>
              <a:t>63     return; // Nothing to do</a:t>
            </a:r>
          </a:p>
          <a:p>
            <a:pPr marL="0" indent="0" algn="just" eaLnBrk="1" hangingPunct="1">
              <a:buNone/>
            </a:pPr>
            <a:r>
              <a:rPr lang="en-US" altLang="zh-CN" sz="2000" dirty="0"/>
              <a:t>64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618157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36</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zh-CN" altLang="en-US" sz="2000" dirty="0"/>
              <a:t>如果该测试失败，我们必须确定两个孩子中较小的一个。 如果没有右孩子，我们当然会选择左孩子。 一旦找到较小的节点，我们将当前节点与较小的节点交换，然后将子节点设为新的当前节点 </a:t>
            </a:r>
            <a:r>
              <a:rPr lang="en-US" altLang="zh-CN" sz="2000" dirty="0" err="1"/>
              <a:t>i</a:t>
            </a:r>
            <a:r>
              <a:rPr lang="zh-CN" altLang="en-US" sz="2000" dirty="0"/>
              <a:t>。</a:t>
            </a:r>
          </a:p>
          <a:p>
            <a:pPr marL="0" indent="0" algn="just" eaLnBrk="1" hangingPunct="1">
              <a:buNone/>
            </a:pPr>
            <a:r>
              <a:rPr lang="zh-CN" altLang="en-US" sz="2000" dirty="0"/>
              <a:t>这是整个函数：</a:t>
            </a:r>
            <a:endParaRPr lang="en-US" altLang="zh-CN" sz="2000" dirty="0"/>
          </a:p>
          <a:p>
            <a:pPr marL="0" indent="0" algn="just" eaLnBrk="1" hangingPunct="1">
              <a:buNone/>
            </a:pPr>
            <a:r>
              <a:rPr lang="en-US" altLang="zh-CN" sz="2000" dirty="0"/>
              <a:t>45 void </a:t>
            </a:r>
            <a:r>
              <a:rPr lang="en-US" altLang="zh-CN" sz="2000" dirty="0" err="1"/>
              <a:t>sift_down</a:t>
            </a:r>
            <a:r>
              <a:rPr lang="en-US" altLang="zh-CN" sz="2000" dirty="0"/>
              <a:t>(heap* H)</a:t>
            </a:r>
          </a:p>
          <a:p>
            <a:pPr marL="0" indent="0" algn="just" eaLnBrk="1" hangingPunct="1">
              <a:buNone/>
            </a:pPr>
            <a:r>
              <a:rPr lang="en-US" altLang="zh-CN" sz="2000" dirty="0"/>
              <a:t>46 //@requires </a:t>
            </a:r>
            <a:r>
              <a:rPr lang="en-US" altLang="zh-CN" sz="2000" dirty="0" err="1"/>
              <a:t>is_heap_safe</a:t>
            </a:r>
            <a:r>
              <a:rPr lang="en-US" altLang="zh-CN" sz="2000" dirty="0"/>
              <a:t>(H);</a:t>
            </a:r>
          </a:p>
          <a:p>
            <a:pPr marL="0" indent="0" algn="just" eaLnBrk="1" hangingPunct="1">
              <a:buNone/>
            </a:pPr>
            <a:r>
              <a:rPr lang="en-US" altLang="zh-CN" sz="2000" dirty="0"/>
              <a:t>47 //@requires H-&gt;next &gt; 1 &amp;&amp; </a:t>
            </a:r>
            <a:r>
              <a:rPr lang="en-US" altLang="zh-CN" sz="2000" dirty="0" err="1"/>
              <a:t>is_heap_except_down</a:t>
            </a:r>
            <a:r>
              <a:rPr lang="en-US" altLang="zh-CN" sz="2000" dirty="0"/>
              <a:t>(H, 1);</a:t>
            </a:r>
          </a:p>
          <a:p>
            <a:pPr marL="0" indent="0" algn="just" eaLnBrk="1" hangingPunct="1">
              <a:buNone/>
            </a:pPr>
            <a:r>
              <a:rPr lang="en-US" altLang="zh-CN" sz="2000" dirty="0"/>
              <a:t>48 //@ensures </a:t>
            </a:r>
            <a:r>
              <a:rPr lang="en-US" altLang="zh-CN" sz="2000" dirty="0" err="1"/>
              <a:t>is_heap</a:t>
            </a:r>
            <a:r>
              <a:rPr lang="en-US" altLang="zh-CN" sz="2000" dirty="0"/>
              <a:t>(H);</a:t>
            </a:r>
          </a:p>
          <a:p>
            <a:pPr marL="0" indent="0" algn="just" eaLnBrk="1" hangingPunct="1">
              <a:buNone/>
            </a:pPr>
            <a:r>
              <a:rPr lang="en-US" altLang="zh-CN" sz="2000" dirty="0"/>
              <a:t>49 {</a:t>
            </a:r>
          </a:p>
          <a:p>
            <a:pPr marL="0" indent="0" algn="just" eaLnBrk="1" hangingPunct="1">
              <a:buNone/>
            </a:pPr>
            <a:r>
              <a:rPr lang="en-US" altLang="zh-CN" sz="2000" dirty="0"/>
              <a:t>50     int </a:t>
            </a:r>
            <a:r>
              <a:rPr lang="en-US" altLang="zh-CN" sz="2000" dirty="0" err="1"/>
              <a:t>i</a:t>
            </a:r>
            <a:r>
              <a:rPr lang="en-US" altLang="zh-CN" sz="2000" dirty="0"/>
              <a:t> = 1;</a:t>
            </a:r>
          </a:p>
          <a:p>
            <a:pPr marL="0" indent="0" algn="just" eaLnBrk="1" hangingPunct="1">
              <a:buNone/>
            </a:pPr>
            <a:r>
              <a:rPr lang="en-US" altLang="zh-CN" sz="2000" dirty="0"/>
              <a:t>52     while (2*</a:t>
            </a:r>
            <a:r>
              <a:rPr lang="en-US" altLang="zh-CN" sz="2000" dirty="0" err="1"/>
              <a:t>i</a:t>
            </a:r>
            <a:r>
              <a:rPr lang="en-US" altLang="zh-CN" sz="2000" dirty="0"/>
              <a:t> &lt; H-&gt;next)</a:t>
            </a:r>
          </a:p>
          <a:p>
            <a:pPr marL="0" indent="0" algn="just" eaLnBrk="1" hangingPunct="1">
              <a:buNone/>
            </a:pPr>
            <a:r>
              <a:rPr lang="en-US" altLang="zh-CN" sz="2000" dirty="0"/>
              <a:t>53     //@loop_invariant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buNone/>
            </a:pPr>
            <a:r>
              <a:rPr lang="en-US" altLang="zh-CN" sz="2000" dirty="0"/>
              <a:t>54     //@loop_invariant </a:t>
            </a:r>
            <a:r>
              <a:rPr lang="en-US" altLang="zh-CN" sz="2000" dirty="0" err="1"/>
              <a:t>is_heap_except_down</a:t>
            </a:r>
            <a:r>
              <a:rPr lang="en-US" altLang="zh-CN" sz="2000" dirty="0"/>
              <a:t>(H, </a:t>
            </a:r>
            <a:r>
              <a:rPr lang="en-US" altLang="zh-CN" sz="2000" dirty="0" err="1"/>
              <a:t>i</a:t>
            </a:r>
            <a:r>
              <a:rPr lang="en-US" altLang="zh-CN" sz="2000" dirty="0"/>
              <a:t>);</a:t>
            </a:r>
          </a:p>
          <a:p>
            <a:pPr marL="0" indent="0" algn="just" eaLnBrk="1" hangingPunct="1">
              <a:buNone/>
            </a:pPr>
            <a:r>
              <a:rPr lang="en-US" altLang="zh-CN" sz="2000" dirty="0"/>
              <a:t>55     //@loop_invariant </a:t>
            </a:r>
            <a:r>
              <a:rPr lang="en-US" altLang="zh-CN" sz="2000" dirty="0" err="1"/>
              <a:t>grandparent_check</a:t>
            </a:r>
            <a:r>
              <a:rPr lang="en-US" altLang="zh-CN" sz="2000" dirty="0"/>
              <a:t>(H, </a:t>
            </a:r>
            <a:r>
              <a:rPr lang="en-US" altLang="zh-CN" sz="2000" dirty="0" err="1"/>
              <a:t>i</a:t>
            </a:r>
            <a:r>
              <a:rPr lang="en-US" altLang="zh-CN"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532381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37</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en-US" altLang="zh-CN" sz="2000" dirty="0"/>
              <a:t>56     {</a:t>
            </a:r>
          </a:p>
          <a:p>
            <a:pPr marL="0" indent="0" algn="just" eaLnBrk="1" hangingPunct="1">
              <a:buNone/>
            </a:pPr>
            <a:r>
              <a:rPr lang="en-US" altLang="zh-CN" sz="2000" dirty="0"/>
              <a:t>57         int left = 2*</a:t>
            </a:r>
            <a:r>
              <a:rPr lang="en-US" altLang="zh-CN" sz="2000" dirty="0" err="1"/>
              <a:t>i</a:t>
            </a:r>
            <a:r>
              <a:rPr lang="en-US" altLang="zh-CN" sz="2000" dirty="0"/>
              <a:t>;</a:t>
            </a:r>
          </a:p>
          <a:p>
            <a:pPr marL="0" indent="0" algn="just" eaLnBrk="1" hangingPunct="1">
              <a:buNone/>
            </a:pPr>
            <a:r>
              <a:rPr lang="en-US" altLang="zh-CN" sz="2000" dirty="0"/>
              <a:t>58         int right = left+1;</a:t>
            </a:r>
          </a:p>
          <a:p>
            <a:pPr marL="0" indent="0" algn="just" eaLnBrk="1" hangingPunct="1">
              <a:buNone/>
            </a:pPr>
            <a:r>
              <a:rPr lang="en-US" altLang="zh-CN" sz="2000" dirty="0"/>
              <a:t>59</a:t>
            </a:r>
          </a:p>
          <a:p>
            <a:pPr marL="0" indent="0" algn="just" eaLnBrk="1" hangingPunct="1">
              <a:buNone/>
            </a:pPr>
            <a:r>
              <a:rPr lang="en-US" altLang="zh-CN" sz="2000" dirty="0"/>
              <a:t>60         if (</a:t>
            </a:r>
            <a:r>
              <a:rPr lang="en-US" altLang="zh-CN" sz="2000" dirty="0" err="1"/>
              <a:t>ok_above</a:t>
            </a:r>
            <a:r>
              <a:rPr lang="en-US" altLang="zh-CN" sz="2000" dirty="0"/>
              <a:t>(H, </a:t>
            </a:r>
            <a:r>
              <a:rPr lang="en-US" altLang="zh-CN" sz="2000" dirty="0" err="1"/>
              <a:t>i</a:t>
            </a:r>
            <a:r>
              <a:rPr lang="en-US" altLang="zh-CN" sz="2000" dirty="0"/>
              <a:t>, left) // All good on the left, and</a:t>
            </a:r>
          </a:p>
          <a:p>
            <a:pPr marL="0" indent="0" algn="just" eaLnBrk="1" hangingPunct="1">
              <a:buNone/>
            </a:pPr>
            <a:r>
              <a:rPr lang="en-US" altLang="zh-CN" sz="2000" dirty="0"/>
              <a:t>61             &amp;&amp; (right &gt;= H-&gt;next || // no right child or</a:t>
            </a:r>
          </a:p>
          <a:p>
            <a:pPr marL="0" indent="0" algn="just" eaLnBrk="1" hangingPunct="1">
              <a:buNone/>
            </a:pPr>
            <a:r>
              <a:rPr lang="en-US" altLang="zh-CN" sz="2000" dirty="0"/>
              <a:t>62                 </a:t>
            </a:r>
            <a:r>
              <a:rPr lang="en-US" altLang="zh-CN" sz="2000" dirty="0" err="1"/>
              <a:t>ok_above</a:t>
            </a:r>
            <a:r>
              <a:rPr lang="en-US" altLang="zh-CN" sz="2000" dirty="0"/>
              <a:t>(H, </a:t>
            </a:r>
            <a:r>
              <a:rPr lang="en-US" altLang="zh-CN" sz="2000" dirty="0" err="1"/>
              <a:t>i</a:t>
            </a:r>
            <a:r>
              <a:rPr lang="en-US" altLang="zh-CN" sz="2000" dirty="0"/>
              <a:t>, right))) // all good on the right too</a:t>
            </a:r>
          </a:p>
          <a:p>
            <a:pPr marL="0" indent="0" algn="just" eaLnBrk="1" hangingPunct="1">
              <a:buNone/>
            </a:pPr>
            <a:r>
              <a:rPr lang="en-US" altLang="zh-CN" sz="2000" dirty="0"/>
              <a:t>63             return; // Nothing to do!</a:t>
            </a:r>
          </a:p>
          <a:p>
            <a:pPr marL="0" indent="0" algn="just" eaLnBrk="1" hangingPunct="1">
              <a:buNone/>
            </a:pPr>
            <a:r>
              <a:rPr lang="en-US" altLang="zh-CN" sz="2000" dirty="0"/>
              <a:t>64         if (right &gt;= H-&gt;next || // No right child, or</a:t>
            </a:r>
          </a:p>
          <a:p>
            <a:pPr marL="0" indent="0" algn="just" eaLnBrk="1" hangingPunct="1">
              <a:buNone/>
            </a:pPr>
            <a:r>
              <a:rPr lang="en-US" altLang="zh-CN" sz="2000" dirty="0"/>
              <a:t>65             </a:t>
            </a:r>
            <a:r>
              <a:rPr lang="en-US" altLang="zh-CN" sz="2000" dirty="0" err="1"/>
              <a:t>ok_above</a:t>
            </a:r>
            <a:r>
              <a:rPr lang="en-US" altLang="zh-CN" sz="2000" dirty="0"/>
              <a:t>(H, left, right)) { // left is smaller or equal</a:t>
            </a:r>
          </a:p>
          <a:p>
            <a:pPr marL="0" indent="0" algn="just" eaLnBrk="1" hangingPunct="1">
              <a:buNone/>
            </a:pPr>
            <a:r>
              <a:rPr lang="en-US" altLang="zh-CN" sz="2000" dirty="0"/>
              <a:t>66             </a:t>
            </a:r>
            <a:r>
              <a:rPr lang="en-US" altLang="zh-CN" sz="2000" dirty="0" err="1"/>
              <a:t>swap_up</a:t>
            </a:r>
            <a:r>
              <a:rPr lang="en-US" altLang="zh-CN" sz="2000" dirty="0"/>
              <a:t>(H, left);</a:t>
            </a:r>
          </a:p>
          <a:p>
            <a:pPr marL="0" indent="0" algn="just" eaLnBrk="1" hangingPunct="1">
              <a:buNone/>
            </a:pPr>
            <a:r>
              <a:rPr lang="en-US" altLang="zh-CN" sz="2000" dirty="0"/>
              <a:t>67             </a:t>
            </a:r>
            <a:r>
              <a:rPr lang="en-US" altLang="zh-CN" sz="2000" dirty="0" err="1"/>
              <a:t>i</a:t>
            </a:r>
            <a:r>
              <a:rPr lang="en-US" altLang="zh-CN" sz="2000" dirty="0"/>
              <a:t> = left;</a:t>
            </a:r>
          </a:p>
          <a:p>
            <a:pPr marL="0" indent="0" algn="just" eaLnBrk="1" hangingPunct="1">
              <a:buNone/>
            </a:pPr>
            <a:r>
              <a:rPr lang="en-US" altLang="zh-CN" sz="2000" dirty="0"/>
              <a:t>68         } else { // right is smaller</a:t>
            </a:r>
          </a:p>
          <a:p>
            <a:pPr marL="0" indent="0" algn="just" eaLnBrk="1" hangingPunct="1">
              <a:buNone/>
            </a:pPr>
            <a:r>
              <a:rPr lang="en-US" altLang="zh-CN" sz="2000" dirty="0"/>
              <a:t>69             //@assert right &lt; H-&gt;next &amp;&amp; </a:t>
            </a:r>
            <a:r>
              <a:rPr lang="en-US" altLang="zh-CN" sz="2000" dirty="0" err="1"/>
              <a:t>ok_above</a:t>
            </a:r>
            <a:r>
              <a:rPr lang="en-US" altLang="zh-CN" sz="2000" dirty="0"/>
              <a:t>(H, right, left);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408346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38</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buNone/>
            </a:pPr>
            <a:r>
              <a:rPr lang="en-US" altLang="zh-CN" sz="2000" dirty="0"/>
              <a:t>70             </a:t>
            </a:r>
            <a:r>
              <a:rPr lang="en-US" altLang="zh-CN" sz="2000" dirty="0" err="1"/>
              <a:t>swap_up</a:t>
            </a:r>
            <a:r>
              <a:rPr lang="en-US" altLang="zh-CN" sz="2000" dirty="0"/>
              <a:t>(H, right);</a:t>
            </a:r>
          </a:p>
          <a:p>
            <a:pPr marL="0" indent="0" algn="just" eaLnBrk="1" hangingPunct="1">
              <a:buNone/>
            </a:pPr>
            <a:r>
              <a:rPr lang="en-US" altLang="zh-CN" sz="2000" dirty="0"/>
              <a:t>71             </a:t>
            </a:r>
            <a:r>
              <a:rPr lang="en-US" altLang="zh-CN" sz="2000" dirty="0" err="1"/>
              <a:t>i</a:t>
            </a:r>
            <a:r>
              <a:rPr lang="en-US" altLang="zh-CN" sz="2000" dirty="0"/>
              <a:t> = right;</a:t>
            </a:r>
          </a:p>
          <a:p>
            <a:pPr marL="0" indent="0" algn="just" eaLnBrk="1" hangingPunct="1">
              <a:buNone/>
            </a:pPr>
            <a:r>
              <a:rPr lang="en-US" altLang="zh-CN" sz="2000" dirty="0"/>
              <a:t>72         }</a:t>
            </a:r>
          </a:p>
          <a:p>
            <a:pPr marL="0" indent="0" algn="just" eaLnBrk="1" hangingPunct="1">
              <a:buNone/>
            </a:pPr>
            <a:r>
              <a:rPr lang="en-US" altLang="zh-CN" sz="2000" dirty="0"/>
              <a:t>73     }</a:t>
            </a:r>
          </a:p>
          <a:p>
            <a:pPr marL="0" indent="0" algn="just" eaLnBrk="1" hangingPunct="1">
              <a:buNone/>
            </a:pPr>
            <a:r>
              <a:rPr lang="en-US" altLang="zh-CN" sz="2000" dirty="0"/>
              <a:t>74</a:t>
            </a:r>
          </a:p>
          <a:p>
            <a:pPr marL="0" indent="0" algn="just" eaLnBrk="1" hangingPunct="1">
              <a:buNone/>
            </a:pPr>
            <a:r>
              <a:rPr lang="en-US" altLang="zh-CN" sz="2000" dirty="0"/>
              <a:t>75     //@assert </a:t>
            </a:r>
            <a:r>
              <a:rPr lang="en-US" altLang="zh-CN" sz="2000" dirty="0" err="1"/>
              <a:t>i</a:t>
            </a:r>
            <a:r>
              <a:rPr lang="en-US" altLang="zh-CN" sz="2000" dirty="0"/>
              <a:t> &lt; H-&gt;next &amp;&amp; 2*</a:t>
            </a:r>
            <a:r>
              <a:rPr lang="en-US" altLang="zh-CN" sz="2000" dirty="0" err="1"/>
              <a:t>i</a:t>
            </a:r>
            <a:r>
              <a:rPr lang="en-US" altLang="zh-CN" sz="2000" dirty="0"/>
              <a:t> &gt;= H-&gt;next;</a:t>
            </a:r>
          </a:p>
          <a:p>
            <a:pPr marL="0" indent="0" algn="just" eaLnBrk="1" hangingPunct="1">
              <a:buNone/>
            </a:pPr>
            <a:r>
              <a:rPr lang="en-US" altLang="zh-CN" sz="2000" dirty="0"/>
              <a:t>76     //@assert </a:t>
            </a:r>
            <a:r>
              <a:rPr lang="en-US" altLang="zh-CN" sz="2000" dirty="0" err="1"/>
              <a:t>is_heap_except_down</a:t>
            </a:r>
            <a:r>
              <a:rPr lang="en-US" altLang="zh-CN" sz="2000" dirty="0"/>
              <a:t>(H, </a:t>
            </a:r>
            <a:r>
              <a:rPr lang="en-US" altLang="zh-CN" sz="2000" dirty="0" err="1"/>
              <a:t>i</a:t>
            </a:r>
            <a:r>
              <a:rPr lang="en-US" altLang="zh-CN" sz="2000" dirty="0"/>
              <a:t>);</a:t>
            </a:r>
          </a:p>
          <a:p>
            <a:pPr marL="0" indent="0" algn="just" eaLnBrk="1" hangingPunct="1">
              <a:buNone/>
            </a:pPr>
            <a:r>
              <a:rPr lang="en-US" altLang="zh-CN" sz="2000" dirty="0"/>
              <a:t>77     return;</a:t>
            </a:r>
          </a:p>
          <a:p>
            <a:pPr marL="0" indent="0" algn="just" eaLnBrk="1" hangingPunct="1">
              <a:buNone/>
            </a:pPr>
            <a:r>
              <a:rPr lang="en-US" altLang="zh-CN" sz="2000" dirty="0"/>
              <a:t>78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819062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39</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400" dirty="0"/>
              <a:t>在第二个</a:t>
            </a:r>
            <a:r>
              <a:rPr lang="en-US" altLang="zh-CN" sz="2400" dirty="0"/>
              <a:t>return</a:t>
            </a:r>
            <a:r>
              <a:rPr lang="zh-CN" altLang="en-US" sz="2400" dirty="0"/>
              <a:t>之前，我们知道 </a:t>
            </a:r>
            <a:r>
              <a:rPr lang="en-US" altLang="zh-CN" sz="2400" dirty="0" err="1"/>
              <a:t>is_heap_except_down</a:t>
            </a:r>
            <a:r>
              <a:rPr lang="en-US" altLang="zh-CN" sz="2400" dirty="0"/>
              <a:t>(</a:t>
            </a:r>
            <a:r>
              <a:rPr lang="en-US" altLang="zh-CN" sz="2400" dirty="0" err="1"/>
              <a:t>H,i</a:t>
            </a:r>
            <a:r>
              <a:rPr lang="en-US" altLang="zh-CN" sz="2400" dirty="0"/>
              <a:t>) </a:t>
            </a:r>
            <a:r>
              <a:rPr lang="zh-CN" altLang="en-US" sz="2400" dirty="0"/>
              <a:t>和</a:t>
            </a:r>
            <a:r>
              <a:rPr lang="en-US" altLang="zh-CN" sz="2400" dirty="0"/>
              <a:t>2i ≥ next</a:t>
            </a:r>
            <a:r>
              <a:rPr lang="zh-CN" altLang="en-US" sz="2400" dirty="0"/>
              <a:t>。 这意味着堆中没有节点 </a:t>
            </a:r>
            <a:r>
              <a:rPr lang="en-US" altLang="zh-CN" sz="2400" dirty="0"/>
              <a:t>j </a:t>
            </a:r>
            <a:r>
              <a:rPr lang="zh-CN" altLang="en-US" sz="2400" dirty="0"/>
              <a:t>使得 </a:t>
            </a:r>
            <a:r>
              <a:rPr lang="en-US" altLang="zh-CN" sz="2400" dirty="0"/>
              <a:t>j/2 = </a:t>
            </a:r>
            <a:r>
              <a:rPr lang="en-US" altLang="zh-CN" sz="2400" dirty="0" err="1"/>
              <a:t>i</a:t>
            </a:r>
            <a:r>
              <a:rPr lang="en-US" altLang="zh-CN" sz="2400" dirty="0"/>
              <a:t> </a:t>
            </a:r>
            <a:r>
              <a:rPr lang="zh-CN" altLang="en-US" sz="2400" dirty="0"/>
              <a:t>并且 </a:t>
            </a:r>
            <a:r>
              <a:rPr lang="en-US" altLang="zh-CN" sz="2400" dirty="0" err="1"/>
              <a:t>is_heap_except_down</a:t>
            </a:r>
            <a:r>
              <a:rPr lang="en-US" altLang="zh-CN" sz="2400" dirty="0"/>
              <a:t> </a:t>
            </a:r>
            <a:r>
              <a:rPr lang="zh-CN" altLang="en-US" sz="2400" dirty="0"/>
              <a:t>中的例外将永远不会适用。 </a:t>
            </a:r>
            <a:r>
              <a:rPr lang="en-US" altLang="zh-CN" sz="2400" dirty="0"/>
              <a:t>H</a:t>
            </a:r>
            <a:r>
              <a:rPr lang="zh-CN" altLang="en-US" sz="2400" dirty="0"/>
              <a:t>确实是一个堆。</a:t>
            </a:r>
          </a:p>
          <a:p>
            <a:pPr marL="0" indent="0" algn="just" eaLnBrk="1" hangingPunct="1">
              <a:lnSpc>
                <a:spcPct val="150000"/>
              </a:lnSpc>
              <a:buNone/>
            </a:pPr>
            <a:r>
              <a:rPr lang="zh-CN" altLang="en-US" sz="2400" dirty="0"/>
              <a:t>此时我们应该证明 </a:t>
            </a:r>
            <a:r>
              <a:rPr lang="en-US" altLang="zh-CN" sz="2400" dirty="0" err="1"/>
              <a:t>is_heap_except_down</a:t>
            </a:r>
            <a:r>
              <a:rPr lang="en-US" altLang="zh-CN" sz="2400" dirty="0"/>
              <a:t> </a:t>
            </a:r>
            <a:r>
              <a:rPr lang="zh-CN" altLang="en-US" sz="2400" dirty="0"/>
              <a:t>确实是一个不变性。 这留作练习 </a:t>
            </a:r>
            <a:r>
              <a:rPr lang="en-US" altLang="zh-CN" sz="2400" dirty="0"/>
              <a:t>4</a:t>
            </a:r>
            <a:r>
              <a:rPr lang="zh-CN" altLang="en-US" sz="2400" dirty="0"/>
              <a:t>。</a:t>
            </a:r>
            <a:endParaRPr lang="en-US" altLang="zh-CN" sz="24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删除最小元素并向下筛</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7244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en-US" altLang="zh-CN" sz="2000" dirty="0"/>
              <a:t>prior</a:t>
            </a:r>
            <a:r>
              <a:rPr lang="zh-CN" altLang="en-US" sz="2000" dirty="0"/>
              <a:t>字段由客户端提供，告诉我们如何比较元素。</a:t>
            </a:r>
          </a:p>
          <a:p>
            <a:pPr marL="0" indent="0" algn="just" eaLnBrk="1" hangingPunct="1">
              <a:lnSpc>
                <a:spcPct val="150000"/>
              </a:lnSpc>
              <a:buNone/>
            </a:pPr>
            <a:r>
              <a:rPr lang="en-US" altLang="zh-CN" sz="2000" dirty="0"/>
              <a:t>// f(</a:t>
            </a:r>
            <a:r>
              <a:rPr lang="en-US" altLang="zh-CN" sz="2000" dirty="0" err="1"/>
              <a:t>x,y</a:t>
            </a:r>
            <a:r>
              <a:rPr lang="en-US" altLang="zh-CN" sz="2000" dirty="0"/>
              <a:t>) returns true if e1 has STRICTLY higher priority than e2 </a:t>
            </a:r>
          </a:p>
          <a:p>
            <a:pPr marL="0" indent="0" algn="just" eaLnBrk="1" hangingPunct="1">
              <a:lnSpc>
                <a:spcPct val="150000"/>
              </a:lnSpc>
              <a:buNone/>
            </a:pPr>
            <a:r>
              <a:rPr lang="en-US" altLang="zh-CN" sz="2000" dirty="0"/>
              <a:t>typedef bool </a:t>
            </a:r>
            <a:r>
              <a:rPr lang="en-US" altLang="zh-CN" sz="2000" dirty="0" err="1"/>
              <a:t>higher_priority_fn</a:t>
            </a:r>
            <a:r>
              <a:rPr lang="en-US" altLang="zh-CN" sz="2000" dirty="0"/>
              <a:t>(</a:t>
            </a:r>
            <a:r>
              <a:rPr lang="en-US" altLang="zh-CN" sz="2000" dirty="0" err="1"/>
              <a:t>elem</a:t>
            </a:r>
            <a:r>
              <a:rPr lang="en-US" altLang="zh-CN" sz="2000" dirty="0"/>
              <a:t> e1, </a:t>
            </a:r>
            <a:r>
              <a:rPr lang="en-US" altLang="zh-CN" sz="2000" dirty="0" err="1"/>
              <a:t>elem</a:t>
            </a:r>
            <a:r>
              <a:rPr lang="en-US" altLang="zh-CN" sz="2000" dirty="0"/>
              <a:t> e2);</a:t>
            </a:r>
          </a:p>
          <a:p>
            <a:pPr marL="0" indent="0" algn="just" eaLnBrk="1" hangingPunct="1">
              <a:lnSpc>
                <a:spcPct val="150000"/>
              </a:lnSpc>
              <a:buNone/>
            </a:pPr>
            <a:r>
              <a:rPr lang="zh-CN" altLang="en-US" sz="2000" dirty="0"/>
              <a:t>由于真正的数组元素从下标 </a:t>
            </a:r>
            <a:r>
              <a:rPr lang="en-US" altLang="zh-CN" sz="2000" dirty="0"/>
              <a:t>1 </a:t>
            </a:r>
            <a:r>
              <a:rPr lang="zh-CN" altLang="en-US" sz="2000" dirty="0"/>
              <a:t>开始放，如上一课所述，</a:t>
            </a:r>
            <a:r>
              <a:rPr lang="en-US" altLang="zh-CN" sz="2000" dirty="0"/>
              <a:t>limit</a:t>
            </a:r>
            <a:r>
              <a:rPr lang="zh-CN" altLang="en-US" sz="2000" dirty="0"/>
              <a:t>必须比所需容量大 </a:t>
            </a:r>
            <a:r>
              <a:rPr lang="en-US" altLang="zh-CN" sz="2000" dirty="0"/>
              <a:t>1</a:t>
            </a:r>
            <a:r>
              <a:rPr lang="zh-CN" altLang="en-US" sz="2000" dirty="0"/>
              <a:t>。</a:t>
            </a:r>
            <a:r>
              <a:rPr lang="en-US" altLang="zh-CN" sz="2000" dirty="0"/>
              <a:t>next</a:t>
            </a:r>
            <a:r>
              <a:rPr lang="zh-CN" altLang="en-US" sz="2000" dirty="0"/>
              <a:t>索引必须在 </a:t>
            </a:r>
            <a:r>
              <a:rPr lang="en-US" altLang="zh-CN" sz="2000" dirty="0"/>
              <a:t>1 </a:t>
            </a:r>
            <a:r>
              <a:rPr lang="zh-CN" altLang="en-US" sz="2000" dirty="0"/>
              <a:t>和 </a:t>
            </a:r>
            <a:r>
              <a:rPr lang="en-US" altLang="zh-CN" sz="2000" dirty="0"/>
              <a:t>limit </a:t>
            </a:r>
            <a:r>
              <a:rPr lang="zh-CN" altLang="en-US" sz="2000" dirty="0"/>
              <a:t>之间，并且元素数组必须恰好有 </a:t>
            </a:r>
            <a:r>
              <a:rPr lang="en-US" altLang="zh-CN" sz="2000" dirty="0"/>
              <a:t>limit </a:t>
            </a:r>
            <a:r>
              <a:rPr lang="zh-CN" altLang="en-US" sz="2000" dirty="0"/>
              <a:t>个元素。</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堆结构</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046063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40</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我们很少讨论测试，但考虑如何编写像样的测试用例很有用。 大多数情况下，我们一直在进行随机测试，这有一些缺点，但通常是让代码得到锻炼的第一个可行的切入点。 它在类型安全的语言（例如 </a:t>
            </a:r>
            <a:r>
              <a:rPr lang="en-US" altLang="zh-CN" sz="2000" dirty="0"/>
              <a:t>C0</a:t>
            </a:r>
            <a:r>
              <a:rPr lang="zh-CN" altLang="en-US" sz="2000" dirty="0"/>
              <a:t>）中更有效，当我们沿途动态检查不变性时甚至更有效。</a:t>
            </a:r>
          </a:p>
          <a:p>
            <a:pPr marL="0" indent="0" algn="just" eaLnBrk="1" hangingPunct="1">
              <a:lnSpc>
                <a:spcPct val="150000"/>
              </a:lnSpc>
              <a:buNone/>
            </a:pPr>
            <a:r>
              <a:rPr lang="zh-CN" altLang="en-US" sz="2000" dirty="0"/>
              <a:t>在堆的示例中，测试实现的一种好方法是插入随机数字序列，然后重复删除最小元素直到堆为空。 如果我们按照从堆中取出元素的顺序将元素存储在数组中，那么当堆为空时，数组应该是排序的！ 这就是堆排序背后的想法。 我们首先展示代码，使用我们现在已经在前几堂课中使用过的随机数生成器，然后分析复杂性。</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堆排序</a:t>
            </a:r>
          </a:p>
        </p:txBody>
      </p:sp>
    </p:spTree>
    <p:extLst>
      <p:ext uri="{BB962C8B-B14F-4D97-AF65-F5344CB8AC3E}">
        <p14:creationId xmlns:p14="http://schemas.microsoft.com/office/powerpoint/2010/main" val="66381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41</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en-US" altLang="zh-CN" sz="2000" dirty="0"/>
              <a:t>int main() {</a:t>
            </a:r>
          </a:p>
          <a:p>
            <a:pPr marL="0" indent="0" algn="just" eaLnBrk="1" hangingPunct="1">
              <a:lnSpc>
                <a:spcPct val="150000"/>
              </a:lnSpc>
              <a:buNone/>
            </a:pPr>
            <a:r>
              <a:rPr lang="en-US" altLang="zh-CN" sz="2000" dirty="0"/>
              <a:t>    int n = (1&lt;&lt;9)-1; // 1&lt;&lt;9 for -d; 1&lt;&lt;13 for timing</a:t>
            </a:r>
          </a:p>
          <a:p>
            <a:pPr marL="0" indent="0" algn="just" eaLnBrk="1" hangingPunct="1">
              <a:lnSpc>
                <a:spcPct val="150000"/>
              </a:lnSpc>
              <a:buNone/>
            </a:pPr>
            <a:r>
              <a:rPr lang="en-US" altLang="zh-CN" sz="2000" dirty="0"/>
              <a:t>    int </a:t>
            </a:r>
            <a:r>
              <a:rPr lang="en-US" altLang="zh-CN" sz="2000" dirty="0" err="1"/>
              <a:t>num_tests</a:t>
            </a:r>
            <a:r>
              <a:rPr lang="en-US" altLang="zh-CN" sz="2000" dirty="0"/>
              <a:t> = 10; // 10 for -d; 100 for timing</a:t>
            </a:r>
          </a:p>
          <a:p>
            <a:pPr marL="0" indent="0" algn="just" eaLnBrk="1" hangingPunct="1">
              <a:lnSpc>
                <a:spcPct val="150000"/>
              </a:lnSpc>
              <a:buNone/>
            </a:pPr>
            <a:r>
              <a:rPr lang="en-US" altLang="zh-CN" sz="2000" dirty="0"/>
              <a:t>    int seed = 0xc0c0ffee;</a:t>
            </a:r>
          </a:p>
          <a:p>
            <a:pPr marL="0" indent="0" algn="just" eaLnBrk="1" hangingPunct="1">
              <a:lnSpc>
                <a:spcPct val="150000"/>
              </a:lnSpc>
              <a:buNone/>
            </a:pPr>
            <a:r>
              <a:rPr lang="en-US" altLang="zh-CN" sz="2000" dirty="0"/>
              <a:t>    </a:t>
            </a:r>
            <a:r>
              <a:rPr lang="en-US" altLang="zh-CN" sz="2000" dirty="0" err="1"/>
              <a:t>rand_t</a:t>
            </a:r>
            <a:r>
              <a:rPr lang="en-US" altLang="zh-CN" sz="2000" dirty="0"/>
              <a:t> gen = </a:t>
            </a:r>
            <a:r>
              <a:rPr lang="en-US" altLang="zh-CN" sz="2000" dirty="0" err="1"/>
              <a:t>init_rand</a:t>
            </a:r>
            <a:r>
              <a:rPr lang="en-US" altLang="zh-CN" sz="2000" dirty="0"/>
              <a:t>(seed);</a:t>
            </a:r>
          </a:p>
          <a:p>
            <a:pPr marL="0" indent="0" algn="just" eaLnBrk="1" hangingPunct="1">
              <a:lnSpc>
                <a:spcPct val="150000"/>
              </a:lnSpc>
              <a:buNone/>
            </a:pPr>
            <a:r>
              <a:rPr lang="en-US" altLang="zh-CN" sz="2000" dirty="0"/>
              <a:t>    int[] A = </a:t>
            </a:r>
            <a:r>
              <a:rPr lang="en-US" altLang="zh-CN" sz="2000" dirty="0" err="1"/>
              <a:t>alloc_array</a:t>
            </a:r>
            <a:r>
              <a:rPr lang="en-US" altLang="zh-CN" sz="2000" dirty="0"/>
              <a:t>(int, n);</a:t>
            </a:r>
          </a:p>
          <a:p>
            <a:pPr marL="0" indent="0" algn="just" eaLnBrk="1" hangingPunct="1">
              <a:lnSpc>
                <a:spcPct val="150000"/>
              </a:lnSpc>
              <a:buNone/>
            </a:pPr>
            <a:r>
              <a:rPr lang="en-US" altLang="zh-CN" sz="2000" dirty="0"/>
              <a:t>    heap* H = </a:t>
            </a:r>
            <a:r>
              <a:rPr lang="en-US" altLang="zh-CN" sz="2000" dirty="0" err="1"/>
              <a:t>pq_new</a:t>
            </a:r>
            <a:r>
              <a:rPr lang="en-US" altLang="zh-CN" sz="2000" dirty="0"/>
              <a:t>(n, &amp;</a:t>
            </a:r>
            <a:r>
              <a:rPr lang="en-US" altLang="zh-CN" sz="2000" dirty="0" err="1"/>
              <a:t>int_lt</a:t>
            </a:r>
            <a:r>
              <a:rPr lang="en-US" altLang="zh-CN" sz="2000" dirty="0"/>
              <a:t>);</a:t>
            </a:r>
          </a:p>
          <a:p>
            <a:pPr marL="0" indent="0" algn="just" eaLnBrk="1" hangingPunct="1">
              <a:lnSpc>
                <a:spcPct val="150000"/>
              </a:lnSpc>
              <a:buNone/>
            </a:pPr>
            <a:r>
              <a:rPr lang="en-US" altLang="zh-CN" sz="2000" dirty="0"/>
              <a:t>    print("Testing heap of size "); </a:t>
            </a:r>
            <a:r>
              <a:rPr lang="en-US" altLang="zh-CN" sz="2000" dirty="0" err="1"/>
              <a:t>printint</a:t>
            </a:r>
            <a:r>
              <a:rPr lang="en-US" altLang="zh-CN" sz="2000" dirty="0"/>
              <a:t>(n);</a:t>
            </a:r>
          </a:p>
          <a:p>
            <a:pPr marL="0" indent="0" algn="just" eaLnBrk="1" hangingPunct="1">
              <a:lnSpc>
                <a:spcPct val="150000"/>
              </a:lnSpc>
              <a:buNone/>
            </a:pPr>
            <a:r>
              <a:rPr lang="en-US" altLang="zh-CN" sz="2000" dirty="0"/>
              <a:t>    print(" "); </a:t>
            </a:r>
            <a:r>
              <a:rPr lang="en-US" altLang="zh-CN" sz="2000" dirty="0" err="1"/>
              <a:t>printint</a:t>
            </a:r>
            <a:r>
              <a:rPr lang="en-US" altLang="zh-CN" sz="2000" dirty="0"/>
              <a:t>(</a:t>
            </a:r>
            <a:r>
              <a:rPr lang="en-US" altLang="zh-CN" sz="2000" dirty="0" err="1"/>
              <a:t>num_tests</a:t>
            </a:r>
            <a:r>
              <a:rPr lang="en-US" altLang="zh-CN" sz="2000" dirty="0"/>
              <a:t>); print(" times\n");</a:t>
            </a:r>
          </a:p>
          <a:p>
            <a:pPr marL="0" indent="0" algn="just" eaLnBrk="1" hangingPunct="1">
              <a:lnSpc>
                <a:spcPct val="150000"/>
              </a:lnSpc>
              <a:buNone/>
            </a:pPr>
            <a:r>
              <a:rPr lang="en-US" altLang="zh-CN" sz="2000" dirty="0"/>
              <a:t>    for (int j = 0; j &lt; </a:t>
            </a:r>
            <a:r>
              <a:rPr lang="en-US" altLang="zh-CN" sz="2000" dirty="0" err="1"/>
              <a:t>num_tests</a:t>
            </a:r>
            <a:r>
              <a:rPr lang="en-US" altLang="zh-CN" sz="2000" dirty="0"/>
              <a:t>; </a:t>
            </a:r>
            <a:r>
              <a:rPr lang="en-US" altLang="zh-CN" sz="2000" dirty="0" err="1"/>
              <a:t>j++</a:t>
            </a:r>
            <a:r>
              <a:rPr lang="en-US" altLang="zh-CN" sz="2000" dirty="0"/>
              <a:t>)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堆排序</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79010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42</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spcBef>
                <a:spcPts val="0"/>
              </a:spcBef>
              <a:buNone/>
            </a:pPr>
            <a:r>
              <a:rPr lang="en-US" altLang="zh-CN" sz="2000" dirty="0"/>
              <a:t>for (int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 {</a:t>
            </a:r>
          </a:p>
          <a:p>
            <a:pPr marL="0" indent="0" algn="just" eaLnBrk="1" hangingPunct="1">
              <a:lnSpc>
                <a:spcPct val="150000"/>
              </a:lnSpc>
              <a:spcBef>
                <a:spcPts val="0"/>
              </a:spcBef>
              <a:buNone/>
            </a:pPr>
            <a:r>
              <a:rPr lang="en-US" altLang="zh-CN" sz="2000" dirty="0"/>
              <a:t>            </a:t>
            </a:r>
            <a:r>
              <a:rPr lang="en-US" altLang="zh-CN" sz="2000" dirty="0" err="1"/>
              <a:t>pq_add</a:t>
            </a:r>
            <a:r>
              <a:rPr lang="en-US" altLang="zh-CN" sz="2000" dirty="0"/>
              <a:t>(H, rand(gen));</a:t>
            </a:r>
          </a:p>
          <a:p>
            <a:pPr marL="0" indent="0" algn="just" eaLnBrk="1" hangingPunct="1">
              <a:lnSpc>
                <a:spcPct val="150000"/>
              </a:lnSpc>
              <a:spcBef>
                <a:spcPts val="0"/>
              </a:spcBef>
              <a:buNone/>
            </a:pPr>
            <a:r>
              <a:rPr lang="en-US" altLang="zh-CN" sz="2000" dirty="0"/>
              <a:t>        }</a:t>
            </a:r>
          </a:p>
          <a:p>
            <a:pPr marL="0" indent="0" algn="just" eaLnBrk="1" hangingPunct="1">
              <a:lnSpc>
                <a:spcPct val="150000"/>
              </a:lnSpc>
              <a:spcBef>
                <a:spcPts val="0"/>
              </a:spcBef>
              <a:buNone/>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 {</a:t>
            </a:r>
          </a:p>
          <a:p>
            <a:pPr marL="0" indent="0" algn="just" eaLnBrk="1" hangingPunct="1">
              <a:lnSpc>
                <a:spcPct val="150000"/>
              </a:lnSpc>
              <a:spcBef>
                <a:spcPts val="0"/>
              </a:spcBef>
              <a:buNone/>
            </a:pPr>
            <a:r>
              <a:rPr lang="en-US" altLang="zh-CN" sz="2000" dirty="0"/>
              <a:t>            A[</a:t>
            </a:r>
            <a:r>
              <a:rPr lang="en-US" altLang="zh-CN" sz="2000" dirty="0" err="1"/>
              <a:t>i</a:t>
            </a:r>
            <a:r>
              <a:rPr lang="en-US" altLang="zh-CN" sz="2000" dirty="0"/>
              <a:t>] = </a:t>
            </a:r>
            <a:r>
              <a:rPr lang="en-US" altLang="zh-CN" sz="2000" dirty="0" err="1"/>
              <a:t>pq_rem</a:t>
            </a:r>
            <a:r>
              <a:rPr lang="en-US" altLang="zh-CN" sz="2000" dirty="0"/>
              <a:t>(H);</a:t>
            </a:r>
          </a:p>
          <a:p>
            <a:pPr marL="0" indent="0" algn="just" eaLnBrk="1" hangingPunct="1">
              <a:lnSpc>
                <a:spcPct val="150000"/>
              </a:lnSpc>
              <a:spcBef>
                <a:spcPts val="0"/>
              </a:spcBef>
              <a:buNone/>
            </a:pPr>
            <a:r>
              <a:rPr lang="en-US" altLang="zh-CN" sz="2000" dirty="0"/>
              <a:t>        }</a:t>
            </a:r>
          </a:p>
          <a:p>
            <a:pPr marL="0" indent="0" algn="just" eaLnBrk="1" hangingPunct="1">
              <a:lnSpc>
                <a:spcPct val="150000"/>
              </a:lnSpc>
              <a:spcBef>
                <a:spcPts val="0"/>
              </a:spcBef>
              <a:buNone/>
            </a:pPr>
            <a:r>
              <a:rPr lang="en-US" altLang="zh-CN" sz="2000" dirty="0"/>
              <a:t>        assert(</a:t>
            </a:r>
            <a:r>
              <a:rPr lang="en-US" altLang="zh-CN" sz="2000" dirty="0" err="1"/>
              <a:t>pq_empty</a:t>
            </a:r>
            <a:r>
              <a:rPr lang="en-US" altLang="zh-CN" sz="2000" dirty="0"/>
              <a:t>(H)); // heap not empty</a:t>
            </a:r>
          </a:p>
          <a:p>
            <a:pPr marL="0" indent="0" algn="just" eaLnBrk="1" hangingPunct="1">
              <a:lnSpc>
                <a:spcPct val="150000"/>
              </a:lnSpc>
              <a:spcBef>
                <a:spcPts val="0"/>
              </a:spcBef>
              <a:buNone/>
            </a:pPr>
            <a:r>
              <a:rPr lang="en-US" altLang="zh-CN" sz="2000" dirty="0"/>
              <a:t>        assert(</a:t>
            </a:r>
            <a:r>
              <a:rPr lang="en-US" altLang="zh-CN" sz="2000" dirty="0" err="1"/>
              <a:t>is_sorted</a:t>
            </a:r>
            <a:r>
              <a:rPr lang="en-US" altLang="zh-CN" sz="2000" dirty="0"/>
              <a:t>(A, 0, n)); // heapsort failed</a:t>
            </a:r>
          </a:p>
          <a:p>
            <a:pPr marL="0" indent="0" algn="just" eaLnBrk="1" hangingPunct="1">
              <a:lnSpc>
                <a:spcPct val="150000"/>
              </a:lnSpc>
              <a:spcBef>
                <a:spcPts val="0"/>
              </a:spcBef>
              <a:buNone/>
            </a:pPr>
            <a:r>
              <a:rPr lang="en-US" altLang="zh-CN" sz="2000" dirty="0"/>
              <a:t>    }</a:t>
            </a:r>
          </a:p>
          <a:p>
            <a:pPr marL="0" indent="0" algn="just" eaLnBrk="1" hangingPunct="1">
              <a:lnSpc>
                <a:spcPct val="150000"/>
              </a:lnSpc>
              <a:spcBef>
                <a:spcPts val="0"/>
              </a:spcBef>
              <a:buNone/>
            </a:pPr>
            <a:r>
              <a:rPr lang="en-US" altLang="zh-CN" sz="2000" dirty="0"/>
              <a:t>    print("Passed all tests!\n");</a:t>
            </a:r>
          </a:p>
          <a:p>
            <a:pPr marL="0" indent="0" algn="just" eaLnBrk="1" hangingPunct="1">
              <a:lnSpc>
                <a:spcPct val="150000"/>
              </a:lnSpc>
              <a:spcBef>
                <a:spcPts val="0"/>
              </a:spcBef>
              <a:buNone/>
            </a:pPr>
            <a:r>
              <a:rPr lang="en-US" altLang="zh-CN" sz="2000" dirty="0"/>
              <a:t>    return 0;</a:t>
            </a:r>
          </a:p>
          <a:p>
            <a:pPr marL="0" indent="0" algn="just" eaLnBrk="1" hangingPunct="1">
              <a:lnSpc>
                <a:spcPct val="150000"/>
              </a:lnSpc>
              <a:spcBef>
                <a:spcPts val="0"/>
              </a:spcBef>
              <a:buNone/>
            </a:pPr>
            <a:r>
              <a:rPr lang="en-US" altLang="zh-CN" sz="2000" dirty="0"/>
              <a:t>}</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堆排序</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59920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43</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400" dirty="0"/>
              <a:t>现在进行复杂性分析。向堆中插入 </a:t>
            </a:r>
            <a:r>
              <a:rPr lang="en-US" altLang="zh-CN" sz="2400" dirty="0"/>
              <a:t>n </a:t>
            </a:r>
            <a:r>
              <a:rPr lang="zh-CN" altLang="en-US" sz="2400" dirty="0"/>
              <a:t>个元素的时间为 </a:t>
            </a:r>
            <a:r>
              <a:rPr lang="en-US" altLang="zh-CN" sz="2400" dirty="0"/>
              <a:t>O(</a:t>
            </a:r>
            <a:r>
              <a:rPr lang="en-US" altLang="zh-CN" sz="2400" dirty="0" err="1"/>
              <a:t>nlogn</a:t>
            </a:r>
            <a:r>
              <a:rPr lang="en-US" altLang="zh-CN" sz="2400" dirty="0"/>
              <a:t>)</a:t>
            </a:r>
            <a:r>
              <a:rPr lang="zh-CN" altLang="en-US" sz="2400" dirty="0"/>
              <a:t>，因为 </a:t>
            </a:r>
            <a:r>
              <a:rPr lang="en-US" altLang="zh-CN" sz="2400" dirty="0"/>
              <a:t>n </a:t>
            </a:r>
            <a:r>
              <a:rPr lang="zh-CN" altLang="en-US" sz="2400" dirty="0"/>
              <a:t>次插入中的每一个都以 </a:t>
            </a:r>
            <a:r>
              <a:rPr lang="en-US" altLang="zh-CN" sz="2400" dirty="0" err="1"/>
              <a:t>logn</a:t>
            </a:r>
            <a:r>
              <a:rPr lang="en-US" altLang="zh-CN" sz="2400" dirty="0"/>
              <a:t> </a:t>
            </a:r>
            <a:r>
              <a:rPr lang="zh-CN" altLang="en-US" sz="2400" dirty="0"/>
              <a:t>为上界。那么 </a:t>
            </a:r>
            <a:r>
              <a:rPr lang="en-US" altLang="zh-CN" sz="2400" dirty="0"/>
              <a:t>n </a:t>
            </a:r>
            <a:r>
              <a:rPr lang="zh-CN" altLang="en-US" sz="2400" dirty="0"/>
              <a:t>个元素删除也以 </a:t>
            </a:r>
            <a:r>
              <a:rPr lang="en-US" altLang="zh-CN" sz="2400" dirty="0"/>
              <a:t>O(</a:t>
            </a:r>
            <a:r>
              <a:rPr lang="en-US" altLang="zh-CN" sz="2400" dirty="0" err="1"/>
              <a:t>nlogn</a:t>
            </a:r>
            <a:r>
              <a:rPr lang="en-US" altLang="zh-CN" sz="2400" dirty="0"/>
              <a:t>) </a:t>
            </a:r>
            <a:r>
              <a:rPr lang="zh-CN" altLang="en-US" sz="2400" dirty="0"/>
              <a:t>为上界，因为 </a:t>
            </a:r>
            <a:r>
              <a:rPr lang="en-US" altLang="zh-CN" sz="2400" dirty="0"/>
              <a:t>n </a:t>
            </a:r>
            <a:r>
              <a:rPr lang="zh-CN" altLang="en-US" sz="2400" dirty="0"/>
              <a:t>个删除中的每一个都以 </a:t>
            </a:r>
            <a:r>
              <a:rPr lang="en-US" altLang="zh-CN" sz="2400" dirty="0" err="1"/>
              <a:t>logn</a:t>
            </a:r>
            <a:r>
              <a:rPr lang="en-US" altLang="zh-CN" sz="2400" dirty="0"/>
              <a:t> </a:t>
            </a:r>
            <a:r>
              <a:rPr lang="zh-CN" altLang="en-US" sz="2400" dirty="0"/>
              <a:t>为上界。所以我们总共得到 </a:t>
            </a:r>
            <a:r>
              <a:rPr lang="en-US" altLang="zh-CN" sz="2400" dirty="0"/>
              <a:t>O(2nlogn) = O(</a:t>
            </a:r>
            <a:r>
              <a:rPr lang="en-US" altLang="zh-CN" sz="2400" dirty="0" err="1"/>
              <a:t>nlogn</a:t>
            </a:r>
            <a:r>
              <a:rPr lang="en-US" altLang="zh-CN" sz="2400" dirty="0"/>
              <a:t>)</a:t>
            </a:r>
            <a:r>
              <a:rPr lang="zh-CN" altLang="en-US" sz="2400" dirty="0"/>
              <a:t>。堆排序在渐近复杂度上与归并排序一样好，或者与用随机关键点的快速排序的预期复杂度一样好。</a:t>
            </a:r>
          </a:p>
          <a:p>
            <a:pPr marL="0" indent="0" algn="just" eaLnBrk="1" hangingPunct="1">
              <a:lnSpc>
                <a:spcPct val="150000"/>
              </a:lnSpc>
              <a:buNone/>
            </a:pPr>
            <a:r>
              <a:rPr lang="zh-CN" altLang="en-US" sz="2400" dirty="0"/>
              <a:t>此初版的算法使用 </a:t>
            </a:r>
            <a:r>
              <a:rPr lang="en-US" altLang="zh-CN" sz="2400" dirty="0"/>
              <a:t>O(n) </a:t>
            </a:r>
            <a:r>
              <a:rPr lang="zh-CN" altLang="en-US" sz="2400" dirty="0"/>
              <a:t>辅助空间，即堆。也可以使用相同的基本思想进行就地堆排序，使用堆数组的未使用部分来累积排序后的数组。</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堆排序</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008836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44</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400" dirty="0"/>
              <a:t>测试，包括随机测试，有很多问题。在我们遇到的范围内，其中之一是它不测试不变性的强度。例如，假设我们没有编写任何不变性（可能的最弱形式），那么无论是否使用动态检查进行编译都会产生相同的测试结果。我们真的应该通过给出不满足的例子来测试不变性本身。但是，我们应该不能够在数据结构接口的客户端构造这样的实例。此外，在语言中我们无法“捕获”异常，例如失败的断言并继续计算。</a:t>
            </a:r>
            <a:endParaRPr lang="en-US" altLang="zh-CN" sz="24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堆排序</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520487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45</a:t>
            </a:fld>
            <a:endParaRPr lang="en-US" altLang="zh-CN"/>
          </a:p>
        </p:txBody>
      </p:sp>
      <p:sp>
        <p:nvSpPr>
          <p:cNvPr id="9219" name="Rectangle 3"/>
          <p:cNvSpPr>
            <a:spLocks noGrp="1" noChangeArrowheads="1"/>
          </p:cNvSpPr>
          <p:nvPr>
            <p:ph type="body" idx="1"/>
          </p:nvPr>
        </p:nvSpPr>
        <p:spPr>
          <a:xfrm>
            <a:off x="457200" y="990600"/>
            <a:ext cx="8229600" cy="5105400"/>
          </a:xfrm>
        </p:spPr>
        <p:txBody>
          <a:bodyPr/>
          <a:lstStyle/>
          <a:p>
            <a:pPr marL="0" indent="0" algn="just" eaLnBrk="1" hangingPunct="1">
              <a:lnSpc>
                <a:spcPct val="150000"/>
              </a:lnSpc>
              <a:buNone/>
            </a:pPr>
            <a:r>
              <a:rPr lang="zh-CN" altLang="en-US" sz="2000" dirty="0"/>
              <a:t>我们简要总结如何处理不变性必须暂时违反然后再恢复的关键点。</a:t>
            </a:r>
          </a:p>
          <a:p>
            <a:pPr marL="0" indent="0" algn="just" eaLnBrk="1" hangingPunct="1">
              <a:lnSpc>
                <a:spcPct val="150000"/>
              </a:lnSpc>
              <a:buNone/>
            </a:pPr>
            <a:r>
              <a:rPr lang="en-US" altLang="zh-CN" sz="2000" dirty="0"/>
              <a:t>1. </a:t>
            </a:r>
            <a:r>
              <a:rPr lang="zh-CN" altLang="en-US" sz="2000" dirty="0"/>
              <a:t>确保您对为什么必须暂时违反不变性以及如何恢复它们有一个清晰的高层理解。</a:t>
            </a:r>
          </a:p>
          <a:p>
            <a:pPr marL="0" indent="0" algn="just" eaLnBrk="1" hangingPunct="1">
              <a:lnSpc>
                <a:spcPct val="150000"/>
              </a:lnSpc>
              <a:buNone/>
            </a:pPr>
            <a:r>
              <a:rPr lang="en-US" altLang="zh-CN" sz="2000" dirty="0"/>
              <a:t>2. </a:t>
            </a:r>
            <a:r>
              <a:rPr lang="zh-CN" altLang="en-US" sz="2000" dirty="0"/>
              <a:t>确保在抽象类型的接口处，仅传递满足完全不变性的数据结构实例。 否则，您应该重新考虑所有不变性。</a:t>
            </a:r>
          </a:p>
          <a:p>
            <a:pPr marL="0" indent="0" algn="just" eaLnBrk="1" hangingPunct="1">
              <a:lnSpc>
                <a:spcPct val="150000"/>
              </a:lnSpc>
              <a:buNone/>
            </a:pPr>
            <a:r>
              <a:rPr lang="en-US" altLang="zh-CN" sz="2000" dirty="0"/>
              <a:t>3. </a:t>
            </a:r>
            <a:r>
              <a:rPr lang="zh-CN" altLang="en-US" sz="2000" dirty="0"/>
              <a:t>编写断言来测试一个数据结构是否保持部分不变性。 通常，这些将出现在恢复不变性的函数的前提条件和循环不变性中。 这将迫使您完全准确地了解数据结构的中间状态，这将有助于您编写正确的代码以恢复完整的不变性。</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总结</a:t>
            </a:r>
          </a:p>
        </p:txBody>
      </p:sp>
    </p:spTree>
    <p:extLst>
      <p:ext uri="{BB962C8B-B14F-4D97-AF65-F5344CB8AC3E}">
        <p14:creationId xmlns:p14="http://schemas.microsoft.com/office/powerpoint/2010/main" val="3005194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2024-04-13</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5069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编写 </a:t>
            </a:r>
            <a:r>
              <a:rPr lang="en-US" altLang="zh-CN" sz="2400" dirty="0" err="1">
                <a:latin typeface="Times New Roman" panose="02020603050405020304" pitchFamily="18" charset="0"/>
                <a:cs typeface="Times New Roman" panose="02020603050405020304" pitchFamily="18" charset="0"/>
              </a:rPr>
              <a:t>is_heap_ordered</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的递归版本。</a:t>
            </a: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编写 </a:t>
            </a:r>
            <a:r>
              <a:rPr lang="en-US" altLang="zh-CN" sz="2400" dirty="0" err="1">
                <a:latin typeface="Times New Roman" panose="02020603050405020304" pitchFamily="18" charset="0"/>
                <a:cs typeface="Times New Roman" panose="02020603050405020304" pitchFamily="18" charset="0"/>
              </a:rPr>
              <a:t>is_heap_except_up</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的递归版本。</a:t>
            </a: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编写 </a:t>
            </a:r>
            <a:r>
              <a:rPr lang="en-US" altLang="zh-CN" sz="2400" dirty="0" err="1">
                <a:latin typeface="Times New Roman" panose="02020603050405020304" pitchFamily="18" charset="0"/>
                <a:cs typeface="Times New Roman" panose="02020603050405020304" pitchFamily="18" charset="0"/>
              </a:rPr>
              <a:t>is_heap_except_down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的递归版本。</a:t>
            </a: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delete</a:t>
            </a:r>
            <a:r>
              <a:rPr lang="zh-CN" altLang="en-US" sz="2400" dirty="0">
                <a:latin typeface="Times New Roman" panose="02020603050405020304" pitchFamily="18" charset="0"/>
                <a:cs typeface="Times New Roman" panose="02020603050405020304" pitchFamily="18" charset="0"/>
              </a:rPr>
              <a:t>的下筛的不变性（称为 </a:t>
            </a:r>
            <a:r>
              <a:rPr lang="en-US" altLang="zh-CN" sz="2400" dirty="0" err="1">
                <a:latin typeface="Times New Roman" panose="02020603050405020304" pitchFamily="18" charset="0"/>
                <a:cs typeface="Times New Roman" panose="02020603050405020304" pitchFamily="18" charset="0"/>
              </a:rPr>
              <a:t>is_heap_except_down</a:t>
            </a:r>
            <a:r>
              <a:rPr lang="zh-CN" altLang="en-US" sz="2400" dirty="0">
                <a:latin typeface="Times New Roman" panose="02020603050405020304" pitchFamily="18" charset="0"/>
                <a:cs typeface="Times New Roman" panose="02020603050405020304" pitchFamily="18" charset="0"/>
              </a:rPr>
              <a:t>）给出图解证明，可模仿我们为</a:t>
            </a:r>
            <a:r>
              <a:rPr lang="en-US" altLang="zh-CN" sz="2400" dirty="0">
                <a:latin typeface="Times New Roman" panose="02020603050405020304" pitchFamily="18" charset="0"/>
                <a:cs typeface="Times New Roman" panose="02020603050405020304" pitchFamily="18" charset="0"/>
              </a:rPr>
              <a:t>insert</a:t>
            </a:r>
            <a:r>
              <a:rPr lang="zh-CN" altLang="en-US" sz="2400" dirty="0">
                <a:latin typeface="Times New Roman" panose="02020603050405020304" pitchFamily="18" charset="0"/>
                <a:cs typeface="Times New Roman" panose="02020603050405020304" pitchFamily="18" charset="0"/>
              </a:rPr>
              <a:t>进行上筛的证明方法。</a:t>
            </a: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5. </a:t>
            </a:r>
            <a:r>
              <a:rPr lang="zh-CN" altLang="en-US" sz="2400" dirty="0">
                <a:latin typeface="Times New Roman" panose="02020603050405020304" pitchFamily="18" charset="0"/>
                <a:cs typeface="Times New Roman" panose="02020603050405020304" pitchFamily="18" charset="0"/>
              </a:rPr>
              <a:t>上文中，我们将下筛操作分离出来写成了一个函数 </a:t>
            </a:r>
            <a:r>
              <a:rPr lang="en-US" altLang="zh-CN" sz="2400" dirty="0" err="1">
                <a:latin typeface="Times New Roman" panose="02020603050405020304" pitchFamily="18" charset="0"/>
                <a:cs typeface="Times New Roman" panose="02020603050405020304" pitchFamily="18" charset="0"/>
              </a:rPr>
              <a:t>sift_down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。请同样写一个上筛函数</a:t>
            </a:r>
            <a:r>
              <a:rPr lang="en-US" altLang="zh-CN" sz="2400" dirty="0" err="1">
                <a:latin typeface="Times New Roman" panose="02020603050405020304" pitchFamily="18" charset="0"/>
                <a:cs typeface="Times New Roman" panose="02020603050405020304" pitchFamily="18" charset="0"/>
              </a:rPr>
              <a:t>sift_up</a:t>
            </a:r>
            <a:r>
              <a:rPr lang="zh-CN" altLang="en-US" sz="2400" dirty="0">
                <a:latin typeface="Times New Roman" panose="02020603050405020304" pitchFamily="18" charset="0"/>
                <a:cs typeface="Times New Roman" panose="02020603050405020304" pitchFamily="18" charset="0"/>
              </a:rPr>
              <a:t>。</a:t>
            </a: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46</a:t>
            </a:fld>
            <a:endParaRPr lang="en-US" altLang="zh-CN" dirty="0"/>
          </a:p>
        </p:txBody>
      </p:sp>
    </p:spTree>
    <p:extLst>
      <p:ext uri="{BB962C8B-B14F-4D97-AF65-F5344CB8AC3E}">
        <p14:creationId xmlns:p14="http://schemas.microsoft.com/office/powerpoint/2010/main" val="2284094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2024-04-13</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516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6. </a:t>
            </a:r>
            <a:r>
              <a:rPr lang="zh-CN" altLang="en-US" sz="2400" dirty="0">
                <a:latin typeface="Times New Roman" panose="02020603050405020304" pitchFamily="18" charset="0"/>
                <a:cs typeface="Times New Roman" panose="02020603050405020304" pitchFamily="18" charset="0"/>
              </a:rPr>
              <a:t>假设我们要扩展优先级队列，以便在插入新元素且队列已满时，在添加新元素之前静默删除具有最低优先级（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最大键值）的元素。描述一个算法，分析它的渐近复杂度，并提供它的实现。</a:t>
            </a: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7. </a:t>
            </a:r>
            <a:r>
              <a:rPr lang="zh-CN" altLang="en-US" sz="2400" dirty="0">
                <a:latin typeface="Times New Roman" panose="02020603050405020304" pitchFamily="18" charset="0"/>
                <a:cs typeface="Times New Roman" panose="02020603050405020304" pitchFamily="18" charset="0"/>
              </a:rPr>
              <a:t>使用本讲中描述的不变性，编写一个函数 </a:t>
            </a:r>
            <a:r>
              <a:rPr lang="en-US" altLang="zh-CN" sz="2400" dirty="0">
                <a:latin typeface="Times New Roman" panose="02020603050405020304" pitchFamily="18" charset="0"/>
                <a:cs typeface="Times New Roman" panose="02020603050405020304" pitchFamily="18" charset="0"/>
              </a:rPr>
              <a:t>heapsort</a:t>
            </a:r>
            <a:r>
              <a:rPr lang="zh-CN" altLang="en-US" sz="2400" dirty="0">
                <a:latin typeface="Times New Roman" panose="02020603050405020304" pitchFamily="18" charset="0"/>
                <a:cs typeface="Times New Roman" panose="02020603050405020304" pitchFamily="18" charset="0"/>
              </a:rPr>
              <a:t>，它首先在同一个数组中逐个元素地构造一个堆，然后逐个元素地解构堆，从而对给定数组进行就地排序。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提示：按降序对数组进行排序并在最后反转一遍可能更容易，或者使用最大元素位于顶部的所谓的最大堆。</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47</a:t>
            </a:fld>
            <a:endParaRPr lang="en-US" altLang="zh-CN" dirty="0"/>
          </a:p>
        </p:txBody>
      </p:sp>
    </p:spTree>
    <p:extLst>
      <p:ext uri="{BB962C8B-B14F-4D97-AF65-F5344CB8AC3E}">
        <p14:creationId xmlns:p14="http://schemas.microsoft.com/office/powerpoint/2010/main" val="179318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5</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在我们实现这些操作之前，我们要定义一个检查堆不变性的函数。由于将堆表示为数组，因此形状不变性会自动满足，但我们需要仔细检查</a:t>
            </a:r>
            <a:r>
              <a:rPr lang="zh-CN" altLang="en-US" sz="2000" dirty="0">
                <a:latin typeface="黑体" panose="02010609060101010101" pitchFamily="49" charset="-122"/>
                <a:ea typeface="黑体" panose="02010609060101010101" pitchFamily="49" charset="-122"/>
              </a:rPr>
              <a:t>序不变性</a:t>
            </a:r>
            <a:r>
              <a:rPr lang="zh-CN" altLang="en-US" sz="2000" dirty="0"/>
              <a:t>。至关重要的是，只允许将堆的数据结构的实例，通过接口透漏给客户端，其他一概不得透漏，否则客户端可能会错误地调用需要堆数据结构的操作。</a:t>
            </a:r>
          </a:p>
          <a:p>
            <a:pPr marL="0" indent="0" algn="just" eaLnBrk="1" hangingPunct="1">
              <a:lnSpc>
                <a:spcPct val="150000"/>
              </a:lnSpc>
              <a:buNone/>
            </a:pPr>
            <a:r>
              <a:rPr lang="zh-CN" altLang="en-US" sz="2000" dirty="0"/>
              <a:t>首先，我们检查堆不是 </a:t>
            </a:r>
            <a:r>
              <a:rPr lang="en-US" altLang="zh-CN" sz="2000" dirty="0"/>
              <a:t>NULL </a:t>
            </a:r>
            <a:r>
              <a:rPr lang="zh-CN" altLang="en-US" sz="2000" dirty="0"/>
              <a:t>并且数组的长度是否匹配给定的</a:t>
            </a:r>
            <a:r>
              <a:rPr lang="en-US" altLang="zh-CN" sz="2000" dirty="0"/>
              <a:t>limit</a:t>
            </a:r>
            <a:r>
              <a:rPr lang="zh-CN" altLang="en-US" sz="2000" dirty="0"/>
              <a:t>。后者必须在注释中检查，因为在 </a:t>
            </a:r>
            <a:r>
              <a:rPr lang="en-US" altLang="zh-CN" sz="2000" dirty="0"/>
              <a:t>C0 </a:t>
            </a:r>
            <a:r>
              <a:rPr lang="zh-CN" altLang="en-US" sz="2000" dirty="0"/>
              <a:t>和 </a:t>
            </a:r>
            <a:r>
              <a:rPr lang="en-US" altLang="zh-CN" sz="2000" dirty="0"/>
              <a:t>C1 </a:t>
            </a:r>
            <a:r>
              <a:rPr lang="zh-CN" altLang="en-US" sz="2000" dirty="0"/>
              <a:t>中，除了在约定中之外，我们在运行时无法获得数组的长度。其次，我们检查 </a:t>
            </a:r>
            <a:r>
              <a:rPr lang="en-US" altLang="zh-CN" sz="2000" dirty="0"/>
              <a:t>next </a:t>
            </a:r>
            <a:r>
              <a:rPr lang="zh-CN" altLang="en-US" sz="2000" dirty="0"/>
              <a:t>是否在范围内，介于 </a:t>
            </a:r>
            <a:r>
              <a:rPr lang="en-US" altLang="zh-CN" sz="2000" dirty="0"/>
              <a:t>1 </a:t>
            </a:r>
            <a:r>
              <a:rPr lang="zh-CN" altLang="en-US" sz="2000" dirty="0"/>
              <a:t>和 </a:t>
            </a:r>
            <a:r>
              <a:rPr lang="en-US" altLang="zh-CN" sz="2000" dirty="0"/>
              <a:t>limit </a:t>
            </a:r>
            <a:r>
              <a:rPr lang="zh-CN" altLang="en-US" sz="2000" dirty="0"/>
              <a:t>之间。最后，我们检查客户端提供的比较是否已定义且非 </a:t>
            </a:r>
            <a:r>
              <a:rPr lang="en-US" altLang="zh-CN" sz="2000" dirty="0"/>
              <a:t>NULL</a:t>
            </a:r>
            <a:r>
              <a:rPr lang="zh-CN" altLang="en-US"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最小堆的不变性</a:t>
            </a:r>
          </a:p>
        </p:txBody>
      </p:sp>
    </p:spTree>
    <p:extLst>
      <p:ext uri="{BB962C8B-B14F-4D97-AF65-F5344CB8AC3E}">
        <p14:creationId xmlns:p14="http://schemas.microsoft.com/office/powerpoint/2010/main" val="263269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en-US" altLang="zh-CN" sz="2000" dirty="0"/>
              <a:t>1  bool </a:t>
            </a:r>
            <a:r>
              <a:rPr lang="en-US" altLang="zh-CN" sz="2000" dirty="0" err="1"/>
              <a:t>is_heap_safe</a:t>
            </a:r>
            <a:r>
              <a:rPr lang="en-US" altLang="zh-CN" sz="2000" dirty="0"/>
              <a:t>(heap* H) {</a:t>
            </a:r>
          </a:p>
          <a:p>
            <a:pPr marL="0" indent="0" algn="just" eaLnBrk="1" hangingPunct="1">
              <a:lnSpc>
                <a:spcPct val="150000"/>
              </a:lnSpc>
              <a:buNone/>
            </a:pPr>
            <a:r>
              <a:rPr lang="en-US" altLang="zh-CN" sz="2000" dirty="0"/>
              <a:t>2      return H != NULL</a:t>
            </a:r>
          </a:p>
          <a:p>
            <a:pPr marL="0" indent="0" algn="just" eaLnBrk="1" hangingPunct="1">
              <a:lnSpc>
                <a:spcPct val="150000"/>
              </a:lnSpc>
              <a:buNone/>
            </a:pPr>
            <a:r>
              <a:rPr lang="en-US" altLang="zh-CN" sz="2000" dirty="0"/>
              <a:t>3          &amp;&amp; (1 &lt; H-&gt;limit &amp;&amp; H-&gt;limit &lt; </a:t>
            </a:r>
            <a:r>
              <a:rPr lang="en-US" altLang="zh-CN" sz="2000" dirty="0" err="1"/>
              <a:t>int_max</a:t>
            </a:r>
            <a:r>
              <a:rPr lang="en-US" altLang="zh-CN" sz="2000" dirty="0"/>
              <a:t>()/2)</a:t>
            </a:r>
          </a:p>
          <a:p>
            <a:pPr marL="0" indent="0" algn="just" eaLnBrk="1" hangingPunct="1">
              <a:lnSpc>
                <a:spcPct val="150000"/>
              </a:lnSpc>
              <a:buNone/>
            </a:pPr>
            <a:r>
              <a:rPr lang="en-US" altLang="zh-CN" sz="2000" dirty="0"/>
              <a:t>4          &amp;&amp; </a:t>
            </a:r>
            <a:r>
              <a:rPr lang="en-US" altLang="zh-CN" sz="2000" dirty="0" err="1"/>
              <a:t>is_array_expected_length</a:t>
            </a:r>
            <a:r>
              <a:rPr lang="en-US" altLang="zh-CN" sz="2000" dirty="0"/>
              <a:t>(H-&gt;data, H-&gt;limit)</a:t>
            </a:r>
          </a:p>
          <a:p>
            <a:pPr marL="0" indent="0" algn="just" eaLnBrk="1" hangingPunct="1">
              <a:lnSpc>
                <a:spcPct val="150000"/>
              </a:lnSpc>
              <a:buNone/>
            </a:pPr>
            <a:r>
              <a:rPr lang="en-US" altLang="zh-CN" sz="2000" dirty="0"/>
              <a:t>5          &amp;&amp; (1 &lt;= H-&gt;next &amp;&amp; H-&gt;next &lt;= H-&gt;limit)</a:t>
            </a:r>
          </a:p>
          <a:p>
            <a:pPr marL="0" indent="0" algn="just" eaLnBrk="1" hangingPunct="1">
              <a:lnSpc>
                <a:spcPct val="150000"/>
              </a:lnSpc>
              <a:buNone/>
            </a:pPr>
            <a:r>
              <a:rPr lang="en-US" altLang="zh-CN" sz="2000" dirty="0"/>
              <a:t>6          &amp;&amp; H-&gt;prior != NULL;</a:t>
            </a:r>
          </a:p>
          <a:p>
            <a:pPr marL="0" indent="0" algn="just" eaLnBrk="1" hangingPunct="1">
              <a:lnSpc>
                <a:spcPct val="150000"/>
              </a:lnSpc>
              <a:buNone/>
            </a:pPr>
            <a:r>
              <a:rPr lang="en-US" altLang="zh-CN" sz="2000" dirty="0"/>
              <a:t>7  }</a:t>
            </a:r>
          </a:p>
          <a:p>
            <a:pPr marL="0" indent="0" algn="just" eaLnBrk="1" hangingPunct="1">
              <a:lnSpc>
                <a:spcPct val="150000"/>
              </a:lnSpc>
              <a:buNone/>
            </a:pPr>
            <a:r>
              <a:rPr lang="zh-CN" altLang="en-US" sz="2000" dirty="0"/>
              <a:t>这不足以知道我们有一个有效的堆！ 规范函数 </a:t>
            </a:r>
            <a:r>
              <a:rPr lang="en-US" altLang="zh-CN" sz="2000" dirty="0" err="1"/>
              <a:t>is_safe_heap</a:t>
            </a:r>
            <a:r>
              <a:rPr lang="en-US" altLang="zh-CN" sz="2000" dirty="0"/>
              <a:t> </a:t>
            </a:r>
            <a:r>
              <a:rPr lang="zh-CN" altLang="en-US" sz="2000" dirty="0"/>
              <a:t>是我们需要能够访问数据结构的最小规范函数； 我们想确保我们传递给用户的任何东西都满足</a:t>
            </a:r>
            <a:r>
              <a:rPr lang="zh-CN" altLang="en-US" sz="2000" dirty="0">
                <a:latin typeface="黑体" panose="02010609060101010101" pitchFamily="49" charset="-122"/>
                <a:ea typeface="黑体" panose="02010609060101010101" pitchFamily="49" charset="-122"/>
              </a:rPr>
              <a:t>序不变性</a:t>
            </a:r>
            <a:r>
              <a:rPr lang="zh-CN" altLang="en-US"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最小堆的不变性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63044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这个不变性是我们的一些辅助函数的前提条件。 例如，首先我们可以通过 </a:t>
            </a:r>
            <a:r>
              <a:rPr lang="en-US" altLang="zh-CN" sz="2000" dirty="0"/>
              <a:t>H-&gt;prior </a:t>
            </a:r>
            <a:r>
              <a:rPr lang="zh-CN" altLang="en-US" sz="2000" dirty="0"/>
              <a:t>访问使用客户端函数，来表达对实现更有用的概念：堆中放置在索引 </a:t>
            </a:r>
            <a:r>
              <a:rPr lang="en-US" altLang="zh-CN" sz="2000" dirty="0" err="1"/>
              <a:t>i</a:t>
            </a:r>
            <a:r>
              <a:rPr lang="en-US" altLang="zh-CN" sz="2000" dirty="0"/>
              <a:t> </a:t>
            </a:r>
            <a:r>
              <a:rPr lang="zh-CN" altLang="en-US" sz="2000" dirty="0"/>
              <a:t>处的元素可以正确地作为索引 </a:t>
            </a:r>
            <a:r>
              <a:rPr lang="en-US" altLang="zh-CN" sz="2000" dirty="0"/>
              <a:t>j </a:t>
            </a:r>
            <a:r>
              <a:rPr lang="zh-CN" altLang="en-US" sz="2000" dirty="0"/>
              <a:t>处元素的父元素。</a:t>
            </a:r>
            <a:endParaRPr lang="en-US" altLang="zh-CN" sz="2000" dirty="0"/>
          </a:p>
          <a:p>
            <a:pPr marL="0" indent="0" algn="just" eaLnBrk="1" hangingPunct="1">
              <a:lnSpc>
                <a:spcPct val="150000"/>
              </a:lnSpc>
              <a:buNone/>
            </a:pPr>
            <a:r>
              <a:rPr lang="en-US" altLang="zh-CN" sz="2000" dirty="0"/>
              <a:t>9   bool </a:t>
            </a:r>
            <a:r>
              <a:rPr lang="en-US" altLang="zh-CN" sz="2000" dirty="0" err="1"/>
              <a:t>ok_above</a:t>
            </a:r>
            <a:r>
              <a:rPr lang="en-US" altLang="zh-CN" sz="2000" dirty="0"/>
              <a:t>(heap* H, int </a:t>
            </a:r>
            <a:r>
              <a:rPr lang="en-US" altLang="zh-CN" sz="2000" dirty="0" err="1"/>
              <a:t>i</a:t>
            </a:r>
            <a:r>
              <a:rPr lang="en-US" altLang="zh-CN" sz="2000" dirty="0"/>
              <a:t>, int j)</a:t>
            </a:r>
          </a:p>
          <a:p>
            <a:pPr marL="0" indent="0" algn="just" eaLnBrk="1" hangingPunct="1">
              <a:lnSpc>
                <a:spcPct val="150000"/>
              </a:lnSpc>
              <a:buNone/>
            </a:pPr>
            <a:r>
              <a:rPr lang="en-US" altLang="zh-CN" sz="2000" dirty="0"/>
              <a:t>10 //@requires </a:t>
            </a:r>
            <a:r>
              <a:rPr lang="en-US" altLang="zh-CN" sz="2000" dirty="0" err="1"/>
              <a:t>is_heap_safe</a:t>
            </a:r>
            <a:r>
              <a:rPr lang="en-US" altLang="zh-CN" sz="2000" dirty="0"/>
              <a:t>(H);</a:t>
            </a:r>
          </a:p>
          <a:p>
            <a:pPr marL="0" indent="0" algn="just" eaLnBrk="1" hangingPunct="1">
              <a:lnSpc>
                <a:spcPct val="150000"/>
              </a:lnSpc>
              <a:buNone/>
            </a:pPr>
            <a:r>
              <a:rPr lang="en-US" altLang="zh-CN" sz="2000" dirty="0"/>
              <a:t>11 //@requires 1 &lt;= </a:t>
            </a:r>
            <a:r>
              <a:rPr lang="en-US" altLang="zh-CN" sz="2000" dirty="0" err="1"/>
              <a:t>i</a:t>
            </a:r>
            <a:r>
              <a:rPr lang="en-US" altLang="zh-CN" sz="2000" dirty="0"/>
              <a:t> &amp;&amp; </a:t>
            </a:r>
            <a:r>
              <a:rPr lang="en-US" altLang="zh-CN" sz="2000" dirty="0" err="1"/>
              <a:t>i</a:t>
            </a:r>
            <a:r>
              <a:rPr lang="en-US" altLang="zh-CN" sz="2000" dirty="0"/>
              <a:t> &lt; H-&gt;next;</a:t>
            </a:r>
          </a:p>
          <a:p>
            <a:pPr marL="0" indent="0" algn="just" eaLnBrk="1" hangingPunct="1">
              <a:lnSpc>
                <a:spcPct val="150000"/>
              </a:lnSpc>
              <a:buNone/>
            </a:pPr>
            <a:r>
              <a:rPr lang="en-US" altLang="zh-CN" sz="2000" dirty="0"/>
              <a:t>12 //@requires 1 &lt;= j &amp;&amp; j &lt; H-&gt;next;</a:t>
            </a:r>
          </a:p>
          <a:p>
            <a:pPr marL="0" indent="0" algn="just" eaLnBrk="1" hangingPunct="1">
              <a:lnSpc>
                <a:spcPct val="150000"/>
              </a:lnSpc>
              <a:buNone/>
            </a:pPr>
            <a:r>
              <a:rPr lang="en-US" altLang="zh-CN" sz="2000" dirty="0"/>
              <a:t>13 {</a:t>
            </a:r>
          </a:p>
          <a:p>
            <a:pPr marL="0" indent="0" algn="just" eaLnBrk="1" hangingPunct="1">
              <a:lnSpc>
                <a:spcPct val="150000"/>
              </a:lnSpc>
              <a:buNone/>
            </a:pPr>
            <a:r>
              <a:rPr lang="en-US" altLang="zh-CN" sz="2000" dirty="0"/>
              <a:t>14     return !(*H-&gt;prior)(H-&gt;data[j], H-&gt;data[</a:t>
            </a:r>
            <a:r>
              <a:rPr lang="en-US" altLang="zh-CN" sz="2000" dirty="0" err="1"/>
              <a:t>i</a:t>
            </a:r>
            <a:r>
              <a:rPr lang="en-US" altLang="zh-CN" sz="2000" dirty="0"/>
              <a:t>]);</a:t>
            </a:r>
          </a:p>
          <a:p>
            <a:pPr marL="0" indent="0" algn="just" eaLnBrk="1" hangingPunct="1">
              <a:lnSpc>
                <a:spcPct val="150000"/>
              </a:lnSpc>
              <a:buNone/>
            </a:pPr>
            <a:r>
              <a:rPr lang="en-US" altLang="zh-CN" sz="2000" dirty="0"/>
              <a:t>15 }</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最小堆的不变性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83732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每当位置</a:t>
            </a:r>
            <a:r>
              <a:rPr lang="en-US" altLang="zh-CN" sz="2000" dirty="0" err="1"/>
              <a:t>i</a:t>
            </a:r>
            <a:r>
              <a:rPr lang="zh-CN" altLang="en-US" sz="2000" dirty="0"/>
              <a:t>处的元素的优先级高于或等于位置</a:t>
            </a:r>
            <a:r>
              <a:rPr lang="en-US" altLang="zh-CN" sz="2000" dirty="0"/>
              <a:t>j</a:t>
            </a:r>
            <a:r>
              <a:rPr lang="zh-CN" altLang="en-US" sz="2000" dirty="0"/>
              <a:t>处的元素时，此函数返回</a:t>
            </a:r>
            <a:r>
              <a:rPr lang="en-US" altLang="zh-CN" sz="2000" dirty="0"/>
              <a:t>true</a:t>
            </a:r>
            <a:r>
              <a:rPr lang="zh-CN" altLang="en-US" sz="2000" dirty="0"/>
              <a:t>。使用</a:t>
            </a:r>
            <a:r>
              <a:rPr lang="en-US" altLang="zh-CN" sz="2000" dirty="0" err="1"/>
              <a:t>is_heap_safe</a:t>
            </a:r>
            <a:r>
              <a:rPr lang="zh-CN" altLang="en-US" sz="2000" dirty="0"/>
              <a:t>的第二个辅助函数将元素与其父元素交换：</a:t>
            </a:r>
            <a:endParaRPr lang="en-US" altLang="zh-CN" sz="2000" dirty="0"/>
          </a:p>
          <a:p>
            <a:pPr marL="0" indent="0" algn="just" eaLnBrk="1" hangingPunct="1">
              <a:lnSpc>
                <a:spcPct val="130000"/>
              </a:lnSpc>
              <a:spcBef>
                <a:spcPts val="0"/>
              </a:spcBef>
              <a:buNone/>
            </a:pPr>
            <a:r>
              <a:rPr lang="en-US" altLang="zh-CN" sz="2000" dirty="0"/>
              <a:t>17 void </a:t>
            </a:r>
            <a:r>
              <a:rPr lang="en-US" altLang="zh-CN" sz="2000" dirty="0" err="1"/>
              <a:t>swap_up</a:t>
            </a:r>
            <a:r>
              <a:rPr lang="en-US" altLang="zh-CN" sz="2000" dirty="0"/>
              <a:t>(heap* H, int child)</a:t>
            </a:r>
          </a:p>
          <a:p>
            <a:pPr marL="0" indent="0" algn="just" eaLnBrk="1" hangingPunct="1">
              <a:lnSpc>
                <a:spcPct val="130000"/>
              </a:lnSpc>
              <a:spcBef>
                <a:spcPts val="0"/>
              </a:spcBef>
              <a:buNone/>
            </a:pPr>
            <a:r>
              <a:rPr lang="en-US" altLang="zh-CN" sz="2000" dirty="0"/>
              <a:t>18 //@requires </a:t>
            </a:r>
            <a:r>
              <a:rPr lang="en-US" altLang="zh-CN" sz="2000" dirty="0" err="1"/>
              <a:t>is_heap_safe</a:t>
            </a:r>
            <a:r>
              <a:rPr lang="en-US" altLang="zh-CN" sz="2000" dirty="0"/>
              <a:t>(H);</a:t>
            </a:r>
          </a:p>
          <a:p>
            <a:pPr marL="0" indent="0" algn="just" eaLnBrk="1" hangingPunct="1">
              <a:lnSpc>
                <a:spcPct val="130000"/>
              </a:lnSpc>
              <a:spcBef>
                <a:spcPts val="0"/>
              </a:spcBef>
              <a:buNone/>
            </a:pPr>
            <a:r>
              <a:rPr lang="en-US" altLang="zh-CN" sz="2000" dirty="0"/>
              <a:t>19 //@requires 2 &lt;= child &amp;&amp; child &lt; H-&gt;next;</a:t>
            </a:r>
          </a:p>
          <a:p>
            <a:pPr marL="0" indent="0" algn="just" eaLnBrk="1" hangingPunct="1">
              <a:lnSpc>
                <a:spcPct val="130000"/>
              </a:lnSpc>
              <a:spcBef>
                <a:spcPts val="0"/>
              </a:spcBef>
              <a:buNone/>
            </a:pPr>
            <a:r>
              <a:rPr lang="en-US" altLang="zh-CN" sz="2000" dirty="0"/>
              <a:t>20 //@requires !</a:t>
            </a:r>
            <a:r>
              <a:rPr lang="en-US" altLang="zh-CN" sz="2000" dirty="0" err="1"/>
              <a:t>ok_above</a:t>
            </a:r>
            <a:r>
              <a:rPr lang="en-US" altLang="zh-CN" sz="2000" dirty="0"/>
              <a:t>(H, child/2, child); // parent == child/2</a:t>
            </a:r>
          </a:p>
          <a:p>
            <a:pPr marL="0" indent="0" algn="just" eaLnBrk="1" hangingPunct="1">
              <a:lnSpc>
                <a:spcPct val="130000"/>
              </a:lnSpc>
              <a:spcBef>
                <a:spcPts val="0"/>
              </a:spcBef>
              <a:buNone/>
            </a:pPr>
            <a:r>
              <a:rPr lang="en-US" altLang="zh-CN" sz="2000" dirty="0"/>
              <a:t>21 //@ensures </a:t>
            </a:r>
            <a:r>
              <a:rPr lang="en-US" altLang="zh-CN" sz="2000" dirty="0" err="1"/>
              <a:t>ok_above</a:t>
            </a:r>
            <a:r>
              <a:rPr lang="en-US" altLang="zh-CN" sz="2000" dirty="0"/>
              <a:t>(H, child/2, child);</a:t>
            </a:r>
          </a:p>
          <a:p>
            <a:pPr marL="0" indent="0" algn="just" eaLnBrk="1" hangingPunct="1">
              <a:lnSpc>
                <a:spcPct val="130000"/>
              </a:lnSpc>
              <a:spcBef>
                <a:spcPts val="0"/>
              </a:spcBef>
              <a:buNone/>
            </a:pPr>
            <a:r>
              <a:rPr lang="en-US" altLang="zh-CN" sz="2000" dirty="0"/>
              <a:t>22 {</a:t>
            </a:r>
          </a:p>
          <a:p>
            <a:pPr marL="0" indent="0" algn="just" eaLnBrk="1" hangingPunct="1">
              <a:lnSpc>
                <a:spcPct val="130000"/>
              </a:lnSpc>
              <a:spcBef>
                <a:spcPts val="0"/>
              </a:spcBef>
              <a:buNone/>
            </a:pPr>
            <a:r>
              <a:rPr lang="en-US" altLang="zh-CN" sz="2000" dirty="0"/>
              <a:t>23     int parent = child/2;</a:t>
            </a:r>
          </a:p>
          <a:p>
            <a:pPr marL="0" indent="0" algn="just" eaLnBrk="1" hangingPunct="1">
              <a:lnSpc>
                <a:spcPct val="130000"/>
              </a:lnSpc>
              <a:spcBef>
                <a:spcPts val="0"/>
              </a:spcBef>
              <a:buNone/>
            </a:pPr>
            <a:r>
              <a:rPr lang="en-US" altLang="zh-CN" sz="2000" dirty="0"/>
              <a:t>24     </a:t>
            </a:r>
            <a:r>
              <a:rPr lang="en-US" altLang="zh-CN" sz="2000" dirty="0" err="1"/>
              <a:t>elem</a:t>
            </a:r>
            <a:r>
              <a:rPr lang="en-US" altLang="zh-CN" sz="2000" dirty="0"/>
              <a:t> </a:t>
            </a:r>
            <a:r>
              <a:rPr lang="en-US" altLang="zh-CN" sz="2000" dirty="0" err="1"/>
              <a:t>tmp</a:t>
            </a:r>
            <a:r>
              <a:rPr lang="en-US" altLang="zh-CN" sz="2000" dirty="0"/>
              <a:t> = H-&gt;data[child];</a:t>
            </a:r>
          </a:p>
          <a:p>
            <a:pPr marL="0" indent="0" algn="just" eaLnBrk="1" hangingPunct="1">
              <a:lnSpc>
                <a:spcPct val="130000"/>
              </a:lnSpc>
              <a:spcBef>
                <a:spcPts val="0"/>
              </a:spcBef>
              <a:buNone/>
            </a:pPr>
            <a:r>
              <a:rPr lang="en-US" altLang="zh-CN" sz="2000" dirty="0"/>
              <a:t>25     H-&gt;data[child] = H-&gt;data[parent];</a:t>
            </a:r>
          </a:p>
          <a:p>
            <a:pPr marL="0" indent="0" algn="just" eaLnBrk="1" hangingPunct="1">
              <a:lnSpc>
                <a:spcPct val="130000"/>
              </a:lnSpc>
              <a:spcBef>
                <a:spcPts val="0"/>
              </a:spcBef>
              <a:buNone/>
            </a:pPr>
            <a:r>
              <a:rPr lang="en-US" altLang="zh-CN" sz="2000" dirty="0"/>
              <a:t>26     H-&gt;data[parent] = </a:t>
            </a:r>
            <a:r>
              <a:rPr lang="en-US" altLang="zh-CN" sz="2000" dirty="0" err="1"/>
              <a:t>tmp</a:t>
            </a:r>
            <a:r>
              <a:rPr lang="en-US" altLang="zh-CN" sz="2000" dirty="0"/>
              <a:t>;</a:t>
            </a:r>
          </a:p>
          <a:p>
            <a:pPr marL="0" indent="0" algn="just" eaLnBrk="1" hangingPunct="1">
              <a:lnSpc>
                <a:spcPct val="130000"/>
              </a:lnSpc>
              <a:spcBef>
                <a:spcPts val="0"/>
              </a:spcBef>
              <a:buNone/>
            </a:pPr>
            <a:r>
              <a:rPr lang="en-US" altLang="zh-CN" sz="2000" dirty="0"/>
              <a:t>27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最小堆的不变性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23282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事实证明，在上一课中看到的第二种形式中指定</a:t>
            </a:r>
            <a:r>
              <a:rPr lang="zh-CN" altLang="en-US" sz="2000" dirty="0">
                <a:latin typeface="黑体" panose="02010609060101010101" pitchFamily="49" charset="-122"/>
                <a:ea typeface="黑体" panose="02010609060101010101" pitchFamily="49" charset="-122"/>
              </a:rPr>
              <a:t>序不变性</a:t>
            </a:r>
            <a:r>
              <a:rPr lang="zh-CN" altLang="en-US" sz="2000" dirty="0"/>
              <a:t>更简单，它规定除根以外的每个节点都需要大于或等于其父节点。 为了检查这一点，我们遍历数组并比较每个节点 </a:t>
            </a:r>
            <a:r>
              <a:rPr lang="en-US" altLang="zh-CN" sz="2000" dirty="0"/>
              <a:t>data[</a:t>
            </a:r>
            <a:r>
              <a:rPr lang="en-US" altLang="zh-CN" sz="2000" dirty="0" err="1"/>
              <a:t>i</a:t>
            </a:r>
            <a:r>
              <a:rPr lang="en-US" altLang="zh-CN" sz="2000" dirty="0"/>
              <a:t>] </a:t>
            </a:r>
            <a:r>
              <a:rPr lang="zh-CN" altLang="en-US" sz="2000" dirty="0"/>
              <a:t>与其父节点的优先级，除了没有父节点的根 </a:t>
            </a:r>
            <a:r>
              <a:rPr lang="en-US" altLang="zh-CN" sz="2000" dirty="0"/>
              <a:t>(</a:t>
            </a:r>
            <a:r>
              <a:rPr lang="en-US" altLang="zh-CN" sz="2000" dirty="0" err="1"/>
              <a:t>i</a:t>
            </a:r>
            <a:r>
              <a:rPr lang="en-US" altLang="zh-CN" sz="2000" dirty="0"/>
              <a:t> = 1)</a:t>
            </a:r>
            <a:r>
              <a:rPr lang="zh-CN" altLang="en-US" sz="2000" dirty="0"/>
              <a:t>。</a:t>
            </a:r>
            <a:endParaRPr lang="en-US" altLang="zh-CN" sz="2000" dirty="0"/>
          </a:p>
          <a:p>
            <a:pPr marL="0" indent="0" algn="just" eaLnBrk="1" hangingPunct="1">
              <a:lnSpc>
                <a:spcPct val="150000"/>
              </a:lnSpc>
              <a:buNone/>
            </a:pPr>
            <a:r>
              <a:rPr lang="en-US" altLang="zh-CN" sz="2000" dirty="0"/>
              <a:t>29 bool </a:t>
            </a:r>
            <a:r>
              <a:rPr lang="en-US" altLang="zh-CN" sz="2000" dirty="0" err="1"/>
              <a:t>is_heap_ordered</a:t>
            </a:r>
            <a:r>
              <a:rPr lang="en-US" altLang="zh-CN" sz="2000" dirty="0"/>
              <a:t>(heap* H)</a:t>
            </a:r>
          </a:p>
          <a:p>
            <a:pPr marL="0" indent="0" algn="just" eaLnBrk="1" hangingPunct="1">
              <a:lnSpc>
                <a:spcPct val="150000"/>
              </a:lnSpc>
              <a:buNone/>
            </a:pPr>
            <a:r>
              <a:rPr lang="en-US" altLang="zh-CN" sz="2000" dirty="0"/>
              <a:t>30 //@requires </a:t>
            </a:r>
            <a:r>
              <a:rPr lang="en-US" altLang="zh-CN" sz="2000" dirty="0" err="1"/>
              <a:t>is_heap_safe</a:t>
            </a:r>
            <a:r>
              <a:rPr lang="en-US" altLang="zh-CN" sz="2000" dirty="0"/>
              <a:t>(H);</a:t>
            </a:r>
          </a:p>
          <a:p>
            <a:pPr marL="0" indent="0" algn="just" eaLnBrk="1" hangingPunct="1">
              <a:lnSpc>
                <a:spcPct val="150000"/>
              </a:lnSpc>
              <a:buNone/>
            </a:pPr>
            <a:r>
              <a:rPr lang="en-US" altLang="zh-CN" sz="2000" dirty="0"/>
              <a:t>31 {</a:t>
            </a:r>
          </a:p>
          <a:p>
            <a:pPr marL="0" indent="0" algn="just" eaLnBrk="1" hangingPunct="1">
              <a:lnSpc>
                <a:spcPct val="150000"/>
              </a:lnSpc>
              <a:buNone/>
            </a:pPr>
            <a:r>
              <a:rPr lang="en-US" altLang="zh-CN" sz="2000" dirty="0"/>
              <a:t>32     for (int child = 2; child &lt; H-&gt;next; child++)</a:t>
            </a:r>
          </a:p>
          <a:p>
            <a:pPr marL="0" indent="0" algn="just" eaLnBrk="1" hangingPunct="1">
              <a:lnSpc>
                <a:spcPct val="150000"/>
              </a:lnSpc>
              <a:buNone/>
            </a:pPr>
            <a:r>
              <a:rPr lang="en-US" altLang="zh-CN" sz="2000" dirty="0"/>
              <a:t>33     //@loop_invariant 2 &lt;= child;</a:t>
            </a:r>
          </a:p>
          <a:p>
            <a:pPr marL="0" indent="0" algn="just" eaLnBrk="1" hangingPunct="1">
              <a:lnSpc>
                <a:spcPct val="150000"/>
              </a:lnSpc>
              <a:buNone/>
            </a:pPr>
            <a:r>
              <a:rPr lang="en-US" altLang="zh-CN" sz="2000" dirty="0"/>
              <a:t>34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堆的序不变性</a:t>
            </a:r>
          </a:p>
        </p:txBody>
      </p:sp>
    </p:spTree>
    <p:extLst>
      <p:ext uri="{BB962C8B-B14F-4D97-AF65-F5344CB8AC3E}">
        <p14:creationId xmlns:p14="http://schemas.microsoft.com/office/powerpoint/2010/main" val="3896731479"/>
      </p:ext>
    </p:extLst>
  </p:cSld>
  <p:clrMapOvr>
    <a:masterClrMapping/>
  </p:clrMapOvr>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21500</TotalTime>
  <Words>6120</Words>
  <Application>Microsoft Office PowerPoint</Application>
  <PresentationFormat>全屏显示(4:3)</PresentationFormat>
  <Paragraphs>564</Paragraphs>
  <Slides>47</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黑体</vt:lpstr>
      <vt:lpstr>Arial</vt:lpstr>
      <vt:lpstr>Garamond</vt:lpstr>
      <vt:lpstr>Times New Roman</vt:lpstr>
      <vt:lpstr>Wingdings</vt:lpstr>
      <vt:lpstr>Edge</vt:lpstr>
      <vt:lpstr>Lecture 18 Restoring Invariants 第18讲 恢复不变性</vt:lpstr>
      <vt:lpstr>1 引言</vt:lpstr>
      <vt:lpstr>2 堆结构</vt:lpstr>
      <vt:lpstr>2 堆结构(续)</vt:lpstr>
      <vt:lpstr>3 最小堆的不变性</vt:lpstr>
      <vt:lpstr>3 最小堆的不变性(续)</vt:lpstr>
      <vt:lpstr>3 最小堆的不变性(续)</vt:lpstr>
      <vt:lpstr>3 最小堆的不变性(续)</vt:lpstr>
      <vt:lpstr>4 堆的序不变性</vt:lpstr>
      <vt:lpstr>4 堆的序不变性(续)</vt:lpstr>
      <vt:lpstr>5 创建堆</vt:lpstr>
      <vt:lpstr>5 创建堆(续)</vt:lpstr>
      <vt:lpstr>6 插入和上筛</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6 插入和上筛(续)</vt:lpstr>
      <vt:lpstr>7 删除最小元素并向下筛</vt:lpstr>
      <vt:lpstr>7 删除最小元素并向下筛(续)</vt:lpstr>
      <vt:lpstr>7 删除最小元素并向下筛(续)</vt:lpstr>
      <vt:lpstr>7 删除最小元素并向下筛(续)</vt:lpstr>
      <vt:lpstr>7 删除最小元素并向下筛(续)</vt:lpstr>
      <vt:lpstr>7 删除最小元素并向下筛(续)</vt:lpstr>
      <vt:lpstr>7 删除最小元素并向下筛(续)</vt:lpstr>
      <vt:lpstr>7 删除最小元素并向下筛(续)</vt:lpstr>
      <vt:lpstr>7 删除最小元素并向下筛(续)</vt:lpstr>
      <vt:lpstr>7 删除最小元素并向下筛(续)</vt:lpstr>
      <vt:lpstr>7 删除最小元素并向下筛(续)</vt:lpstr>
      <vt:lpstr>8 堆排序</vt:lpstr>
      <vt:lpstr>8 堆排序(续)</vt:lpstr>
      <vt:lpstr>8 堆排序(续)</vt:lpstr>
      <vt:lpstr>8 堆排序(续)</vt:lpstr>
      <vt:lpstr>8 堆排序(续)</vt:lpstr>
      <vt:lpstr>9 总结</vt:lpstr>
      <vt:lpstr>思考题：</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466</cp:revision>
  <cp:lastPrinted>1601-01-01T00:00:00Z</cp:lastPrinted>
  <dcterms:created xsi:type="dcterms:W3CDTF">2014-11-05T12:07:07Z</dcterms:created>
  <dcterms:modified xsi:type="dcterms:W3CDTF">2024-04-13T03:01:48Z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