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4"/>
  </p:notesMasterIdLst>
  <p:sldIdLst>
    <p:sldId id="256" r:id="rId2"/>
    <p:sldId id="257" r:id="rId3"/>
    <p:sldId id="483" r:id="rId4"/>
    <p:sldId id="440" r:id="rId5"/>
    <p:sldId id="484" r:id="rId6"/>
    <p:sldId id="441" r:id="rId7"/>
    <p:sldId id="485" r:id="rId8"/>
    <p:sldId id="486" r:id="rId9"/>
    <p:sldId id="487" r:id="rId10"/>
    <p:sldId id="488" r:id="rId11"/>
    <p:sldId id="442" r:id="rId12"/>
    <p:sldId id="489" r:id="rId13"/>
    <p:sldId id="490" r:id="rId14"/>
    <p:sldId id="443" r:id="rId15"/>
    <p:sldId id="444" r:id="rId16"/>
    <p:sldId id="491" r:id="rId17"/>
    <p:sldId id="492" r:id="rId18"/>
    <p:sldId id="445" r:id="rId19"/>
    <p:sldId id="446"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rgbClr val="000099"/>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0000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04" autoAdjust="0"/>
  </p:normalViewPr>
  <p:slideViewPr>
    <p:cSldViewPr>
      <p:cViewPr varScale="1">
        <p:scale>
          <a:sx n="95" d="100"/>
          <a:sy n="95" d="100"/>
        </p:scale>
        <p:origin x="8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200" b="0">
                <a:solidFill>
                  <a:schemeClr val="tx1"/>
                </a:solidFill>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200" b="0">
                <a:solidFill>
                  <a:schemeClr val="tx1"/>
                </a:solidFill>
              </a:defRPr>
            </a:lvl1pPr>
          </a:lstStyle>
          <a:p>
            <a:pPr>
              <a:defRPr/>
            </a:pPr>
            <a:fld id="{03D82BB7-0F90-4ADE-B8DC-F2E7F7EF717B}" type="slidenum">
              <a:rPr lang="en-US" altLang="zh-CN"/>
              <a:pPr>
                <a:defRPr/>
              </a:pPr>
              <a:t>‹#›</a:t>
            </a:fld>
            <a:endParaRPr lang="en-US" altLang="zh-CN"/>
          </a:p>
        </p:txBody>
      </p:sp>
    </p:spTree>
    <p:extLst>
      <p:ext uri="{BB962C8B-B14F-4D97-AF65-F5344CB8AC3E}">
        <p14:creationId xmlns:p14="http://schemas.microsoft.com/office/powerpoint/2010/main" val="2968960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 name="Rectangle 2"/>
          <p:cNvSpPr>
            <a:spLocks noGrp="1" noChangeArrowheads="1"/>
          </p:cNvSpPr>
          <p:nvPr>
            <p:ph type="ctrTitle"/>
          </p:nvPr>
        </p:nvSpPr>
        <p:spPr>
          <a:xfrm>
            <a:off x="685800" y="1295400"/>
            <a:ext cx="7623175" cy="1752600"/>
          </a:xfrm>
        </p:spPr>
        <p:txBody>
          <a:bodyPr/>
          <a:lstStyle>
            <a:lvl1pPr>
              <a:defRPr sz="4800"/>
            </a:lvl1pPr>
          </a:lstStyle>
          <a:p>
            <a:pPr lvl="0"/>
            <a:r>
              <a:rPr lang="zh-CN" altLang="en-US" noProof="0"/>
              <a:t>单击此处编辑母版标题样式</a:t>
            </a:r>
          </a:p>
        </p:txBody>
      </p:sp>
      <p:sp>
        <p:nvSpPr>
          <p:cNvPr id="20483" name="Rectangle 3"/>
          <p:cNvSpPr>
            <a:spLocks noGrp="1" noChangeArrowheads="1"/>
          </p:cNvSpPr>
          <p:nvPr>
            <p:ph type="subTitle" idx="1"/>
          </p:nvPr>
        </p:nvSpPr>
        <p:spPr>
          <a:xfrm>
            <a:off x="1981200" y="3962400"/>
            <a:ext cx="6553200" cy="1752600"/>
          </a:xfrm>
        </p:spPr>
        <p:txBody>
          <a:bodyPr/>
          <a:lstStyle>
            <a:lvl1pPr marL="0" indent="0" algn="r">
              <a:buFont typeface="Wingdings" panose="05000000000000000000" pitchFamily="2" charset="2"/>
              <a:buNone/>
              <a:defRPr sz="3200" b="0">
                <a:effectLst>
                  <a:outerShdw blurRad="38100" dist="38100" dir="2700000" algn="tl">
                    <a:srgbClr val="C0C0C0"/>
                  </a:outerShdw>
                </a:effectLst>
              </a:defRPr>
            </a:lvl1pPr>
          </a:lstStyle>
          <a:p>
            <a:pPr lvl="0"/>
            <a:r>
              <a:rPr lang="zh-CN" altLang="en-US" noProof="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fld id="{E496A50B-9764-4E6A-9CC1-D0FA8ABBB05F}" type="datetime1">
              <a:rPr lang="zh-CN" altLang="en-US"/>
              <a:pPr>
                <a:defRPr/>
              </a:pPr>
              <a:t>2024-04-22</a:t>
            </a:fld>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a:t>华中科技大学计算机学院</a:t>
            </a:r>
          </a:p>
        </p:txBody>
      </p:sp>
      <p:sp>
        <p:nvSpPr>
          <p:cNvPr id="8" name="Rectangle 6"/>
          <p:cNvSpPr>
            <a:spLocks noGrp="1" noChangeArrowheads="1"/>
          </p:cNvSpPr>
          <p:nvPr>
            <p:ph type="sldNum" sz="quarter" idx="12"/>
          </p:nvPr>
        </p:nvSpPr>
        <p:spPr/>
        <p:txBody>
          <a:bodyPr/>
          <a:lstStyle>
            <a:lvl1pPr>
              <a:defRPr sz="1200"/>
            </a:lvl1pPr>
          </a:lstStyle>
          <a:p>
            <a:pPr>
              <a:defRPr/>
            </a:pPr>
            <a:fld id="{5FBAA883-7432-4BB2-8287-7305C3425A18}" type="slidenum">
              <a:rPr lang="en-US" altLang="zh-CN"/>
              <a:pPr>
                <a:defRPr/>
              </a:pPr>
              <a:t>‹#›</a:t>
            </a:fld>
            <a:endParaRPr lang="en-US" altLang="zh-CN"/>
          </a:p>
        </p:txBody>
      </p:sp>
    </p:spTree>
    <p:extLst>
      <p:ext uri="{BB962C8B-B14F-4D97-AF65-F5344CB8AC3E}">
        <p14:creationId xmlns:p14="http://schemas.microsoft.com/office/powerpoint/2010/main" val="160812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B3E4BE4-F726-4249-8435-4C20BA9875EC}" type="datetime1">
              <a:rPr lang="zh-CN" altLang="en-US"/>
              <a:pPr>
                <a:defRPr/>
              </a:pPr>
              <a:t>2024-04-22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94C1B0F8-6C6E-4561-970A-84295DF05F56}" type="slidenum">
              <a:rPr lang="en-US" altLang="zh-CN"/>
              <a:pPr>
                <a:defRPr/>
              </a:pPr>
              <a:t>‹#›</a:t>
            </a:fld>
            <a:endParaRPr lang="en-US" altLang="zh-CN"/>
          </a:p>
        </p:txBody>
      </p:sp>
    </p:spTree>
    <p:extLst>
      <p:ext uri="{BB962C8B-B14F-4D97-AF65-F5344CB8AC3E}">
        <p14:creationId xmlns:p14="http://schemas.microsoft.com/office/powerpoint/2010/main" val="36634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B1C7EC-5AA9-423A-839C-06DEC979CF87}" type="datetime1">
              <a:rPr lang="zh-CN" altLang="en-US"/>
              <a:pPr>
                <a:defRPr/>
              </a:pPr>
              <a:t>2024-04-22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DF3734E-FBFF-4665-B773-63876A2E7DC2}" type="slidenum">
              <a:rPr lang="en-US" altLang="zh-CN"/>
              <a:pPr>
                <a:defRPr/>
              </a:pPr>
              <a:t>‹#›</a:t>
            </a:fld>
            <a:endParaRPr lang="en-US" altLang="zh-CN"/>
          </a:p>
        </p:txBody>
      </p:sp>
    </p:spTree>
    <p:extLst>
      <p:ext uri="{BB962C8B-B14F-4D97-AF65-F5344CB8AC3E}">
        <p14:creationId xmlns:p14="http://schemas.microsoft.com/office/powerpoint/2010/main" val="30465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B0BB87B2-8D18-44FE-B75E-8AF49736DBEB}" type="datetime1">
              <a:rPr lang="zh-CN" altLang="en-US"/>
              <a:pPr>
                <a:defRPr/>
              </a:pPr>
              <a:t>2024-04-22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55CB3C60-4A3D-4CBF-90DB-B53334195BAC}" type="slidenum">
              <a:rPr lang="en-US" altLang="zh-CN"/>
              <a:pPr>
                <a:defRPr/>
              </a:pPr>
              <a:t>‹#›</a:t>
            </a:fld>
            <a:endParaRPr lang="en-US" altLang="zh-CN"/>
          </a:p>
        </p:txBody>
      </p:sp>
    </p:spTree>
    <p:extLst>
      <p:ext uri="{BB962C8B-B14F-4D97-AF65-F5344CB8AC3E}">
        <p14:creationId xmlns:p14="http://schemas.microsoft.com/office/powerpoint/2010/main" val="387586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D05994D2-6349-44B7-92C5-820BF34546F6}" type="datetime1">
              <a:rPr lang="zh-CN" altLang="en-US"/>
              <a:pPr>
                <a:defRPr/>
              </a:pPr>
              <a:t>2024-04-22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6" name="Rectangle 6"/>
          <p:cNvSpPr>
            <a:spLocks noGrp="1" noChangeArrowheads="1"/>
          </p:cNvSpPr>
          <p:nvPr>
            <p:ph type="sldNum" sz="quarter" idx="12"/>
          </p:nvPr>
        </p:nvSpPr>
        <p:spPr>
          <a:ln/>
        </p:spPr>
        <p:txBody>
          <a:bodyPr/>
          <a:lstStyle>
            <a:lvl1pPr>
              <a:defRPr/>
            </a:lvl1pPr>
          </a:lstStyle>
          <a:p>
            <a:pPr>
              <a:defRPr/>
            </a:pPr>
            <a:fld id="{DD3ACB07-FBDA-4FB8-AD14-8A0F6A619959}" type="slidenum">
              <a:rPr lang="en-US" altLang="zh-CN"/>
              <a:pPr>
                <a:defRPr/>
              </a:pPr>
              <a:t>‹#›</a:t>
            </a:fld>
            <a:endParaRPr lang="en-US" altLang="zh-CN"/>
          </a:p>
        </p:txBody>
      </p:sp>
    </p:spTree>
    <p:extLst>
      <p:ext uri="{BB962C8B-B14F-4D97-AF65-F5344CB8AC3E}">
        <p14:creationId xmlns:p14="http://schemas.microsoft.com/office/powerpoint/2010/main" val="154904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FFB6612-1B3C-477E-A5C3-89E89C6DB316}" type="datetime1">
              <a:rPr lang="zh-CN" altLang="en-US"/>
              <a:pPr>
                <a:defRPr/>
              </a:pPr>
              <a:t>2024-04-22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5B9DFF52-9769-44D1-BA3A-50870956AE7D}" type="slidenum">
              <a:rPr lang="en-US" altLang="zh-CN"/>
              <a:pPr>
                <a:defRPr/>
              </a:pPr>
              <a:t>‹#›</a:t>
            </a:fld>
            <a:endParaRPr lang="en-US" altLang="zh-CN"/>
          </a:p>
        </p:txBody>
      </p:sp>
    </p:spTree>
    <p:extLst>
      <p:ext uri="{BB962C8B-B14F-4D97-AF65-F5344CB8AC3E}">
        <p14:creationId xmlns:p14="http://schemas.microsoft.com/office/powerpoint/2010/main" val="394613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0D21E30-E03A-45D8-966F-918A3E2EC11E}" type="datetime1">
              <a:rPr lang="zh-CN" altLang="en-US"/>
              <a:pPr>
                <a:defRPr/>
              </a:pPr>
              <a:t>2024-04-22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9" name="Rectangle 6"/>
          <p:cNvSpPr>
            <a:spLocks noGrp="1" noChangeArrowheads="1"/>
          </p:cNvSpPr>
          <p:nvPr>
            <p:ph type="sldNum" sz="quarter" idx="12"/>
          </p:nvPr>
        </p:nvSpPr>
        <p:spPr>
          <a:ln/>
        </p:spPr>
        <p:txBody>
          <a:bodyPr/>
          <a:lstStyle>
            <a:lvl1pPr>
              <a:defRPr/>
            </a:lvl1pPr>
          </a:lstStyle>
          <a:p>
            <a:pPr>
              <a:defRPr/>
            </a:pPr>
            <a:fld id="{3C81FC15-7A29-4D3F-9D5F-D0E0C1160A62}" type="slidenum">
              <a:rPr lang="en-US" altLang="zh-CN"/>
              <a:pPr>
                <a:defRPr/>
              </a:pPr>
              <a:t>‹#›</a:t>
            </a:fld>
            <a:endParaRPr lang="en-US" altLang="zh-CN"/>
          </a:p>
        </p:txBody>
      </p:sp>
    </p:spTree>
    <p:extLst>
      <p:ext uri="{BB962C8B-B14F-4D97-AF65-F5344CB8AC3E}">
        <p14:creationId xmlns:p14="http://schemas.microsoft.com/office/powerpoint/2010/main" val="35940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6E3DBC1-5A41-4338-9FB4-34889FE05E29}" type="datetime1">
              <a:rPr lang="zh-CN" altLang="en-US"/>
              <a:pPr>
                <a:defRPr/>
              </a:pPr>
              <a:t>2024-04-22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5" name="Rectangle 6"/>
          <p:cNvSpPr>
            <a:spLocks noGrp="1" noChangeArrowheads="1"/>
          </p:cNvSpPr>
          <p:nvPr>
            <p:ph type="sldNum" sz="quarter" idx="12"/>
          </p:nvPr>
        </p:nvSpPr>
        <p:spPr>
          <a:ln/>
        </p:spPr>
        <p:txBody>
          <a:bodyPr/>
          <a:lstStyle>
            <a:lvl1pPr>
              <a:defRPr/>
            </a:lvl1pPr>
          </a:lstStyle>
          <a:p>
            <a:pPr>
              <a:defRPr/>
            </a:pPr>
            <a:fld id="{86A9EEEB-11F8-4861-A52E-E6C7704F7894}" type="slidenum">
              <a:rPr lang="en-US" altLang="zh-CN"/>
              <a:pPr>
                <a:defRPr/>
              </a:pPr>
              <a:t>‹#›</a:t>
            </a:fld>
            <a:endParaRPr lang="en-US" altLang="zh-CN"/>
          </a:p>
        </p:txBody>
      </p:sp>
    </p:spTree>
    <p:extLst>
      <p:ext uri="{BB962C8B-B14F-4D97-AF65-F5344CB8AC3E}">
        <p14:creationId xmlns:p14="http://schemas.microsoft.com/office/powerpoint/2010/main" val="316720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9E3639-0A91-4CB5-9963-2212DCB65F9C}" type="datetime1">
              <a:rPr lang="zh-CN" altLang="en-US"/>
              <a:pPr>
                <a:defRPr/>
              </a:pPr>
              <a:t>2024-04-22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4" name="Rectangle 6"/>
          <p:cNvSpPr>
            <a:spLocks noGrp="1" noChangeArrowheads="1"/>
          </p:cNvSpPr>
          <p:nvPr>
            <p:ph type="sldNum" sz="quarter" idx="12"/>
          </p:nvPr>
        </p:nvSpPr>
        <p:spPr>
          <a:ln/>
        </p:spPr>
        <p:txBody>
          <a:bodyPr/>
          <a:lstStyle>
            <a:lvl1pPr>
              <a:defRPr/>
            </a:lvl1pPr>
          </a:lstStyle>
          <a:p>
            <a:pPr>
              <a:defRPr/>
            </a:pPr>
            <a:fld id="{EF2AD4AC-163E-4B5E-8356-91B2BC8DC3B9}" type="slidenum">
              <a:rPr lang="en-US" altLang="zh-CN"/>
              <a:pPr>
                <a:defRPr/>
              </a:pPr>
              <a:t>‹#›</a:t>
            </a:fld>
            <a:endParaRPr lang="en-US" altLang="zh-CN"/>
          </a:p>
        </p:txBody>
      </p:sp>
    </p:spTree>
    <p:extLst>
      <p:ext uri="{BB962C8B-B14F-4D97-AF65-F5344CB8AC3E}">
        <p14:creationId xmlns:p14="http://schemas.microsoft.com/office/powerpoint/2010/main" val="184086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6A959E0-27DA-46BE-83B1-0AD3EEAAF756}" type="datetime1">
              <a:rPr lang="zh-CN" altLang="en-US"/>
              <a:pPr>
                <a:defRPr/>
              </a:pPr>
              <a:t>2024-04-22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46052C6C-96B9-4831-A406-A714AEEE8504}" type="slidenum">
              <a:rPr lang="en-US" altLang="zh-CN"/>
              <a:pPr>
                <a:defRPr/>
              </a:pPr>
              <a:t>‹#›</a:t>
            </a:fld>
            <a:endParaRPr lang="en-US" altLang="zh-CN"/>
          </a:p>
        </p:txBody>
      </p:sp>
    </p:spTree>
    <p:extLst>
      <p:ext uri="{BB962C8B-B14F-4D97-AF65-F5344CB8AC3E}">
        <p14:creationId xmlns:p14="http://schemas.microsoft.com/office/powerpoint/2010/main" val="52672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6102CAA-B10E-4D56-AE79-71D61BD0E5DC}" type="datetime1">
              <a:rPr lang="zh-CN" altLang="en-US"/>
              <a:pPr>
                <a:defRPr/>
              </a:pPr>
              <a:t>2024-04-22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华中科技大学计算机学院</a:t>
            </a:r>
          </a:p>
        </p:txBody>
      </p:sp>
      <p:sp>
        <p:nvSpPr>
          <p:cNvPr id="7" name="Rectangle 6"/>
          <p:cNvSpPr>
            <a:spLocks noGrp="1" noChangeArrowheads="1"/>
          </p:cNvSpPr>
          <p:nvPr>
            <p:ph type="sldNum" sz="quarter" idx="12"/>
          </p:nvPr>
        </p:nvSpPr>
        <p:spPr>
          <a:ln/>
        </p:spPr>
        <p:txBody>
          <a:bodyPr/>
          <a:lstStyle>
            <a:lvl1pPr>
              <a:defRPr/>
            </a:lvl1pPr>
          </a:lstStyle>
          <a:p>
            <a:pPr>
              <a:defRPr/>
            </a:pPr>
            <a:fld id="{25831B54-75DB-4D36-B6B6-3755BE4E2E60}" type="slidenum">
              <a:rPr lang="en-US" altLang="zh-CN"/>
              <a:pPr>
                <a:defRPr/>
              </a:pPr>
              <a:t>‹#›</a:t>
            </a:fld>
            <a:endParaRPr lang="en-US" altLang="zh-CN"/>
          </a:p>
        </p:txBody>
      </p:sp>
    </p:spTree>
    <p:extLst>
      <p:ext uri="{BB962C8B-B14F-4D97-AF65-F5344CB8AC3E}">
        <p14:creationId xmlns:p14="http://schemas.microsoft.com/office/powerpoint/2010/main" val="310195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spcAft>
                <a:spcPct val="0"/>
              </a:spcAft>
              <a:buClrTx/>
              <a:buSzTx/>
              <a:buFontTx/>
              <a:buNone/>
              <a:defRPr sz="1400" b="0">
                <a:solidFill>
                  <a:schemeClr val="tx1"/>
                </a:solidFill>
                <a:latin typeface="+mj-lt"/>
              </a:defRPr>
            </a:lvl1pPr>
          </a:lstStyle>
          <a:p>
            <a:pPr>
              <a:defRPr/>
            </a:pPr>
            <a:fld id="{0745CFAB-1B2A-4233-9AA9-E9B4539618A4}" type="datetime1">
              <a:rPr lang="zh-CN" altLang="en-US"/>
              <a:pPr>
                <a:defRPr/>
              </a:pPr>
              <a:t>2024-04-22</a:t>
            </a:fld>
            <a:endParaRPr lang="en-US" altLang="zh-CN"/>
          </a:p>
        </p:txBody>
      </p:sp>
      <p:sp>
        <p:nvSpPr>
          <p:cNvPr id="194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spcBef>
                <a:spcPct val="0"/>
              </a:spcBef>
              <a:spcAft>
                <a:spcPct val="0"/>
              </a:spcAft>
              <a:buClrTx/>
              <a:buSzTx/>
              <a:buFontTx/>
              <a:buNone/>
              <a:defRPr sz="1400" b="0">
                <a:solidFill>
                  <a:schemeClr val="tx1"/>
                </a:solidFill>
                <a:latin typeface="+mj-lt"/>
              </a:defRPr>
            </a:lvl1pPr>
          </a:lstStyle>
          <a:p>
            <a:pPr>
              <a:defRPr/>
            </a:pPr>
            <a:r>
              <a:rPr lang="en-US" altLang="zh-CN"/>
              <a:t>华中科技大学计算机学院</a:t>
            </a:r>
          </a:p>
        </p:txBody>
      </p:sp>
      <p:sp>
        <p:nvSpPr>
          <p:cNvPr id="194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spcAft>
                <a:spcPct val="0"/>
              </a:spcAft>
              <a:buClrTx/>
              <a:buSzTx/>
              <a:buFontTx/>
              <a:buNone/>
              <a:defRPr sz="1400" b="0">
                <a:solidFill>
                  <a:schemeClr val="tx1"/>
                </a:solidFill>
                <a:latin typeface="+mj-lt"/>
              </a:defRPr>
            </a:lvl1pPr>
          </a:lstStyle>
          <a:p>
            <a:pPr>
              <a:defRPr/>
            </a:pPr>
            <a:fld id="{710BF61A-4145-4CFE-8300-82CDCD18DD4E}"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0" fontAlgn="base" hangingPunct="0">
        <a:spcBef>
          <a:spcPct val="0"/>
        </a:spcBef>
        <a:spcAft>
          <a:spcPct val="0"/>
        </a:spcAft>
        <a:defRPr sz="4000" b="1" kern="12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Garamond" panose="02020404030301010803" pitchFamily="18"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A20036A-71D2-4A86-AAF9-FAFEB6ADA561}" type="datetime1">
              <a:rPr lang="zh-CN" altLang="en-US"/>
              <a:pPr>
                <a:defRPr/>
              </a:pPr>
              <a:t>2024-04-22</a:t>
            </a:fld>
            <a:endParaRPr lang="en-US" altLang="zh-CN"/>
          </a:p>
        </p:txBody>
      </p:sp>
      <p:sp>
        <p:nvSpPr>
          <p:cNvPr id="5" name="Rectangle 5"/>
          <p:cNvSpPr>
            <a:spLocks noGrp="1" noChangeArrowheads="1"/>
          </p:cNvSpPr>
          <p:nvPr>
            <p:ph type="ftr" sz="quarter" idx="11"/>
          </p:nvPr>
        </p:nvSpPr>
        <p:spPr/>
        <p:txBody>
          <a:bodyPr/>
          <a:lstStyle/>
          <a:p>
            <a:pPr>
              <a:defRPr/>
            </a:pPr>
            <a:r>
              <a:rPr lang="en-US" altLang="zh-CN"/>
              <a:t>华中科技大学计算机学院</a:t>
            </a:r>
          </a:p>
        </p:txBody>
      </p:sp>
      <p:sp>
        <p:nvSpPr>
          <p:cNvPr id="6" name="Rectangle 6"/>
          <p:cNvSpPr>
            <a:spLocks noGrp="1" noChangeArrowheads="1"/>
          </p:cNvSpPr>
          <p:nvPr>
            <p:ph type="sldNum" sz="quarter" idx="12"/>
          </p:nvPr>
        </p:nvSpPr>
        <p:spPr/>
        <p:txBody>
          <a:bodyPr/>
          <a:lstStyle/>
          <a:p>
            <a:pPr>
              <a:defRPr/>
            </a:pPr>
            <a:fld id="{8B905EBB-3D66-4B16-94D0-277991D88167}" type="slidenum">
              <a:rPr lang="en-US" altLang="zh-CN"/>
              <a:pPr>
                <a:defRPr/>
              </a:pPr>
              <a:t>1</a:t>
            </a:fld>
            <a:endParaRPr lang="en-US" altLang="zh-CN"/>
          </a:p>
        </p:txBody>
      </p:sp>
      <p:sp>
        <p:nvSpPr>
          <p:cNvPr id="4098" name="Rectangle 2"/>
          <p:cNvSpPr>
            <a:spLocks noGrp="1" noChangeArrowheads="1"/>
          </p:cNvSpPr>
          <p:nvPr>
            <p:ph type="ctrTitle"/>
          </p:nvPr>
        </p:nvSpPr>
        <p:spPr>
          <a:xfrm>
            <a:off x="685800" y="1295400"/>
            <a:ext cx="8229600" cy="2228850"/>
          </a:xfrm>
        </p:spPr>
        <p:txBody>
          <a:bodyPr/>
          <a:lstStyle/>
          <a:p>
            <a:pPr eaLnBrk="1" hangingPunct="1">
              <a:defRPr/>
            </a:pPr>
            <a:r>
              <a:rPr lang="en-US" altLang="en-US" sz="4400" dirty="0"/>
              <a:t>Lecture </a:t>
            </a:r>
            <a:r>
              <a:rPr lang="en-US" altLang="zh-CN" sz="4400" dirty="0"/>
              <a:t>19</a:t>
            </a:r>
            <a:r>
              <a:rPr lang="en-US" altLang="en-US" sz="4400" dirty="0"/>
              <a:t> </a:t>
            </a:r>
            <a:r>
              <a:rPr lang="en-US" altLang="zh-CN" sz="3200" dirty="0"/>
              <a:t>Data Structures in C</a:t>
            </a:r>
            <a:br>
              <a:rPr lang="en-US" altLang="zh-CN" sz="4400" dirty="0"/>
            </a:br>
            <a:r>
              <a:rPr lang="zh-CN" altLang="en-US" sz="4400" dirty="0"/>
              <a:t>第</a:t>
            </a:r>
            <a:r>
              <a:rPr lang="en-US" altLang="zh-CN" sz="4400" dirty="0"/>
              <a:t>19</a:t>
            </a:r>
            <a:r>
              <a:rPr lang="zh-CN" altLang="en-US" sz="4400" dirty="0"/>
              <a:t>讲 </a:t>
            </a:r>
            <a:r>
              <a:rPr lang="en-US" altLang="zh-CN" sz="4400" dirty="0"/>
              <a:t>C</a:t>
            </a:r>
            <a:r>
              <a:rPr lang="zh-CN" altLang="en-US" sz="4400" dirty="0"/>
              <a:t>数据结构</a:t>
            </a:r>
          </a:p>
        </p:txBody>
      </p:sp>
      <p:sp>
        <p:nvSpPr>
          <p:cNvPr id="4099" name="Rectangle 3"/>
          <p:cNvSpPr>
            <a:spLocks noGrp="1" noChangeArrowheads="1"/>
          </p:cNvSpPr>
          <p:nvPr>
            <p:ph type="subTitle" idx="1"/>
          </p:nvPr>
        </p:nvSpPr>
        <p:spPr>
          <a:xfrm>
            <a:off x="1981200" y="3962400"/>
            <a:ext cx="6553200" cy="2133600"/>
          </a:xfrm>
        </p:spPr>
        <p:txBody>
          <a:bodyPr/>
          <a:lstStyle/>
          <a:p>
            <a:pPr eaLnBrk="1" hangingPunct="1">
              <a:defRPr/>
            </a:pPr>
            <a:r>
              <a:rPr lang="zh-CN" altLang="en-US" sz="3600" b="1" dirty="0">
                <a:ea typeface="华文细黑" panose="02010600040101010101" pitchFamily="2" charset="-122"/>
              </a:rPr>
              <a:t>华中科技大学计算机学院</a:t>
            </a:r>
          </a:p>
          <a:p>
            <a:pPr eaLnBrk="1" hangingPunct="1">
              <a:defRPr/>
            </a:pPr>
            <a:endParaRPr lang="zh-CN" altLang="en-US" sz="3600" b="1" dirty="0">
              <a:ea typeface="华文细黑" panose="02010600040101010101" pitchFamily="2" charset="-122"/>
            </a:endParaRPr>
          </a:p>
          <a:p>
            <a:pPr eaLnBrk="1" hangingPunct="1">
              <a:defRPr/>
            </a:pPr>
            <a:r>
              <a:rPr lang="zh-CN" altLang="en-US" sz="3600" b="1" dirty="0">
                <a:ea typeface="华文细黑" panose="02010600040101010101" pitchFamily="2" charset="-122"/>
              </a:rPr>
              <a:t>李开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en-US" altLang="zh-CN" sz="2000" dirty="0"/>
              <a:t>#ifdef VERSION_ONE</a:t>
            </a:r>
          </a:p>
          <a:p>
            <a:pPr marL="0" indent="0" algn="just" eaLnBrk="1" hangingPunct="1">
              <a:lnSpc>
                <a:spcPct val="150000"/>
              </a:lnSpc>
              <a:buNone/>
            </a:pPr>
            <a:r>
              <a:rPr lang="en-US" altLang="zh-CN" sz="2000" dirty="0" err="1"/>
              <a:t>printf</a:t>
            </a:r>
            <a:r>
              <a:rPr lang="en-US" altLang="zh-CN" sz="2000" dirty="0"/>
              <a:t>("This is version 1\n");</a:t>
            </a:r>
          </a:p>
          <a:p>
            <a:pPr marL="0" indent="0" algn="just" eaLnBrk="1" hangingPunct="1">
              <a:lnSpc>
                <a:spcPct val="150000"/>
              </a:lnSpc>
              <a:buNone/>
            </a:pPr>
            <a:r>
              <a:rPr lang="en-US" altLang="zh-CN" sz="2000" dirty="0"/>
              <a:t>#else</a:t>
            </a:r>
          </a:p>
          <a:p>
            <a:pPr marL="0" indent="0" algn="just" eaLnBrk="1" hangingPunct="1">
              <a:lnSpc>
                <a:spcPct val="150000"/>
              </a:lnSpc>
              <a:buNone/>
            </a:pPr>
            <a:r>
              <a:rPr lang="en-US" altLang="zh-CN" sz="2000" dirty="0" err="1"/>
              <a:t>printf</a:t>
            </a:r>
            <a:r>
              <a:rPr lang="en-US" altLang="zh-CN" sz="2000" dirty="0"/>
              <a:t>("This is not version 1\n");</a:t>
            </a:r>
          </a:p>
          <a:p>
            <a:pPr marL="0" indent="0" algn="just" eaLnBrk="1" hangingPunct="1">
              <a:lnSpc>
                <a:spcPct val="150000"/>
              </a:lnSpc>
              <a:buNone/>
            </a:pPr>
            <a:r>
              <a:rPr lang="en-US" altLang="zh-CN" sz="2000" dirty="0"/>
              <a:t>#endif</a:t>
            </a:r>
          </a:p>
          <a:p>
            <a:pPr marL="0" indent="0" algn="just" eaLnBrk="1" hangingPunct="1">
              <a:lnSpc>
                <a:spcPct val="150000"/>
              </a:lnSpc>
              <a:buNone/>
            </a:pPr>
            <a:r>
              <a:rPr lang="zh-CN" altLang="en-US" sz="2000" dirty="0"/>
              <a:t>关于这个例子的一个有趣的事情是，我们并不关心 </a:t>
            </a:r>
            <a:r>
              <a:rPr lang="en-US" altLang="zh-CN" sz="2000" dirty="0"/>
              <a:t>VERSION_ONE </a:t>
            </a:r>
            <a:r>
              <a:rPr lang="zh-CN" altLang="en-US" sz="2000" dirty="0"/>
              <a:t>的定义是什么：我们只是使用关于它是否被定义的信息。 我们将在某些 </a:t>
            </a:r>
            <a:r>
              <a:rPr lang="en-US" altLang="zh-CN" sz="2000" dirty="0"/>
              <a:t>C </a:t>
            </a:r>
            <a:r>
              <a:rPr lang="zh-CN" altLang="en-US" sz="2000" dirty="0"/>
              <a:t>程序中使用 </a:t>
            </a:r>
            <a:r>
              <a:rPr lang="en-US" altLang="zh-CN" sz="2000" dirty="0"/>
              <a:t>DEBUG </a:t>
            </a:r>
            <a:r>
              <a:rPr lang="zh-CN" altLang="en-US" sz="2000" dirty="0"/>
              <a:t>符号来仅在定义 </a:t>
            </a:r>
            <a:r>
              <a:rPr lang="en-US" altLang="zh-CN" sz="2000" dirty="0"/>
              <a:t>DEBUG </a:t>
            </a:r>
            <a:r>
              <a:rPr lang="zh-CN" altLang="en-US" sz="2000" dirty="0"/>
              <a:t>时包含某些代码。</a:t>
            </a:r>
          </a:p>
          <a:p>
            <a:pPr marL="0" indent="0" algn="just" eaLnBrk="1" hangingPunct="1">
              <a:lnSpc>
                <a:spcPct val="150000"/>
              </a:lnSpc>
              <a:buNone/>
            </a:pPr>
            <a:r>
              <a:rPr lang="en-US" altLang="zh-CN" sz="2000" dirty="0"/>
              <a:t>#ifdef DEBUG</a:t>
            </a:r>
          </a:p>
          <a:p>
            <a:pPr marL="0" indent="0" algn="just" eaLnBrk="1" hangingPunct="1">
              <a:lnSpc>
                <a:spcPct val="150000"/>
              </a:lnSpc>
              <a:buNone/>
            </a:pPr>
            <a:r>
              <a:rPr lang="en-US" altLang="zh-CN" sz="2000" dirty="0" err="1"/>
              <a:t>printf</a:t>
            </a:r>
            <a:r>
              <a:rPr lang="en-US" altLang="zh-CN" sz="2000" dirty="0"/>
              <a:t>("Some helpful debugging information\n");</a:t>
            </a:r>
          </a:p>
          <a:p>
            <a:pPr marL="0" indent="0" algn="just" eaLnBrk="1" hangingPunct="1">
              <a:lnSpc>
                <a:spcPct val="150000"/>
              </a:lnSpc>
              <a:buNone/>
            </a:pPr>
            <a:r>
              <a:rPr lang="en-US" altLang="zh-CN" sz="2000" dirty="0"/>
              <a:t>#endif</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条件编译（续）</a:t>
            </a:r>
          </a:p>
        </p:txBody>
      </p:sp>
    </p:spTree>
    <p:extLst>
      <p:ext uri="{BB962C8B-B14F-4D97-AF65-F5344CB8AC3E}">
        <p14:creationId xmlns:p14="http://schemas.microsoft.com/office/powerpoint/2010/main" val="139910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宏定义的一个更强大的版本是宏函数。 例如：</a:t>
            </a:r>
          </a:p>
          <a:p>
            <a:pPr marL="0" indent="0" algn="just" eaLnBrk="1" hangingPunct="1">
              <a:lnSpc>
                <a:spcPct val="150000"/>
              </a:lnSpc>
              <a:buNone/>
            </a:pPr>
            <a:r>
              <a:rPr lang="en-US" altLang="zh-CN" sz="2000" dirty="0"/>
              <a:t>#define MULT(</a:t>
            </a:r>
            <a:r>
              <a:rPr lang="en-US" altLang="zh-CN" sz="2000" dirty="0" err="1"/>
              <a:t>x,y</a:t>
            </a:r>
            <a:r>
              <a:rPr lang="en-US" altLang="zh-CN" sz="2000" dirty="0"/>
              <a:t>) ((x)*(y))</a:t>
            </a:r>
          </a:p>
          <a:p>
            <a:pPr marL="0" indent="0" algn="just" eaLnBrk="1" hangingPunct="1">
              <a:lnSpc>
                <a:spcPct val="150000"/>
              </a:lnSpc>
              <a:buNone/>
            </a:pPr>
            <a:r>
              <a:rPr lang="zh-CN" altLang="en-US" sz="2000" dirty="0"/>
              <a:t>在这里预防性地使用括号非常重要，否则我们之前描述的优先级问题只会变得更糟。我们将在本课程中使用宏函数的唯一地方是在 </a:t>
            </a:r>
            <a:r>
              <a:rPr lang="en-US" altLang="zh-CN" sz="2000" dirty="0"/>
              <a:t>C </a:t>
            </a:r>
            <a:r>
              <a:rPr lang="zh-CN" altLang="en-US" sz="2000" dirty="0"/>
              <a:t>中定义类似于 </a:t>
            </a:r>
            <a:r>
              <a:rPr lang="en-US" altLang="zh-CN" sz="2000" dirty="0"/>
              <a:t>C0 </a:t>
            </a:r>
            <a:r>
              <a:rPr lang="zh-CN" altLang="en-US" sz="2000" dirty="0"/>
              <a:t>约定的东西。宏函数 </a:t>
            </a:r>
            <a:r>
              <a:rPr lang="en-US" altLang="zh-CN" sz="2000" dirty="0"/>
              <a:t>ASSERT</a:t>
            </a:r>
            <a:r>
              <a:rPr lang="zh-CN" altLang="en-US" sz="2000" dirty="0"/>
              <a:t>、</a:t>
            </a:r>
            <a:r>
              <a:rPr lang="en-US" altLang="zh-CN" sz="2000" dirty="0"/>
              <a:t>REQUIRES </a:t>
            </a:r>
            <a:r>
              <a:rPr lang="zh-CN" altLang="en-US" sz="2000" dirty="0"/>
              <a:t>和 </a:t>
            </a:r>
            <a:r>
              <a:rPr lang="en-US" altLang="zh-CN" sz="2000" dirty="0"/>
              <a:t>ENSURES </a:t>
            </a:r>
            <a:r>
              <a:rPr lang="zh-CN" altLang="en-US" sz="2000" dirty="0"/>
              <a:t>在出现 </a:t>
            </a:r>
            <a:r>
              <a:rPr lang="en-US" altLang="zh-CN" sz="2000" dirty="0"/>
              <a:t>DEBUG </a:t>
            </a:r>
            <a:r>
              <a:rPr lang="zh-CN" altLang="en-US" sz="2000" dirty="0"/>
              <a:t>符号时变成断言，否则它们被替换为 </a:t>
            </a:r>
            <a:r>
              <a:rPr lang="en-US" altLang="zh-CN" sz="2000" dirty="0"/>
              <a:t>(( void)0)</a:t>
            </a:r>
            <a:r>
              <a:rPr lang="zh-CN" altLang="en-US" sz="2000" dirty="0"/>
              <a:t>，它只是告诉编译器什么都不做。</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宏函数</a:t>
            </a:r>
          </a:p>
        </p:txBody>
      </p:sp>
    </p:spTree>
    <p:extLst>
      <p:ext uri="{BB962C8B-B14F-4D97-AF65-F5344CB8AC3E}">
        <p14:creationId xmlns:p14="http://schemas.microsoft.com/office/powerpoint/2010/main" val="263269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25000"/>
              </a:lnSpc>
              <a:spcBef>
                <a:spcPts val="0"/>
              </a:spcBef>
              <a:buNone/>
            </a:pPr>
            <a:r>
              <a:rPr lang="en-US" altLang="zh-CN" sz="2000" dirty="0"/>
              <a:t>#ifndef DEBUG</a:t>
            </a:r>
          </a:p>
          <a:p>
            <a:pPr marL="0" indent="0" algn="just" eaLnBrk="1" hangingPunct="1">
              <a:lnSpc>
                <a:spcPct val="125000"/>
              </a:lnSpc>
              <a:spcBef>
                <a:spcPts val="0"/>
              </a:spcBef>
              <a:buNone/>
            </a:pPr>
            <a:endParaRPr lang="en-US" altLang="zh-CN" sz="2000" dirty="0"/>
          </a:p>
          <a:p>
            <a:pPr marL="0" indent="0" algn="just" eaLnBrk="1" hangingPunct="1">
              <a:lnSpc>
                <a:spcPct val="125000"/>
              </a:lnSpc>
              <a:spcBef>
                <a:spcPts val="0"/>
              </a:spcBef>
              <a:buNone/>
            </a:pPr>
            <a:r>
              <a:rPr lang="en-US" altLang="zh-CN" sz="2000" dirty="0"/>
              <a:t>#define ASSERT(COND) ((void)0)</a:t>
            </a:r>
          </a:p>
          <a:p>
            <a:pPr marL="0" indent="0" algn="just" eaLnBrk="1" hangingPunct="1">
              <a:lnSpc>
                <a:spcPct val="125000"/>
              </a:lnSpc>
              <a:spcBef>
                <a:spcPts val="0"/>
              </a:spcBef>
              <a:buNone/>
            </a:pPr>
            <a:r>
              <a:rPr lang="en-US" altLang="zh-CN" sz="2000" dirty="0"/>
              <a:t>#define REQUIRES(COND) ((void)0)</a:t>
            </a:r>
          </a:p>
          <a:p>
            <a:pPr marL="0" indent="0" algn="just" eaLnBrk="1" hangingPunct="1">
              <a:lnSpc>
                <a:spcPct val="125000"/>
              </a:lnSpc>
              <a:spcBef>
                <a:spcPts val="0"/>
              </a:spcBef>
              <a:buNone/>
            </a:pPr>
            <a:r>
              <a:rPr lang="en-US" altLang="zh-CN" sz="2000" dirty="0"/>
              <a:t>#define ENSURES(COND) ((void)0)</a:t>
            </a:r>
          </a:p>
          <a:p>
            <a:pPr marL="0" indent="0" algn="just" eaLnBrk="1" hangingPunct="1">
              <a:lnSpc>
                <a:spcPct val="125000"/>
              </a:lnSpc>
              <a:spcBef>
                <a:spcPts val="0"/>
              </a:spcBef>
              <a:buNone/>
            </a:pPr>
            <a:endParaRPr lang="en-US" altLang="zh-CN" sz="2000" dirty="0"/>
          </a:p>
          <a:p>
            <a:pPr marL="0" indent="0" algn="just" eaLnBrk="1" hangingPunct="1">
              <a:lnSpc>
                <a:spcPct val="125000"/>
              </a:lnSpc>
              <a:spcBef>
                <a:spcPts val="0"/>
              </a:spcBef>
              <a:buNone/>
            </a:pPr>
            <a:r>
              <a:rPr lang="en-US" altLang="zh-CN" sz="2000" dirty="0"/>
              <a:t>#else</a:t>
            </a:r>
          </a:p>
          <a:p>
            <a:pPr marL="0" indent="0" algn="just" eaLnBrk="1" hangingPunct="1">
              <a:lnSpc>
                <a:spcPct val="125000"/>
              </a:lnSpc>
              <a:spcBef>
                <a:spcPts val="0"/>
              </a:spcBef>
              <a:buNone/>
            </a:pPr>
            <a:endParaRPr lang="en-US" altLang="zh-CN" sz="2000" dirty="0"/>
          </a:p>
          <a:p>
            <a:pPr marL="0" indent="0" algn="just" eaLnBrk="1" hangingPunct="1">
              <a:lnSpc>
                <a:spcPct val="125000"/>
              </a:lnSpc>
              <a:spcBef>
                <a:spcPts val="0"/>
              </a:spcBef>
              <a:buNone/>
            </a:pPr>
            <a:r>
              <a:rPr lang="en-US" altLang="zh-CN" sz="2000" dirty="0"/>
              <a:t>#define ASSERT(COND) assert(COND)</a:t>
            </a:r>
          </a:p>
          <a:p>
            <a:pPr marL="0" indent="0" algn="just" eaLnBrk="1" hangingPunct="1">
              <a:lnSpc>
                <a:spcPct val="125000"/>
              </a:lnSpc>
              <a:spcBef>
                <a:spcPts val="0"/>
              </a:spcBef>
              <a:buNone/>
            </a:pPr>
            <a:r>
              <a:rPr lang="en-US" altLang="zh-CN" sz="2000" dirty="0"/>
              <a:t>#define REQUIRES(COND) assert(COND)</a:t>
            </a:r>
          </a:p>
          <a:p>
            <a:pPr marL="0" indent="0" algn="just" eaLnBrk="1" hangingPunct="1">
              <a:lnSpc>
                <a:spcPct val="125000"/>
              </a:lnSpc>
              <a:spcBef>
                <a:spcPts val="0"/>
              </a:spcBef>
              <a:buNone/>
            </a:pPr>
            <a:r>
              <a:rPr lang="en-US" altLang="zh-CN" sz="2000" dirty="0"/>
              <a:t>#define ENSURES(COND) assert(COND)</a:t>
            </a:r>
          </a:p>
          <a:p>
            <a:pPr marL="0" indent="0" algn="just" eaLnBrk="1" hangingPunct="1">
              <a:lnSpc>
                <a:spcPct val="125000"/>
              </a:lnSpc>
              <a:spcBef>
                <a:spcPts val="0"/>
              </a:spcBef>
              <a:buNone/>
            </a:pPr>
            <a:endParaRPr lang="en-US" altLang="zh-CN" sz="2000" dirty="0"/>
          </a:p>
          <a:p>
            <a:pPr marL="0" indent="0" algn="just" eaLnBrk="1" hangingPunct="1">
              <a:lnSpc>
                <a:spcPct val="125000"/>
              </a:lnSpc>
              <a:spcBef>
                <a:spcPts val="0"/>
              </a:spcBef>
              <a:buNone/>
            </a:pPr>
            <a:r>
              <a:rPr lang="en-US" altLang="zh-CN" sz="2000" dirty="0"/>
              <a:t>#endif</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宏函数（续）</a:t>
            </a:r>
          </a:p>
        </p:txBody>
      </p:sp>
    </p:spTree>
    <p:extLst>
      <p:ext uri="{BB962C8B-B14F-4D97-AF65-F5344CB8AC3E}">
        <p14:creationId xmlns:p14="http://schemas.microsoft.com/office/powerpoint/2010/main" val="337773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spcBef>
                <a:spcPts val="0"/>
              </a:spcBef>
              <a:buNone/>
            </a:pPr>
            <a:r>
              <a:rPr lang="zh-CN" altLang="en-US" sz="2000" dirty="0"/>
              <a:t>上面的代码不是你必须自己编写的：它是在文件</a:t>
            </a:r>
            <a:r>
              <a:rPr lang="en-US" altLang="zh-CN" sz="2000" dirty="0" err="1"/>
              <a:t>contracts.h</a:t>
            </a:r>
            <a:r>
              <a:rPr lang="en-US" altLang="zh-CN" sz="2000" dirty="0"/>
              <a:t> </a:t>
            </a:r>
            <a:r>
              <a:rPr lang="zh-CN" altLang="en-US" sz="2000" dirty="0"/>
              <a:t>中为你提供的，该文件将位于本课程中我们所有</a:t>
            </a:r>
            <a:r>
              <a:rPr lang="en-US" altLang="zh-CN" sz="2000" dirty="0"/>
              <a:t>C</a:t>
            </a:r>
            <a:r>
              <a:rPr lang="zh-CN" altLang="en-US" sz="2000" dirty="0"/>
              <a:t>项目的</a:t>
            </a:r>
            <a:r>
              <a:rPr lang="en-US" altLang="zh-CN" sz="2000" dirty="0"/>
              <a:t>lib </a:t>
            </a:r>
            <a:r>
              <a:rPr lang="zh-CN" altLang="en-US" sz="2000" dirty="0"/>
              <a:t>目录中。 因此，我们写：</a:t>
            </a:r>
          </a:p>
          <a:p>
            <a:pPr marL="0" indent="0" algn="just" eaLnBrk="1" hangingPunct="1">
              <a:lnSpc>
                <a:spcPct val="200000"/>
              </a:lnSpc>
              <a:spcBef>
                <a:spcPts val="0"/>
              </a:spcBef>
              <a:buNone/>
            </a:pPr>
            <a:r>
              <a:rPr lang="en-US" altLang="zh-CN" sz="2000" dirty="0"/>
              <a:t>#include "lib/</a:t>
            </a:r>
            <a:r>
              <a:rPr lang="en-US" altLang="zh-CN" sz="2000" dirty="0" err="1"/>
              <a:t>contracts.h</a:t>
            </a:r>
            <a:r>
              <a:rPr lang="en-US" altLang="zh-CN" sz="2000" dirty="0"/>
              <a:t>"</a:t>
            </a:r>
          </a:p>
          <a:p>
            <a:pPr marL="0" indent="0" algn="just" eaLnBrk="1" hangingPunct="1">
              <a:lnSpc>
                <a:spcPct val="200000"/>
              </a:lnSpc>
              <a:spcBef>
                <a:spcPts val="0"/>
              </a:spcBef>
              <a:buNone/>
            </a:pPr>
            <a:r>
              <a:rPr lang="zh-CN" altLang="en-US" sz="2000" dirty="0"/>
              <a:t>为了在我们的程序中包含这些宏定义的约定。 当我们在</a:t>
            </a:r>
            <a:r>
              <a:rPr lang="en-US" altLang="zh-CN" sz="2000" dirty="0"/>
              <a:t>#include</a:t>
            </a:r>
            <a:r>
              <a:rPr lang="zh-CN" altLang="en-US" sz="2000" dirty="0"/>
              <a:t>中使用引号而不是尖括号时，就像我们在这里所做的，这意味着我们正在寻找一个我们自己编写并在本地使用的库，而不是期望编译器在它存储的某个地方找到它的标准库接口。</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5 </a:t>
            </a:r>
            <a:r>
              <a:rPr lang="zh-CN" altLang="en-US" dirty="0"/>
              <a:t>宏函数（续）</a:t>
            </a:r>
          </a:p>
        </p:txBody>
      </p:sp>
    </p:spTree>
    <p:extLst>
      <p:ext uri="{BB962C8B-B14F-4D97-AF65-F5344CB8AC3E}">
        <p14:creationId xmlns:p14="http://schemas.microsoft.com/office/powerpoint/2010/main" val="201924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25000"/>
              </a:lnSpc>
              <a:spcBef>
                <a:spcPts val="0"/>
              </a:spcBef>
              <a:buNone/>
            </a:pPr>
            <a:r>
              <a:rPr lang="en-US" altLang="zh-CN" sz="2000" dirty="0"/>
              <a:t>C</a:t>
            </a:r>
            <a:r>
              <a:rPr lang="zh-CN" altLang="en-US" sz="2000" dirty="0"/>
              <a:t>中没有断言语言：以</a:t>
            </a:r>
            <a:r>
              <a:rPr lang="en-US" altLang="zh-CN" sz="2000" dirty="0"/>
              <a:t>//@</a:t>
            </a:r>
            <a:r>
              <a:rPr lang="zh-CN" altLang="en-US" sz="2000" dirty="0"/>
              <a:t>开头的所有内容以及</a:t>
            </a:r>
            <a:r>
              <a:rPr lang="en-US" altLang="zh-CN" sz="2000" dirty="0"/>
              <a:t>/*@... @*/</a:t>
            </a:r>
            <a:r>
              <a:rPr lang="zh-CN" altLang="en-US" sz="2000" dirty="0"/>
              <a:t>中编写的所有内容都只是被视为注释并被忽略。我们仍然会在我们的接口中编写</a:t>
            </a:r>
            <a:r>
              <a:rPr lang="en-US" altLang="zh-CN" sz="2000" dirty="0"/>
              <a:t>C0</a:t>
            </a:r>
            <a:r>
              <a:rPr lang="zh-CN" altLang="en-US" sz="2000" dirty="0"/>
              <a:t>风格的约定，但这些约定现在只是注释，有利于文档阅读，但不适用于运行时检查。</a:t>
            </a:r>
          </a:p>
          <a:p>
            <a:pPr marL="0" indent="0" algn="just" eaLnBrk="1" hangingPunct="1">
              <a:lnSpc>
                <a:spcPct val="125000"/>
              </a:lnSpc>
              <a:spcBef>
                <a:spcPts val="0"/>
              </a:spcBef>
              <a:buNone/>
            </a:pPr>
            <a:r>
              <a:rPr lang="zh-CN" altLang="en-US" sz="2000" dirty="0"/>
              <a:t>如果我们希望在运行时检查所有约定，包括前置条件和后置条件，都必须写入函数内部。</a:t>
            </a:r>
          </a:p>
          <a:p>
            <a:pPr marL="0" indent="0" algn="just" eaLnBrk="1" hangingPunct="1">
              <a:lnSpc>
                <a:spcPct val="125000"/>
              </a:lnSpc>
              <a:spcBef>
                <a:spcPts val="0"/>
              </a:spcBef>
              <a:buNone/>
            </a:pPr>
            <a:r>
              <a:rPr lang="en-US" altLang="zh-CN" sz="2000" dirty="0"/>
              <a:t>int </a:t>
            </a:r>
            <a:r>
              <a:rPr lang="en-US" altLang="zh-CN" sz="2000" dirty="0" err="1"/>
              <a:t>absval</a:t>
            </a:r>
            <a:r>
              <a:rPr lang="en-US" altLang="zh-CN" sz="2000" dirty="0"/>
              <a:t>(int x) {</a:t>
            </a:r>
          </a:p>
          <a:p>
            <a:pPr marL="0" indent="0" algn="just" eaLnBrk="1" hangingPunct="1">
              <a:lnSpc>
                <a:spcPct val="125000"/>
              </a:lnSpc>
              <a:spcBef>
                <a:spcPts val="0"/>
              </a:spcBef>
              <a:buNone/>
            </a:pPr>
            <a:r>
              <a:rPr lang="en-US" altLang="zh-CN" sz="2000" dirty="0"/>
              <a:t>    REQUIRES(x &gt; INT_MIN);</a:t>
            </a:r>
          </a:p>
          <a:p>
            <a:pPr marL="0" indent="0" algn="just" eaLnBrk="1" hangingPunct="1">
              <a:lnSpc>
                <a:spcPct val="125000"/>
              </a:lnSpc>
              <a:spcBef>
                <a:spcPts val="0"/>
              </a:spcBef>
              <a:buNone/>
            </a:pPr>
            <a:r>
              <a:rPr lang="en-US" altLang="zh-CN" sz="2000" dirty="0"/>
              <a:t>    int res = x &lt; 0 ? -x : x;</a:t>
            </a:r>
          </a:p>
          <a:p>
            <a:pPr marL="0" indent="0" algn="just" eaLnBrk="1" hangingPunct="1">
              <a:lnSpc>
                <a:spcPct val="125000"/>
              </a:lnSpc>
              <a:spcBef>
                <a:spcPts val="0"/>
              </a:spcBef>
              <a:buNone/>
            </a:pPr>
            <a:r>
              <a:rPr lang="en-US" altLang="zh-CN" sz="2000" dirty="0"/>
              <a:t>    ENSURES (res &gt;= 0);</a:t>
            </a:r>
          </a:p>
          <a:p>
            <a:pPr marL="0" indent="0" algn="just" eaLnBrk="1" hangingPunct="1">
              <a:lnSpc>
                <a:spcPct val="125000"/>
              </a:lnSpc>
              <a:spcBef>
                <a:spcPts val="0"/>
              </a:spcBef>
              <a:buNone/>
            </a:pPr>
            <a:r>
              <a:rPr lang="en-US" altLang="zh-CN" sz="2000" dirty="0"/>
              <a:t>    return res;</a:t>
            </a:r>
          </a:p>
          <a:p>
            <a:pPr marL="0" indent="0" algn="just" eaLnBrk="1" hangingPunct="1">
              <a:lnSpc>
                <a:spcPct val="125000"/>
              </a:lnSpc>
              <a:spcBef>
                <a:spcPts val="0"/>
              </a:spcBef>
              <a:buNone/>
            </a:pPr>
            <a:r>
              <a:rPr lang="en-US" altLang="zh-CN" sz="2000" dirty="0"/>
              <a:t>}</a:t>
            </a:r>
          </a:p>
          <a:p>
            <a:pPr marL="0" indent="0" algn="just" eaLnBrk="1" hangingPunct="1">
              <a:lnSpc>
                <a:spcPct val="125000"/>
              </a:lnSpc>
              <a:spcBef>
                <a:spcPts val="0"/>
              </a:spcBef>
              <a:buNone/>
            </a:pPr>
            <a:r>
              <a:rPr lang="en-US" altLang="zh-CN" sz="2000" dirty="0"/>
              <a:t>C </a:t>
            </a:r>
            <a:r>
              <a:rPr lang="zh-CN" altLang="en-US" sz="2000" dirty="0"/>
              <a:t>中的循环不变式没有很好的替代品；只能小心使用 </a:t>
            </a:r>
            <a:r>
              <a:rPr lang="en-US" altLang="zh-CN" sz="2000" dirty="0"/>
              <a:t>ASSERT </a:t>
            </a:r>
            <a:r>
              <a:rPr lang="zh-CN" altLang="en-US" sz="2000" dirty="0"/>
              <a:t>来替代它们。</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6 C</a:t>
            </a:r>
            <a:r>
              <a:rPr lang="zh-CN" altLang="en-US" dirty="0"/>
              <a:t>中的</a:t>
            </a:r>
            <a:r>
              <a:rPr lang="en-US" altLang="zh-CN" dirty="0"/>
              <a:t>C0</a:t>
            </a:r>
            <a:r>
              <a:rPr lang="zh-CN" altLang="en-US" dirty="0"/>
              <a:t>约定</a:t>
            </a:r>
          </a:p>
        </p:txBody>
      </p:sp>
    </p:spTree>
    <p:extLst>
      <p:ext uri="{BB962C8B-B14F-4D97-AF65-F5344CB8AC3E}">
        <p14:creationId xmlns:p14="http://schemas.microsoft.com/office/powerpoint/2010/main" val="2630448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在</a:t>
            </a:r>
            <a:r>
              <a:rPr lang="en-US" altLang="zh-CN" sz="2000" dirty="0"/>
              <a:t>C0</a:t>
            </a:r>
            <a:r>
              <a:rPr lang="zh-CN" altLang="en-US" sz="2000" dirty="0"/>
              <a:t>中，我们分配特定类型的指针；在</a:t>
            </a:r>
            <a:r>
              <a:rPr lang="en-US" altLang="zh-CN" sz="2000" dirty="0"/>
              <a:t>C</a:t>
            </a:r>
            <a:r>
              <a:rPr lang="zh-CN" altLang="en-US" sz="2000" dirty="0"/>
              <a:t>中，我们分配特定大小的指针：预处理函数</a:t>
            </a:r>
            <a:r>
              <a:rPr lang="en-US" altLang="zh-CN" sz="2000" dirty="0" err="1"/>
              <a:t>sizeof</a:t>
            </a:r>
            <a:r>
              <a:rPr lang="zh-CN" altLang="en-US" sz="2000" dirty="0"/>
              <a:t>接受一个类型并返回该类型的字节数，我们将这个大小传递给分配函数。在</a:t>
            </a:r>
            <a:r>
              <a:rPr lang="en-US" altLang="zh-CN" sz="2000" dirty="0"/>
              <a:t>C</a:t>
            </a:r>
            <a:r>
              <a:rPr lang="zh-CN" altLang="en-US" sz="2000" dirty="0"/>
              <a:t>中分配结构或整数（或类似）的默认方法是使用标准</a:t>
            </a:r>
            <a:r>
              <a:rPr lang="en-US" altLang="zh-CN" sz="2000" dirty="0"/>
              <a:t>&lt;</a:t>
            </a:r>
            <a:r>
              <a:rPr lang="en-US" altLang="zh-CN" sz="2000" dirty="0" err="1"/>
              <a:t>stdlib.h</a:t>
            </a:r>
            <a:r>
              <a:rPr lang="en-US" altLang="zh-CN" sz="2000" dirty="0"/>
              <a:t>&gt;</a:t>
            </a:r>
            <a:r>
              <a:rPr lang="zh-CN" altLang="en-US" sz="2000" dirty="0"/>
              <a:t>库中提供的函数</a:t>
            </a:r>
            <a:r>
              <a:rPr lang="en-US" altLang="zh-CN" sz="2000" dirty="0"/>
              <a:t>malloc</a:t>
            </a:r>
            <a:r>
              <a:rPr lang="zh-CN" altLang="en-US" sz="2000" dirty="0"/>
              <a:t>。</a:t>
            </a:r>
          </a:p>
          <a:p>
            <a:pPr marL="0" indent="0" algn="just" eaLnBrk="1" hangingPunct="1">
              <a:lnSpc>
                <a:spcPct val="150000"/>
              </a:lnSpc>
              <a:buNone/>
            </a:pPr>
            <a:r>
              <a:rPr lang="en-US" altLang="zh-CN" sz="2000" dirty="0"/>
              <a:t>C0: int* x = </a:t>
            </a:r>
            <a:r>
              <a:rPr lang="en-US" altLang="zh-CN" sz="2000" dirty="0" err="1"/>
              <a:t>alloc</a:t>
            </a:r>
            <a:r>
              <a:rPr lang="en-US" altLang="zh-CN" sz="2000" dirty="0"/>
              <a:t>(int);</a:t>
            </a:r>
          </a:p>
          <a:p>
            <a:pPr marL="0" indent="0" algn="just" eaLnBrk="1" hangingPunct="1">
              <a:lnSpc>
                <a:spcPct val="150000"/>
              </a:lnSpc>
              <a:buNone/>
            </a:pPr>
            <a:r>
              <a:rPr lang="en-US" altLang="zh-CN" sz="2000" dirty="0"/>
              <a:t>C: int* x = malloc(</a:t>
            </a:r>
            <a:r>
              <a:rPr lang="en-US" altLang="zh-CN" sz="2000" dirty="0" err="1"/>
              <a:t>sizeof</a:t>
            </a:r>
            <a:r>
              <a:rPr lang="en-US" altLang="zh-CN" sz="2000" dirty="0"/>
              <a:t>(int));</a:t>
            </a:r>
          </a:p>
          <a:p>
            <a:pPr marL="0" indent="0" algn="just" eaLnBrk="1" hangingPunct="1">
              <a:lnSpc>
                <a:spcPct val="150000"/>
              </a:lnSpc>
              <a:buNone/>
            </a:pPr>
            <a:r>
              <a:rPr lang="en-US" altLang="zh-CN" sz="2000" dirty="0"/>
              <a:t>malloc</a:t>
            </a:r>
            <a:r>
              <a:rPr lang="zh-CN" altLang="en-US" sz="2000" dirty="0"/>
              <a:t>的一个怪癖是它不初始化内存，因此在将一些整数存储到</a:t>
            </a:r>
            <a:r>
              <a:rPr lang="en-US" altLang="zh-CN" sz="2000" dirty="0"/>
              <a:t>x</a:t>
            </a:r>
            <a:r>
              <a:rPr lang="zh-CN" altLang="en-US" sz="2000" dirty="0"/>
              <a:t>之前解引用</a:t>
            </a:r>
            <a:r>
              <a:rPr lang="en-US" altLang="zh-CN" sz="2000" dirty="0"/>
              <a:t>x</a:t>
            </a:r>
            <a:r>
              <a:rPr lang="zh-CN" altLang="en-US" sz="2000" dirty="0"/>
              <a:t>可能会返回任意值。（如果计算机不必初始化内存，它分配内存的效率会稍微高一些。）这与</a:t>
            </a:r>
            <a:r>
              <a:rPr lang="en-US" altLang="zh-CN" sz="2000" dirty="0"/>
              <a:t>C0</a:t>
            </a:r>
            <a:r>
              <a:rPr lang="zh-CN" altLang="en-US" sz="2000" dirty="0"/>
              <a:t>不同，</a:t>
            </a:r>
            <a:r>
              <a:rPr lang="en-US" altLang="zh-CN" sz="2000" dirty="0"/>
              <a:t>C0</a:t>
            </a:r>
            <a:r>
              <a:rPr lang="zh-CN" altLang="en-US" sz="2000" dirty="0"/>
              <a:t>中分配的内存总是初始化为默认值：对指针是</a:t>
            </a:r>
            <a:r>
              <a:rPr lang="en-US" altLang="zh-CN" sz="2000" dirty="0"/>
              <a:t>NULL</a:t>
            </a:r>
            <a:r>
              <a:rPr lang="zh-CN" altLang="en-US" sz="2000" dirty="0"/>
              <a:t>，对整数是</a:t>
            </a:r>
            <a:r>
              <a:rPr lang="en-US" altLang="zh-CN" sz="2000" dirty="0"/>
              <a:t>0</a:t>
            </a:r>
            <a:r>
              <a:rPr lang="zh-CN" altLang="en-US" sz="2000" dirty="0"/>
              <a:t>，对字符串是“”，等等。</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内存分配</a:t>
            </a:r>
          </a:p>
        </p:txBody>
      </p:sp>
    </p:spTree>
    <p:extLst>
      <p:ext uri="{BB962C8B-B14F-4D97-AF65-F5344CB8AC3E}">
        <p14:creationId xmlns:p14="http://schemas.microsoft.com/office/powerpoint/2010/main" val="183732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75000"/>
              </a:lnSpc>
              <a:spcBef>
                <a:spcPts val="0"/>
              </a:spcBef>
              <a:buNone/>
            </a:pPr>
            <a:r>
              <a:rPr lang="en-US" altLang="zh-CN" sz="2000" dirty="0"/>
              <a:t>malloc</a:t>
            </a:r>
            <a:r>
              <a:rPr lang="zh-CN" altLang="en-US" sz="2000" dirty="0"/>
              <a:t>的另一个怪癖是它允许返回</a:t>
            </a:r>
            <a:r>
              <a:rPr lang="en-US" altLang="zh-CN" sz="2000" dirty="0"/>
              <a:t>NULL</a:t>
            </a:r>
            <a:r>
              <a:rPr lang="zh-CN" altLang="en-US" sz="2000" dirty="0"/>
              <a:t>。最终，计算机只能访问有限数量的内存，当没有剩余内存可供分配时，</a:t>
            </a:r>
            <a:r>
              <a:rPr lang="en-US" altLang="zh-CN" sz="2000" dirty="0"/>
              <a:t>malloc</a:t>
            </a:r>
            <a:r>
              <a:rPr lang="zh-CN" altLang="en-US" sz="2000" dirty="0"/>
              <a:t>将返回</a:t>
            </a:r>
            <a:r>
              <a:rPr lang="en-US" altLang="zh-CN" sz="2000" dirty="0"/>
              <a:t>NULL</a:t>
            </a:r>
            <a:r>
              <a:rPr lang="zh-CN" altLang="en-US" sz="2000" dirty="0"/>
              <a:t>。因此，本课程通常会使用一个库“</a:t>
            </a:r>
            <a:r>
              <a:rPr lang="en-US" altLang="zh-CN" sz="2000" dirty="0"/>
              <a:t>lib/</a:t>
            </a:r>
            <a:r>
              <a:rPr lang="en-US" altLang="zh-CN" sz="2000" dirty="0" err="1"/>
              <a:t>xalloc.h</a:t>
            </a:r>
            <a:r>
              <a:rPr lang="en-US" altLang="zh-CN" sz="2000" dirty="0"/>
              <a:t>”</a:t>
            </a:r>
            <a:r>
              <a:rPr lang="zh-CN" altLang="en-US" sz="2000" dirty="0"/>
              <a:t>，它提供了函数</a:t>
            </a:r>
            <a:r>
              <a:rPr lang="en-US" altLang="zh-CN" sz="2000" dirty="0" err="1"/>
              <a:t>xmalloc</a:t>
            </a:r>
            <a:r>
              <a:rPr lang="zh-CN" altLang="en-US" sz="2000" dirty="0"/>
              <a:t>。这个库提供的</a:t>
            </a:r>
            <a:r>
              <a:rPr lang="en-US" altLang="zh-CN" sz="2000" dirty="0" err="1"/>
              <a:t>xmalloc</a:t>
            </a:r>
            <a:r>
              <a:rPr lang="zh-CN" altLang="en-US" sz="2000" dirty="0"/>
              <a:t>函数的工作方式与</a:t>
            </a:r>
            <a:r>
              <a:rPr lang="en-US" altLang="zh-CN" sz="2000" dirty="0"/>
              <a:t>malloc</a:t>
            </a:r>
            <a:r>
              <a:rPr lang="zh-CN" altLang="en-US" sz="2000" dirty="0"/>
              <a:t>相同，只是结果肯定不是 </a:t>
            </a:r>
            <a:r>
              <a:rPr lang="en-US" altLang="zh-CN" sz="2000" dirty="0"/>
              <a:t>NULL</a:t>
            </a:r>
            <a:r>
              <a:rPr lang="zh-CN" altLang="en-US" sz="2000" dirty="0"/>
              <a:t>。</a:t>
            </a:r>
          </a:p>
          <a:p>
            <a:pPr marL="0" indent="0" algn="just" eaLnBrk="1" hangingPunct="1">
              <a:lnSpc>
                <a:spcPct val="175000"/>
              </a:lnSpc>
              <a:spcBef>
                <a:spcPts val="0"/>
              </a:spcBef>
              <a:buNone/>
            </a:pPr>
            <a:r>
              <a:rPr lang="en-US" altLang="zh-CN" sz="2000" dirty="0"/>
              <a:t>C: int* x = </a:t>
            </a:r>
            <a:r>
              <a:rPr lang="en-US" altLang="zh-CN" sz="2000" dirty="0" err="1"/>
              <a:t>xmalloc</a:t>
            </a:r>
            <a:r>
              <a:rPr lang="en-US" altLang="zh-CN" sz="2000" dirty="0"/>
              <a:t>(</a:t>
            </a:r>
            <a:r>
              <a:rPr lang="en-US" altLang="zh-CN" sz="2000" dirty="0" err="1"/>
              <a:t>sizeof</a:t>
            </a:r>
            <a:r>
              <a:rPr lang="en-US" altLang="zh-CN" sz="2000" dirty="0"/>
              <a:t>(int)); // x is definitely not NULL</a:t>
            </a:r>
          </a:p>
          <a:p>
            <a:pPr marL="0" indent="0" algn="just" eaLnBrk="1" hangingPunct="1">
              <a:lnSpc>
                <a:spcPct val="175000"/>
              </a:lnSpc>
              <a:spcBef>
                <a:spcPts val="0"/>
              </a:spcBef>
              <a:buNone/>
            </a:pPr>
            <a:r>
              <a:rPr lang="zh-CN" altLang="en-US" sz="2000" dirty="0"/>
              <a:t>通过将 </a:t>
            </a:r>
            <a:r>
              <a:rPr lang="en-US" altLang="zh-CN" sz="2000" dirty="0" err="1"/>
              <a:t>alloc</a:t>
            </a:r>
            <a:r>
              <a:rPr lang="en-US" altLang="zh-CN" sz="2000" dirty="0"/>
              <a:t> </a:t>
            </a:r>
            <a:r>
              <a:rPr lang="zh-CN" altLang="en-US" sz="2000" dirty="0"/>
              <a:t>替换为 </a:t>
            </a:r>
            <a:r>
              <a:rPr lang="en-US" altLang="zh-CN" sz="2000" dirty="0" err="1"/>
              <a:t>xmalloc</a:t>
            </a:r>
            <a:r>
              <a:rPr lang="en-US" altLang="zh-CN" sz="2000" dirty="0"/>
              <a:t> </a:t>
            </a:r>
            <a:r>
              <a:rPr lang="zh-CN" altLang="en-US" sz="2000" dirty="0"/>
              <a:t>和 </a:t>
            </a:r>
            <a:r>
              <a:rPr lang="en-US" altLang="zh-CN" sz="2000" dirty="0" err="1"/>
              <a:t>sizeof</a:t>
            </a:r>
            <a:r>
              <a:rPr lang="zh-CN" altLang="en-US" sz="2000" dirty="0"/>
              <a:t>，我们现在可以将</a:t>
            </a:r>
            <a:r>
              <a:rPr lang="en-US" altLang="zh-CN" sz="2000" dirty="0"/>
              <a:t>test.c0</a:t>
            </a:r>
            <a:r>
              <a:rPr lang="zh-CN" altLang="en-US" sz="2000" dirty="0"/>
              <a:t>文件转换为 </a:t>
            </a:r>
            <a:r>
              <a:rPr lang="en-US" altLang="zh-CN" sz="2000" dirty="0" err="1"/>
              <a:t>test.c</a:t>
            </a:r>
            <a:r>
              <a:rPr lang="zh-CN" altLang="en-US" sz="2000" dirty="0"/>
              <a:t>。 一系列的打印语句已被单个函数 </a:t>
            </a:r>
            <a:r>
              <a:rPr lang="en-US" altLang="zh-CN" sz="2000" dirty="0" err="1"/>
              <a:t>printf</a:t>
            </a:r>
            <a:r>
              <a:rPr lang="en-US" altLang="zh-CN" sz="2000" dirty="0"/>
              <a:t> </a:t>
            </a:r>
            <a:r>
              <a:rPr lang="zh-CN" altLang="en-US" sz="2000" dirty="0"/>
              <a:t>取代。</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内存分配（续）</a:t>
            </a:r>
          </a:p>
        </p:txBody>
      </p:sp>
    </p:spTree>
    <p:extLst>
      <p:ext uri="{BB962C8B-B14F-4D97-AF65-F5344CB8AC3E}">
        <p14:creationId xmlns:p14="http://schemas.microsoft.com/office/powerpoint/2010/main" val="261616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spcBef>
                <a:spcPts val="0"/>
              </a:spcBef>
              <a:buNone/>
            </a:pPr>
            <a:r>
              <a:rPr lang="en-US" altLang="zh-CN" sz="2000" dirty="0"/>
              <a:t>#include &lt;</a:t>
            </a:r>
            <a:r>
              <a:rPr lang="en-US" altLang="zh-CN" sz="2000" dirty="0" err="1"/>
              <a:t>stdbool.h</a:t>
            </a:r>
            <a:r>
              <a:rPr lang="en-US" altLang="zh-CN" sz="2000" dirty="0"/>
              <a:t>&gt;</a:t>
            </a:r>
          </a:p>
          <a:p>
            <a:pPr marL="0" indent="0" algn="just" eaLnBrk="1" hangingPunct="1">
              <a:spcBef>
                <a:spcPts val="0"/>
              </a:spcBef>
              <a:buNone/>
            </a:pPr>
            <a:r>
              <a:rPr lang="en-US" altLang="zh-CN" sz="2000" dirty="0"/>
              <a:t>#include &lt;</a:t>
            </a:r>
            <a:r>
              <a:rPr lang="en-US" altLang="zh-CN" sz="2000" dirty="0" err="1"/>
              <a:t>stdlib.h</a:t>
            </a:r>
            <a:r>
              <a:rPr lang="en-US" altLang="zh-CN" sz="2000" dirty="0"/>
              <a:t>&gt; </a:t>
            </a:r>
          </a:p>
          <a:p>
            <a:pPr marL="0" indent="0" algn="just" eaLnBrk="1" hangingPunct="1">
              <a:spcBef>
                <a:spcPts val="0"/>
              </a:spcBef>
              <a:buNone/>
            </a:pPr>
            <a:r>
              <a:rPr lang="en-US" altLang="zh-CN" sz="2000" dirty="0"/>
              <a:t>#include &lt;</a:t>
            </a:r>
            <a:r>
              <a:rPr lang="en-US" altLang="zh-CN" sz="2000" dirty="0" err="1"/>
              <a:t>stdio.h</a:t>
            </a:r>
            <a:r>
              <a:rPr lang="en-US" altLang="zh-CN" sz="2000" dirty="0"/>
              <a:t>&gt;</a:t>
            </a:r>
          </a:p>
          <a:p>
            <a:pPr marL="0" indent="0" algn="just" eaLnBrk="1" hangingPunct="1">
              <a:spcBef>
                <a:spcPts val="0"/>
              </a:spcBef>
              <a:buNone/>
            </a:pPr>
            <a:r>
              <a:rPr lang="en-US" altLang="zh-CN" sz="2000" dirty="0"/>
              <a:t>#include &lt;</a:t>
            </a:r>
            <a:r>
              <a:rPr lang="en-US" altLang="zh-CN" sz="2000" dirty="0" err="1"/>
              <a:t>assert.h</a:t>
            </a:r>
            <a:r>
              <a:rPr lang="en-US" altLang="zh-CN" sz="2000" dirty="0"/>
              <a:t>&gt;</a:t>
            </a:r>
          </a:p>
          <a:p>
            <a:pPr marL="0" indent="0" algn="just" eaLnBrk="1" hangingPunct="1">
              <a:spcBef>
                <a:spcPts val="0"/>
              </a:spcBef>
              <a:buNone/>
            </a:pPr>
            <a:r>
              <a:rPr lang="en-US" altLang="zh-CN" sz="2000" dirty="0"/>
              <a:t>#include "lib/</a:t>
            </a:r>
            <a:r>
              <a:rPr lang="en-US" altLang="zh-CN" sz="2000" dirty="0" err="1"/>
              <a:t>xalloc.h</a:t>
            </a:r>
            <a:r>
              <a:rPr lang="en-US" altLang="zh-CN" sz="2000" dirty="0"/>
              <a:t>"</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int main() {</a:t>
            </a:r>
          </a:p>
          <a:p>
            <a:pPr marL="0" indent="0" algn="just" eaLnBrk="1" hangingPunct="1">
              <a:spcBef>
                <a:spcPts val="0"/>
              </a:spcBef>
              <a:buNone/>
            </a:pPr>
            <a:r>
              <a:rPr lang="en-US" altLang="zh-CN" sz="2000" dirty="0"/>
              <a:t>    struct point2d* P = </a:t>
            </a:r>
            <a:r>
              <a:rPr lang="en-US" altLang="zh-CN" sz="2000" dirty="0" err="1"/>
              <a:t>xmalloc</a:t>
            </a:r>
            <a:r>
              <a:rPr lang="en-US" altLang="zh-CN" sz="2000" dirty="0"/>
              <a:t>(</a:t>
            </a:r>
            <a:r>
              <a:rPr lang="en-US" altLang="zh-CN" sz="2000" dirty="0" err="1"/>
              <a:t>sizeof</a:t>
            </a:r>
            <a:r>
              <a:rPr lang="en-US" altLang="zh-CN" sz="2000" dirty="0"/>
              <a:t>(struct point2d));</a:t>
            </a:r>
          </a:p>
          <a:p>
            <a:pPr marL="0" indent="0" algn="just" eaLnBrk="1" hangingPunct="1">
              <a:spcBef>
                <a:spcPts val="0"/>
              </a:spcBef>
              <a:buNone/>
            </a:pPr>
            <a:r>
              <a:rPr lang="en-US" altLang="zh-CN" sz="2000" dirty="0"/>
              <a:t>    P-&gt;x = -15;</a:t>
            </a:r>
          </a:p>
          <a:p>
            <a:pPr marL="0" indent="0" algn="just" eaLnBrk="1" hangingPunct="1">
              <a:spcBef>
                <a:spcPts val="0"/>
              </a:spcBef>
              <a:buNone/>
            </a:pPr>
            <a:r>
              <a:rPr lang="en-US" altLang="zh-CN" sz="2000" dirty="0"/>
              <a:t>    P-&gt;y = 0;</a:t>
            </a:r>
          </a:p>
          <a:p>
            <a:pPr marL="0" indent="0" algn="just" eaLnBrk="1" hangingPunct="1">
              <a:spcBef>
                <a:spcPts val="0"/>
              </a:spcBef>
              <a:buNone/>
            </a:pPr>
            <a:r>
              <a:rPr lang="en-US" altLang="zh-CN" sz="2000" dirty="0"/>
              <a:t>    P-&gt;y = P-&gt;y + </a:t>
            </a:r>
            <a:r>
              <a:rPr lang="en-US" altLang="zh-CN" sz="2000" dirty="0" err="1"/>
              <a:t>absval</a:t>
            </a:r>
            <a:r>
              <a:rPr lang="en-US" altLang="zh-CN" sz="2000" dirty="0"/>
              <a:t>(P-&gt;x * 2);</a:t>
            </a:r>
          </a:p>
          <a:p>
            <a:pPr marL="0" indent="0" algn="just" eaLnBrk="1" hangingPunct="1">
              <a:spcBef>
                <a:spcPts val="0"/>
              </a:spcBef>
              <a:buNone/>
            </a:pPr>
            <a:r>
              <a:rPr lang="en-US" altLang="zh-CN" sz="2000" dirty="0"/>
              <a:t>    assert(P-&gt;y &gt; P-&gt;x &amp;&amp; true);</a:t>
            </a:r>
          </a:p>
          <a:p>
            <a:pPr marL="0" indent="0" algn="just" eaLnBrk="1" hangingPunct="1">
              <a:spcBef>
                <a:spcPts val="0"/>
              </a:spcBef>
              <a:buNone/>
            </a:pPr>
            <a:r>
              <a:rPr lang="en-US" altLang="zh-CN" sz="2000" dirty="0"/>
              <a:t>    </a:t>
            </a:r>
            <a:r>
              <a:rPr lang="en-US" altLang="zh-CN" sz="2000" dirty="0" err="1"/>
              <a:t>printf</a:t>
            </a:r>
            <a:r>
              <a:rPr lang="en-US" altLang="zh-CN" sz="2000" dirty="0"/>
              <a:t>("x </a:t>
            </a:r>
            <a:r>
              <a:rPr lang="en-US" altLang="zh-CN" sz="2000" dirty="0" err="1"/>
              <a:t>coord</a:t>
            </a:r>
            <a:r>
              <a:rPr lang="en-US" altLang="zh-CN" sz="2000" dirty="0"/>
              <a:t>: %d\n", P-&gt;x);</a:t>
            </a:r>
          </a:p>
          <a:p>
            <a:pPr marL="0" indent="0" algn="just" eaLnBrk="1" hangingPunct="1">
              <a:spcBef>
                <a:spcPts val="0"/>
              </a:spcBef>
              <a:buNone/>
            </a:pPr>
            <a:r>
              <a:rPr lang="en-US" altLang="zh-CN" sz="2000" dirty="0"/>
              <a:t>    return 0;</a:t>
            </a:r>
          </a:p>
          <a:p>
            <a:pPr marL="0" indent="0" algn="just" eaLnBrk="1" hangingPunct="1">
              <a:spcBef>
                <a:spcPts val="0"/>
              </a:spcBef>
              <a:buNone/>
            </a:pPr>
            <a:r>
              <a:rPr lang="en-US" altLang="zh-CN" sz="2000" dirty="0"/>
              <a:t>}</a:t>
            </a:r>
          </a:p>
          <a:p>
            <a:pPr marL="0" indent="0" algn="just" eaLnBrk="1" hangingPunct="1">
              <a:spcBef>
                <a:spcPts val="0"/>
              </a:spcBef>
              <a:buNone/>
            </a:pPr>
            <a:r>
              <a:rPr lang="zh-CN" altLang="en-US" sz="2000" dirty="0"/>
              <a:t>我们需要一个额外的行，</a:t>
            </a:r>
            <a:r>
              <a:rPr lang="en-US" altLang="zh-CN" sz="2000" dirty="0"/>
              <a:t>P-&gt;y = 0;</a:t>
            </a:r>
            <a:r>
              <a:rPr lang="zh-CN" altLang="en-US" sz="2000" dirty="0"/>
              <a:t>，它在原始文件中不存在，以应对 </a:t>
            </a:r>
            <a:r>
              <a:rPr lang="en-US" altLang="zh-CN" sz="2000" dirty="0"/>
              <a:t>malloc</a:t>
            </a:r>
            <a:r>
              <a:rPr lang="zh-CN" altLang="en-US" sz="2000" dirty="0"/>
              <a:t>分配的</a:t>
            </a:r>
            <a:r>
              <a:rPr lang="en-US" altLang="zh-CN" sz="2000" dirty="0"/>
              <a:t>y </a:t>
            </a:r>
            <a:r>
              <a:rPr lang="zh-CN" altLang="en-US" sz="2000" dirty="0"/>
              <a:t>字段没有像在 </a:t>
            </a:r>
            <a:r>
              <a:rPr lang="en-US" altLang="zh-CN" sz="2000" dirty="0"/>
              <a:t>C0 </a:t>
            </a:r>
            <a:r>
              <a:rPr lang="zh-CN" altLang="en-US" sz="2000" dirty="0"/>
              <a:t>中那样初始化为 </a:t>
            </a:r>
            <a:r>
              <a:rPr lang="en-US" altLang="zh-CN" sz="2000" dirty="0"/>
              <a:t>0 </a:t>
            </a:r>
            <a:r>
              <a:rPr lang="zh-CN" altLang="en-US" sz="2000" dirty="0"/>
              <a:t>的事实。</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7 </a:t>
            </a:r>
            <a:r>
              <a:rPr lang="zh-CN" altLang="en-US" dirty="0"/>
              <a:t>内存分配（续）</a:t>
            </a:r>
          </a:p>
        </p:txBody>
      </p:sp>
    </p:spTree>
    <p:extLst>
      <p:ext uri="{BB962C8B-B14F-4D97-AF65-F5344CB8AC3E}">
        <p14:creationId xmlns:p14="http://schemas.microsoft.com/office/powerpoint/2010/main" val="174297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20000"/>
              </a:lnSpc>
              <a:spcBef>
                <a:spcPts val="0"/>
              </a:spcBef>
              <a:buNone/>
            </a:pPr>
            <a:r>
              <a:rPr lang="zh-CN" altLang="en-US" sz="2000" dirty="0"/>
              <a:t>我们的代码实际上还没有编译，但我们现在可以尝试编译它，因为我们已经翻译了</a:t>
            </a:r>
            <a:r>
              <a:rPr lang="en-US" altLang="zh-CN" sz="2000" dirty="0" err="1"/>
              <a:t>simple.c</a:t>
            </a:r>
            <a:r>
              <a:rPr lang="zh-CN" altLang="en-US" sz="2000" dirty="0"/>
              <a:t>和</a:t>
            </a:r>
            <a:r>
              <a:rPr lang="en-US" altLang="zh-CN" sz="2000" dirty="0" err="1"/>
              <a:t>test.c</a:t>
            </a:r>
            <a:r>
              <a:rPr lang="zh-CN" altLang="en-US" sz="2000" dirty="0"/>
              <a:t>。当我们调用</a:t>
            </a:r>
            <a:r>
              <a:rPr lang="en-US" altLang="zh-CN" sz="2000" dirty="0" err="1"/>
              <a:t>gcc</a:t>
            </a:r>
            <a:r>
              <a:rPr lang="zh-CN" altLang="en-US" sz="2000" dirty="0"/>
              <a:t>（</a:t>
            </a:r>
            <a:r>
              <a:rPr lang="en-US" altLang="zh-CN" sz="2000" dirty="0"/>
              <a:t>C</a:t>
            </a:r>
            <a:r>
              <a:rPr lang="zh-CN" altLang="en-US" sz="2000" dirty="0"/>
              <a:t>编译器）时，我们会给它一长串选项：</a:t>
            </a:r>
          </a:p>
          <a:p>
            <a:pPr marL="0" indent="0" algn="just" eaLnBrk="1" hangingPunct="1">
              <a:lnSpc>
                <a:spcPct val="120000"/>
              </a:lnSpc>
              <a:spcBef>
                <a:spcPts val="0"/>
              </a:spcBef>
              <a:buNone/>
            </a:pPr>
            <a:r>
              <a:rPr lang="en-US" altLang="zh-CN" sz="2000" dirty="0"/>
              <a:t>% </a:t>
            </a:r>
            <a:r>
              <a:rPr lang="en-US" altLang="zh-CN" sz="2000" dirty="0" err="1"/>
              <a:t>gcc</a:t>
            </a:r>
            <a:r>
              <a:rPr lang="en-US" altLang="zh-CN" sz="2000" dirty="0"/>
              <a:t> -Wall -</a:t>
            </a:r>
            <a:r>
              <a:rPr lang="en-US" altLang="zh-CN" sz="2000" dirty="0" err="1"/>
              <a:t>Wextra</a:t>
            </a:r>
            <a:r>
              <a:rPr lang="en-US" altLang="zh-CN" sz="2000" dirty="0"/>
              <a:t> -</a:t>
            </a:r>
            <a:r>
              <a:rPr lang="en-US" altLang="zh-CN" sz="2000" dirty="0" err="1"/>
              <a:t>Wshadow</a:t>
            </a:r>
            <a:r>
              <a:rPr lang="en-US" altLang="zh-CN" sz="2000" dirty="0"/>
              <a:t> -</a:t>
            </a:r>
            <a:r>
              <a:rPr lang="en-US" altLang="zh-CN" sz="2000" dirty="0" err="1"/>
              <a:t>Werror</a:t>
            </a:r>
            <a:r>
              <a:rPr lang="en-US" altLang="zh-CN" sz="2000" dirty="0"/>
              <a:t> -std=c99 -pedantic -g -DDEBUG ...</a:t>
            </a:r>
          </a:p>
          <a:p>
            <a:pPr marL="0" indent="0" algn="just" eaLnBrk="1" hangingPunct="1">
              <a:lnSpc>
                <a:spcPct val="120000"/>
              </a:lnSpc>
              <a:spcBef>
                <a:spcPts val="0"/>
              </a:spcBef>
              <a:buNone/>
            </a:pPr>
            <a:r>
              <a:rPr lang="zh-CN" altLang="en-US" sz="2000" dirty="0"/>
              <a:t>标志 </a:t>
            </a:r>
            <a:r>
              <a:rPr lang="en-US" altLang="zh-CN" sz="2000" dirty="0"/>
              <a:t>-Wall</a:t>
            </a:r>
            <a:r>
              <a:rPr lang="zh-CN" altLang="en-US" sz="2000" dirty="0"/>
              <a:t>、</a:t>
            </a:r>
            <a:r>
              <a:rPr lang="en-US" altLang="zh-CN" sz="2000" dirty="0"/>
              <a:t>-</a:t>
            </a:r>
            <a:r>
              <a:rPr lang="en-US" altLang="zh-CN" sz="2000" dirty="0" err="1"/>
              <a:t>Wextra</a:t>
            </a:r>
            <a:r>
              <a:rPr lang="en-US" altLang="zh-CN" sz="2000" dirty="0"/>
              <a:t> </a:t>
            </a:r>
            <a:r>
              <a:rPr lang="zh-CN" altLang="en-US" sz="2000" dirty="0"/>
              <a:t>和 </a:t>
            </a:r>
            <a:r>
              <a:rPr lang="en-US" altLang="zh-CN" sz="2000" dirty="0"/>
              <a:t>-</a:t>
            </a:r>
            <a:r>
              <a:rPr lang="en-US" altLang="zh-CN" sz="2000" dirty="0" err="1"/>
              <a:t>Wshadow</a:t>
            </a:r>
            <a:r>
              <a:rPr lang="en-US" altLang="zh-CN" sz="2000" dirty="0"/>
              <a:t> </a:t>
            </a:r>
            <a:r>
              <a:rPr lang="zh-CN" altLang="en-US" sz="2000" dirty="0"/>
              <a:t>代表我们希望从编译器获得一堆可选编译警告，而 </a:t>
            </a:r>
            <a:r>
              <a:rPr lang="en-US" altLang="zh-CN" sz="2000" dirty="0"/>
              <a:t>-</a:t>
            </a:r>
            <a:r>
              <a:rPr lang="en-US" altLang="zh-CN" sz="2000" dirty="0" err="1"/>
              <a:t>Werror</a:t>
            </a:r>
            <a:r>
              <a:rPr lang="en-US" altLang="zh-CN" sz="2000" dirty="0"/>
              <a:t> </a:t>
            </a:r>
            <a:r>
              <a:rPr lang="zh-CN" altLang="en-US" sz="2000" dirty="0"/>
              <a:t>意味着如果我们收到任何警告，则不应继续编译代码。 标志 </a:t>
            </a:r>
            <a:r>
              <a:rPr lang="en-US" altLang="zh-CN" sz="2000" dirty="0"/>
              <a:t>-std=c99 </a:t>
            </a:r>
            <a:r>
              <a:rPr lang="zh-CN" altLang="en-US" sz="2000" dirty="0"/>
              <a:t>表示我们正在使用的 </a:t>
            </a:r>
            <a:r>
              <a:rPr lang="en-US" altLang="zh-CN" sz="2000" dirty="0"/>
              <a:t>C </a:t>
            </a:r>
            <a:r>
              <a:rPr lang="zh-CN" altLang="en-US" sz="2000" dirty="0"/>
              <a:t>版本是被写成 </a:t>
            </a:r>
            <a:r>
              <a:rPr lang="en-US" altLang="zh-CN" sz="2000" dirty="0"/>
              <a:t>C99 </a:t>
            </a:r>
            <a:r>
              <a:rPr lang="zh-CN" altLang="en-US" sz="2000" dirty="0"/>
              <a:t>标准的版本，这是我们希望以 </a:t>
            </a:r>
            <a:r>
              <a:rPr lang="en-US" altLang="zh-CN" sz="2000" dirty="0"/>
              <a:t>-pedantic </a:t>
            </a:r>
            <a:r>
              <a:rPr lang="zh-CN" altLang="en-US" sz="2000" dirty="0"/>
              <a:t>方式遵守的标准。</a:t>
            </a:r>
          </a:p>
          <a:p>
            <a:pPr marL="0" indent="0" algn="just" eaLnBrk="1" hangingPunct="1">
              <a:lnSpc>
                <a:spcPct val="120000"/>
              </a:lnSpc>
              <a:spcBef>
                <a:spcPts val="0"/>
              </a:spcBef>
              <a:buNone/>
            </a:pPr>
            <a:r>
              <a:rPr lang="zh-CN" altLang="en-US" sz="2000" dirty="0"/>
              <a:t>标志 </a:t>
            </a:r>
            <a:r>
              <a:rPr lang="en-US" altLang="zh-CN" sz="2000" dirty="0"/>
              <a:t>-g </a:t>
            </a:r>
            <a:r>
              <a:rPr lang="zh-CN" altLang="en-US" sz="2000" dirty="0"/>
              <a:t>将信息保存在已编译的程序中，这将有助于 </a:t>
            </a:r>
            <a:r>
              <a:rPr lang="en-US" altLang="zh-CN" sz="2000" dirty="0" err="1"/>
              <a:t>valgrind</a:t>
            </a:r>
            <a:r>
              <a:rPr lang="en-US" altLang="zh-CN" sz="2000" dirty="0"/>
              <a:t> </a:t>
            </a:r>
            <a:r>
              <a:rPr lang="zh-CN" altLang="en-US" sz="2000" dirty="0"/>
              <a:t>实用工具（请参阅讨论</a:t>
            </a:r>
            <a:r>
              <a:rPr lang="en-US" altLang="zh-CN" sz="2000" dirty="0"/>
              <a:t>free</a:t>
            </a:r>
            <a:r>
              <a:rPr lang="zh-CN" altLang="en-US" sz="2000" dirty="0"/>
              <a:t>后下面的内容）。 标志 </a:t>
            </a:r>
            <a:r>
              <a:rPr lang="en-US" altLang="zh-CN" sz="2000" dirty="0"/>
              <a:t>-DDEBUG </a:t>
            </a:r>
            <a:r>
              <a:rPr lang="zh-CN" altLang="en-US" sz="2000" dirty="0"/>
              <a:t>意味着我们希望预处理器使用 </a:t>
            </a:r>
            <a:r>
              <a:rPr lang="en-US" altLang="zh-CN" sz="2000" dirty="0"/>
              <a:t>DEBUG </a:t>
            </a:r>
            <a:r>
              <a:rPr lang="zh-CN" altLang="en-US" sz="2000" dirty="0"/>
              <a:t>符号定义运行。 正如我们之前谈到的，这意味着实际上将在运行时检查约定：</a:t>
            </a:r>
            <a:r>
              <a:rPr lang="en-US" altLang="zh-CN" sz="2000" dirty="0"/>
              <a:t>-DDEBUG </a:t>
            </a:r>
            <a:r>
              <a:rPr lang="zh-CN" altLang="en-US" sz="2000" dirty="0"/>
              <a:t>是 </a:t>
            </a:r>
            <a:r>
              <a:rPr lang="en-US" altLang="zh-CN" sz="2000" dirty="0"/>
              <a:t>C0 </a:t>
            </a:r>
            <a:r>
              <a:rPr lang="zh-CN" altLang="en-US" sz="2000" dirty="0"/>
              <a:t>编译器和解释器的 </a:t>
            </a:r>
            <a:r>
              <a:rPr lang="en-US" altLang="zh-CN" sz="2000" dirty="0"/>
              <a:t>-d </a:t>
            </a:r>
            <a:r>
              <a:rPr lang="zh-CN" altLang="en-US" sz="2000" dirty="0"/>
              <a:t>标志的 </a:t>
            </a:r>
            <a:r>
              <a:rPr lang="en-US" altLang="zh-CN" sz="2000" dirty="0"/>
              <a:t>C </a:t>
            </a:r>
            <a:r>
              <a:rPr lang="zh-CN" altLang="en-US" sz="2000" dirty="0"/>
              <a:t>版本。</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8 </a:t>
            </a:r>
            <a:r>
              <a:rPr lang="zh-CN" altLang="en-US" dirty="0"/>
              <a:t>编译</a:t>
            </a:r>
          </a:p>
        </p:txBody>
      </p:sp>
    </p:spTree>
    <p:extLst>
      <p:ext uri="{BB962C8B-B14F-4D97-AF65-F5344CB8AC3E}">
        <p14:creationId xmlns:p14="http://schemas.microsoft.com/office/powerpoint/2010/main" val="22328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19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25000"/>
              </a:lnSpc>
              <a:spcBef>
                <a:spcPts val="0"/>
              </a:spcBef>
              <a:buNone/>
            </a:pPr>
            <a:r>
              <a:rPr lang="zh-CN" altLang="en-US" sz="2000" dirty="0"/>
              <a:t>如果尝试编译到目前为止已转换的</a:t>
            </a:r>
            <a:r>
              <a:rPr lang="en-US" altLang="zh-CN" sz="2000" dirty="0"/>
              <a:t>C</a:t>
            </a:r>
            <a:r>
              <a:rPr lang="zh-CN" altLang="en-US" sz="2000" dirty="0"/>
              <a:t>文件，将无法正常工作：</a:t>
            </a:r>
          </a:p>
          <a:p>
            <a:pPr marL="0" indent="0" algn="just" eaLnBrk="1" hangingPunct="1">
              <a:lnSpc>
                <a:spcPct val="125000"/>
              </a:lnSpc>
              <a:spcBef>
                <a:spcPts val="0"/>
              </a:spcBef>
              <a:buNone/>
            </a:pPr>
            <a:r>
              <a:rPr lang="en-US" altLang="zh-CN" sz="2000" dirty="0"/>
              <a:t>% </a:t>
            </a:r>
            <a:r>
              <a:rPr lang="en-US" altLang="zh-CN" sz="2000" dirty="0" err="1"/>
              <a:t>gcc</a:t>
            </a:r>
            <a:r>
              <a:rPr lang="en-US" altLang="zh-CN" sz="2000" dirty="0"/>
              <a:t> ...all those flags... lib/*.c </a:t>
            </a:r>
            <a:r>
              <a:rPr lang="en-US" altLang="zh-CN" sz="2000" dirty="0" err="1"/>
              <a:t>simple.c</a:t>
            </a:r>
            <a:r>
              <a:rPr lang="en-US" altLang="zh-CN" sz="2000" dirty="0"/>
              <a:t> </a:t>
            </a:r>
            <a:r>
              <a:rPr lang="en-US" altLang="zh-CN" sz="2000" dirty="0" err="1"/>
              <a:t>test.c</a:t>
            </a:r>
            <a:r>
              <a:rPr lang="en-US" altLang="zh-CN" sz="2000" dirty="0"/>
              <a:t> </a:t>
            </a:r>
          </a:p>
          <a:p>
            <a:pPr marL="0" indent="0" algn="just" eaLnBrk="1" hangingPunct="1">
              <a:lnSpc>
                <a:spcPct val="125000"/>
              </a:lnSpc>
              <a:spcBef>
                <a:spcPts val="0"/>
              </a:spcBef>
              <a:buNone/>
            </a:pPr>
            <a:r>
              <a:rPr lang="en-US" altLang="zh-CN" sz="2000" dirty="0" err="1"/>
              <a:t>test.c</a:t>
            </a:r>
            <a:r>
              <a:rPr lang="en-US" altLang="zh-CN" sz="2000" dirty="0"/>
              <a:t>: In function "main": </a:t>
            </a:r>
          </a:p>
          <a:p>
            <a:pPr marL="0" indent="0" algn="just" eaLnBrk="1" hangingPunct="1">
              <a:lnSpc>
                <a:spcPct val="125000"/>
              </a:lnSpc>
              <a:spcBef>
                <a:spcPts val="0"/>
              </a:spcBef>
              <a:buNone/>
            </a:pPr>
            <a:r>
              <a:rPr lang="en-US" altLang="zh-CN" sz="2000" dirty="0"/>
              <a:t>test.c:8:38: error: invalid application of </a:t>
            </a:r>
            <a:r>
              <a:rPr lang="en-US" altLang="zh-CN" sz="2000" dirty="0" err="1"/>
              <a:t>sizeof</a:t>
            </a:r>
            <a:r>
              <a:rPr lang="en-US" altLang="zh-CN" sz="2000" dirty="0"/>
              <a:t> to incomplete type...</a:t>
            </a:r>
          </a:p>
          <a:p>
            <a:pPr marL="0" indent="0" algn="just" eaLnBrk="1" hangingPunct="1">
              <a:lnSpc>
                <a:spcPct val="125000"/>
              </a:lnSpc>
              <a:spcBef>
                <a:spcPts val="0"/>
              </a:spcBef>
              <a:buNone/>
            </a:pPr>
            <a:r>
              <a:rPr lang="en-US" altLang="zh-CN" sz="2000" dirty="0"/>
              <a:t>struct point2d* P = </a:t>
            </a:r>
            <a:r>
              <a:rPr lang="en-US" altLang="zh-CN" sz="2000" dirty="0" err="1"/>
              <a:t>xmalloc</a:t>
            </a:r>
            <a:r>
              <a:rPr lang="en-US" altLang="zh-CN" sz="2000" dirty="0"/>
              <a:t>(</a:t>
            </a:r>
            <a:r>
              <a:rPr lang="en-US" altLang="zh-CN" sz="2000" dirty="0" err="1"/>
              <a:t>sizeof</a:t>
            </a:r>
            <a:r>
              <a:rPr lang="en-US" altLang="zh-CN" sz="2000" dirty="0"/>
              <a:t>(struct point2d));</a:t>
            </a:r>
          </a:p>
          <a:p>
            <a:pPr marL="0" indent="0" algn="just" eaLnBrk="1" hangingPunct="1">
              <a:lnSpc>
                <a:spcPct val="125000"/>
              </a:lnSpc>
              <a:spcBef>
                <a:spcPts val="0"/>
              </a:spcBef>
              <a:buNone/>
            </a:pPr>
            <a:r>
              <a:rPr lang="en-US" altLang="zh-CN" sz="2000" dirty="0"/>
              <a:t>                                                           ^</a:t>
            </a:r>
          </a:p>
          <a:p>
            <a:pPr marL="0" indent="0" algn="just" eaLnBrk="1" hangingPunct="1">
              <a:lnSpc>
                <a:spcPct val="125000"/>
              </a:lnSpc>
              <a:spcBef>
                <a:spcPts val="0"/>
              </a:spcBef>
              <a:buNone/>
            </a:pPr>
            <a:r>
              <a:rPr lang="en-US" altLang="zh-CN" sz="2000" dirty="0"/>
              <a:t>test.c:10:3: error: implicit declaration of function </a:t>
            </a:r>
            <a:r>
              <a:rPr lang="en-US" altLang="zh-CN" sz="2000" dirty="0" err="1"/>
              <a:t>absval</a:t>
            </a:r>
            <a:r>
              <a:rPr lang="en-US" altLang="zh-CN" sz="2000" dirty="0"/>
              <a:t>...</a:t>
            </a:r>
          </a:p>
          <a:p>
            <a:pPr marL="0" indent="0" algn="just" eaLnBrk="1" hangingPunct="1">
              <a:lnSpc>
                <a:spcPct val="125000"/>
              </a:lnSpc>
              <a:spcBef>
                <a:spcPts val="0"/>
              </a:spcBef>
              <a:buNone/>
            </a:pPr>
            <a:r>
              <a:rPr lang="en-US" altLang="zh-CN" sz="2000" dirty="0"/>
              <a:t>P-&gt;y = P-&gt;y + </a:t>
            </a:r>
            <a:r>
              <a:rPr lang="en-US" altLang="zh-CN" sz="2000" dirty="0" err="1"/>
              <a:t>absval</a:t>
            </a:r>
            <a:r>
              <a:rPr lang="en-US" altLang="zh-CN" sz="2000" dirty="0"/>
              <a:t>(P-&gt;x * 2);</a:t>
            </a:r>
          </a:p>
          <a:p>
            <a:pPr marL="0" indent="0" algn="just" eaLnBrk="1" hangingPunct="1">
              <a:lnSpc>
                <a:spcPct val="125000"/>
              </a:lnSpc>
              <a:spcBef>
                <a:spcPts val="0"/>
              </a:spcBef>
              <a:buNone/>
            </a:pPr>
            <a:r>
              <a:rPr lang="en-US" altLang="zh-CN" sz="2000" dirty="0"/>
              <a:t>^</a:t>
            </a:r>
          </a:p>
          <a:p>
            <a:pPr marL="0" indent="0" algn="just" eaLnBrk="1" hangingPunct="1">
              <a:lnSpc>
                <a:spcPct val="125000"/>
              </a:lnSpc>
              <a:spcBef>
                <a:spcPts val="0"/>
              </a:spcBef>
              <a:buNone/>
            </a:pPr>
            <a:r>
              <a:rPr lang="zh-CN" altLang="en-US" sz="2000" dirty="0"/>
              <a:t>如果编译</a:t>
            </a:r>
            <a:r>
              <a:rPr lang="en-US" altLang="zh-CN" sz="2000" dirty="0"/>
              <a:t>C</a:t>
            </a:r>
            <a:r>
              <a:rPr lang="zh-CN" altLang="en-US" sz="2000" dirty="0"/>
              <a:t>和编译</a:t>
            </a:r>
            <a:r>
              <a:rPr lang="en-US" altLang="zh-CN" sz="2000" dirty="0"/>
              <a:t>C0</a:t>
            </a:r>
            <a:r>
              <a:rPr lang="zh-CN" altLang="en-US" sz="2000" dirty="0"/>
              <a:t>一样，那么 </a:t>
            </a:r>
            <a:r>
              <a:rPr lang="en-US" altLang="zh-CN" sz="2000" dirty="0" err="1"/>
              <a:t>test.c</a:t>
            </a:r>
            <a:r>
              <a:rPr lang="en-US" altLang="zh-CN" sz="2000" dirty="0"/>
              <a:t> </a:t>
            </a:r>
            <a:r>
              <a:rPr lang="zh-CN" altLang="en-US" sz="2000" dirty="0"/>
              <a:t>将能够从 </a:t>
            </a:r>
            <a:r>
              <a:rPr lang="en-US" altLang="zh-CN" sz="2000" dirty="0" err="1"/>
              <a:t>simple.c</a:t>
            </a:r>
            <a:r>
              <a:rPr lang="en-US" altLang="zh-CN" sz="2000" dirty="0"/>
              <a:t> </a:t>
            </a:r>
            <a:r>
              <a:rPr lang="zh-CN" altLang="en-US" sz="2000" dirty="0"/>
              <a:t>中看到接口，其中包括 </a:t>
            </a:r>
            <a:r>
              <a:rPr lang="en-US" altLang="zh-CN" sz="2000" dirty="0"/>
              <a:t>struct point2d </a:t>
            </a:r>
            <a:r>
              <a:rPr lang="zh-CN" altLang="en-US" sz="2000" dirty="0"/>
              <a:t>的定义和 </a:t>
            </a:r>
            <a:r>
              <a:rPr lang="en-US" altLang="zh-CN" sz="2000" dirty="0" err="1"/>
              <a:t>absval</a:t>
            </a:r>
            <a:r>
              <a:rPr lang="en-US" altLang="zh-CN" sz="2000" dirty="0"/>
              <a:t> </a:t>
            </a:r>
            <a:r>
              <a:rPr lang="zh-CN" altLang="en-US" sz="2000" dirty="0"/>
              <a:t>的类型，因为 </a:t>
            </a:r>
            <a:r>
              <a:rPr lang="en-US" altLang="zh-CN" sz="2000" dirty="0" err="1"/>
              <a:t>simple.c</a:t>
            </a:r>
            <a:r>
              <a:rPr lang="en-US" altLang="zh-CN" sz="2000" dirty="0"/>
              <a:t> </a:t>
            </a:r>
            <a:r>
              <a:rPr lang="zh-CN" altLang="en-US" sz="2000" dirty="0"/>
              <a:t>在命令行中领先于</a:t>
            </a:r>
            <a:r>
              <a:rPr lang="en-US" altLang="zh-CN" sz="2000" dirty="0" err="1"/>
              <a:t>test.c</a:t>
            </a:r>
            <a:r>
              <a:rPr lang="en-US" altLang="zh-CN" sz="2000" dirty="0"/>
              <a:t> . </a:t>
            </a:r>
            <a:r>
              <a:rPr lang="zh-CN" altLang="en-US" sz="2000" dirty="0"/>
              <a:t>但是，</a:t>
            </a:r>
            <a:r>
              <a:rPr lang="en-US" altLang="zh-CN" sz="2000" dirty="0"/>
              <a:t>C</a:t>
            </a:r>
            <a:r>
              <a:rPr lang="zh-CN" altLang="en-US" sz="2000" dirty="0"/>
              <a:t>不是这样工作的：每个</a:t>
            </a:r>
            <a:r>
              <a:rPr lang="en-US" altLang="zh-CN" sz="2000" dirty="0"/>
              <a:t>C</a:t>
            </a:r>
            <a:r>
              <a:rPr lang="zh-CN" altLang="en-US" sz="2000" dirty="0"/>
              <a:t>文件都与所有其他</a:t>
            </a:r>
            <a:r>
              <a:rPr lang="en-US" altLang="zh-CN" sz="2000" dirty="0"/>
              <a:t>C</a:t>
            </a:r>
            <a:r>
              <a:rPr lang="zh-CN" altLang="en-US" sz="2000" dirty="0"/>
              <a:t>文件分开编译。</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分开编译</a:t>
            </a:r>
          </a:p>
        </p:txBody>
      </p:sp>
    </p:spTree>
    <p:extLst>
      <p:ext uri="{BB962C8B-B14F-4D97-AF65-F5344CB8AC3E}">
        <p14:creationId xmlns:p14="http://schemas.microsoft.com/office/powerpoint/2010/main" val="38967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buNone/>
            </a:pPr>
            <a:r>
              <a:rPr lang="zh-CN" altLang="en-US" sz="2000" dirty="0"/>
              <a:t>在本次课程中，我们开始向 </a:t>
            </a:r>
            <a:r>
              <a:rPr lang="en-US" altLang="zh-CN" sz="2000" dirty="0"/>
              <a:t>C </a:t>
            </a:r>
            <a:r>
              <a:rPr lang="zh-CN" altLang="en-US" sz="2000" dirty="0"/>
              <a:t>过渡。因此，本讲内容在很多方面是在介绍知识，而不是原理，回归到本课程开始时对程序设计讨论的重点。 在后面的章节中，我们将探讨 </a:t>
            </a:r>
            <a:r>
              <a:rPr lang="en-US" altLang="zh-CN" sz="2000" dirty="0"/>
              <a:t>C </a:t>
            </a:r>
            <a:r>
              <a:rPr lang="zh-CN" altLang="en-US" sz="2000" dirty="0"/>
              <a:t>语言上下文中一些更深层次的问题。这一讲旨在介绍如何将一个简单的 </a:t>
            </a:r>
            <a:r>
              <a:rPr lang="en-US" altLang="zh-CN" sz="2000" dirty="0"/>
              <a:t>C0/C1 </a:t>
            </a:r>
            <a:r>
              <a:rPr lang="zh-CN" altLang="en-US" sz="2000" dirty="0"/>
              <a:t>程序或库（不使用数组的程序或库，我们将在下一讲中讨论数组）转换为 </a:t>
            </a:r>
            <a:r>
              <a:rPr lang="en-US" altLang="zh-CN" sz="2000" dirty="0"/>
              <a:t>C</a:t>
            </a:r>
            <a:r>
              <a:rPr lang="zh-CN" altLang="en-US" sz="2000" dirty="0"/>
              <a:t>程序。以下网页内容展示的是</a:t>
            </a:r>
            <a:r>
              <a:rPr lang="en-US" altLang="zh-CN" sz="2000" dirty="0"/>
              <a:t>《C for C0 programmers》</a:t>
            </a:r>
            <a:r>
              <a:rPr lang="zh-CN" altLang="en-US" sz="2000" dirty="0"/>
              <a:t>教程，是对本讲内容的一个重要补充。</a:t>
            </a:r>
          </a:p>
          <a:p>
            <a:pPr marL="0" indent="0" algn="just" eaLnBrk="1" hangingPunct="1">
              <a:lnSpc>
                <a:spcPct val="200000"/>
              </a:lnSpc>
              <a:buNone/>
            </a:pPr>
            <a:r>
              <a:rPr lang="en-US" altLang="zh-CN" sz="2000" dirty="0"/>
              <a:t>http://c0.typesafety.net/tutorial/From-C0-to-C:-Basics.html</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zh-CN" altLang="en-US" dirty="0"/>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spcBef>
                <a:spcPts val="0"/>
              </a:spcBef>
              <a:buNone/>
            </a:pPr>
            <a:r>
              <a:rPr lang="zh-CN" altLang="en-US" sz="2000" dirty="0"/>
              <a:t>为了让我们的代码能够编译，我们希望将</a:t>
            </a:r>
            <a:r>
              <a:rPr lang="en-US" altLang="zh-CN" sz="2000" dirty="0" err="1"/>
              <a:t>simple.c</a:t>
            </a:r>
            <a:r>
              <a:rPr lang="zh-CN" altLang="en-US" sz="2000" dirty="0"/>
              <a:t>文件分成两部分：接口，将放在头文件</a:t>
            </a:r>
            <a:r>
              <a:rPr lang="en-US" altLang="zh-CN" sz="2000" dirty="0" err="1"/>
              <a:t>simple.h</a:t>
            </a:r>
            <a:r>
              <a:rPr lang="zh-CN" altLang="en-US" sz="2000" dirty="0"/>
              <a:t>中；以及实现，将留在</a:t>
            </a:r>
            <a:r>
              <a:rPr lang="en-US" altLang="zh-CN" sz="2000" dirty="0" err="1"/>
              <a:t>simple.c</a:t>
            </a:r>
            <a:r>
              <a:rPr lang="zh-CN" altLang="en-US" sz="2000" dirty="0"/>
              <a:t>中并使用</a:t>
            </a:r>
            <a:r>
              <a:rPr lang="en-US" altLang="zh-CN" sz="2000" dirty="0"/>
              <a:t>#include </a:t>
            </a:r>
            <a:r>
              <a:rPr lang="zh-CN" altLang="en-US" sz="2000" dirty="0"/>
              <a:t>包含接口“</a:t>
            </a:r>
            <a:r>
              <a:rPr lang="en-US" altLang="zh-CN" sz="2000" dirty="0" err="1"/>
              <a:t>simple.h</a:t>
            </a:r>
            <a:r>
              <a:rPr lang="en-US" altLang="zh-CN" sz="2000" dirty="0"/>
              <a:t>”</a:t>
            </a:r>
            <a:r>
              <a:rPr lang="zh-CN" altLang="en-US" sz="2000" dirty="0"/>
              <a:t>。然后，我们也可以在</a:t>
            </a:r>
            <a:r>
              <a:rPr lang="en-US" altLang="zh-CN" sz="2000" dirty="0" err="1"/>
              <a:t>test.c</a:t>
            </a:r>
            <a:r>
              <a:rPr lang="zh-CN" altLang="en-US" sz="2000" dirty="0"/>
              <a:t>中</a:t>
            </a:r>
            <a:r>
              <a:rPr lang="en-US" altLang="zh-CN" sz="2000" dirty="0"/>
              <a:t>#include </a:t>
            </a:r>
            <a:r>
              <a:rPr lang="zh-CN" altLang="en-US" sz="2000" dirty="0"/>
              <a:t>接口</a:t>
            </a:r>
            <a:r>
              <a:rPr lang="en-US" altLang="zh-CN" sz="2000" dirty="0" err="1"/>
              <a:t>simple.h</a:t>
            </a:r>
            <a:r>
              <a:rPr lang="zh-CN" altLang="en-US" sz="2000" dirty="0"/>
              <a:t>。</a:t>
            </a:r>
          </a:p>
          <a:p>
            <a:pPr marL="0" indent="0" algn="just" eaLnBrk="1" hangingPunct="1">
              <a:lnSpc>
                <a:spcPct val="200000"/>
              </a:lnSpc>
              <a:spcBef>
                <a:spcPts val="0"/>
              </a:spcBef>
              <a:buNone/>
            </a:pPr>
            <a:r>
              <a:rPr lang="zh-CN" altLang="en-US" sz="2000" dirty="0"/>
              <a:t>从尊重接口的角度来看，这实际上是一件好事：</a:t>
            </a:r>
            <a:r>
              <a:rPr lang="en-US" altLang="zh-CN" sz="2000" dirty="0" err="1"/>
              <a:t>test.c</a:t>
            </a:r>
            <a:r>
              <a:rPr lang="zh-CN" altLang="en-US" sz="2000" dirty="0"/>
              <a:t>可以访问 </a:t>
            </a:r>
            <a:r>
              <a:rPr lang="en-US" altLang="zh-CN" sz="2000" dirty="0" err="1"/>
              <a:t>simple.h</a:t>
            </a:r>
            <a:r>
              <a:rPr lang="en-US" altLang="zh-CN" sz="2000" dirty="0"/>
              <a:t> </a:t>
            </a:r>
            <a:r>
              <a:rPr lang="zh-CN" altLang="en-US" sz="2000" dirty="0"/>
              <a:t>中的接口，但不会意外依赖 </a:t>
            </a:r>
            <a:r>
              <a:rPr lang="en-US" altLang="zh-CN" sz="2000" dirty="0" err="1"/>
              <a:t>simple.c</a:t>
            </a:r>
            <a:r>
              <a:rPr lang="en-US" altLang="zh-CN" sz="2000" dirty="0"/>
              <a:t> </a:t>
            </a:r>
            <a:r>
              <a:rPr lang="zh-CN" altLang="en-US" sz="2000" dirty="0"/>
              <a:t>中定义的额外内容。</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 </a:t>
            </a:r>
            <a:r>
              <a:rPr lang="zh-CN" altLang="en-US" dirty="0"/>
              <a:t>分开编译（续）</a:t>
            </a:r>
          </a:p>
        </p:txBody>
      </p:sp>
    </p:spTree>
    <p:extLst>
      <p:ext uri="{BB962C8B-B14F-4D97-AF65-F5344CB8AC3E}">
        <p14:creationId xmlns:p14="http://schemas.microsoft.com/office/powerpoint/2010/main" val="2436863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spcBef>
                <a:spcPts val="0"/>
              </a:spcBef>
              <a:buNone/>
            </a:pPr>
            <a:r>
              <a:rPr lang="zh-CN" altLang="en-US" sz="2000" dirty="0"/>
              <a:t>除了包含来自</a:t>
            </a:r>
            <a:r>
              <a:rPr lang="en-US" altLang="zh-CN" sz="2000" dirty="0"/>
              <a:t>simple.c0 </a:t>
            </a:r>
            <a:r>
              <a:rPr lang="zh-CN" altLang="en-US" sz="2000" dirty="0"/>
              <a:t>中的接口外，包含</a:t>
            </a:r>
            <a:r>
              <a:rPr lang="en-US" altLang="zh-CN" sz="2000" dirty="0" err="1"/>
              <a:t>simple.h</a:t>
            </a:r>
            <a:r>
              <a:rPr lang="en-US" altLang="zh-CN" sz="2000" dirty="0"/>
              <a:t> </a:t>
            </a:r>
            <a:r>
              <a:rPr lang="zh-CN" altLang="en-US" sz="2000" dirty="0"/>
              <a:t>接口的头文件与所有</a:t>
            </a:r>
            <a:r>
              <a:rPr lang="en-US" altLang="zh-CN" sz="2000" dirty="0"/>
              <a:t>C </a:t>
            </a:r>
            <a:r>
              <a:rPr lang="zh-CN" altLang="en-US" sz="2000" dirty="0"/>
              <a:t>头文件一样，需要使用</a:t>
            </a:r>
            <a:r>
              <a:rPr lang="en-US" altLang="zh-CN" sz="2000" dirty="0"/>
              <a:t>#ifndef</a:t>
            </a:r>
            <a:r>
              <a:rPr lang="zh-CN" altLang="en-US" sz="2000" dirty="0"/>
              <a:t>、</a:t>
            </a:r>
            <a:r>
              <a:rPr lang="en-US" altLang="zh-CN" sz="2000" dirty="0"/>
              <a:t>#define </a:t>
            </a:r>
            <a:r>
              <a:rPr lang="zh-CN" altLang="en-US" sz="2000" dirty="0"/>
              <a:t>和</a:t>
            </a:r>
            <a:r>
              <a:rPr lang="en-US" altLang="zh-CN" sz="2000" dirty="0"/>
              <a:t>#endif</a:t>
            </a:r>
            <a:r>
              <a:rPr lang="zh-CN" altLang="en-US" sz="2000" dirty="0"/>
              <a:t>。 这三个预处理器声明组合在一起，确保我们最终只能包含此代码一次，即使我们有意或无意地多次编写 </a:t>
            </a:r>
            <a:r>
              <a:rPr lang="en-US" altLang="zh-CN" sz="2000" dirty="0"/>
              <a:t>#include "</a:t>
            </a:r>
            <a:r>
              <a:rPr lang="en-US" altLang="zh-CN" sz="2000" dirty="0" err="1"/>
              <a:t>simple.h</a:t>
            </a:r>
            <a:r>
              <a:rPr lang="en-US" altLang="zh-CN" sz="2000" dirty="0"/>
              <a:t>" </a:t>
            </a:r>
            <a:r>
              <a:rPr lang="zh-CN" altLang="en-US" sz="2000" dirty="0"/>
              <a:t>也是如此。</a:t>
            </a:r>
          </a:p>
          <a:p>
            <a:pPr marL="0" indent="0" algn="just" eaLnBrk="1" hangingPunct="1">
              <a:spcBef>
                <a:spcPts val="0"/>
              </a:spcBef>
              <a:buNone/>
            </a:pPr>
            <a:r>
              <a:rPr lang="en-US" altLang="zh-CN" sz="2000" dirty="0"/>
              <a:t>#ifndef _SIMPLE_H_</a:t>
            </a:r>
          </a:p>
          <a:p>
            <a:pPr marL="0" indent="0" algn="just" eaLnBrk="1" hangingPunct="1">
              <a:spcBef>
                <a:spcPts val="0"/>
              </a:spcBef>
              <a:buNone/>
            </a:pPr>
            <a:r>
              <a:rPr lang="en-US" altLang="zh-CN" sz="2000" dirty="0"/>
              <a:t>#define _SIMPLE_H_</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int </a:t>
            </a:r>
            <a:r>
              <a:rPr lang="en-US" altLang="zh-CN" sz="2000" dirty="0" err="1"/>
              <a:t>absval</a:t>
            </a:r>
            <a:r>
              <a:rPr lang="en-US" altLang="zh-CN" sz="2000" dirty="0"/>
              <a:t>(int x)</a:t>
            </a:r>
          </a:p>
          <a:p>
            <a:pPr marL="0" indent="0" algn="just" eaLnBrk="1" hangingPunct="1">
              <a:spcBef>
                <a:spcPts val="0"/>
              </a:spcBef>
              <a:buNone/>
            </a:pPr>
            <a:r>
              <a:rPr lang="en-US" altLang="zh-CN" sz="2000" dirty="0"/>
              <a:t>/*@requires x &gt;= INT_MIN; @*/</a:t>
            </a:r>
          </a:p>
          <a:p>
            <a:pPr marL="0" indent="0" algn="just" eaLnBrk="1" hangingPunct="1">
              <a:spcBef>
                <a:spcPts val="0"/>
              </a:spcBef>
              <a:buNone/>
            </a:pPr>
            <a:r>
              <a:rPr lang="en-US" altLang="zh-CN" sz="2000" dirty="0"/>
              <a:t>/*@ensures \result &gt;= 0; @*/ ;</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struct point2d {</a:t>
            </a:r>
          </a:p>
          <a:p>
            <a:pPr marL="0" indent="0" algn="just" eaLnBrk="1" hangingPunct="1">
              <a:spcBef>
                <a:spcPts val="0"/>
              </a:spcBef>
              <a:buNone/>
            </a:pPr>
            <a:r>
              <a:rPr lang="en-US" altLang="zh-CN" sz="2000" dirty="0"/>
              <a:t>    int x;</a:t>
            </a:r>
          </a:p>
          <a:p>
            <a:pPr marL="0" indent="0" algn="just" eaLnBrk="1" hangingPunct="1">
              <a:spcBef>
                <a:spcPts val="0"/>
              </a:spcBef>
              <a:buNone/>
            </a:pPr>
            <a:r>
              <a:rPr lang="en-US" altLang="zh-CN" sz="2000" dirty="0"/>
              <a:t>    int y;</a:t>
            </a:r>
          </a:p>
          <a:p>
            <a:pPr marL="0" indent="0" algn="just" eaLnBrk="1" hangingPunct="1">
              <a:spcBef>
                <a:spcPts val="0"/>
              </a:spcBef>
              <a:buNone/>
            </a:pPr>
            <a:r>
              <a:rPr lang="en-US" altLang="zh-CN" sz="2000" dirty="0"/>
              <a:t>};</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#endif</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9.1 </a:t>
            </a:r>
            <a:r>
              <a:rPr lang="zh-CN" altLang="en-US" dirty="0"/>
              <a:t>接口</a:t>
            </a:r>
            <a:r>
              <a:rPr lang="en-US" altLang="zh-CN" dirty="0"/>
              <a:t>: </a:t>
            </a:r>
            <a:r>
              <a:rPr lang="en-US" altLang="zh-CN" dirty="0" err="1"/>
              <a:t>simple.h</a:t>
            </a:r>
            <a:endParaRPr lang="zh-CN" altLang="en-US" dirty="0"/>
          </a:p>
        </p:txBody>
      </p:sp>
    </p:spTree>
    <p:extLst>
      <p:ext uri="{BB962C8B-B14F-4D97-AF65-F5344CB8AC3E}">
        <p14:creationId xmlns:p14="http://schemas.microsoft.com/office/powerpoint/2010/main" val="150352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en-US" altLang="zh-CN" sz="2000" dirty="0"/>
              <a:t>C </a:t>
            </a:r>
            <a:r>
              <a:rPr lang="zh-CN" altLang="en-US" sz="2000" dirty="0"/>
              <a:t>文件将包括必要的库和接口。 实现应始终</a:t>
            </a:r>
            <a:r>
              <a:rPr lang="en-US" altLang="zh-CN" sz="2000" dirty="0"/>
              <a:t>#include </a:t>
            </a:r>
            <a:r>
              <a:rPr lang="zh-CN" altLang="en-US" sz="2000" dirty="0"/>
              <a:t>接口。</a:t>
            </a:r>
          </a:p>
          <a:p>
            <a:pPr marL="0" indent="0" algn="just" eaLnBrk="1" hangingPunct="1">
              <a:lnSpc>
                <a:spcPct val="150000"/>
              </a:lnSpc>
              <a:spcBef>
                <a:spcPts val="0"/>
              </a:spcBef>
              <a:buNone/>
            </a:pPr>
            <a:r>
              <a:rPr lang="en-US" altLang="zh-CN" sz="2000" dirty="0"/>
              <a:t>#include &lt;</a:t>
            </a:r>
            <a:r>
              <a:rPr lang="en-US" altLang="zh-CN" sz="2000" dirty="0" err="1"/>
              <a:t>limits.h</a:t>
            </a:r>
            <a:r>
              <a:rPr lang="en-US" altLang="zh-CN" sz="2000" dirty="0"/>
              <a:t>&gt;</a:t>
            </a:r>
          </a:p>
          <a:p>
            <a:pPr marL="0" indent="0" algn="just" eaLnBrk="1" hangingPunct="1">
              <a:lnSpc>
                <a:spcPct val="150000"/>
              </a:lnSpc>
              <a:spcBef>
                <a:spcPts val="0"/>
              </a:spcBef>
              <a:buNone/>
            </a:pPr>
            <a:r>
              <a:rPr lang="en-US" altLang="zh-CN" sz="2000" dirty="0"/>
              <a:t>#include "lib/</a:t>
            </a:r>
            <a:r>
              <a:rPr lang="en-US" altLang="zh-CN" sz="2000" dirty="0" err="1"/>
              <a:t>contracts.h</a:t>
            </a:r>
            <a:r>
              <a:rPr lang="en-US" altLang="zh-CN" sz="2000" dirty="0"/>
              <a:t>"</a:t>
            </a:r>
          </a:p>
          <a:p>
            <a:pPr marL="0" indent="0" algn="just" eaLnBrk="1" hangingPunct="1">
              <a:lnSpc>
                <a:spcPct val="150000"/>
              </a:lnSpc>
              <a:spcBef>
                <a:spcPts val="0"/>
              </a:spcBef>
              <a:buNone/>
            </a:pPr>
            <a:r>
              <a:rPr lang="en-US" altLang="zh-CN" sz="2000" dirty="0"/>
              <a:t>#include "</a:t>
            </a:r>
            <a:r>
              <a:rPr lang="en-US" altLang="zh-CN" sz="2000" dirty="0" err="1"/>
              <a:t>simple.h</a:t>
            </a:r>
            <a:r>
              <a:rPr lang="en-US" altLang="zh-CN" sz="2000" dirty="0"/>
              <a:t>"</a:t>
            </a:r>
          </a:p>
          <a:p>
            <a:pPr marL="0" indent="0" algn="just" eaLnBrk="1" hangingPunct="1">
              <a:lnSpc>
                <a:spcPct val="150000"/>
              </a:lnSpc>
              <a:spcBef>
                <a:spcPts val="0"/>
              </a:spcBef>
              <a:buNone/>
            </a:pPr>
            <a:endParaRPr lang="en-US" altLang="zh-CN" sz="2000" dirty="0"/>
          </a:p>
          <a:p>
            <a:pPr marL="0" indent="0" algn="just" eaLnBrk="1" hangingPunct="1">
              <a:lnSpc>
                <a:spcPct val="150000"/>
              </a:lnSpc>
              <a:spcBef>
                <a:spcPts val="0"/>
              </a:spcBef>
              <a:buNone/>
            </a:pPr>
            <a:r>
              <a:rPr lang="en-US" altLang="zh-CN" sz="2000" dirty="0"/>
              <a:t>int </a:t>
            </a:r>
            <a:r>
              <a:rPr lang="en-US" altLang="zh-CN" sz="2000" dirty="0" err="1"/>
              <a:t>absval</a:t>
            </a:r>
            <a:r>
              <a:rPr lang="en-US" altLang="zh-CN" sz="2000" dirty="0"/>
              <a:t>(int x) {</a:t>
            </a:r>
          </a:p>
          <a:p>
            <a:pPr marL="0" indent="0" algn="just" eaLnBrk="1" hangingPunct="1">
              <a:lnSpc>
                <a:spcPct val="150000"/>
              </a:lnSpc>
              <a:spcBef>
                <a:spcPts val="0"/>
              </a:spcBef>
              <a:buNone/>
            </a:pPr>
            <a:r>
              <a:rPr lang="en-US" altLang="zh-CN" sz="2000" dirty="0"/>
              <a:t>    REQUIRES(x &gt; INT_MIN);</a:t>
            </a:r>
          </a:p>
          <a:p>
            <a:pPr marL="0" indent="0" algn="just" eaLnBrk="1" hangingPunct="1">
              <a:lnSpc>
                <a:spcPct val="150000"/>
              </a:lnSpc>
              <a:spcBef>
                <a:spcPts val="0"/>
              </a:spcBef>
              <a:buNone/>
            </a:pPr>
            <a:r>
              <a:rPr lang="en-US" altLang="zh-CN" sz="2000" dirty="0"/>
              <a:t>    int res = x &lt; 0 ? -x : x;</a:t>
            </a:r>
          </a:p>
          <a:p>
            <a:pPr marL="0" indent="0" algn="just" eaLnBrk="1" hangingPunct="1">
              <a:lnSpc>
                <a:spcPct val="150000"/>
              </a:lnSpc>
              <a:spcBef>
                <a:spcPts val="0"/>
              </a:spcBef>
              <a:buNone/>
            </a:pPr>
            <a:r>
              <a:rPr lang="en-US" altLang="zh-CN" sz="2000" dirty="0"/>
              <a:t>    ENSURES(res &gt;= 0);</a:t>
            </a:r>
          </a:p>
          <a:p>
            <a:pPr marL="0" indent="0" algn="just" eaLnBrk="1" hangingPunct="1">
              <a:lnSpc>
                <a:spcPct val="150000"/>
              </a:lnSpc>
              <a:spcBef>
                <a:spcPts val="0"/>
              </a:spcBef>
              <a:buNone/>
            </a:pPr>
            <a:r>
              <a:rPr lang="en-US" altLang="zh-CN" sz="2000" dirty="0"/>
              <a:t>    return res;</a:t>
            </a:r>
          </a:p>
          <a:p>
            <a:pPr marL="0" indent="0" algn="just" eaLnBrk="1" hangingPunct="1">
              <a:lnSpc>
                <a:spcPct val="150000"/>
              </a:lnSpc>
              <a:spcBef>
                <a:spcPts val="0"/>
              </a:spcBef>
              <a:buNone/>
            </a:pPr>
            <a:r>
              <a:rPr lang="en-US" altLang="zh-CN" sz="2000" dirty="0"/>
              <a:t>}</a:t>
            </a:r>
            <a:endParaRPr lang="zh-CN" altLang="en-US"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9.2 </a:t>
            </a:r>
            <a:r>
              <a:rPr lang="zh-CN" altLang="en-US" dirty="0"/>
              <a:t>实现</a:t>
            </a:r>
            <a:r>
              <a:rPr lang="en-US" altLang="zh-CN" dirty="0"/>
              <a:t>: </a:t>
            </a:r>
            <a:r>
              <a:rPr lang="en-US" altLang="zh-CN" dirty="0" err="1"/>
              <a:t>simple.c</a:t>
            </a:r>
            <a:endParaRPr lang="zh-CN" altLang="en-US" dirty="0"/>
          </a:p>
        </p:txBody>
      </p:sp>
    </p:spTree>
    <p:extLst>
      <p:ext uri="{BB962C8B-B14F-4D97-AF65-F5344CB8AC3E}">
        <p14:creationId xmlns:p14="http://schemas.microsoft.com/office/powerpoint/2010/main" val="231708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spcBef>
                <a:spcPts val="0"/>
              </a:spcBef>
              <a:buNone/>
            </a:pPr>
            <a:r>
              <a:rPr lang="en-US" altLang="zh-CN" sz="2000" dirty="0"/>
              <a:t>#include &lt;</a:t>
            </a:r>
            <a:r>
              <a:rPr lang="en-US" altLang="zh-CN" sz="2000" dirty="0" err="1"/>
              <a:t>stdbool.h</a:t>
            </a:r>
            <a:r>
              <a:rPr lang="en-US" altLang="zh-CN" sz="2000" dirty="0"/>
              <a:t>&gt;</a:t>
            </a:r>
          </a:p>
          <a:p>
            <a:pPr marL="0" indent="0" algn="just" eaLnBrk="1" hangingPunct="1">
              <a:spcBef>
                <a:spcPts val="0"/>
              </a:spcBef>
              <a:buNone/>
            </a:pPr>
            <a:r>
              <a:rPr lang="en-US" altLang="zh-CN" sz="2000" dirty="0"/>
              <a:t>#include &lt;</a:t>
            </a:r>
            <a:r>
              <a:rPr lang="en-US" altLang="zh-CN" sz="2000" dirty="0" err="1"/>
              <a:t>stdlib.h</a:t>
            </a:r>
            <a:r>
              <a:rPr lang="en-US" altLang="zh-CN" sz="2000" dirty="0"/>
              <a:t>&gt; </a:t>
            </a:r>
          </a:p>
          <a:p>
            <a:pPr marL="0" indent="0" algn="just" eaLnBrk="1" hangingPunct="1">
              <a:spcBef>
                <a:spcPts val="0"/>
              </a:spcBef>
              <a:buNone/>
            </a:pPr>
            <a:r>
              <a:rPr lang="en-US" altLang="zh-CN" sz="2000" dirty="0"/>
              <a:t>#include &lt;</a:t>
            </a:r>
            <a:r>
              <a:rPr lang="en-US" altLang="zh-CN" sz="2000" dirty="0" err="1"/>
              <a:t>stdio.h</a:t>
            </a:r>
            <a:r>
              <a:rPr lang="en-US" altLang="zh-CN" sz="2000" dirty="0"/>
              <a:t>&gt;</a:t>
            </a:r>
          </a:p>
          <a:p>
            <a:pPr marL="0" indent="0" algn="just" eaLnBrk="1" hangingPunct="1">
              <a:spcBef>
                <a:spcPts val="0"/>
              </a:spcBef>
              <a:buNone/>
            </a:pPr>
            <a:r>
              <a:rPr lang="en-US" altLang="zh-CN" sz="2000" dirty="0"/>
              <a:t>#include &lt;</a:t>
            </a:r>
            <a:r>
              <a:rPr lang="en-US" altLang="zh-CN" sz="2000" dirty="0" err="1"/>
              <a:t>assert.h</a:t>
            </a:r>
            <a:r>
              <a:rPr lang="en-US" altLang="zh-CN" sz="2000" dirty="0"/>
              <a:t>&gt;</a:t>
            </a:r>
          </a:p>
          <a:p>
            <a:pPr marL="0" indent="0" algn="just" eaLnBrk="1" hangingPunct="1">
              <a:spcBef>
                <a:spcPts val="0"/>
              </a:spcBef>
              <a:buNone/>
            </a:pPr>
            <a:r>
              <a:rPr lang="en-US" altLang="zh-CN" sz="2000" dirty="0"/>
              <a:t>#include "lib/</a:t>
            </a:r>
            <a:r>
              <a:rPr lang="en-US" altLang="zh-CN" sz="2000" dirty="0" err="1"/>
              <a:t>xalloc.h</a:t>
            </a:r>
            <a:r>
              <a:rPr lang="en-US" altLang="zh-CN" sz="2000" dirty="0"/>
              <a:t>"</a:t>
            </a:r>
          </a:p>
          <a:p>
            <a:pPr marL="0" indent="0" algn="just" eaLnBrk="1" hangingPunct="1">
              <a:spcBef>
                <a:spcPts val="0"/>
              </a:spcBef>
              <a:buNone/>
            </a:pPr>
            <a:r>
              <a:rPr lang="en-US" altLang="zh-CN" sz="2000" dirty="0"/>
              <a:t>#include "</a:t>
            </a:r>
            <a:r>
              <a:rPr lang="en-US" altLang="zh-CN" sz="2000" dirty="0" err="1"/>
              <a:t>simple.h</a:t>
            </a:r>
            <a:r>
              <a:rPr lang="en-US" altLang="zh-CN" sz="2000" dirty="0"/>
              <a:t>"</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int main() {</a:t>
            </a:r>
          </a:p>
          <a:p>
            <a:pPr marL="0" indent="0" algn="just" eaLnBrk="1" hangingPunct="1">
              <a:spcBef>
                <a:spcPts val="0"/>
              </a:spcBef>
              <a:buNone/>
            </a:pPr>
            <a:r>
              <a:rPr lang="en-US" altLang="zh-CN" sz="2000" dirty="0"/>
              <a:t>    struct point2d* P = </a:t>
            </a:r>
            <a:r>
              <a:rPr lang="en-US" altLang="zh-CN" sz="2000" dirty="0" err="1"/>
              <a:t>xmalloc</a:t>
            </a:r>
            <a:r>
              <a:rPr lang="en-US" altLang="zh-CN" sz="2000" dirty="0"/>
              <a:t>(</a:t>
            </a:r>
            <a:r>
              <a:rPr lang="en-US" altLang="zh-CN" sz="2000" dirty="0" err="1"/>
              <a:t>sizeof</a:t>
            </a:r>
            <a:r>
              <a:rPr lang="en-US" altLang="zh-CN" sz="2000" dirty="0"/>
              <a:t>(struct point2d));</a:t>
            </a:r>
          </a:p>
          <a:p>
            <a:pPr marL="0" indent="0" algn="just" eaLnBrk="1" hangingPunct="1">
              <a:spcBef>
                <a:spcPts val="0"/>
              </a:spcBef>
              <a:buNone/>
            </a:pPr>
            <a:r>
              <a:rPr lang="en-US" altLang="zh-CN" sz="2000" dirty="0"/>
              <a:t>    P-&gt;x = -15;</a:t>
            </a:r>
          </a:p>
          <a:p>
            <a:pPr marL="0" indent="0" algn="just" eaLnBrk="1" hangingPunct="1">
              <a:spcBef>
                <a:spcPts val="0"/>
              </a:spcBef>
              <a:buNone/>
            </a:pPr>
            <a:r>
              <a:rPr lang="en-US" altLang="zh-CN" sz="2000" dirty="0"/>
              <a:t>    P-&gt;y = 0;</a:t>
            </a:r>
          </a:p>
          <a:p>
            <a:pPr marL="0" indent="0" algn="just" eaLnBrk="1" hangingPunct="1">
              <a:spcBef>
                <a:spcPts val="0"/>
              </a:spcBef>
              <a:buNone/>
            </a:pPr>
            <a:r>
              <a:rPr lang="en-US" altLang="zh-CN" sz="2000" dirty="0"/>
              <a:t>    P-&gt;y = P-&gt;y + </a:t>
            </a:r>
            <a:r>
              <a:rPr lang="en-US" altLang="zh-CN" sz="2000" dirty="0" err="1"/>
              <a:t>absval</a:t>
            </a:r>
            <a:r>
              <a:rPr lang="en-US" altLang="zh-CN" sz="2000" dirty="0"/>
              <a:t>(P-&gt;x * 2);</a:t>
            </a:r>
          </a:p>
          <a:p>
            <a:pPr marL="0" indent="0" algn="just" eaLnBrk="1" hangingPunct="1">
              <a:spcBef>
                <a:spcPts val="0"/>
              </a:spcBef>
              <a:buNone/>
            </a:pPr>
            <a:r>
              <a:rPr lang="en-US" altLang="zh-CN" sz="2000" dirty="0"/>
              <a:t>    assert(P-&gt;y &gt; P-&gt;x &amp;&amp; true);</a:t>
            </a:r>
          </a:p>
          <a:p>
            <a:pPr marL="0" indent="0" algn="just" eaLnBrk="1" hangingPunct="1">
              <a:spcBef>
                <a:spcPts val="0"/>
              </a:spcBef>
              <a:buNone/>
            </a:pPr>
            <a:r>
              <a:rPr lang="en-US" altLang="zh-CN" sz="2000" dirty="0"/>
              <a:t>    </a:t>
            </a:r>
            <a:r>
              <a:rPr lang="en-US" altLang="zh-CN" sz="2000" dirty="0" err="1"/>
              <a:t>printf</a:t>
            </a:r>
            <a:r>
              <a:rPr lang="en-US" altLang="zh-CN" sz="2000" dirty="0"/>
              <a:t>("x </a:t>
            </a:r>
            <a:r>
              <a:rPr lang="en-US" altLang="zh-CN" sz="2000" dirty="0" err="1"/>
              <a:t>coord</a:t>
            </a:r>
            <a:r>
              <a:rPr lang="en-US" altLang="zh-CN" sz="2000" dirty="0"/>
              <a:t>: %d\n", P-&gt;x);</a:t>
            </a:r>
          </a:p>
          <a:p>
            <a:pPr marL="0" indent="0" algn="just" eaLnBrk="1" hangingPunct="1">
              <a:spcBef>
                <a:spcPts val="0"/>
              </a:spcBef>
              <a:buNone/>
            </a:pPr>
            <a:r>
              <a:rPr lang="en-US" altLang="zh-CN" sz="2000" dirty="0"/>
              <a:t>    return 0;</a:t>
            </a:r>
          </a:p>
          <a:p>
            <a:pPr marL="0" indent="0" algn="just" eaLnBrk="1" hangingPunct="1">
              <a:spcBef>
                <a:spcPts val="0"/>
              </a:spcBef>
              <a:buNone/>
            </a:pPr>
            <a:r>
              <a:rPr lang="en-US" altLang="zh-CN" sz="2000" dirty="0"/>
              <a:t>}</a:t>
            </a:r>
          </a:p>
          <a:p>
            <a:pPr marL="0" indent="0" algn="just" eaLnBrk="1" hangingPunct="1">
              <a:spcBef>
                <a:spcPts val="0"/>
              </a:spcBef>
              <a:buNone/>
            </a:pPr>
            <a:r>
              <a:rPr lang="zh-CN" altLang="en-US" sz="2000" dirty="0"/>
              <a:t>此时，编译将继续进行而不会出现错误。</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fr-FR" altLang="zh-CN" dirty="0"/>
              <a:t>9.3 Main</a:t>
            </a:r>
            <a:r>
              <a:rPr lang="zh-CN" altLang="fr-FR" dirty="0"/>
              <a:t>文件</a:t>
            </a:r>
            <a:r>
              <a:rPr lang="fr-FR" altLang="zh-CN" dirty="0"/>
              <a:t>: test.h</a:t>
            </a:r>
            <a:endParaRPr lang="zh-CN" altLang="en-US" dirty="0"/>
          </a:p>
        </p:txBody>
      </p:sp>
    </p:spTree>
    <p:extLst>
      <p:ext uri="{BB962C8B-B14F-4D97-AF65-F5344CB8AC3E}">
        <p14:creationId xmlns:p14="http://schemas.microsoft.com/office/powerpoint/2010/main" val="132196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24</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与 </a:t>
            </a:r>
            <a:r>
              <a:rPr lang="en-US" altLang="zh-CN" sz="2000" dirty="0"/>
              <a:t>C0 </a:t>
            </a:r>
            <a:r>
              <a:rPr lang="zh-CN" altLang="en-US" sz="2000" dirty="0"/>
              <a:t>不同，</a:t>
            </a:r>
            <a:r>
              <a:rPr lang="en-US" altLang="zh-CN" sz="2000" dirty="0"/>
              <a:t>C </a:t>
            </a:r>
            <a:r>
              <a:rPr lang="zh-CN" altLang="en-US" sz="2000" dirty="0"/>
              <a:t>不会自动管理内存。因此，程序必须明确释放它们分配的内存；否则，长时间运行或内存密集型程序可能会耗尽空间。为此，</a:t>
            </a:r>
            <a:r>
              <a:rPr lang="en-US" altLang="zh-CN" sz="2000" dirty="0"/>
              <a:t>C </a:t>
            </a:r>
            <a:r>
              <a:rPr lang="zh-CN" altLang="en-US" sz="2000" dirty="0"/>
              <a:t>标准库提供了 </a:t>
            </a:r>
            <a:r>
              <a:rPr lang="en-US" altLang="zh-CN" sz="2000" dirty="0"/>
              <a:t>free </a:t>
            </a:r>
            <a:r>
              <a:rPr lang="zh-CN" altLang="en-US" sz="2000" dirty="0"/>
              <a:t>函数，声明为 </a:t>
            </a:r>
            <a:r>
              <a:rPr lang="en-US" altLang="zh-CN" sz="2000" dirty="0"/>
              <a:t>void free(void* p);</a:t>
            </a:r>
          </a:p>
          <a:p>
            <a:pPr marL="0" indent="0" algn="just" eaLnBrk="1" hangingPunct="1">
              <a:lnSpc>
                <a:spcPct val="150000"/>
              </a:lnSpc>
              <a:spcBef>
                <a:spcPts val="0"/>
              </a:spcBef>
              <a:buNone/>
            </a:pPr>
            <a:r>
              <a:rPr lang="zh-CN" altLang="en-US" sz="2000" dirty="0"/>
              <a:t>对其正确使用的限制是：</a:t>
            </a:r>
          </a:p>
          <a:p>
            <a:pPr marL="0" indent="0" algn="just" eaLnBrk="1" hangingPunct="1">
              <a:lnSpc>
                <a:spcPct val="150000"/>
              </a:lnSpc>
              <a:spcBef>
                <a:spcPts val="0"/>
              </a:spcBef>
              <a:buNone/>
            </a:pPr>
            <a:r>
              <a:rPr lang="en-US" altLang="zh-CN" sz="2000" dirty="0"/>
              <a:t>1. </a:t>
            </a:r>
            <a:r>
              <a:rPr lang="zh-CN" altLang="en-US" sz="2000" dirty="0"/>
              <a:t>它只在从 </a:t>
            </a:r>
            <a:r>
              <a:rPr lang="en-US" altLang="zh-CN" sz="2000" dirty="0"/>
              <a:t>malloc </a:t>
            </a:r>
            <a:r>
              <a:rPr lang="zh-CN" altLang="en-US" sz="2000" dirty="0"/>
              <a:t>或 </a:t>
            </a:r>
            <a:r>
              <a:rPr lang="en-US" altLang="zh-CN" sz="2000" dirty="0" err="1"/>
              <a:t>calloc</a:t>
            </a:r>
            <a:r>
              <a:rPr lang="en-US" altLang="zh-CN" sz="2000" dirty="0"/>
              <a:t> </a:t>
            </a:r>
            <a:r>
              <a:rPr lang="zh-CN" altLang="en-US" sz="2000" dirty="0"/>
              <a:t>返回的指针上调用（可能间接通过 </a:t>
            </a:r>
            <a:r>
              <a:rPr lang="en-US" altLang="zh-CN" sz="2000" dirty="0" err="1"/>
              <a:t>xalloc</a:t>
            </a:r>
            <a:r>
              <a:rPr lang="en-US" altLang="zh-CN" sz="2000" dirty="0"/>
              <a:t> </a:t>
            </a:r>
            <a:r>
              <a:rPr lang="zh-CN" altLang="en-US" sz="2000" dirty="0"/>
              <a:t>库）。</a:t>
            </a:r>
          </a:p>
          <a:p>
            <a:pPr marL="0" indent="0" algn="just" eaLnBrk="1" hangingPunct="1">
              <a:lnSpc>
                <a:spcPct val="150000"/>
              </a:lnSpc>
              <a:spcBef>
                <a:spcPts val="0"/>
              </a:spcBef>
              <a:buNone/>
            </a:pPr>
            <a:r>
              <a:rPr lang="en-US" altLang="zh-CN" sz="2000" dirty="0"/>
              <a:t>2. </a:t>
            </a:r>
            <a:r>
              <a:rPr lang="zh-CN" altLang="en-US" sz="2000" dirty="0"/>
              <a:t>内存被释放后，程序不再以任何方式引用它。</a:t>
            </a:r>
          </a:p>
          <a:p>
            <a:pPr marL="0" indent="0" algn="just" eaLnBrk="1" hangingPunct="1">
              <a:lnSpc>
                <a:spcPct val="150000"/>
              </a:lnSpc>
              <a:spcBef>
                <a:spcPts val="0"/>
              </a:spcBef>
              <a:buNone/>
            </a:pPr>
            <a:r>
              <a:rPr lang="zh-CN" altLang="en-US" sz="2000" dirty="0"/>
              <a:t>释放内存算作引用它，因此限制意味着您不应两次释放内存。而且，确实，在 </a:t>
            </a:r>
            <a:r>
              <a:rPr lang="en-US" altLang="zh-CN" sz="2000" dirty="0"/>
              <a:t>C </a:t>
            </a:r>
            <a:r>
              <a:rPr lang="zh-CN" altLang="en-US" sz="2000" dirty="0"/>
              <a:t>中，释放已释放内存的行为是未定义的，并且可能被攻击者利用。如果违反了这些规则，则操作的结果是不确定的。 </a:t>
            </a:r>
            <a:r>
              <a:rPr lang="en-US" altLang="zh-CN" sz="2000" dirty="0" err="1"/>
              <a:t>valgrind</a:t>
            </a:r>
            <a:r>
              <a:rPr lang="en-US" altLang="zh-CN" sz="2000" dirty="0"/>
              <a:t> </a:t>
            </a:r>
            <a:r>
              <a:rPr lang="zh-CN" altLang="en-US" sz="2000" dirty="0"/>
              <a:t>工具将动态捕获违反这些规则的行为，但它无法静态检查您的代码在执行时是否遵守这些规则。</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内存泄漏</a:t>
            </a:r>
          </a:p>
        </p:txBody>
      </p:sp>
    </p:spTree>
    <p:extLst>
      <p:ext uri="{BB962C8B-B14F-4D97-AF65-F5344CB8AC3E}">
        <p14:creationId xmlns:p14="http://schemas.microsoft.com/office/powerpoint/2010/main" val="408583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25</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10000"/>
              </a:lnSpc>
              <a:spcBef>
                <a:spcPts val="0"/>
              </a:spcBef>
              <a:buNone/>
            </a:pPr>
            <a:r>
              <a:rPr lang="zh-CN" altLang="en-US" sz="2000" dirty="0"/>
              <a:t>在 </a:t>
            </a:r>
            <a:r>
              <a:rPr lang="en-US" altLang="zh-CN" sz="2000" dirty="0"/>
              <a:t>C </a:t>
            </a:r>
            <a:r>
              <a:rPr lang="zh-CN" altLang="en-US" sz="2000" dirty="0"/>
              <a:t>程序中管理内存意味着在两个陷阱之间走钢丝：所有分配的内存在不再使用后应该被释放，但分配的内存在释放后不应该再被引用！掉入第一个坑会导致内存泄漏，从而导致长时间运行的程序耗尽未分配的内存。落入第二个会导致未定义的，即不可预测的行为。 </a:t>
            </a:r>
            <a:r>
              <a:rPr lang="en-US" altLang="zh-CN" sz="2000" dirty="0"/>
              <a:t>C </a:t>
            </a:r>
            <a:r>
              <a:rPr lang="zh-CN" altLang="en-US" sz="2000" dirty="0"/>
              <a:t>中内存管理的黄金法则是：</a:t>
            </a:r>
          </a:p>
          <a:p>
            <a:pPr marL="0" indent="0" algn="just" eaLnBrk="1" hangingPunct="1">
              <a:lnSpc>
                <a:spcPct val="110000"/>
              </a:lnSpc>
              <a:spcBef>
                <a:spcPts val="0"/>
              </a:spcBef>
              <a:buNone/>
            </a:pPr>
            <a:r>
              <a:rPr lang="zh-CN" altLang="en-US" sz="2000" dirty="0"/>
              <a:t>          谁分配它，谁释放它！</a:t>
            </a:r>
          </a:p>
          <a:p>
            <a:pPr marL="0" indent="0" algn="just" eaLnBrk="1" hangingPunct="1">
              <a:lnSpc>
                <a:spcPct val="110000"/>
              </a:lnSpc>
              <a:spcBef>
                <a:spcPts val="0"/>
              </a:spcBef>
              <a:buNone/>
            </a:pPr>
            <a:r>
              <a:rPr lang="zh-CN" altLang="en-US" sz="2000" dirty="0"/>
              <a:t>推论，如果你没有分配它，你就不能释放它！但这条规则在实践中很棘手，因为有时我们确实需要让渡所分配内存的所有权，以便它“属于”数据结构。</a:t>
            </a:r>
            <a:endParaRPr lang="en-US" altLang="zh-CN" sz="2000" dirty="0"/>
          </a:p>
          <a:p>
            <a:pPr marL="0" indent="0" algn="just" eaLnBrk="1" hangingPunct="1">
              <a:lnSpc>
                <a:spcPct val="110000"/>
              </a:lnSpc>
              <a:spcBef>
                <a:spcPts val="0"/>
              </a:spcBef>
              <a:buNone/>
            </a:pPr>
            <a:r>
              <a:rPr lang="zh-CN" altLang="en-US" sz="2000" dirty="0"/>
              <a:t>二叉搜索树就是一个例子。当客户代码向二叉搜索树添加一个元素时，它是否负责释放该元素，或者当它从二叉搜索树中删除时，是否应该由库代码释放它？这两种选择都存在争议。如果我们希望 </a:t>
            </a:r>
            <a:r>
              <a:rPr lang="en-US" altLang="zh-CN" sz="2000" dirty="0"/>
              <a:t>BST </a:t>
            </a:r>
            <a:r>
              <a:rPr lang="zh-CN" altLang="en-US" sz="2000" dirty="0"/>
              <a:t>的库代码“拥有”引用并因此负责释放它，我们可以编写以下函数来释放二叉搜索树，给定一个释放元素的函数指针。库可以允许此函数指针为 </a:t>
            </a:r>
            <a:r>
              <a:rPr lang="en-US" altLang="zh-CN" sz="2000" dirty="0"/>
              <a:t>NULL</a:t>
            </a:r>
            <a:r>
              <a:rPr lang="zh-CN" altLang="en-US" sz="2000" dirty="0"/>
              <a:t>：如果为 </a:t>
            </a:r>
            <a:r>
              <a:rPr lang="en-US" altLang="zh-CN" sz="2000" dirty="0"/>
              <a:t>NULL</a:t>
            </a:r>
            <a:r>
              <a:rPr lang="zh-CN" altLang="en-US" sz="2000" dirty="0"/>
              <a:t>，则库代码不拥有元素，也不对它们做任何事情。</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内存泄漏（续）</a:t>
            </a:r>
          </a:p>
        </p:txBody>
      </p:sp>
    </p:spTree>
    <p:extLst>
      <p:ext uri="{BB962C8B-B14F-4D97-AF65-F5344CB8AC3E}">
        <p14:creationId xmlns:p14="http://schemas.microsoft.com/office/powerpoint/2010/main" val="1739135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spcBef>
                <a:spcPts val="0"/>
              </a:spcBef>
              <a:buNone/>
            </a:pPr>
            <a:r>
              <a:rPr lang="en-US" altLang="zh-CN" sz="2000" dirty="0"/>
              <a:t>void </a:t>
            </a:r>
            <a:r>
              <a:rPr lang="en-US" altLang="zh-CN" sz="2000" dirty="0" err="1"/>
              <a:t>tree_free</a:t>
            </a:r>
            <a:r>
              <a:rPr lang="en-US" altLang="zh-CN" sz="2000" dirty="0"/>
              <a:t>(tree *T, </a:t>
            </a:r>
            <a:r>
              <a:rPr lang="en-US" altLang="zh-CN" sz="2000" dirty="0" err="1"/>
              <a:t>elem_free_fn</a:t>
            </a:r>
            <a:r>
              <a:rPr lang="en-US" altLang="zh-CN" sz="2000" dirty="0"/>
              <a:t> *Fr) {</a:t>
            </a:r>
          </a:p>
          <a:p>
            <a:pPr marL="0" indent="0" algn="just" eaLnBrk="1" hangingPunct="1">
              <a:spcBef>
                <a:spcPts val="0"/>
              </a:spcBef>
              <a:buNone/>
            </a:pPr>
            <a:r>
              <a:rPr lang="en-US" altLang="zh-CN" sz="2000" dirty="0"/>
              <a:t>    REQUIRES(</a:t>
            </a:r>
            <a:r>
              <a:rPr lang="en-US" altLang="zh-CN" sz="2000" dirty="0" err="1"/>
              <a:t>is_ordtree</a:t>
            </a:r>
            <a:r>
              <a:rPr lang="en-US" altLang="zh-CN" sz="2000" dirty="0"/>
              <a:t>(T));</a:t>
            </a:r>
          </a:p>
          <a:p>
            <a:pPr marL="0" indent="0" algn="just" eaLnBrk="1" hangingPunct="1">
              <a:spcBef>
                <a:spcPts val="0"/>
              </a:spcBef>
              <a:buNone/>
            </a:pPr>
            <a:r>
              <a:rPr lang="en-US" altLang="zh-CN" sz="2000" dirty="0"/>
              <a:t>    if(T != NULL) {</a:t>
            </a:r>
          </a:p>
          <a:p>
            <a:pPr marL="0" indent="0" algn="just" eaLnBrk="1" hangingPunct="1">
              <a:spcBef>
                <a:spcPts val="0"/>
              </a:spcBef>
              <a:buNone/>
            </a:pPr>
            <a:r>
              <a:rPr lang="en-US" altLang="zh-CN" sz="2000" dirty="0"/>
              <a:t>        if (Fr != NULL) (*Fr)(T-&gt;data);</a:t>
            </a:r>
          </a:p>
          <a:p>
            <a:pPr marL="0" indent="0" algn="just" eaLnBrk="1" hangingPunct="1">
              <a:spcBef>
                <a:spcPts val="0"/>
              </a:spcBef>
              <a:buNone/>
            </a:pPr>
            <a:r>
              <a:rPr lang="en-US" altLang="zh-CN" sz="2000" dirty="0"/>
              <a:t>        </a:t>
            </a:r>
            <a:r>
              <a:rPr lang="en-US" altLang="zh-CN" sz="2000" dirty="0" err="1"/>
              <a:t>tree_free</a:t>
            </a:r>
            <a:r>
              <a:rPr lang="en-US" altLang="zh-CN" sz="2000" dirty="0"/>
              <a:t>(T-&gt;left);</a:t>
            </a:r>
          </a:p>
          <a:p>
            <a:pPr marL="0" indent="0" algn="just" eaLnBrk="1" hangingPunct="1">
              <a:spcBef>
                <a:spcPts val="0"/>
              </a:spcBef>
              <a:buNone/>
            </a:pPr>
            <a:r>
              <a:rPr lang="en-US" altLang="zh-CN" sz="2000" dirty="0"/>
              <a:t>        </a:t>
            </a:r>
            <a:r>
              <a:rPr lang="en-US" altLang="zh-CN" sz="2000" dirty="0" err="1"/>
              <a:t>tree_free</a:t>
            </a:r>
            <a:r>
              <a:rPr lang="en-US" altLang="zh-CN" sz="2000" dirty="0"/>
              <a:t>(T-&gt;right);</a:t>
            </a:r>
          </a:p>
          <a:p>
            <a:pPr marL="0" indent="0" algn="just" eaLnBrk="1" hangingPunct="1">
              <a:spcBef>
                <a:spcPts val="0"/>
              </a:spcBef>
              <a:buNone/>
            </a:pPr>
            <a:r>
              <a:rPr lang="en-US" altLang="zh-CN" sz="2000" dirty="0"/>
              <a:t>        free(T);</a:t>
            </a:r>
          </a:p>
          <a:p>
            <a:pPr marL="0" indent="0" algn="just" eaLnBrk="1" hangingPunct="1">
              <a:spcBef>
                <a:spcPts val="0"/>
              </a:spcBef>
              <a:buNone/>
            </a:pPr>
            <a:r>
              <a:rPr lang="en-US" altLang="zh-CN" sz="2000" dirty="0"/>
              <a:t>    }</a:t>
            </a:r>
          </a:p>
          <a:p>
            <a:pPr marL="0" indent="0" algn="just" eaLnBrk="1" hangingPunct="1">
              <a:spcBef>
                <a:spcPts val="0"/>
              </a:spcBef>
              <a:buNone/>
            </a:pPr>
            <a:r>
              <a:rPr lang="en-US" altLang="zh-CN" sz="2000" dirty="0"/>
              <a:t>    return;</a:t>
            </a:r>
          </a:p>
          <a:p>
            <a:pPr marL="0" indent="0" algn="just" eaLnBrk="1" hangingPunct="1">
              <a:spcBef>
                <a:spcPts val="0"/>
              </a:spcBef>
              <a:buNone/>
            </a:pPr>
            <a:r>
              <a:rPr lang="en-US" altLang="zh-CN" sz="2000" dirty="0"/>
              <a:t>}</a:t>
            </a:r>
          </a:p>
          <a:p>
            <a:pPr marL="0" indent="0" algn="just" eaLnBrk="1" hangingPunct="1">
              <a:spcBef>
                <a:spcPts val="0"/>
              </a:spcBef>
              <a:buNone/>
            </a:pPr>
            <a:endParaRPr lang="en-US" altLang="zh-CN" sz="2000" dirty="0"/>
          </a:p>
          <a:p>
            <a:pPr marL="0" indent="0" algn="just" eaLnBrk="1" hangingPunct="1">
              <a:spcBef>
                <a:spcPts val="0"/>
              </a:spcBef>
              <a:buNone/>
            </a:pPr>
            <a:r>
              <a:rPr lang="en-US" altLang="zh-CN" sz="2000" dirty="0"/>
              <a:t>void </a:t>
            </a:r>
            <a:r>
              <a:rPr lang="en-US" altLang="zh-CN" sz="2000" dirty="0" err="1"/>
              <a:t>bst_free</a:t>
            </a:r>
            <a:r>
              <a:rPr lang="en-US" altLang="zh-CN" sz="2000" dirty="0"/>
              <a:t>(</a:t>
            </a:r>
            <a:r>
              <a:rPr lang="en-US" altLang="zh-CN" sz="2000" dirty="0" err="1"/>
              <a:t>bst</a:t>
            </a:r>
            <a:r>
              <a:rPr lang="en-US" altLang="zh-CN" sz="2000" dirty="0"/>
              <a:t> B, </a:t>
            </a:r>
            <a:r>
              <a:rPr lang="en-US" altLang="zh-CN" sz="2000" dirty="0" err="1"/>
              <a:t>elem_free_fn</a:t>
            </a:r>
            <a:r>
              <a:rPr lang="en-US" altLang="zh-CN" sz="2000" dirty="0"/>
              <a:t> *Fr) {</a:t>
            </a:r>
          </a:p>
          <a:p>
            <a:pPr marL="0" indent="0" algn="just" eaLnBrk="1" hangingPunct="1">
              <a:spcBef>
                <a:spcPts val="0"/>
              </a:spcBef>
              <a:buNone/>
            </a:pPr>
            <a:r>
              <a:rPr lang="en-US" altLang="zh-CN" sz="2000" dirty="0"/>
              <a:t>    REQUIRES(</a:t>
            </a:r>
            <a:r>
              <a:rPr lang="en-US" altLang="zh-CN" sz="2000" dirty="0" err="1"/>
              <a:t>is_bst</a:t>
            </a:r>
            <a:r>
              <a:rPr lang="en-US" altLang="zh-CN" sz="2000" dirty="0"/>
              <a:t>(B));</a:t>
            </a:r>
          </a:p>
          <a:p>
            <a:pPr marL="0" indent="0" algn="just" eaLnBrk="1" hangingPunct="1">
              <a:spcBef>
                <a:spcPts val="0"/>
              </a:spcBef>
              <a:buNone/>
            </a:pPr>
            <a:r>
              <a:rPr lang="en-US" altLang="zh-CN" sz="2000" dirty="0"/>
              <a:t>    </a:t>
            </a:r>
            <a:r>
              <a:rPr lang="en-US" altLang="zh-CN" sz="2000" dirty="0" err="1"/>
              <a:t>tree_free</a:t>
            </a:r>
            <a:r>
              <a:rPr lang="en-US" altLang="zh-CN" sz="2000" dirty="0"/>
              <a:t>(B-&gt;root);</a:t>
            </a:r>
          </a:p>
          <a:p>
            <a:pPr marL="0" indent="0" algn="just" eaLnBrk="1" hangingPunct="1">
              <a:spcBef>
                <a:spcPts val="0"/>
              </a:spcBef>
              <a:buNone/>
            </a:pPr>
            <a:r>
              <a:rPr lang="en-US" altLang="zh-CN" sz="2000" dirty="0"/>
              <a:t>    free(B);</a:t>
            </a:r>
          </a:p>
          <a:p>
            <a:pPr marL="0" indent="0" algn="just" eaLnBrk="1" hangingPunct="1">
              <a:spcBef>
                <a:spcPts val="0"/>
              </a:spcBef>
              <a:buNone/>
            </a:pPr>
            <a:r>
              <a:rPr lang="en-US" altLang="zh-CN" sz="2000" dirty="0"/>
              <a:t>    return;</a:t>
            </a:r>
          </a:p>
          <a:p>
            <a:pPr marL="0" indent="0" algn="just" eaLnBrk="1" hangingPunct="1">
              <a:spcBef>
                <a:spcPts val="0"/>
              </a:spcBef>
              <a:buNone/>
            </a:pP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内存泄漏（续）</a:t>
            </a:r>
          </a:p>
        </p:txBody>
      </p:sp>
    </p:spTree>
    <p:extLst>
      <p:ext uri="{BB962C8B-B14F-4D97-AF65-F5344CB8AC3E}">
        <p14:creationId xmlns:p14="http://schemas.microsoft.com/office/powerpoint/2010/main" val="548341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spcBef>
                <a:spcPts val="0"/>
              </a:spcBef>
              <a:buNone/>
            </a:pPr>
            <a:r>
              <a:rPr lang="zh-CN" altLang="en-US" sz="2000" dirty="0"/>
              <a:t>我们永远不应该释放别处分配的元素， 然而，我们应该使用接口中提供的适当函数来释放与数据结构相关的内存。例如通过调用 </a:t>
            </a:r>
            <a:r>
              <a:rPr lang="en-US" altLang="zh-CN" sz="2000" dirty="0"/>
              <a:t>free(T) </a:t>
            </a:r>
            <a:r>
              <a:rPr lang="zh-CN" altLang="en-US" sz="2000" dirty="0"/>
              <a:t>释放数据结构，是客户本身无法可靠执行的操作，因为它需要了解数据结构实现的内部。 如果客户在二叉搜索树上调用 </a:t>
            </a:r>
            <a:r>
              <a:rPr lang="en-US" altLang="zh-CN" sz="2000" dirty="0"/>
              <a:t>free(B)</a:t>
            </a:r>
            <a:r>
              <a:rPr lang="zh-CN" altLang="en-US" sz="2000" dirty="0"/>
              <a:t>，它只会释放头部； 树本身将不可挽回地泄漏内存。</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10 </a:t>
            </a:r>
            <a:r>
              <a:rPr lang="zh-CN" altLang="en-US" dirty="0"/>
              <a:t>内存泄漏（续）</a:t>
            </a:r>
          </a:p>
        </p:txBody>
      </p:sp>
    </p:spTree>
    <p:extLst>
      <p:ext uri="{BB962C8B-B14F-4D97-AF65-F5344CB8AC3E}">
        <p14:creationId xmlns:p14="http://schemas.microsoft.com/office/powerpoint/2010/main" val="2898547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通过检查代码可能很难检测到内存泄漏。 要发现运行时是否可能发生内存泄漏，我们可以使用 </a:t>
            </a:r>
            <a:r>
              <a:rPr lang="en-US" altLang="zh-CN" sz="2000" dirty="0" err="1"/>
              <a:t>valgrind</a:t>
            </a:r>
            <a:r>
              <a:rPr lang="en-US" altLang="zh-CN" sz="2000" dirty="0"/>
              <a:t> </a:t>
            </a:r>
            <a:r>
              <a:rPr lang="zh-CN" altLang="en-US" sz="2000" dirty="0"/>
              <a:t>工具。</a:t>
            </a:r>
          </a:p>
          <a:p>
            <a:pPr marL="0" indent="0" algn="just" eaLnBrk="1" hangingPunct="1">
              <a:lnSpc>
                <a:spcPct val="150000"/>
              </a:lnSpc>
              <a:spcBef>
                <a:spcPts val="0"/>
              </a:spcBef>
              <a:buNone/>
            </a:pPr>
            <a:r>
              <a:rPr lang="zh-CN" altLang="en-US" sz="2000" dirty="0"/>
              <a:t>例如，我们的 </a:t>
            </a:r>
            <a:r>
              <a:rPr lang="en-US" altLang="zh-CN" sz="2000" dirty="0" err="1"/>
              <a:t>test.c</a:t>
            </a:r>
            <a:r>
              <a:rPr lang="en-US" altLang="zh-CN" sz="2000" dirty="0"/>
              <a:t> </a:t>
            </a:r>
            <a:r>
              <a:rPr lang="zh-CN" altLang="en-US" sz="2000" dirty="0"/>
              <a:t>程序分配但不释放内存，像这样，</a:t>
            </a:r>
          </a:p>
          <a:p>
            <a:pPr marL="0" indent="0" algn="just" eaLnBrk="1" hangingPunct="1">
              <a:lnSpc>
                <a:spcPct val="150000"/>
              </a:lnSpc>
              <a:spcBef>
                <a:spcPts val="0"/>
              </a:spcBef>
              <a:buNone/>
            </a:pPr>
            <a:r>
              <a:rPr lang="en-US" altLang="zh-CN" sz="2000" dirty="0"/>
              <a:t>int main() {</a:t>
            </a:r>
          </a:p>
          <a:p>
            <a:pPr marL="0" indent="0" algn="just" eaLnBrk="1" hangingPunct="1">
              <a:lnSpc>
                <a:spcPct val="150000"/>
              </a:lnSpc>
              <a:spcBef>
                <a:spcPts val="0"/>
              </a:spcBef>
              <a:buNone/>
            </a:pPr>
            <a:r>
              <a:rPr lang="en-US" altLang="zh-CN" sz="2000" dirty="0"/>
              <a:t>    struct point2d* P = </a:t>
            </a:r>
            <a:r>
              <a:rPr lang="en-US" altLang="zh-CN" sz="2000" dirty="0" err="1"/>
              <a:t>xmalloc</a:t>
            </a:r>
            <a:r>
              <a:rPr lang="en-US" altLang="zh-CN" sz="2000" dirty="0"/>
              <a:t>(</a:t>
            </a:r>
            <a:r>
              <a:rPr lang="en-US" altLang="zh-CN" sz="2000" dirty="0" err="1"/>
              <a:t>sizeof</a:t>
            </a:r>
            <a:r>
              <a:rPr lang="en-US" altLang="zh-CN" sz="2000" dirty="0"/>
              <a:t>(struct point2d));</a:t>
            </a:r>
          </a:p>
          <a:p>
            <a:pPr marL="0" indent="0" algn="just" eaLnBrk="1" hangingPunct="1">
              <a:lnSpc>
                <a:spcPct val="150000"/>
              </a:lnSpc>
              <a:spcBef>
                <a:spcPts val="0"/>
              </a:spcBef>
              <a:buNone/>
            </a:pPr>
            <a:r>
              <a:rPr lang="en-US" altLang="zh-CN" sz="2000" dirty="0"/>
              <a:t>    P-&gt;x = -15;</a:t>
            </a:r>
          </a:p>
          <a:p>
            <a:pPr marL="0" indent="0" algn="just" eaLnBrk="1" hangingPunct="1">
              <a:lnSpc>
                <a:spcPct val="150000"/>
              </a:lnSpc>
              <a:spcBef>
                <a:spcPts val="0"/>
              </a:spcBef>
              <a:buNone/>
            </a:pPr>
            <a:r>
              <a:rPr lang="en-US" altLang="zh-CN" sz="2000" dirty="0"/>
              <a:t>    P-&gt;y = 0;</a:t>
            </a:r>
          </a:p>
          <a:p>
            <a:pPr marL="0" indent="0" algn="just" eaLnBrk="1" hangingPunct="1">
              <a:lnSpc>
                <a:spcPct val="150000"/>
              </a:lnSpc>
              <a:spcBef>
                <a:spcPts val="0"/>
              </a:spcBef>
              <a:buNone/>
            </a:pPr>
            <a:r>
              <a:rPr lang="en-US" altLang="zh-CN" sz="2000" dirty="0"/>
              <a:t>    P-&gt;y = P-&gt;y + </a:t>
            </a:r>
            <a:r>
              <a:rPr lang="en-US" altLang="zh-CN" sz="2000" dirty="0" err="1"/>
              <a:t>absval</a:t>
            </a:r>
            <a:r>
              <a:rPr lang="en-US" altLang="zh-CN" sz="2000" dirty="0"/>
              <a:t>(P-&gt;x * 2);</a:t>
            </a:r>
          </a:p>
          <a:p>
            <a:pPr marL="0" indent="0" algn="just" eaLnBrk="1" hangingPunct="1">
              <a:lnSpc>
                <a:spcPct val="150000"/>
              </a:lnSpc>
              <a:spcBef>
                <a:spcPts val="0"/>
              </a:spcBef>
              <a:buNone/>
            </a:pPr>
            <a:r>
              <a:rPr lang="en-US" altLang="zh-CN" sz="2000" dirty="0"/>
              <a:t>    assert(P-&gt;y &gt; P-&gt;x &amp;&amp; true);</a:t>
            </a:r>
          </a:p>
          <a:p>
            <a:pPr marL="0" indent="0" algn="just" eaLnBrk="1" hangingPunct="1">
              <a:lnSpc>
                <a:spcPct val="150000"/>
              </a:lnSpc>
              <a:spcBef>
                <a:spcPts val="0"/>
              </a:spcBef>
              <a:buNone/>
            </a:pPr>
            <a:r>
              <a:rPr lang="en-US" altLang="zh-CN" sz="2000" dirty="0"/>
              <a:t>    </a:t>
            </a:r>
            <a:r>
              <a:rPr lang="en-US" altLang="zh-CN" sz="2000" dirty="0" err="1"/>
              <a:t>printf</a:t>
            </a:r>
            <a:r>
              <a:rPr lang="en-US" altLang="zh-CN" sz="2000" dirty="0"/>
              <a:t>("x </a:t>
            </a:r>
            <a:r>
              <a:rPr lang="en-US" altLang="zh-CN" sz="2000" dirty="0" err="1"/>
              <a:t>coord</a:t>
            </a:r>
            <a:r>
              <a:rPr lang="en-US" altLang="zh-CN" sz="2000" dirty="0"/>
              <a:t>: %d\n", P-&gt;x);</a:t>
            </a:r>
          </a:p>
          <a:p>
            <a:pPr marL="0" indent="0" algn="just" eaLnBrk="1" hangingPunct="1">
              <a:lnSpc>
                <a:spcPct val="150000"/>
              </a:lnSpc>
              <a:spcBef>
                <a:spcPts val="0"/>
              </a:spcBef>
              <a:buNone/>
            </a:pPr>
            <a:r>
              <a:rPr lang="en-US" altLang="zh-CN" sz="2000" dirty="0"/>
              <a:t>    return 0;</a:t>
            </a:r>
          </a:p>
          <a:p>
            <a:pPr marL="0" indent="0" algn="just" eaLnBrk="1" hangingPunct="1">
              <a:lnSpc>
                <a:spcPct val="150000"/>
              </a:lnSpc>
              <a:spcBef>
                <a:spcPts val="0"/>
              </a:spcBef>
              <a:buNone/>
            </a:pP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11 </a:t>
            </a:r>
            <a:r>
              <a:rPr lang="zh-CN" altLang="en-US" dirty="0"/>
              <a:t>检测内存管理不善</a:t>
            </a:r>
          </a:p>
        </p:txBody>
      </p:sp>
    </p:spTree>
    <p:extLst>
      <p:ext uri="{BB962C8B-B14F-4D97-AF65-F5344CB8AC3E}">
        <p14:creationId xmlns:p14="http://schemas.microsoft.com/office/powerpoint/2010/main" val="274066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29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从 </a:t>
            </a:r>
            <a:r>
              <a:rPr lang="en-US" altLang="zh-CN" sz="2000" dirty="0" err="1"/>
              <a:t>valgrind</a:t>
            </a:r>
            <a:r>
              <a:rPr lang="en-US" altLang="zh-CN" sz="2000" dirty="0"/>
              <a:t> </a:t>
            </a:r>
            <a:r>
              <a:rPr lang="zh-CN" altLang="en-US" sz="2000" dirty="0"/>
              <a:t>得到这样的报告，表明内存泄漏：</a:t>
            </a:r>
          </a:p>
          <a:p>
            <a:pPr marL="0" indent="0" algn="just" eaLnBrk="1" hangingPunct="1">
              <a:lnSpc>
                <a:spcPct val="150000"/>
              </a:lnSpc>
              <a:spcBef>
                <a:spcPts val="0"/>
              </a:spcBef>
              <a:buNone/>
            </a:pPr>
            <a:r>
              <a:rPr lang="en-US" altLang="zh-CN" sz="2000" dirty="0"/>
              <a:t>% </a:t>
            </a:r>
            <a:r>
              <a:rPr lang="en-US" altLang="zh-CN" sz="2000" dirty="0" err="1"/>
              <a:t>valgrind</a:t>
            </a:r>
            <a:r>
              <a:rPr lang="en-US" altLang="zh-CN" sz="2000" dirty="0"/>
              <a:t> ./</a:t>
            </a:r>
            <a:r>
              <a:rPr lang="en-US" altLang="zh-CN" sz="2000" dirty="0" err="1"/>
              <a:t>a.out</a:t>
            </a:r>
            <a:r>
              <a:rPr lang="en-US" altLang="zh-CN" sz="2000" dirty="0"/>
              <a:t> ...</a:t>
            </a:r>
          </a:p>
          <a:p>
            <a:pPr marL="0" indent="0" algn="just" eaLnBrk="1" hangingPunct="1">
              <a:lnSpc>
                <a:spcPct val="150000"/>
              </a:lnSpc>
              <a:spcBef>
                <a:spcPts val="0"/>
              </a:spcBef>
              <a:buNone/>
            </a:pPr>
            <a:r>
              <a:rPr lang="en-US" altLang="zh-CN" sz="2000" dirty="0"/>
              <a:t>HEAP SUMMARY:</a:t>
            </a:r>
          </a:p>
          <a:p>
            <a:pPr marL="0" indent="0" algn="just" eaLnBrk="1" hangingPunct="1">
              <a:lnSpc>
                <a:spcPct val="150000"/>
              </a:lnSpc>
              <a:spcBef>
                <a:spcPts val="0"/>
              </a:spcBef>
              <a:buNone/>
            </a:pPr>
            <a:r>
              <a:rPr lang="en-US" altLang="zh-CN" sz="2000" dirty="0"/>
              <a:t>==40284== in use at exit: 8 bytes in 1 blocks</a:t>
            </a:r>
          </a:p>
          <a:p>
            <a:pPr marL="0" indent="0" algn="just" eaLnBrk="1" hangingPunct="1">
              <a:lnSpc>
                <a:spcPct val="150000"/>
              </a:lnSpc>
              <a:spcBef>
                <a:spcPts val="0"/>
              </a:spcBef>
              <a:buNone/>
            </a:pPr>
            <a:r>
              <a:rPr lang="en-US" altLang="zh-CN" sz="2000" dirty="0"/>
              <a:t>==40284== total heap usage: 1 </a:t>
            </a:r>
            <a:r>
              <a:rPr lang="en-US" altLang="zh-CN" sz="2000" dirty="0" err="1"/>
              <a:t>allocs</a:t>
            </a:r>
            <a:r>
              <a:rPr lang="en-US" altLang="zh-CN" sz="2000" dirty="0"/>
              <a:t>, 0 frees, 8 bytes allocated</a:t>
            </a:r>
          </a:p>
          <a:p>
            <a:pPr marL="0" indent="0" algn="just" eaLnBrk="1" hangingPunct="1">
              <a:lnSpc>
                <a:spcPct val="150000"/>
              </a:lnSpc>
              <a:spcBef>
                <a:spcPts val="0"/>
              </a:spcBef>
              <a:buNone/>
            </a:pPr>
            <a:r>
              <a:rPr lang="en-US" altLang="zh-CN" sz="2000" dirty="0"/>
              <a:t>==40284==</a:t>
            </a:r>
          </a:p>
          <a:p>
            <a:pPr marL="0" indent="0" algn="just" eaLnBrk="1" hangingPunct="1">
              <a:lnSpc>
                <a:spcPct val="150000"/>
              </a:lnSpc>
              <a:spcBef>
                <a:spcPts val="0"/>
              </a:spcBef>
              <a:buNone/>
            </a:pPr>
            <a:r>
              <a:rPr lang="en-US" altLang="zh-CN" sz="2000" dirty="0"/>
              <a:t>==40284== LEAK SUMMARY:</a:t>
            </a:r>
          </a:p>
          <a:p>
            <a:pPr marL="0" indent="0" algn="just" eaLnBrk="1" hangingPunct="1">
              <a:lnSpc>
                <a:spcPct val="150000"/>
              </a:lnSpc>
              <a:spcBef>
                <a:spcPts val="0"/>
              </a:spcBef>
              <a:buNone/>
            </a:pPr>
            <a:r>
              <a:rPr lang="en-US" altLang="zh-CN" sz="2000" dirty="0"/>
              <a:t>==40284== definitely lost: 8 bytes in 1 blocks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11 </a:t>
            </a:r>
            <a:r>
              <a:rPr lang="zh-CN" altLang="en-US" dirty="0"/>
              <a:t>检测内存管理不善（续）</a:t>
            </a:r>
          </a:p>
        </p:txBody>
      </p:sp>
    </p:spTree>
    <p:extLst>
      <p:ext uri="{BB962C8B-B14F-4D97-AF65-F5344CB8AC3E}">
        <p14:creationId xmlns:p14="http://schemas.microsoft.com/office/powerpoint/2010/main" val="360295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75000"/>
              </a:lnSpc>
              <a:spcBef>
                <a:spcPts val="0"/>
              </a:spcBef>
              <a:buNone/>
            </a:pPr>
            <a:r>
              <a:rPr lang="zh-CN" altLang="en-US" sz="2000" dirty="0"/>
              <a:t>有两个重要思想需要了解。 首先，</a:t>
            </a:r>
            <a:r>
              <a:rPr lang="en-US" altLang="zh-CN" sz="2000" dirty="0"/>
              <a:t>C </a:t>
            </a:r>
            <a:r>
              <a:rPr lang="zh-CN" altLang="en-US" sz="2000" dirty="0"/>
              <a:t>有一个完全独立的语言包裹它，即 </a:t>
            </a:r>
            <a:r>
              <a:rPr lang="en-US" altLang="zh-CN" sz="2000" dirty="0"/>
              <a:t>C </a:t>
            </a:r>
            <a:r>
              <a:rPr lang="zh-CN" altLang="en-US" sz="2000" dirty="0"/>
              <a:t>预处理器语言。 预处理器语言可以用于做很多事情：</a:t>
            </a:r>
          </a:p>
          <a:p>
            <a:pPr marL="0" indent="0" algn="just" eaLnBrk="1" hangingPunct="1">
              <a:lnSpc>
                <a:spcPct val="175000"/>
              </a:lnSpc>
              <a:spcBef>
                <a:spcPts val="0"/>
              </a:spcBef>
              <a:buNone/>
            </a:pPr>
            <a:r>
              <a:rPr lang="en-US" altLang="zh-CN" sz="2000" dirty="0"/>
              <a:t>• </a:t>
            </a:r>
            <a:r>
              <a:rPr lang="zh-CN" altLang="en-US" sz="2000" dirty="0"/>
              <a:t>宏常量定义：需了解其在</a:t>
            </a:r>
            <a:r>
              <a:rPr lang="en-US" altLang="zh-CN" sz="2000" dirty="0"/>
              <a:t>&lt;</a:t>
            </a:r>
            <a:r>
              <a:rPr lang="en-US" altLang="zh-CN" sz="2000" dirty="0" err="1"/>
              <a:t>limits.h</a:t>
            </a:r>
            <a:r>
              <a:rPr lang="en-US" altLang="zh-CN" sz="2000" dirty="0"/>
              <a:t>&gt; </a:t>
            </a:r>
            <a:r>
              <a:rPr lang="zh-CN" altLang="en-US" sz="2000" dirty="0"/>
              <a:t>和</a:t>
            </a:r>
            <a:r>
              <a:rPr lang="en-US" altLang="zh-CN" sz="2000" dirty="0"/>
              <a:t>&lt;</a:t>
            </a:r>
            <a:r>
              <a:rPr lang="en-US" altLang="zh-CN" sz="2000" dirty="0" err="1"/>
              <a:t>stdbool.h</a:t>
            </a:r>
            <a:r>
              <a:rPr lang="en-US" altLang="zh-CN" sz="2000" dirty="0"/>
              <a:t>&gt; </a:t>
            </a:r>
            <a:r>
              <a:rPr lang="zh-CN" altLang="en-US" sz="2000" dirty="0"/>
              <a:t>库中的使用方式。</a:t>
            </a:r>
          </a:p>
          <a:p>
            <a:pPr marL="0" indent="0" algn="just" eaLnBrk="1" hangingPunct="1">
              <a:lnSpc>
                <a:spcPct val="175000"/>
              </a:lnSpc>
              <a:spcBef>
                <a:spcPts val="0"/>
              </a:spcBef>
              <a:buNone/>
            </a:pPr>
            <a:r>
              <a:rPr lang="en-US" altLang="zh-CN" sz="2000" dirty="0"/>
              <a:t>• </a:t>
            </a:r>
            <a:r>
              <a:rPr lang="zh-CN" altLang="en-US" sz="2000" dirty="0"/>
              <a:t>宏函数定义：需了解如何来实现“</a:t>
            </a:r>
            <a:r>
              <a:rPr lang="en-US" altLang="zh-CN" sz="2000" dirty="0"/>
              <a:t>lib/</a:t>
            </a:r>
            <a:r>
              <a:rPr lang="en-US" altLang="zh-CN" sz="2000" dirty="0" err="1"/>
              <a:t>contracts.h</a:t>
            </a:r>
            <a:r>
              <a:rPr lang="en-US" altLang="zh-CN" sz="2000" dirty="0"/>
              <a:t>”</a:t>
            </a:r>
            <a:r>
              <a:rPr lang="zh-CN" altLang="en-US" sz="2000" dirty="0"/>
              <a:t>库，并且知道其中的不安全性。</a:t>
            </a:r>
          </a:p>
          <a:p>
            <a:pPr marL="0" indent="0" algn="just" eaLnBrk="1" hangingPunct="1">
              <a:lnSpc>
                <a:spcPct val="175000"/>
              </a:lnSpc>
              <a:spcBef>
                <a:spcPts val="0"/>
              </a:spcBef>
              <a:buNone/>
            </a:pPr>
            <a:r>
              <a:rPr lang="en-US" altLang="zh-CN" sz="2000" dirty="0"/>
              <a:t>• </a:t>
            </a:r>
            <a:r>
              <a:rPr lang="zh-CN" altLang="en-US" sz="2000" dirty="0"/>
              <a:t>条件编译：需知道如何使用</a:t>
            </a:r>
            <a:r>
              <a:rPr lang="en-US" altLang="zh-CN" sz="2000" dirty="0"/>
              <a:t>#ifdef </a:t>
            </a:r>
            <a:r>
              <a:rPr lang="zh-CN" altLang="en-US" sz="2000" dirty="0"/>
              <a:t>和</a:t>
            </a:r>
            <a:r>
              <a:rPr lang="en-US" altLang="zh-CN" sz="2000" dirty="0"/>
              <a:t>#ifndef </a:t>
            </a:r>
            <a:r>
              <a:rPr lang="zh-CN" altLang="en-US" sz="2000" dirty="0"/>
              <a:t>以及宏常量定义，使库的分离编译在</a:t>
            </a:r>
            <a:r>
              <a:rPr lang="en-US" altLang="zh-CN" sz="2000" dirty="0"/>
              <a:t>C </a:t>
            </a:r>
            <a:r>
              <a:rPr lang="zh-CN" altLang="en-US" sz="2000" dirty="0"/>
              <a:t>中可行。</a:t>
            </a:r>
          </a:p>
          <a:p>
            <a:pPr marL="0" indent="0" algn="just" eaLnBrk="1" hangingPunct="1">
              <a:lnSpc>
                <a:spcPct val="175000"/>
              </a:lnSpc>
              <a:spcBef>
                <a:spcPts val="0"/>
              </a:spcBef>
              <a:buNone/>
            </a:pPr>
            <a:r>
              <a:rPr lang="zh-CN" altLang="en-US" sz="2000" dirty="0"/>
              <a:t>其次，</a:t>
            </a:r>
            <a:r>
              <a:rPr lang="en-US" altLang="zh-CN" sz="2000" dirty="0"/>
              <a:t>C </a:t>
            </a:r>
            <a:r>
              <a:rPr lang="zh-CN" altLang="en-US" sz="2000" dirty="0"/>
              <a:t>分配内存的概念与 </a:t>
            </a:r>
            <a:r>
              <a:rPr lang="en-US" altLang="zh-CN" sz="2000" dirty="0"/>
              <a:t>C0 </a:t>
            </a:r>
            <a:r>
              <a:rPr lang="zh-CN" altLang="en-US" sz="2000" dirty="0"/>
              <a:t>不同。 特别是，</a:t>
            </a:r>
            <a:r>
              <a:rPr lang="en-US" altLang="zh-CN" sz="2000" dirty="0"/>
              <a:t>C </a:t>
            </a:r>
            <a:r>
              <a:rPr lang="zh-CN" altLang="en-US" sz="2000" dirty="0"/>
              <a:t>没有垃圾回收机制，所以每当我们分配内存时，我们必须确保内存最终被释放。</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zh-CN" altLang="en-US" dirty="0"/>
              <a:t>引言（续）</a:t>
            </a:r>
          </a:p>
        </p:txBody>
      </p:sp>
    </p:spTree>
    <p:extLst>
      <p:ext uri="{BB962C8B-B14F-4D97-AF65-F5344CB8AC3E}">
        <p14:creationId xmlns:p14="http://schemas.microsoft.com/office/powerpoint/2010/main" val="365895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30</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spcBef>
                <a:spcPts val="0"/>
              </a:spcBef>
              <a:buNone/>
            </a:pPr>
            <a:r>
              <a:rPr lang="zh-CN" altLang="en-US" sz="2000" dirty="0"/>
              <a:t>如果我们在 </a:t>
            </a:r>
            <a:r>
              <a:rPr lang="en-US" altLang="zh-CN" sz="2000" dirty="0"/>
              <a:t>return </a:t>
            </a:r>
            <a:r>
              <a:rPr lang="zh-CN" altLang="en-US" sz="2000" dirty="0"/>
              <a:t>语句之前向 </a:t>
            </a:r>
            <a:r>
              <a:rPr lang="en-US" altLang="zh-CN" sz="2000" dirty="0"/>
              <a:t>free P </a:t>
            </a:r>
            <a:r>
              <a:rPr lang="zh-CN" altLang="en-US" sz="2000" dirty="0"/>
              <a:t>添加代码，我们会从 </a:t>
            </a:r>
            <a:r>
              <a:rPr lang="en-US" altLang="zh-CN" sz="2000" dirty="0" err="1"/>
              <a:t>valgrind</a:t>
            </a:r>
            <a:r>
              <a:rPr lang="en-US" altLang="zh-CN" sz="2000" dirty="0"/>
              <a:t> </a:t>
            </a:r>
            <a:r>
              <a:rPr lang="zh-CN" altLang="en-US" sz="2000" dirty="0"/>
              <a:t>获得一份干净的体检单：</a:t>
            </a:r>
          </a:p>
          <a:p>
            <a:pPr marL="0" indent="0" algn="just" eaLnBrk="1" hangingPunct="1">
              <a:lnSpc>
                <a:spcPct val="150000"/>
              </a:lnSpc>
              <a:spcBef>
                <a:spcPts val="0"/>
              </a:spcBef>
              <a:buNone/>
            </a:pPr>
            <a:r>
              <a:rPr lang="en-US" altLang="zh-CN" sz="2000" dirty="0"/>
              <a:t>...</a:t>
            </a:r>
          </a:p>
          <a:p>
            <a:pPr marL="0" indent="0" algn="just" eaLnBrk="1" hangingPunct="1">
              <a:lnSpc>
                <a:spcPct val="150000"/>
              </a:lnSpc>
              <a:spcBef>
                <a:spcPts val="0"/>
              </a:spcBef>
              <a:buNone/>
            </a:pPr>
            <a:r>
              <a:rPr lang="en-US" altLang="zh-CN" sz="2000" dirty="0"/>
              <a:t>HEAP SUMMARY:</a:t>
            </a:r>
          </a:p>
          <a:p>
            <a:pPr marL="0" indent="0" algn="just" eaLnBrk="1" hangingPunct="1">
              <a:lnSpc>
                <a:spcPct val="150000"/>
              </a:lnSpc>
              <a:spcBef>
                <a:spcPts val="0"/>
              </a:spcBef>
              <a:buNone/>
            </a:pPr>
            <a:r>
              <a:rPr lang="en-US" altLang="zh-CN" sz="2000" dirty="0"/>
              <a:t>==41495== in use at exit: 0 bytes in 0 blocks</a:t>
            </a:r>
          </a:p>
          <a:p>
            <a:pPr marL="0" indent="0" algn="just" eaLnBrk="1" hangingPunct="1">
              <a:lnSpc>
                <a:spcPct val="150000"/>
              </a:lnSpc>
              <a:spcBef>
                <a:spcPts val="0"/>
              </a:spcBef>
              <a:buNone/>
            </a:pPr>
            <a:r>
              <a:rPr lang="en-US" altLang="zh-CN" sz="2000" dirty="0"/>
              <a:t>==41495== total heap usage: 1 </a:t>
            </a:r>
            <a:r>
              <a:rPr lang="en-US" altLang="zh-CN" sz="2000" dirty="0" err="1"/>
              <a:t>allocs</a:t>
            </a:r>
            <a:r>
              <a:rPr lang="en-US" altLang="zh-CN" sz="2000" dirty="0"/>
              <a:t>, 1 frees, 8 bytes allocated</a:t>
            </a:r>
          </a:p>
          <a:p>
            <a:pPr marL="0" indent="0" algn="just" eaLnBrk="1" hangingPunct="1">
              <a:lnSpc>
                <a:spcPct val="150000"/>
              </a:lnSpc>
              <a:spcBef>
                <a:spcPts val="0"/>
              </a:spcBef>
              <a:buNone/>
            </a:pPr>
            <a:r>
              <a:rPr lang="en-US" altLang="zh-CN" sz="2000" dirty="0"/>
              <a:t>==41495==</a:t>
            </a:r>
          </a:p>
          <a:p>
            <a:pPr marL="0" indent="0" algn="just" eaLnBrk="1" hangingPunct="1">
              <a:lnSpc>
                <a:spcPct val="150000"/>
              </a:lnSpc>
              <a:spcBef>
                <a:spcPts val="0"/>
              </a:spcBef>
              <a:buNone/>
            </a:pPr>
            <a:r>
              <a:rPr lang="en-US" altLang="zh-CN" sz="2000" dirty="0"/>
              <a:t>==41495== All heap blocks were freed --- no leaks are possible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11 </a:t>
            </a:r>
            <a:r>
              <a:rPr lang="zh-CN" altLang="en-US" dirty="0"/>
              <a:t>检测内存管理不善（续）</a:t>
            </a:r>
          </a:p>
        </p:txBody>
      </p:sp>
    </p:spTree>
    <p:extLst>
      <p:ext uri="{BB962C8B-B14F-4D97-AF65-F5344CB8AC3E}">
        <p14:creationId xmlns:p14="http://schemas.microsoft.com/office/powerpoint/2010/main" val="211247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31</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200000"/>
              </a:lnSpc>
              <a:spcBef>
                <a:spcPts val="0"/>
              </a:spcBef>
              <a:buNone/>
            </a:pPr>
            <a:r>
              <a:rPr lang="zh-CN" altLang="en-US" sz="2000" dirty="0"/>
              <a:t>另一方面，如果我们在代码中的错误位置释放 </a:t>
            </a:r>
            <a:r>
              <a:rPr lang="en-US" altLang="zh-CN" sz="2000" dirty="0"/>
              <a:t>P</a:t>
            </a:r>
            <a:r>
              <a:rPr lang="zh-CN" altLang="en-US" sz="2000" dirty="0"/>
              <a:t>，如下所示：</a:t>
            </a:r>
          </a:p>
          <a:p>
            <a:pPr marL="0" indent="0" algn="just" eaLnBrk="1" hangingPunct="1">
              <a:lnSpc>
                <a:spcPct val="200000"/>
              </a:lnSpc>
              <a:spcBef>
                <a:spcPts val="0"/>
              </a:spcBef>
              <a:buNone/>
            </a:pPr>
            <a:r>
              <a:rPr lang="en-US" altLang="zh-CN" sz="2000" dirty="0"/>
              <a:t>int main() {</a:t>
            </a:r>
          </a:p>
          <a:p>
            <a:pPr marL="0" indent="0" algn="just" eaLnBrk="1" hangingPunct="1">
              <a:lnSpc>
                <a:spcPct val="200000"/>
              </a:lnSpc>
              <a:spcBef>
                <a:spcPts val="0"/>
              </a:spcBef>
              <a:buNone/>
            </a:pPr>
            <a:r>
              <a:rPr lang="en-US" altLang="zh-CN" sz="2000" dirty="0"/>
              <a:t>    struct point2d* P = </a:t>
            </a:r>
            <a:r>
              <a:rPr lang="en-US" altLang="zh-CN" sz="2000" dirty="0" err="1"/>
              <a:t>xmalloc</a:t>
            </a:r>
            <a:r>
              <a:rPr lang="en-US" altLang="zh-CN" sz="2000" dirty="0"/>
              <a:t>(</a:t>
            </a:r>
            <a:r>
              <a:rPr lang="en-US" altLang="zh-CN" sz="2000" dirty="0" err="1"/>
              <a:t>sizeof</a:t>
            </a:r>
            <a:r>
              <a:rPr lang="en-US" altLang="zh-CN" sz="2000" dirty="0"/>
              <a:t>(struct point2d));</a:t>
            </a:r>
          </a:p>
          <a:p>
            <a:pPr marL="0" indent="0" algn="just" eaLnBrk="1" hangingPunct="1">
              <a:lnSpc>
                <a:spcPct val="200000"/>
              </a:lnSpc>
              <a:spcBef>
                <a:spcPts val="0"/>
              </a:spcBef>
              <a:buNone/>
            </a:pPr>
            <a:r>
              <a:rPr lang="en-US" altLang="zh-CN" sz="2000" dirty="0"/>
              <a:t>    ...</a:t>
            </a:r>
          </a:p>
          <a:p>
            <a:pPr marL="0" indent="0" algn="just" eaLnBrk="1" hangingPunct="1">
              <a:lnSpc>
                <a:spcPct val="200000"/>
              </a:lnSpc>
              <a:spcBef>
                <a:spcPts val="0"/>
              </a:spcBef>
              <a:buNone/>
            </a:pPr>
            <a:r>
              <a:rPr lang="en-US" altLang="zh-CN" sz="2000" dirty="0"/>
              <a:t>    free(P);</a:t>
            </a:r>
          </a:p>
          <a:p>
            <a:pPr marL="0" indent="0" algn="just" eaLnBrk="1" hangingPunct="1">
              <a:lnSpc>
                <a:spcPct val="200000"/>
              </a:lnSpc>
              <a:spcBef>
                <a:spcPts val="0"/>
              </a:spcBef>
              <a:buNone/>
            </a:pPr>
            <a:r>
              <a:rPr lang="en-US" altLang="zh-CN" sz="2000" dirty="0"/>
              <a:t>    </a:t>
            </a:r>
            <a:r>
              <a:rPr lang="en-US" altLang="zh-CN" sz="2000" dirty="0" err="1"/>
              <a:t>printf</a:t>
            </a:r>
            <a:r>
              <a:rPr lang="en-US" altLang="zh-CN" sz="2000" dirty="0"/>
              <a:t>("x </a:t>
            </a:r>
            <a:r>
              <a:rPr lang="en-US" altLang="zh-CN" sz="2000" dirty="0" err="1"/>
              <a:t>coord</a:t>
            </a:r>
            <a:r>
              <a:rPr lang="en-US" altLang="zh-CN" sz="2000" dirty="0"/>
              <a:t>: %d\n", P-&gt;x);</a:t>
            </a:r>
          </a:p>
          <a:p>
            <a:pPr marL="0" indent="0" algn="just" eaLnBrk="1" hangingPunct="1">
              <a:lnSpc>
                <a:spcPct val="200000"/>
              </a:lnSpc>
              <a:spcBef>
                <a:spcPts val="0"/>
              </a:spcBef>
              <a:buNone/>
            </a:pPr>
            <a:r>
              <a:rPr lang="en-US" altLang="zh-CN" sz="2000" dirty="0"/>
              <a:t>    return 0;</a:t>
            </a:r>
          </a:p>
          <a:p>
            <a:pPr marL="0" indent="0" algn="just" eaLnBrk="1" hangingPunct="1">
              <a:lnSpc>
                <a:spcPct val="200000"/>
              </a:lnSpc>
              <a:spcBef>
                <a:spcPts val="0"/>
              </a:spcBef>
              <a:buNone/>
            </a:pPr>
            <a:r>
              <a:rPr lang="en-US" altLang="zh-CN"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11 </a:t>
            </a:r>
            <a:r>
              <a:rPr lang="zh-CN" altLang="en-US" dirty="0"/>
              <a:t>检测内存管理不善（续）</a:t>
            </a:r>
          </a:p>
        </p:txBody>
      </p:sp>
    </p:spTree>
    <p:extLst>
      <p:ext uri="{BB962C8B-B14F-4D97-AF65-F5344CB8AC3E}">
        <p14:creationId xmlns:p14="http://schemas.microsoft.com/office/powerpoint/2010/main" val="3262093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32</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60000"/>
              </a:lnSpc>
              <a:spcBef>
                <a:spcPts val="0"/>
              </a:spcBef>
              <a:buNone/>
            </a:pPr>
            <a:r>
              <a:rPr lang="en-US" altLang="zh-CN" sz="2000" dirty="0" err="1"/>
              <a:t>valgrind</a:t>
            </a:r>
            <a:r>
              <a:rPr lang="en-US" altLang="zh-CN" sz="2000" dirty="0"/>
              <a:t> </a:t>
            </a:r>
            <a:r>
              <a:rPr lang="zh-CN" altLang="en-US" sz="2000" dirty="0"/>
              <a:t>检测出我们引用了已释放的内存 </a:t>
            </a:r>
            <a:r>
              <a:rPr lang="en-US" altLang="zh-CN" sz="2000" dirty="0"/>
              <a:t>(</a:t>
            </a:r>
            <a:r>
              <a:rPr lang="zh-CN" altLang="en-US" sz="2000" dirty="0"/>
              <a:t>这是我们所谓的第二类陷阱</a:t>
            </a:r>
            <a:r>
              <a:rPr lang="en-US" altLang="zh-CN" sz="2000" dirty="0"/>
              <a:t>):</a:t>
            </a:r>
          </a:p>
          <a:p>
            <a:pPr marL="0" indent="0" algn="just" eaLnBrk="1" hangingPunct="1">
              <a:lnSpc>
                <a:spcPct val="160000"/>
              </a:lnSpc>
              <a:spcBef>
                <a:spcPts val="0"/>
              </a:spcBef>
              <a:buNone/>
            </a:pPr>
            <a:r>
              <a:rPr lang="en-US" altLang="zh-CN" sz="2000" dirty="0"/>
              <a:t>...</a:t>
            </a:r>
          </a:p>
          <a:p>
            <a:pPr marL="0" indent="0" algn="just" eaLnBrk="1" hangingPunct="1">
              <a:lnSpc>
                <a:spcPct val="160000"/>
              </a:lnSpc>
              <a:spcBef>
                <a:spcPts val="0"/>
              </a:spcBef>
              <a:buNone/>
            </a:pPr>
            <a:r>
              <a:rPr lang="en-US" altLang="zh-CN" sz="2000" dirty="0"/>
              <a:t>==43895== Invalid read of size 4</a:t>
            </a:r>
          </a:p>
          <a:p>
            <a:pPr marL="0" indent="0" algn="just" eaLnBrk="1" hangingPunct="1">
              <a:lnSpc>
                <a:spcPct val="160000"/>
              </a:lnSpc>
              <a:spcBef>
                <a:spcPts val="0"/>
              </a:spcBef>
              <a:buNone/>
            </a:pPr>
            <a:r>
              <a:rPr lang="en-US" altLang="zh-CN" sz="2000" dirty="0"/>
              <a:t>==43895== at 0x400886: main (test.c:25)</a:t>
            </a:r>
          </a:p>
          <a:p>
            <a:pPr marL="0" indent="0" algn="just" eaLnBrk="1" hangingPunct="1">
              <a:lnSpc>
                <a:spcPct val="160000"/>
              </a:lnSpc>
              <a:spcBef>
                <a:spcPts val="0"/>
              </a:spcBef>
              <a:buNone/>
            </a:pPr>
            <a:r>
              <a:rPr lang="en-US" altLang="zh-CN" sz="2000" dirty="0"/>
              <a:t>==43895== Address 0x51f6040 is 0 bytes inside a block of size 8 </a:t>
            </a:r>
            <a:r>
              <a:rPr lang="en-US" altLang="zh-CN" sz="2000" dirty="0" err="1"/>
              <a:t>free’d</a:t>
            </a:r>
            <a:r>
              <a:rPr lang="en-US" altLang="zh-CN" sz="2000" dirty="0"/>
              <a:t> ...</a:t>
            </a:r>
          </a:p>
          <a:p>
            <a:pPr marL="0" indent="0" algn="just" eaLnBrk="1" hangingPunct="1">
              <a:lnSpc>
                <a:spcPct val="160000"/>
              </a:lnSpc>
              <a:spcBef>
                <a:spcPts val="0"/>
              </a:spcBef>
              <a:buNone/>
            </a:pPr>
            <a:r>
              <a:rPr lang="en-US" altLang="zh-CN" sz="2000" dirty="0" err="1"/>
              <a:t>valgrind</a:t>
            </a:r>
            <a:r>
              <a:rPr lang="en-US" altLang="zh-CN" sz="2000" dirty="0"/>
              <a:t> </a:t>
            </a:r>
            <a:r>
              <a:rPr lang="zh-CN" altLang="en-US" sz="2000" dirty="0"/>
              <a:t>能够标记在没有 </a:t>
            </a:r>
            <a:r>
              <a:rPr lang="en-US" altLang="zh-CN" sz="2000" dirty="0" err="1"/>
              <a:t>valgrind</a:t>
            </a:r>
            <a:r>
              <a:rPr lang="en-US" altLang="zh-CN" sz="2000" dirty="0"/>
              <a:t> </a:t>
            </a:r>
            <a:r>
              <a:rPr lang="zh-CN" altLang="en-US" sz="2000" dirty="0"/>
              <a:t>的情况下运行时似乎没有任何错误的代码中的错误。 它会减慢执行速度，但如果可行，您应该以这种方式测试所有 </a:t>
            </a:r>
            <a:r>
              <a:rPr lang="en-US" altLang="zh-CN" sz="2000" dirty="0"/>
              <a:t>C </a:t>
            </a:r>
            <a:r>
              <a:rPr lang="zh-CN" altLang="en-US" sz="2000" dirty="0"/>
              <a:t>代码以发现内存问题。 为了获得最佳错误消息，您应该将 </a:t>
            </a:r>
            <a:r>
              <a:rPr lang="en-US" altLang="zh-CN" sz="2000" dirty="0"/>
              <a:t>-g </a:t>
            </a:r>
            <a:r>
              <a:rPr lang="zh-CN" altLang="en-US" sz="2000" dirty="0"/>
              <a:t>标志传递给 </a:t>
            </a:r>
            <a:r>
              <a:rPr lang="en-US" altLang="zh-CN" sz="2000" dirty="0" err="1"/>
              <a:t>gcc</a:t>
            </a:r>
            <a:r>
              <a:rPr lang="zh-CN" altLang="en-US" sz="2000" dirty="0"/>
              <a:t>，它保留了二进制和源代码之间的一些相关性。</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11 </a:t>
            </a:r>
            <a:r>
              <a:rPr lang="zh-CN" altLang="en-US" dirty="0"/>
              <a:t>检测内存管理不善（续）</a:t>
            </a:r>
          </a:p>
        </p:txBody>
      </p:sp>
    </p:spTree>
    <p:extLst>
      <p:ext uri="{BB962C8B-B14F-4D97-AF65-F5344CB8AC3E}">
        <p14:creationId xmlns:p14="http://schemas.microsoft.com/office/powerpoint/2010/main" val="35093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4</a:t>
            </a:fld>
            <a:endParaRPr lang="en-US" altLang="zh-CN"/>
          </a:p>
        </p:txBody>
      </p:sp>
      <p:sp>
        <p:nvSpPr>
          <p:cNvPr id="9219" name="Rectangle 3"/>
          <p:cNvSpPr>
            <a:spLocks noGrp="1" noChangeArrowheads="1"/>
          </p:cNvSpPr>
          <p:nvPr>
            <p:ph type="body" idx="1"/>
          </p:nvPr>
        </p:nvSpPr>
        <p:spPr>
          <a:xfrm>
            <a:off x="457199" y="955675"/>
            <a:ext cx="3810001" cy="5140325"/>
          </a:xfrm>
        </p:spPr>
        <p:txBody>
          <a:bodyPr/>
          <a:lstStyle/>
          <a:p>
            <a:pPr marL="0" indent="0" algn="just" eaLnBrk="1" hangingPunct="1">
              <a:lnSpc>
                <a:spcPct val="150000"/>
              </a:lnSpc>
              <a:buNone/>
            </a:pPr>
            <a:r>
              <a:rPr lang="en-US" altLang="zh-CN" sz="2000" dirty="0"/>
              <a:t>1.1 </a:t>
            </a:r>
            <a:r>
              <a:rPr lang="zh-CN" altLang="en-US" sz="2000" dirty="0"/>
              <a:t>一个简单的接口</a:t>
            </a:r>
            <a:r>
              <a:rPr lang="en-US" altLang="zh-CN" sz="2000" dirty="0"/>
              <a:t>simple.c0</a:t>
            </a:r>
          </a:p>
          <a:p>
            <a:pPr marL="0" indent="0" algn="just" eaLnBrk="1" hangingPunct="1">
              <a:lnSpc>
                <a:spcPct val="125000"/>
              </a:lnSpc>
              <a:buNone/>
            </a:pPr>
            <a:r>
              <a:rPr lang="en-US" altLang="zh-CN" sz="2000" dirty="0"/>
              <a:t>#use &lt;util&gt;</a:t>
            </a:r>
          </a:p>
          <a:p>
            <a:pPr marL="0" indent="0" algn="just" eaLnBrk="1" hangingPunct="1">
              <a:lnSpc>
                <a:spcPct val="125000"/>
              </a:lnSpc>
              <a:buNone/>
            </a:pPr>
            <a:endParaRPr lang="en-US" altLang="zh-CN" sz="2000" dirty="0"/>
          </a:p>
          <a:p>
            <a:pPr marL="0" indent="0" algn="just" eaLnBrk="1" hangingPunct="1">
              <a:lnSpc>
                <a:spcPct val="125000"/>
              </a:lnSpc>
              <a:buNone/>
            </a:pPr>
            <a:r>
              <a:rPr lang="en-US" altLang="zh-CN" sz="2000" dirty="0"/>
              <a:t>/*** Interface ***/</a:t>
            </a:r>
          </a:p>
          <a:p>
            <a:pPr marL="0" indent="0" algn="just" eaLnBrk="1" hangingPunct="1">
              <a:lnSpc>
                <a:spcPct val="125000"/>
              </a:lnSpc>
              <a:buNone/>
            </a:pPr>
            <a:r>
              <a:rPr lang="en-US" altLang="zh-CN" sz="2000" dirty="0"/>
              <a:t>int </a:t>
            </a:r>
            <a:r>
              <a:rPr lang="en-US" altLang="zh-CN" sz="2000" dirty="0" err="1"/>
              <a:t>absval</a:t>
            </a:r>
            <a:r>
              <a:rPr lang="en-US" altLang="zh-CN" sz="2000" dirty="0"/>
              <a:t>(int x)</a:t>
            </a:r>
          </a:p>
          <a:p>
            <a:pPr marL="0" indent="0" algn="just" eaLnBrk="1" hangingPunct="1">
              <a:lnSpc>
                <a:spcPct val="125000"/>
              </a:lnSpc>
              <a:buNone/>
            </a:pPr>
            <a:r>
              <a:rPr lang="en-US" altLang="zh-CN" sz="2000" dirty="0"/>
              <a:t>/*@requires x &gt; </a:t>
            </a:r>
            <a:r>
              <a:rPr lang="en-US" altLang="zh-CN" sz="2000" dirty="0" err="1"/>
              <a:t>int_min</a:t>
            </a:r>
            <a:r>
              <a:rPr lang="en-US" altLang="zh-CN" sz="2000" dirty="0"/>
              <a:t>(); @*/</a:t>
            </a:r>
          </a:p>
          <a:p>
            <a:pPr marL="0" indent="0" algn="just" eaLnBrk="1" hangingPunct="1">
              <a:lnSpc>
                <a:spcPct val="125000"/>
              </a:lnSpc>
              <a:buNone/>
            </a:pPr>
            <a:r>
              <a:rPr lang="en-US" altLang="zh-CN" sz="2000" dirty="0"/>
              <a:t>/*@ensures \result &gt;= 0; @*/ ;</a:t>
            </a:r>
          </a:p>
          <a:p>
            <a:pPr marL="0" indent="0" algn="just" eaLnBrk="1" hangingPunct="1">
              <a:lnSpc>
                <a:spcPct val="125000"/>
              </a:lnSpc>
              <a:buNone/>
            </a:pPr>
            <a:endParaRPr lang="en-US" altLang="zh-CN" sz="2000" dirty="0"/>
          </a:p>
          <a:p>
            <a:pPr marL="0" indent="0" algn="just" eaLnBrk="1" hangingPunct="1">
              <a:lnSpc>
                <a:spcPct val="125000"/>
              </a:lnSpc>
              <a:buNone/>
            </a:pPr>
            <a:r>
              <a:rPr lang="en-US" altLang="zh-CN" sz="2000" dirty="0"/>
              <a:t>struct point2d {</a:t>
            </a:r>
          </a:p>
          <a:p>
            <a:pPr marL="0" indent="0" algn="just" eaLnBrk="1" hangingPunct="1">
              <a:lnSpc>
                <a:spcPct val="125000"/>
              </a:lnSpc>
              <a:buNone/>
            </a:pPr>
            <a:r>
              <a:rPr lang="en-US" altLang="zh-CN" sz="2000" dirty="0"/>
              <a:t>    int x;</a:t>
            </a:r>
          </a:p>
          <a:p>
            <a:pPr marL="0" indent="0" algn="just" eaLnBrk="1" hangingPunct="1">
              <a:lnSpc>
                <a:spcPct val="125000"/>
              </a:lnSpc>
              <a:buNone/>
            </a:pPr>
            <a:r>
              <a:rPr lang="en-US" altLang="zh-CN" sz="2000" dirty="0"/>
              <a:t>    int y;</a:t>
            </a:r>
          </a:p>
          <a:p>
            <a:pPr marL="0" indent="0" algn="just" eaLnBrk="1" hangingPunct="1">
              <a:lnSpc>
                <a:spcPct val="125000"/>
              </a:lnSpc>
              <a:buNone/>
            </a:pPr>
            <a:r>
              <a:rPr lang="en-US" altLang="zh-CN" sz="2000" dirty="0"/>
              <a:t>};</a:t>
            </a:r>
          </a:p>
          <a:p>
            <a:pPr marL="0" indent="0" algn="just" eaLnBrk="1" hangingPunct="1">
              <a:buNone/>
            </a:pPr>
            <a:endParaRPr lang="en-US" altLang="zh-CN" sz="16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运行示例</a:t>
            </a:r>
          </a:p>
        </p:txBody>
      </p:sp>
      <p:sp>
        <p:nvSpPr>
          <p:cNvPr id="7" name="Rectangle 3">
            <a:extLst>
              <a:ext uri="{FF2B5EF4-FFF2-40B4-BE49-F238E27FC236}">
                <a16:creationId xmlns:a16="http://schemas.microsoft.com/office/drawing/2014/main" id="{2D0CAABD-60ED-4D2F-95F0-6487243AA59A}"/>
              </a:ext>
            </a:extLst>
          </p:cNvPr>
          <p:cNvSpPr txBox="1">
            <a:spLocks noChangeArrowheads="1"/>
          </p:cNvSpPr>
          <p:nvPr/>
        </p:nvSpPr>
        <p:spPr bwMode="auto">
          <a:xfrm>
            <a:off x="4876800" y="955675"/>
            <a:ext cx="36576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Font typeface="Wingdings" panose="05000000000000000000" pitchFamily="2" charset="2"/>
              <a:buNone/>
            </a:pPr>
            <a:endParaRPr lang="en-US" altLang="zh-CN" sz="2000" dirty="0"/>
          </a:p>
          <a:p>
            <a:pPr marL="0" indent="0" algn="just" eaLnBrk="1" hangingPunct="1">
              <a:lnSpc>
                <a:spcPct val="150000"/>
              </a:lnSpc>
              <a:buFont typeface="Wingdings" panose="05000000000000000000" pitchFamily="2" charset="2"/>
              <a:buNone/>
            </a:pPr>
            <a:r>
              <a:rPr lang="en-US" altLang="zh-CN" sz="2000" dirty="0"/>
              <a:t>/*** Implementation ***/</a:t>
            </a:r>
          </a:p>
          <a:p>
            <a:pPr marL="0" indent="0" algn="just" eaLnBrk="1" hangingPunct="1">
              <a:lnSpc>
                <a:spcPct val="150000"/>
              </a:lnSpc>
              <a:buFont typeface="Wingdings" panose="05000000000000000000" pitchFamily="2" charset="2"/>
              <a:buNone/>
            </a:pPr>
            <a:r>
              <a:rPr lang="en-US" altLang="zh-CN" sz="2000" dirty="0"/>
              <a:t>int </a:t>
            </a:r>
            <a:r>
              <a:rPr lang="en-US" altLang="zh-CN" sz="2000" dirty="0" err="1"/>
              <a:t>absval</a:t>
            </a:r>
            <a:r>
              <a:rPr lang="en-US" altLang="zh-CN" sz="2000" dirty="0"/>
              <a:t>(int x)</a:t>
            </a:r>
          </a:p>
          <a:p>
            <a:pPr marL="0" indent="0" algn="just" eaLnBrk="1" hangingPunct="1">
              <a:lnSpc>
                <a:spcPct val="150000"/>
              </a:lnSpc>
              <a:buFont typeface="Wingdings" panose="05000000000000000000" pitchFamily="2" charset="2"/>
              <a:buNone/>
            </a:pPr>
            <a:r>
              <a:rPr lang="en-US" altLang="zh-CN" sz="2000" dirty="0"/>
              <a:t>//@requires x &gt; </a:t>
            </a:r>
            <a:r>
              <a:rPr lang="en-US" altLang="zh-CN" sz="2000" dirty="0" err="1"/>
              <a:t>int_min</a:t>
            </a:r>
            <a:r>
              <a:rPr lang="en-US" altLang="zh-CN" sz="2000" dirty="0"/>
              <a:t>();</a:t>
            </a:r>
          </a:p>
          <a:p>
            <a:pPr marL="0" indent="0" algn="just" eaLnBrk="1" hangingPunct="1">
              <a:lnSpc>
                <a:spcPct val="150000"/>
              </a:lnSpc>
              <a:buFont typeface="Wingdings" panose="05000000000000000000" pitchFamily="2" charset="2"/>
              <a:buNone/>
            </a:pPr>
            <a:r>
              <a:rPr lang="en-US" altLang="zh-CN" sz="2000" dirty="0"/>
              <a:t>//@ensures \result &gt;= 0;</a:t>
            </a:r>
          </a:p>
          <a:p>
            <a:pPr marL="0" indent="0" algn="just" eaLnBrk="1" hangingPunct="1">
              <a:lnSpc>
                <a:spcPct val="150000"/>
              </a:lnSpc>
              <a:buFont typeface="Wingdings" panose="05000000000000000000" pitchFamily="2" charset="2"/>
              <a:buNone/>
            </a:pPr>
            <a:r>
              <a:rPr lang="en-US" altLang="zh-CN" sz="2000" dirty="0"/>
              <a:t>{</a:t>
            </a:r>
          </a:p>
          <a:p>
            <a:pPr marL="0" indent="0" algn="just" eaLnBrk="1" hangingPunct="1">
              <a:lnSpc>
                <a:spcPct val="150000"/>
              </a:lnSpc>
              <a:buFont typeface="Wingdings" panose="05000000000000000000" pitchFamily="2" charset="2"/>
              <a:buNone/>
            </a:pPr>
            <a:r>
              <a:rPr lang="en-US" altLang="zh-CN" sz="2000" dirty="0"/>
              <a:t>    int res = x &lt; 0 ? -x : x;</a:t>
            </a:r>
          </a:p>
          <a:p>
            <a:pPr marL="0" indent="0" algn="just" eaLnBrk="1" hangingPunct="1">
              <a:lnSpc>
                <a:spcPct val="150000"/>
              </a:lnSpc>
              <a:buFont typeface="Wingdings" panose="05000000000000000000" pitchFamily="2" charset="2"/>
              <a:buNone/>
            </a:pPr>
            <a:r>
              <a:rPr lang="en-US" altLang="zh-CN" sz="2000" dirty="0"/>
              <a:t>    return res;</a:t>
            </a:r>
          </a:p>
          <a:p>
            <a:pPr marL="0" indent="0" algn="just" eaLnBrk="1" hangingPunct="1">
              <a:lnSpc>
                <a:spcPct val="150000"/>
              </a:lnSpc>
              <a:buFont typeface="Wingdings" panose="05000000000000000000" pitchFamily="2" charset="2"/>
              <a:buNone/>
            </a:pPr>
            <a:r>
              <a:rPr lang="en-US" altLang="zh-CN" sz="2000" dirty="0"/>
              <a:t>}</a:t>
            </a:r>
            <a:endParaRPr lang="en-US" altLang="zh-CN" sz="2800" dirty="0"/>
          </a:p>
        </p:txBody>
      </p:sp>
    </p:spTree>
    <p:extLst>
      <p:ext uri="{BB962C8B-B14F-4D97-AF65-F5344CB8AC3E}">
        <p14:creationId xmlns:p14="http://schemas.microsoft.com/office/powerpoint/2010/main" val="57920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dirty="0"/>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5</a:t>
            </a:fld>
            <a:endParaRPr lang="en-US" altLang="zh-CN"/>
          </a:p>
        </p:txBody>
      </p:sp>
      <p:sp>
        <p:nvSpPr>
          <p:cNvPr id="9219" name="Rectangle 3"/>
          <p:cNvSpPr>
            <a:spLocks noGrp="1" noChangeArrowheads="1"/>
          </p:cNvSpPr>
          <p:nvPr>
            <p:ph type="body" idx="1"/>
          </p:nvPr>
        </p:nvSpPr>
        <p:spPr>
          <a:xfrm>
            <a:off x="457199" y="955675"/>
            <a:ext cx="4038601" cy="5140325"/>
          </a:xfrm>
        </p:spPr>
        <p:txBody>
          <a:bodyPr/>
          <a:lstStyle/>
          <a:p>
            <a:pPr marL="0" indent="0" algn="just" eaLnBrk="1" hangingPunct="1">
              <a:lnSpc>
                <a:spcPct val="150000"/>
              </a:lnSpc>
              <a:buNone/>
            </a:pPr>
            <a:r>
              <a:rPr lang="en-US" altLang="zh-CN" sz="2000" dirty="0"/>
              <a:t>1.2 </a:t>
            </a:r>
            <a:r>
              <a:rPr lang="zh-CN" altLang="en-US" sz="2000" dirty="0"/>
              <a:t>一个简单的测试程序：</a:t>
            </a:r>
            <a:r>
              <a:rPr lang="en-US" altLang="zh-CN" sz="2000" dirty="0"/>
              <a:t>test.c0</a:t>
            </a:r>
          </a:p>
          <a:p>
            <a:pPr marL="0" indent="0" algn="just" eaLnBrk="1" hangingPunct="1">
              <a:lnSpc>
                <a:spcPct val="150000"/>
              </a:lnSpc>
              <a:buNone/>
            </a:pPr>
            <a:r>
              <a:rPr lang="en-US" altLang="zh-CN" sz="2000" dirty="0"/>
              <a:t>#use &lt;</a:t>
            </a:r>
            <a:r>
              <a:rPr lang="en-US" altLang="zh-CN" sz="2000" dirty="0" err="1"/>
              <a:t>conio</a:t>
            </a:r>
            <a:r>
              <a:rPr lang="en-US" altLang="zh-CN" sz="2000" dirty="0"/>
              <a:t>&gt;</a:t>
            </a:r>
          </a:p>
          <a:p>
            <a:pPr marL="0" indent="0" algn="just" eaLnBrk="1" hangingPunct="1">
              <a:lnSpc>
                <a:spcPct val="150000"/>
              </a:lnSpc>
              <a:buNone/>
            </a:pPr>
            <a:r>
              <a:rPr lang="en-US" altLang="zh-CN" sz="2000" dirty="0"/>
              <a:t>int main() {</a:t>
            </a:r>
          </a:p>
          <a:p>
            <a:pPr marL="0" indent="0" algn="just" eaLnBrk="1" hangingPunct="1">
              <a:lnSpc>
                <a:spcPct val="150000"/>
              </a:lnSpc>
              <a:buNone/>
            </a:pPr>
            <a:r>
              <a:rPr lang="en-US" altLang="zh-CN" sz="2000" dirty="0"/>
              <a:t>    struct point2d* P = </a:t>
            </a:r>
            <a:r>
              <a:rPr lang="en-US" altLang="zh-CN" sz="2000" dirty="0" err="1"/>
              <a:t>alloc</a:t>
            </a:r>
            <a:r>
              <a:rPr lang="en-US" altLang="zh-CN" sz="2000" dirty="0"/>
              <a:t>(struct point2d);</a:t>
            </a:r>
          </a:p>
          <a:p>
            <a:pPr marL="0" indent="0" algn="just" eaLnBrk="1" hangingPunct="1">
              <a:lnSpc>
                <a:spcPct val="150000"/>
              </a:lnSpc>
              <a:buNone/>
            </a:pPr>
            <a:r>
              <a:rPr lang="en-US" altLang="zh-CN" sz="2000" dirty="0"/>
              <a:t>    P-&gt;x = -15;</a:t>
            </a:r>
          </a:p>
          <a:p>
            <a:pPr marL="0" indent="0" algn="just" eaLnBrk="1" hangingPunct="1">
              <a:lnSpc>
                <a:spcPct val="150000"/>
              </a:lnSpc>
              <a:buNone/>
            </a:pPr>
            <a:r>
              <a:rPr lang="en-US" altLang="zh-CN" sz="2000" dirty="0"/>
              <a:t>    P-&gt;y = P-&gt;y + </a:t>
            </a:r>
            <a:r>
              <a:rPr lang="en-US" altLang="zh-CN" sz="2000" dirty="0" err="1"/>
              <a:t>absval</a:t>
            </a:r>
            <a:r>
              <a:rPr lang="en-US" altLang="zh-CN" sz="2000" dirty="0"/>
              <a:t>(P-&gt;x * 2); </a:t>
            </a:r>
          </a:p>
          <a:p>
            <a:pPr marL="0" indent="0" algn="just" eaLnBrk="1" hangingPunct="1">
              <a:lnSpc>
                <a:spcPct val="150000"/>
              </a:lnSpc>
              <a:buNone/>
            </a:pPr>
            <a:r>
              <a:rPr lang="en-US" altLang="zh-CN" sz="2000" dirty="0"/>
              <a:t>    assert(P-&gt;y &gt; P-&gt;x &amp;&amp; true);</a:t>
            </a:r>
          </a:p>
          <a:p>
            <a:pPr marL="0" indent="0" algn="just" eaLnBrk="1" hangingPunct="1">
              <a:lnSpc>
                <a:spcPct val="150000"/>
              </a:lnSpc>
              <a:buNone/>
            </a:pPr>
            <a:r>
              <a:rPr lang="en-US" altLang="zh-CN" sz="2000" dirty="0"/>
              <a:t>    print("x </a:t>
            </a:r>
            <a:r>
              <a:rPr lang="en-US" altLang="zh-CN" sz="2000" dirty="0" err="1"/>
              <a:t>coord</a:t>
            </a:r>
            <a:r>
              <a:rPr lang="en-US" altLang="zh-CN" sz="2000" dirty="0"/>
              <a:t>: "); </a:t>
            </a:r>
          </a:p>
          <a:p>
            <a:pPr marL="0" indent="0" algn="just" eaLnBrk="1" hangingPunct="1">
              <a:lnSpc>
                <a:spcPct val="150000"/>
              </a:lnSpc>
              <a:buNone/>
            </a:pPr>
            <a:r>
              <a:rPr lang="en-US" altLang="zh-CN" sz="2000" dirty="0"/>
              <a:t>    </a:t>
            </a:r>
            <a:r>
              <a:rPr lang="en-US" altLang="zh-CN" sz="2000" dirty="0" err="1"/>
              <a:t>printint</a:t>
            </a:r>
            <a:r>
              <a:rPr lang="en-US" altLang="zh-CN" sz="2000" dirty="0"/>
              <a:t>(P-&gt;x); </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1 </a:t>
            </a:r>
            <a:r>
              <a:rPr lang="zh-CN" altLang="en-US" dirty="0"/>
              <a:t>运行示例（续）</a:t>
            </a:r>
          </a:p>
        </p:txBody>
      </p:sp>
      <p:sp>
        <p:nvSpPr>
          <p:cNvPr id="7" name="Rectangle 3">
            <a:extLst>
              <a:ext uri="{FF2B5EF4-FFF2-40B4-BE49-F238E27FC236}">
                <a16:creationId xmlns:a16="http://schemas.microsoft.com/office/drawing/2014/main" id="{2D0CAABD-60ED-4D2F-95F0-6487243AA59A}"/>
              </a:ext>
            </a:extLst>
          </p:cNvPr>
          <p:cNvSpPr txBox="1">
            <a:spLocks noChangeArrowheads="1"/>
          </p:cNvSpPr>
          <p:nvPr/>
        </p:nvSpPr>
        <p:spPr bwMode="auto">
          <a:xfrm>
            <a:off x="5105400" y="955675"/>
            <a:ext cx="34290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lnSpc>
                <a:spcPct val="150000"/>
              </a:lnSpc>
              <a:buFont typeface="Wingdings" panose="05000000000000000000" pitchFamily="2" charset="2"/>
              <a:buNone/>
            </a:pPr>
            <a:endParaRPr lang="en-US" altLang="zh-CN" sz="2000" dirty="0"/>
          </a:p>
          <a:p>
            <a:pPr marL="0" indent="0" algn="just" eaLnBrk="1" hangingPunct="1">
              <a:lnSpc>
                <a:spcPct val="150000"/>
              </a:lnSpc>
              <a:buNone/>
            </a:pPr>
            <a:r>
              <a:rPr lang="en-US" altLang="zh-CN" sz="2000" dirty="0"/>
              <a:t>    </a:t>
            </a:r>
            <a:r>
              <a:rPr lang="en-US" altLang="zh-CN" sz="2000" dirty="0" err="1"/>
              <a:t>println</a:t>
            </a:r>
            <a:r>
              <a:rPr lang="en-US" altLang="zh-CN" sz="2000" dirty="0"/>
              <a:t>("\n"); </a:t>
            </a:r>
          </a:p>
          <a:p>
            <a:pPr marL="0" indent="0" algn="just" eaLnBrk="1" hangingPunct="1">
              <a:lnSpc>
                <a:spcPct val="150000"/>
              </a:lnSpc>
              <a:buNone/>
            </a:pPr>
            <a:r>
              <a:rPr lang="en-US" altLang="zh-CN" sz="2000" dirty="0"/>
              <a:t>    return 0;</a:t>
            </a:r>
          </a:p>
          <a:p>
            <a:pPr marL="0" indent="0" algn="just" eaLnBrk="1" hangingPunct="1">
              <a:lnSpc>
                <a:spcPct val="150000"/>
              </a:lnSpc>
              <a:buNone/>
            </a:pPr>
            <a:r>
              <a:rPr lang="en-US" altLang="zh-CN" sz="2000" dirty="0"/>
              <a:t>}</a:t>
            </a:r>
          </a:p>
          <a:p>
            <a:pPr marL="0" indent="0" algn="just" eaLnBrk="1" hangingPunct="1">
              <a:lnSpc>
                <a:spcPct val="150000"/>
              </a:lnSpc>
              <a:buNone/>
            </a:pPr>
            <a:endParaRPr lang="en-US" altLang="zh-CN" sz="2000" dirty="0"/>
          </a:p>
          <a:p>
            <a:pPr marL="0" indent="0" algn="just" eaLnBrk="1" hangingPunct="1">
              <a:lnSpc>
                <a:spcPct val="150000"/>
              </a:lnSpc>
              <a:buNone/>
            </a:pPr>
            <a:r>
              <a:rPr lang="zh-CN" altLang="en-US" sz="2000" dirty="0"/>
              <a:t>我们可以通过运行来编译这个程序： </a:t>
            </a:r>
            <a:endParaRPr lang="en-US" altLang="zh-CN" sz="2000" dirty="0"/>
          </a:p>
          <a:p>
            <a:pPr marL="0" indent="0" algn="just" eaLnBrk="1" hangingPunct="1">
              <a:lnSpc>
                <a:spcPct val="150000"/>
              </a:lnSpc>
              <a:buNone/>
            </a:pPr>
            <a:r>
              <a:rPr lang="en-US" altLang="zh-CN" sz="2000" dirty="0"/>
              <a:t>cc0 -d simple.c0 test.c0</a:t>
            </a:r>
          </a:p>
        </p:txBody>
      </p:sp>
    </p:spTree>
    <p:extLst>
      <p:ext uri="{BB962C8B-B14F-4D97-AF65-F5344CB8AC3E}">
        <p14:creationId xmlns:p14="http://schemas.microsoft.com/office/powerpoint/2010/main" val="5004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6</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在</a:t>
            </a:r>
            <a:r>
              <a:rPr lang="en-US" altLang="zh-CN" sz="2000" dirty="0"/>
              <a:t>C0</a:t>
            </a:r>
            <a:r>
              <a:rPr lang="zh-CN" altLang="en-US" sz="2000" dirty="0"/>
              <a:t>程序中，唯一使用“</a:t>
            </a:r>
            <a:r>
              <a:rPr lang="en-US" altLang="zh-CN" sz="2000" dirty="0"/>
              <a:t>#”</a:t>
            </a:r>
            <a:r>
              <a:rPr lang="zh-CN" altLang="en-US" sz="2000" dirty="0"/>
              <a:t>的场合是通过编写：</a:t>
            </a:r>
            <a:r>
              <a:rPr lang="en-US" altLang="zh-CN" sz="2000" dirty="0"/>
              <a:t>#use &lt;</a:t>
            </a:r>
            <a:r>
              <a:rPr lang="en-US" altLang="zh-CN" sz="2000" dirty="0" err="1"/>
              <a:t>conio</a:t>
            </a:r>
            <a:r>
              <a:rPr lang="en-US" altLang="zh-CN" sz="2000" dirty="0"/>
              <a:t>&gt; </a:t>
            </a:r>
            <a:r>
              <a:rPr lang="zh-CN" altLang="en-US" sz="2000" dirty="0"/>
              <a:t>来包含一个像 </a:t>
            </a:r>
            <a:r>
              <a:rPr lang="en-US" altLang="zh-CN" sz="2000" dirty="0" err="1"/>
              <a:t>conio</a:t>
            </a:r>
            <a:r>
              <a:rPr lang="en-US" altLang="zh-CN" sz="2000" dirty="0"/>
              <a:t> </a:t>
            </a:r>
            <a:r>
              <a:rPr lang="zh-CN" altLang="en-US" sz="2000" dirty="0"/>
              <a:t>这样的内置库。 </a:t>
            </a:r>
            <a:r>
              <a:rPr lang="en-US" altLang="zh-CN" sz="2000" dirty="0"/>
              <a:t>C</a:t>
            </a:r>
            <a:r>
              <a:rPr lang="zh-CN" altLang="en-US" sz="2000" dirty="0"/>
              <a:t>预处理器语言是以“</a:t>
            </a:r>
            <a:r>
              <a:rPr lang="en-US" altLang="zh-CN" sz="2000" dirty="0"/>
              <a:t>#”</a:t>
            </a:r>
            <a:r>
              <a:rPr lang="zh-CN" altLang="en-US" sz="2000" dirty="0"/>
              <a:t>开头的不同指令构建的。 首先需要了解的是</a:t>
            </a:r>
            <a:r>
              <a:rPr lang="en-US" altLang="zh-CN" sz="2000" dirty="0"/>
              <a:t>#include </a:t>
            </a:r>
            <a:r>
              <a:rPr lang="zh-CN" altLang="en-US" sz="2000" dirty="0"/>
              <a:t>和</a:t>
            </a:r>
            <a:r>
              <a:rPr lang="en-US" altLang="zh-CN" sz="2000" dirty="0"/>
              <a:t>#define</a:t>
            </a:r>
            <a:r>
              <a:rPr lang="zh-CN" altLang="en-US" sz="2000" dirty="0"/>
              <a:t>。</a:t>
            </a:r>
          </a:p>
          <a:p>
            <a:pPr marL="0" indent="0" algn="just" eaLnBrk="1" hangingPunct="1">
              <a:lnSpc>
                <a:spcPct val="150000"/>
              </a:lnSpc>
              <a:buNone/>
            </a:pPr>
            <a:r>
              <a:rPr lang="en-US" altLang="zh-CN" sz="2000" dirty="0"/>
              <a:t>#include </a:t>
            </a:r>
            <a:r>
              <a:rPr lang="zh-CN" altLang="en-US" sz="2000" dirty="0"/>
              <a:t>指令用于替换 </a:t>
            </a:r>
            <a:r>
              <a:rPr lang="en-US" altLang="zh-CN" sz="2000" dirty="0"/>
              <a:t>C0 </a:t>
            </a:r>
            <a:r>
              <a:rPr lang="zh-CN" altLang="en-US" sz="2000" dirty="0"/>
              <a:t>中的 </a:t>
            </a:r>
            <a:r>
              <a:rPr lang="en-US" altLang="zh-CN" sz="2000" dirty="0"/>
              <a:t>#use</a:t>
            </a:r>
            <a:r>
              <a:rPr lang="zh-CN" altLang="en-US" sz="2000" dirty="0"/>
              <a:t>。 以下是您将在 </a:t>
            </a:r>
            <a:r>
              <a:rPr lang="en-US" altLang="zh-CN" sz="2000" dirty="0"/>
              <a:t>C </a:t>
            </a:r>
            <a:r>
              <a:rPr lang="zh-CN" altLang="en-US" sz="2000" dirty="0"/>
              <a:t>程序中看到的一些常见 </a:t>
            </a:r>
            <a:r>
              <a:rPr lang="en-US" altLang="zh-CN" sz="2000" dirty="0"/>
              <a:t>#include </a:t>
            </a:r>
            <a:r>
              <a:rPr lang="zh-CN" altLang="en-US" sz="2000" dirty="0"/>
              <a:t>指令：</a:t>
            </a:r>
          </a:p>
          <a:p>
            <a:pPr marL="0" indent="0" algn="just" eaLnBrk="1" hangingPunct="1">
              <a:lnSpc>
                <a:spcPct val="150000"/>
              </a:lnSpc>
              <a:buNone/>
            </a:pPr>
            <a:r>
              <a:rPr lang="en-US" altLang="zh-CN" sz="2000" dirty="0"/>
              <a:t>1 #include &lt;</a:t>
            </a:r>
            <a:r>
              <a:rPr lang="en-US" altLang="zh-CN" sz="2000" dirty="0" err="1"/>
              <a:t>stdlib.h</a:t>
            </a:r>
            <a:r>
              <a:rPr lang="en-US" altLang="zh-CN" sz="2000" dirty="0"/>
              <a:t>&gt;		// </a:t>
            </a:r>
            <a:r>
              <a:rPr lang="zh-CN" altLang="en-US" sz="2000" dirty="0"/>
              <a:t>与</a:t>
            </a:r>
            <a:r>
              <a:rPr lang="en-US" altLang="zh-CN" sz="2000" dirty="0"/>
              <a:t>C0</a:t>
            </a:r>
            <a:r>
              <a:rPr lang="zh-CN" altLang="en-US" sz="2000" dirty="0"/>
              <a:t>的</a:t>
            </a:r>
            <a:r>
              <a:rPr lang="en-US" altLang="zh-CN" sz="2000" dirty="0"/>
              <a:t>&lt;util&gt;</a:t>
            </a:r>
            <a:r>
              <a:rPr lang="zh-CN" altLang="en-US" sz="2000" dirty="0"/>
              <a:t>库相关</a:t>
            </a:r>
            <a:endParaRPr lang="en-US" altLang="zh-CN" sz="2000" dirty="0"/>
          </a:p>
          <a:p>
            <a:pPr marL="0" indent="0" algn="just" eaLnBrk="1" hangingPunct="1">
              <a:lnSpc>
                <a:spcPct val="150000"/>
              </a:lnSpc>
              <a:buNone/>
            </a:pPr>
            <a:r>
              <a:rPr lang="en-US" altLang="zh-CN" sz="2000" dirty="0"/>
              <a:t>2 #include &lt;</a:t>
            </a:r>
            <a:r>
              <a:rPr lang="en-US" altLang="zh-CN" sz="2000" dirty="0" err="1"/>
              <a:t>stdbool.h</a:t>
            </a:r>
            <a:r>
              <a:rPr lang="en-US" altLang="zh-CN" sz="2000" dirty="0"/>
              <a:t>&gt;	// </a:t>
            </a:r>
            <a:r>
              <a:rPr lang="zh-CN" altLang="en-US" sz="2000" dirty="0"/>
              <a:t>类型 </a:t>
            </a:r>
            <a:r>
              <a:rPr lang="en-US" altLang="zh-CN" sz="2000" dirty="0"/>
              <a:t>bool </a:t>
            </a:r>
            <a:r>
              <a:rPr lang="zh-CN" altLang="en-US" sz="2000" dirty="0"/>
              <a:t>和常量 </a:t>
            </a:r>
            <a:r>
              <a:rPr lang="en-US" altLang="zh-CN" sz="2000" dirty="0"/>
              <a:t>true </a:t>
            </a:r>
            <a:r>
              <a:rPr lang="zh-CN" altLang="en-US" sz="2000" dirty="0"/>
              <a:t>和 </a:t>
            </a:r>
            <a:r>
              <a:rPr lang="en-US" altLang="zh-CN" sz="2000" dirty="0"/>
              <a:t>false </a:t>
            </a:r>
          </a:p>
          <a:p>
            <a:pPr marL="0" indent="0" algn="just" eaLnBrk="1" hangingPunct="1">
              <a:lnSpc>
                <a:spcPct val="150000"/>
              </a:lnSpc>
              <a:buNone/>
            </a:pPr>
            <a:r>
              <a:rPr lang="en-US" altLang="zh-CN" sz="2000" dirty="0"/>
              <a:t>3 #include &lt;</a:t>
            </a:r>
            <a:r>
              <a:rPr lang="en-US" altLang="zh-CN" sz="2000" dirty="0" err="1"/>
              <a:t>stdio.h</a:t>
            </a:r>
            <a:r>
              <a:rPr lang="en-US" altLang="zh-CN" sz="2000" dirty="0"/>
              <a:t>&gt;		// </a:t>
            </a:r>
            <a:r>
              <a:rPr lang="zh-CN" altLang="en-US" sz="2000" dirty="0"/>
              <a:t>与</a:t>
            </a:r>
            <a:r>
              <a:rPr lang="en-US" altLang="zh-CN" sz="2000" dirty="0"/>
              <a:t>C0</a:t>
            </a:r>
            <a:r>
              <a:rPr lang="zh-CN" altLang="en-US" sz="2000" dirty="0"/>
              <a:t>中的</a:t>
            </a:r>
            <a:r>
              <a:rPr lang="en-US" altLang="zh-CN" sz="2000" dirty="0"/>
              <a:t>&lt;</a:t>
            </a:r>
            <a:r>
              <a:rPr lang="en-US" altLang="zh-CN" sz="2000" dirty="0" err="1"/>
              <a:t>conio</a:t>
            </a:r>
            <a:r>
              <a:rPr lang="en-US" altLang="zh-CN" sz="2000" dirty="0"/>
              <a:t>&gt;</a:t>
            </a:r>
            <a:r>
              <a:rPr lang="zh-CN" altLang="en-US" sz="2000" dirty="0"/>
              <a:t>相关</a:t>
            </a:r>
            <a:endParaRPr lang="en-US" altLang="zh-CN" sz="2000" dirty="0"/>
          </a:p>
          <a:p>
            <a:pPr marL="0" indent="0" algn="just" eaLnBrk="1" hangingPunct="1">
              <a:lnSpc>
                <a:spcPct val="150000"/>
              </a:lnSpc>
              <a:buNone/>
            </a:pPr>
            <a:r>
              <a:rPr lang="en-US" altLang="zh-CN" sz="2000" dirty="0"/>
              <a:t>4 #include &lt;</a:t>
            </a:r>
            <a:r>
              <a:rPr lang="en-US" altLang="zh-CN" sz="2000" dirty="0" err="1"/>
              <a:t>string.h</a:t>
            </a:r>
            <a:r>
              <a:rPr lang="en-US" altLang="zh-CN" sz="2000" dirty="0"/>
              <a:t>&gt;		// </a:t>
            </a:r>
            <a:r>
              <a:rPr lang="zh-CN" altLang="en-US" sz="2000" dirty="0"/>
              <a:t>与</a:t>
            </a:r>
            <a:r>
              <a:rPr lang="en-US" altLang="zh-CN" sz="2000" dirty="0"/>
              <a:t>C0</a:t>
            </a:r>
            <a:r>
              <a:rPr lang="zh-CN" altLang="en-US" sz="2000" dirty="0"/>
              <a:t>中的</a:t>
            </a:r>
            <a:r>
              <a:rPr lang="en-US" altLang="zh-CN" sz="2000" dirty="0"/>
              <a:t>&lt;string&gt;</a:t>
            </a:r>
            <a:r>
              <a:rPr lang="zh-CN" altLang="en-US" sz="2000" dirty="0"/>
              <a:t>相关</a:t>
            </a:r>
            <a:endParaRPr lang="en-US" altLang="zh-CN" sz="2000" dirty="0"/>
          </a:p>
          <a:p>
            <a:pPr marL="0" indent="0" algn="just" eaLnBrk="1" hangingPunct="1">
              <a:lnSpc>
                <a:spcPct val="150000"/>
              </a:lnSpc>
              <a:buNone/>
            </a:pPr>
            <a:r>
              <a:rPr lang="en-US" altLang="zh-CN" sz="2000" dirty="0"/>
              <a:t>5 #include &lt;</a:t>
            </a:r>
            <a:r>
              <a:rPr lang="en-US" altLang="zh-CN" sz="2000" dirty="0" err="1"/>
              <a:t>limits.h</a:t>
            </a:r>
            <a:r>
              <a:rPr lang="en-US" altLang="zh-CN" sz="2000" dirty="0"/>
              <a:t>&gt;		// </a:t>
            </a:r>
            <a:r>
              <a:rPr lang="zh-CN" altLang="en-US" sz="2000" dirty="0"/>
              <a:t>提供了</a:t>
            </a:r>
            <a:r>
              <a:rPr lang="en-US" altLang="zh-CN" sz="2000" dirty="0"/>
              <a:t>INT_MIN</a:t>
            </a:r>
            <a:r>
              <a:rPr lang="zh-CN" altLang="en-US" sz="2000" dirty="0"/>
              <a:t>和</a:t>
            </a:r>
            <a:r>
              <a:rPr lang="en-US" altLang="zh-CN" sz="2000" dirty="0"/>
              <a:t>INT_MAX</a:t>
            </a:r>
            <a:r>
              <a:rPr lang="zh-CN" altLang="en-US" sz="2000" dirty="0"/>
              <a:t>的定义</a:t>
            </a:r>
            <a:endParaRPr lang="en-US" altLang="zh-CN" sz="2000" dirty="0"/>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2 </a:t>
            </a:r>
            <a:r>
              <a:rPr lang="zh-CN" altLang="en-US" dirty="0"/>
              <a:t>介绍预处理器语言</a:t>
            </a:r>
          </a:p>
        </p:txBody>
      </p:sp>
    </p:spTree>
    <p:extLst>
      <p:ext uri="{BB962C8B-B14F-4D97-AF65-F5344CB8AC3E}">
        <p14:creationId xmlns:p14="http://schemas.microsoft.com/office/powerpoint/2010/main" val="304606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7</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75000"/>
              </a:lnSpc>
              <a:buNone/>
            </a:pPr>
            <a:r>
              <a:rPr lang="en-US" altLang="zh-CN" sz="2000" dirty="0"/>
              <a:t>C0</a:t>
            </a:r>
            <a:r>
              <a:rPr lang="zh-CN" altLang="en-US" sz="2000" dirty="0"/>
              <a:t>有一个非常简单的规则：接口可以描述类型、结构和函数。但是，这会导致一些奇怪之处：</a:t>
            </a:r>
            <a:r>
              <a:rPr lang="en-US" altLang="zh-CN" sz="2000" dirty="0"/>
              <a:t>C0 &lt;util&gt; </a:t>
            </a:r>
            <a:r>
              <a:rPr lang="zh-CN" altLang="en-US" sz="2000" dirty="0"/>
              <a:t>库必须为您提供一个函数</a:t>
            </a:r>
            <a:r>
              <a:rPr lang="en-US" altLang="zh-CN" sz="2000" dirty="0" err="1"/>
              <a:t>int_max</a:t>
            </a:r>
            <a:r>
              <a:rPr lang="en-US" altLang="zh-CN" sz="2000" dirty="0"/>
              <a:t>()</a:t>
            </a:r>
            <a:r>
              <a:rPr lang="zh-CN" altLang="en-US" sz="2000" dirty="0"/>
              <a:t>，用于引用最大可表示的</a:t>
            </a:r>
            <a:r>
              <a:rPr lang="en-US" altLang="zh-CN" sz="2000" dirty="0"/>
              <a:t>32</a:t>
            </a:r>
            <a:r>
              <a:rPr lang="zh-CN" altLang="en-US" sz="2000" dirty="0"/>
              <a:t>位二进制补码整数。</a:t>
            </a:r>
          </a:p>
          <a:p>
            <a:pPr marL="0" indent="0" algn="just" eaLnBrk="1" hangingPunct="1">
              <a:lnSpc>
                <a:spcPct val="175000"/>
              </a:lnSpc>
              <a:buNone/>
            </a:pPr>
            <a:r>
              <a:rPr lang="zh-CN" altLang="en-US" sz="2000" dirty="0"/>
              <a:t>在</a:t>
            </a:r>
            <a:r>
              <a:rPr lang="en-US" altLang="zh-CN" sz="2000" dirty="0"/>
              <a:t>C</a:t>
            </a:r>
            <a:r>
              <a:rPr lang="zh-CN" altLang="en-US" sz="2000" dirty="0"/>
              <a:t>中，</a:t>
            </a:r>
            <a:r>
              <a:rPr lang="en-US" altLang="zh-CN" sz="2000" dirty="0"/>
              <a:t>#define </a:t>
            </a:r>
            <a:r>
              <a:rPr lang="zh-CN" altLang="en-US" sz="2000" dirty="0"/>
              <a:t>宏提供了一种将其定义为常量的方法。</a:t>
            </a:r>
          </a:p>
          <a:p>
            <a:pPr marL="0" indent="0" algn="just" eaLnBrk="1" hangingPunct="1">
              <a:lnSpc>
                <a:spcPct val="175000"/>
              </a:lnSpc>
              <a:buNone/>
            </a:pPr>
            <a:r>
              <a:rPr lang="en-US" altLang="zh-CN" sz="2000" dirty="0"/>
              <a:t>#define INT_MAX 0x7FFFFFFF</a:t>
            </a:r>
          </a:p>
          <a:p>
            <a:pPr marL="0" indent="0" algn="just" eaLnBrk="1" hangingPunct="1">
              <a:lnSpc>
                <a:spcPct val="175000"/>
              </a:lnSpc>
              <a:buNone/>
            </a:pPr>
            <a:r>
              <a:rPr lang="zh-CN" altLang="en-US" sz="2000" dirty="0"/>
              <a:t>在</a:t>
            </a:r>
            <a:r>
              <a:rPr lang="en-US" altLang="zh-CN" sz="2000" dirty="0"/>
              <a:t>C</a:t>
            </a:r>
            <a:r>
              <a:rPr lang="zh-CN" altLang="en-US" sz="2000" dirty="0"/>
              <a:t>中，这类指令由预处理器在</a:t>
            </a:r>
            <a:r>
              <a:rPr lang="en-US" altLang="zh-CN" sz="2000" dirty="0"/>
              <a:t>C</a:t>
            </a:r>
            <a:r>
              <a:rPr lang="zh-CN" altLang="en-US" sz="2000" dirty="0"/>
              <a:t>编译器之前进行处理。预处理器用它们定义的表达式对所有宏定义进行文本替换。因此，只要预处理器在程序中碰到 </a:t>
            </a:r>
            <a:r>
              <a:rPr lang="en-US" altLang="zh-CN" sz="2000" dirty="0"/>
              <a:t>INT_MAX</a:t>
            </a:r>
            <a:r>
              <a:rPr lang="zh-CN" altLang="en-US" sz="2000" dirty="0"/>
              <a:t>，就会将其替换为</a:t>
            </a:r>
            <a:r>
              <a:rPr lang="en-US" altLang="zh-CN" sz="2000" dirty="0"/>
              <a:t>0x7FFFFFFF</a:t>
            </a:r>
            <a:r>
              <a:rPr lang="zh-CN" altLang="en-US" sz="2000" dirty="0"/>
              <a:t>。</a:t>
            </a:r>
            <a:r>
              <a:rPr lang="en-US" altLang="zh-CN" sz="2000" dirty="0"/>
              <a:t>C</a:t>
            </a:r>
            <a:r>
              <a:rPr lang="zh-CN" altLang="en-US" sz="2000" dirty="0"/>
              <a:t>编译器本身永远不会看到 </a:t>
            </a:r>
            <a:r>
              <a:rPr lang="en-US" altLang="zh-CN" sz="2000" dirty="0"/>
              <a:t>INT_MAX</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宏定义</a:t>
            </a:r>
          </a:p>
        </p:txBody>
      </p:sp>
    </p:spTree>
    <p:extLst>
      <p:ext uri="{BB962C8B-B14F-4D97-AF65-F5344CB8AC3E}">
        <p14:creationId xmlns:p14="http://schemas.microsoft.com/office/powerpoint/2010/main" val="289042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8</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这种文本替换必须非常小心地完成，例如：</a:t>
            </a:r>
          </a:p>
          <a:p>
            <a:pPr marL="0" indent="0" algn="just" eaLnBrk="1" hangingPunct="1">
              <a:lnSpc>
                <a:spcPct val="150000"/>
              </a:lnSpc>
              <a:buNone/>
            </a:pPr>
            <a:r>
              <a:rPr lang="en-US" altLang="zh-CN" sz="2000" dirty="0"/>
              <a:t>#define INT_MIN -1 ^ 0x7FFFFFFF</a:t>
            </a:r>
          </a:p>
          <a:p>
            <a:pPr marL="0" indent="0" algn="just" eaLnBrk="1" hangingPunct="1">
              <a:lnSpc>
                <a:spcPct val="150000"/>
              </a:lnSpc>
              <a:buNone/>
            </a:pPr>
            <a:r>
              <a:rPr lang="zh-CN" altLang="en-US" sz="2000" dirty="0"/>
              <a:t>假设在程序中我们写了</a:t>
            </a:r>
            <a:r>
              <a:rPr lang="en-US" altLang="zh-CN" sz="2000" dirty="0"/>
              <a:t>INT_MIN / 256</a:t>
            </a:r>
            <a:r>
              <a:rPr lang="zh-CN" altLang="en-US" sz="2000" dirty="0"/>
              <a:t>，它应该等于 </a:t>
            </a:r>
            <a:r>
              <a:rPr lang="en-US" altLang="zh-CN" sz="2000" dirty="0"/>
              <a:t>-2</a:t>
            </a:r>
            <a:r>
              <a:rPr lang="en-US" altLang="zh-CN" sz="2000" baseline="30000" dirty="0"/>
              <a:t>31 </a:t>
            </a:r>
            <a:r>
              <a:rPr lang="en-US" altLang="zh-CN" sz="2000" dirty="0"/>
              <a:t>/ 2</a:t>
            </a:r>
            <a:r>
              <a:rPr lang="en-US" altLang="zh-CN" sz="2000" baseline="30000" dirty="0"/>
              <a:t>8</a:t>
            </a:r>
            <a:r>
              <a:rPr lang="en-US" altLang="zh-CN" sz="2000" dirty="0"/>
              <a:t> = -2</a:t>
            </a:r>
            <a:r>
              <a:rPr lang="en-US" altLang="zh-CN" sz="2000" baseline="30000" dirty="0"/>
              <a:t>23</a:t>
            </a:r>
            <a:r>
              <a:rPr lang="en-US" altLang="zh-CN" sz="2000" dirty="0"/>
              <a:t> = </a:t>
            </a:r>
          </a:p>
          <a:p>
            <a:pPr marL="0" indent="0" algn="just" eaLnBrk="1" hangingPunct="1">
              <a:lnSpc>
                <a:spcPct val="150000"/>
              </a:lnSpc>
              <a:buNone/>
            </a:pPr>
            <a:r>
              <a:rPr lang="en-US" altLang="zh-CN" sz="2000" dirty="0"/>
              <a:t>-16777216</a:t>
            </a:r>
            <a:r>
              <a:rPr lang="zh-CN" altLang="en-US" sz="2000" dirty="0"/>
              <a:t>。 但是，这将被 </a:t>
            </a:r>
            <a:r>
              <a:rPr lang="en-US" altLang="zh-CN" sz="2000" dirty="0"/>
              <a:t>C </a:t>
            </a:r>
            <a:r>
              <a:rPr lang="zh-CN" altLang="en-US" sz="2000" dirty="0"/>
              <a:t>预处理器语言扩展为 </a:t>
            </a:r>
            <a:r>
              <a:rPr lang="en-US" altLang="zh-CN" sz="2000" dirty="0"/>
              <a:t>-1 ^ 0x7FFFFFFF / 256</a:t>
            </a:r>
            <a:r>
              <a:rPr lang="zh-CN" altLang="en-US" sz="2000" dirty="0"/>
              <a:t>，编译器则将其视为 </a:t>
            </a:r>
            <a:r>
              <a:rPr lang="en-US" altLang="zh-CN" sz="2000" dirty="0"/>
              <a:t>-1 ^ (0x7FFFFFFF / 256)</a:t>
            </a:r>
            <a:r>
              <a:rPr lang="zh-CN" altLang="en-US" sz="2000" dirty="0"/>
              <a:t>，即 </a:t>
            </a:r>
            <a:r>
              <a:rPr lang="en-US" altLang="zh-CN" sz="2000" dirty="0"/>
              <a:t>-8388608</a:t>
            </a:r>
            <a:r>
              <a:rPr lang="zh-CN" altLang="en-US" sz="2000" dirty="0"/>
              <a:t>。 问题是预处理器不知道也不关心 </a:t>
            </a:r>
            <a:r>
              <a:rPr lang="en-US" altLang="zh-CN" sz="2000" dirty="0"/>
              <a:t>C </a:t>
            </a:r>
            <a:r>
              <a:rPr lang="zh-CN" altLang="en-US" sz="2000" dirty="0"/>
              <a:t>中的操作顺序：它只是盲目地替换文本。 因此，需用括号解决这个问题：</a:t>
            </a:r>
          </a:p>
          <a:p>
            <a:pPr marL="0" indent="0" algn="just" eaLnBrk="1" hangingPunct="1">
              <a:lnSpc>
                <a:spcPct val="150000"/>
              </a:lnSpc>
              <a:buNone/>
            </a:pPr>
            <a:r>
              <a:rPr lang="en-US" altLang="zh-CN" sz="2000" dirty="0"/>
              <a:t>#define INT_MIN (-1 ^ 0x7FFFFFFF)</a:t>
            </a:r>
          </a:p>
          <a:p>
            <a:pPr marL="0" indent="0" algn="just" eaLnBrk="1" hangingPunct="1">
              <a:lnSpc>
                <a:spcPct val="150000"/>
              </a:lnSpc>
              <a:buNone/>
            </a:pPr>
            <a:r>
              <a:rPr lang="zh-CN" altLang="en-US" sz="2000" dirty="0"/>
              <a:t>最好的办法是谨慎使用</a:t>
            </a:r>
            <a:r>
              <a:rPr lang="en-US" altLang="zh-CN" sz="2000" dirty="0"/>
              <a:t>#define</a:t>
            </a:r>
            <a:r>
              <a:rPr lang="zh-CN" altLang="en-US" sz="2000" dirty="0"/>
              <a:t>，并且主要从标准库中获取宏定义。 标准</a:t>
            </a:r>
            <a:r>
              <a:rPr lang="en-US" altLang="zh-CN" sz="2000" dirty="0"/>
              <a:t>C</a:t>
            </a:r>
            <a:r>
              <a:rPr lang="zh-CN" altLang="en-US" sz="2000" dirty="0"/>
              <a:t>库 </a:t>
            </a:r>
            <a:r>
              <a:rPr lang="en-US" altLang="zh-CN" sz="2000" dirty="0"/>
              <a:t>&lt;</a:t>
            </a:r>
            <a:r>
              <a:rPr lang="en-US" altLang="zh-CN" sz="2000" dirty="0" err="1"/>
              <a:t>limits.h</a:t>
            </a:r>
            <a:r>
              <a:rPr lang="en-US" altLang="zh-CN" sz="2000" dirty="0"/>
              <a:t>&gt; </a:t>
            </a:r>
            <a:r>
              <a:rPr lang="zh-CN" altLang="en-US" sz="2000" dirty="0"/>
              <a:t>已经提供了定义 </a:t>
            </a:r>
            <a:r>
              <a:rPr lang="en-US" altLang="zh-CN" sz="2000" dirty="0"/>
              <a:t>INT_MIN </a:t>
            </a:r>
            <a:r>
              <a:rPr lang="zh-CN" altLang="en-US" sz="2000" dirty="0"/>
              <a:t>和 </a:t>
            </a:r>
            <a:r>
              <a:rPr lang="en-US" altLang="zh-CN" sz="2000" dirty="0"/>
              <a:t>INT_MAX</a:t>
            </a:r>
            <a:r>
              <a:rPr lang="zh-CN" altLang="en-US" sz="2000" dirty="0"/>
              <a:t>。</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3 </a:t>
            </a:r>
            <a:r>
              <a:rPr lang="zh-CN" altLang="en-US" dirty="0"/>
              <a:t>宏定义（续）</a:t>
            </a:r>
          </a:p>
        </p:txBody>
      </p:sp>
    </p:spTree>
    <p:extLst>
      <p:ext uri="{BB962C8B-B14F-4D97-AF65-F5344CB8AC3E}">
        <p14:creationId xmlns:p14="http://schemas.microsoft.com/office/powerpoint/2010/main" val="104892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4206903-25A2-4A9A-8399-1E633751A1BA}" type="datetime1">
              <a:rPr lang="zh-CN" altLang="en-US"/>
              <a:pPr>
                <a:defRPr/>
              </a:pPr>
              <a:t>2024-04-22</a:t>
            </a:fld>
            <a:endParaRPr lang="en-US" altLang="zh-CN"/>
          </a:p>
        </p:txBody>
      </p:sp>
      <p:sp>
        <p:nvSpPr>
          <p:cNvPr id="5" name="页脚占位符 4"/>
          <p:cNvSpPr>
            <a:spLocks noGrp="1"/>
          </p:cNvSpPr>
          <p:nvPr>
            <p:ph type="ftr" sz="quarter" idx="11"/>
          </p:nvPr>
        </p:nvSpPr>
        <p:spPr/>
        <p:txBody>
          <a:bodyPr/>
          <a:lstStyle/>
          <a:p>
            <a:pPr>
              <a:defRPr/>
            </a:pPr>
            <a:r>
              <a:rPr lang="en-US" altLang="zh-CN"/>
              <a:t>华中科技大学计算机学院</a:t>
            </a:r>
          </a:p>
        </p:txBody>
      </p:sp>
      <p:sp>
        <p:nvSpPr>
          <p:cNvPr id="6" name="灯片编号占位符 5"/>
          <p:cNvSpPr>
            <a:spLocks noGrp="1"/>
          </p:cNvSpPr>
          <p:nvPr>
            <p:ph type="sldNum" sz="quarter" idx="12"/>
          </p:nvPr>
        </p:nvSpPr>
        <p:spPr/>
        <p:txBody>
          <a:bodyPr/>
          <a:lstStyle/>
          <a:p>
            <a:pPr>
              <a:defRPr/>
            </a:pPr>
            <a:fld id="{7D10DA83-B091-4F57-AAD1-155AB178C9BF}" type="slidenum">
              <a:rPr lang="en-US" altLang="zh-CN"/>
              <a:pPr>
                <a:defRPr/>
              </a:pPr>
              <a:t>9</a:t>
            </a:fld>
            <a:endParaRPr lang="en-US" altLang="zh-CN"/>
          </a:p>
        </p:txBody>
      </p:sp>
      <p:sp>
        <p:nvSpPr>
          <p:cNvPr id="9219" name="Rectangle 3"/>
          <p:cNvSpPr>
            <a:spLocks noGrp="1" noChangeArrowheads="1"/>
          </p:cNvSpPr>
          <p:nvPr>
            <p:ph type="body" idx="1"/>
          </p:nvPr>
        </p:nvSpPr>
        <p:spPr>
          <a:xfrm>
            <a:off x="457200" y="955675"/>
            <a:ext cx="8229600" cy="5140325"/>
          </a:xfrm>
        </p:spPr>
        <p:txBody>
          <a:bodyPr/>
          <a:lstStyle/>
          <a:p>
            <a:pPr marL="0" indent="0" algn="just" eaLnBrk="1" hangingPunct="1">
              <a:lnSpc>
                <a:spcPct val="150000"/>
              </a:lnSpc>
              <a:buNone/>
            </a:pPr>
            <a:r>
              <a:rPr lang="zh-CN" altLang="en-US" sz="2000" dirty="0"/>
              <a:t>另一个非常强大但很容易出错的特性是条件编译。根据是否定义了符号，预处理器可以选择忽略整个文本部分或在两个文本部分之间进行选择，有几种不同的使用方式。比如，使用</a:t>
            </a:r>
            <a:r>
              <a:rPr lang="en-US" altLang="zh-CN" sz="2000" dirty="0"/>
              <a:t>#ifndef</a:t>
            </a:r>
            <a:r>
              <a:rPr lang="zh-CN" altLang="en-US" sz="2000" dirty="0"/>
              <a:t>（如果未定义）来确保不进行重复宏定义：</a:t>
            </a:r>
          </a:p>
          <a:p>
            <a:pPr marL="0" indent="0" algn="just" eaLnBrk="1" hangingPunct="1">
              <a:lnSpc>
                <a:spcPct val="150000"/>
              </a:lnSpc>
              <a:buNone/>
            </a:pPr>
            <a:r>
              <a:rPr lang="en-US" altLang="zh-CN" sz="2000" dirty="0"/>
              <a:t>#ifndef INT_MIN</a:t>
            </a:r>
          </a:p>
          <a:p>
            <a:pPr marL="0" indent="0" algn="just" eaLnBrk="1" hangingPunct="1">
              <a:lnSpc>
                <a:spcPct val="150000"/>
              </a:lnSpc>
              <a:buNone/>
            </a:pPr>
            <a:r>
              <a:rPr lang="en-US" altLang="zh-CN" sz="2000" dirty="0"/>
              <a:t>#define INT_MIN (~0x7FFFFFFF)</a:t>
            </a:r>
          </a:p>
          <a:p>
            <a:pPr marL="0" indent="0" algn="just" eaLnBrk="1" hangingPunct="1">
              <a:lnSpc>
                <a:spcPct val="150000"/>
              </a:lnSpc>
              <a:buNone/>
            </a:pPr>
            <a:r>
              <a:rPr lang="en-US" altLang="zh-CN" sz="2000" dirty="0"/>
              <a:t>#endif</a:t>
            </a:r>
          </a:p>
          <a:p>
            <a:pPr marL="0" indent="0" algn="just" eaLnBrk="1" hangingPunct="1">
              <a:lnSpc>
                <a:spcPct val="150000"/>
              </a:lnSpc>
              <a:buNone/>
            </a:pPr>
            <a:r>
              <a:rPr lang="zh-CN" altLang="en-US" sz="2000" dirty="0"/>
              <a:t>还可以使用</a:t>
            </a:r>
            <a:r>
              <a:rPr lang="en-US" altLang="zh-CN" sz="2000" dirty="0"/>
              <a:t>#ifdef</a:t>
            </a:r>
            <a:r>
              <a:rPr lang="zh-CN" altLang="en-US" sz="2000" dirty="0"/>
              <a:t>和</a:t>
            </a:r>
            <a:r>
              <a:rPr lang="en-US" altLang="zh-CN" sz="2000" dirty="0"/>
              <a:t>#else</a:t>
            </a:r>
            <a:r>
              <a:rPr lang="zh-CN" altLang="en-US" sz="2000" dirty="0"/>
              <a:t>在不同的代码段之间进行选择来定义。下面的代码与带有条件 </a:t>
            </a:r>
            <a:r>
              <a:rPr lang="en-US" altLang="zh-CN" sz="2000" dirty="0"/>
              <a:t>if (</a:t>
            </a:r>
            <a:r>
              <a:rPr lang="en-US" altLang="zh-CN" sz="2000" dirty="0" err="1"/>
              <a:t>version_one</a:t>
            </a:r>
            <a:r>
              <a:rPr lang="en-US" altLang="zh-CN" sz="2000" dirty="0"/>
              <a:t>) </a:t>
            </a:r>
            <a:r>
              <a:rPr lang="zh-CN" altLang="en-US" sz="2000" dirty="0"/>
              <a:t>语句的 </a:t>
            </a:r>
            <a:r>
              <a:rPr lang="en-US" altLang="zh-CN" sz="2000" dirty="0"/>
              <a:t>C0/C </a:t>
            </a:r>
            <a:r>
              <a:rPr lang="zh-CN" altLang="en-US" sz="2000" dirty="0"/>
              <a:t>代码非常不同，因为下面的两个打印语句中只有一个会被编译。另一个将在编译器看到它之前被预处理器从程序中删除！</a:t>
            </a:r>
          </a:p>
        </p:txBody>
      </p:sp>
      <p:sp>
        <p:nvSpPr>
          <p:cNvPr id="9218" name="Rectangle 2"/>
          <p:cNvSpPr>
            <a:spLocks noGrp="1" noChangeArrowheads="1"/>
          </p:cNvSpPr>
          <p:nvPr>
            <p:ph type="title"/>
          </p:nvPr>
        </p:nvSpPr>
        <p:spPr>
          <a:xfrm>
            <a:off x="457200" y="277813"/>
            <a:ext cx="8229600" cy="712787"/>
          </a:xfrm>
        </p:spPr>
        <p:txBody>
          <a:bodyPr/>
          <a:lstStyle/>
          <a:p>
            <a:pPr eaLnBrk="1" hangingPunct="1">
              <a:defRPr/>
            </a:pPr>
            <a:r>
              <a:rPr lang="en-US" altLang="zh-CN" dirty="0"/>
              <a:t>4 </a:t>
            </a:r>
            <a:r>
              <a:rPr lang="zh-CN" altLang="en-US" dirty="0"/>
              <a:t>条件编译</a:t>
            </a:r>
          </a:p>
        </p:txBody>
      </p:sp>
    </p:spTree>
    <p:extLst>
      <p:ext uri="{BB962C8B-B14F-4D97-AF65-F5344CB8AC3E}">
        <p14:creationId xmlns:p14="http://schemas.microsoft.com/office/powerpoint/2010/main" val="3134801775"/>
      </p:ext>
    </p:extLst>
  </p:cSld>
  <p:clrMapOvr>
    <a:masterClrMapping/>
  </p:clrMapOvr>
</p:sld>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华文细黑"/>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20000"/>
          </a:spcAft>
          <a:buClr>
            <a:schemeClr val="accent1"/>
          </a:buClr>
          <a:buSzPct val="65000"/>
          <a:buFont typeface="Wingdings" panose="05000000000000000000" pitchFamily="2" charset="2"/>
          <a:buNone/>
          <a:tabLst/>
          <a:defRPr kumimoji="0" lang="zh-CN" altLang="en-US" sz="1800" b="1" i="0" u="none" strike="noStrike" cap="none" normalizeH="0" baseline="0" smtClean="0">
            <a:ln>
              <a:noFill/>
            </a:ln>
            <a:solidFill>
              <a:srgbClr val="000099"/>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22305</TotalTime>
  <Words>4317</Words>
  <Application>Microsoft Office PowerPoint</Application>
  <PresentationFormat>全屏显示(4:3)</PresentationFormat>
  <Paragraphs>382</Paragraphs>
  <Slides>32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32</vt:i4>
      </vt:variant>
    </vt:vector>
  </HeadingPairs>
  <TitlesOfParts>
    <vt:vector size="36" baseType="lpstr">
      <vt:lpstr>Arial</vt:lpstr>
      <vt:lpstr>Garamond</vt:lpstr>
      <vt:lpstr>Wingdings</vt:lpstr>
      <vt:lpstr>Edge</vt:lpstr>
      <vt:lpstr>Lecture 19 Data Structures in C 第19讲 C数据结构</vt:lpstr>
      <vt:lpstr>引言</vt:lpstr>
      <vt:lpstr>引言（续）</vt:lpstr>
      <vt:lpstr>1 运行示例</vt:lpstr>
      <vt:lpstr>1 运行示例（续）</vt:lpstr>
      <vt:lpstr>2 介绍预处理器语言</vt:lpstr>
      <vt:lpstr>3 宏定义</vt:lpstr>
      <vt:lpstr>3 宏定义（续）</vt:lpstr>
      <vt:lpstr>4 条件编译</vt:lpstr>
      <vt:lpstr>4 条件编译（续）</vt:lpstr>
      <vt:lpstr>5 宏函数</vt:lpstr>
      <vt:lpstr>5 宏函数（续）</vt:lpstr>
      <vt:lpstr>5 宏函数（续）</vt:lpstr>
      <vt:lpstr>6 C中的C0约定</vt:lpstr>
      <vt:lpstr>7 内存分配</vt:lpstr>
      <vt:lpstr>7 内存分配（续）</vt:lpstr>
      <vt:lpstr>7 内存分配（续）</vt:lpstr>
      <vt:lpstr>8 编译</vt:lpstr>
      <vt:lpstr>9 分开编译</vt:lpstr>
      <vt:lpstr>9 分开编译（续）</vt:lpstr>
      <vt:lpstr>9.1 接口: simple.h</vt:lpstr>
      <vt:lpstr>9.2 实现: simple.c</vt:lpstr>
      <vt:lpstr>9.3 Main文件: test.h</vt:lpstr>
      <vt:lpstr>10 内存泄漏</vt:lpstr>
      <vt:lpstr>10 内存泄漏（续）</vt:lpstr>
      <vt:lpstr>10 内存泄漏（续）</vt:lpstr>
      <vt:lpstr>10 内存泄漏（续）</vt:lpstr>
      <vt:lpstr>11 检测内存管理不善</vt:lpstr>
      <vt:lpstr>11 检测内存管理不善（续）</vt:lpstr>
      <vt:lpstr>11 检测内存管理不善（续）</vt:lpstr>
      <vt:lpstr>11 检测内存管理不善（续）</vt:lpstr>
      <vt:lpstr>11 检测内存管理不善（续）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Aaron</cp:lastModifiedBy>
  <cp:revision>496</cp:revision>
  <cp:lastPrinted>1601-01-01T00:00:00Z</cp:lastPrinted>
  <dcterms:created xsi:type="dcterms:W3CDTF">2014-11-05T12:07:07Z</dcterms:created>
  <dcterms:modified xsi:type="dcterms:W3CDTF">2024-04-22T13:59:42Z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