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9"/>
  </p:notesMasterIdLst>
  <p:sldIdLst>
    <p:sldId id="256" r:id="rId2"/>
    <p:sldId id="257"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03D82BB7-0F90-4ADE-B8DC-F2E7F7EF717B}" type="slidenum">
              <a:rPr lang="en-US" altLang="zh-CN"/>
              <a:pPr>
                <a:defRPr/>
              </a:pPr>
              <a:t>‹#›</a:t>
            </a:fld>
            <a:endParaRPr lang="en-US" altLang="zh-CN"/>
          </a:p>
        </p:txBody>
      </p:sp>
    </p:spTree>
    <p:extLst>
      <p:ext uri="{BB962C8B-B14F-4D97-AF65-F5344CB8AC3E}">
        <p14:creationId xmlns:p14="http://schemas.microsoft.com/office/powerpoint/2010/main" val="2968960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E496A50B-9764-4E6A-9CC1-D0FA8ABBB05F}" type="datetime1">
              <a:rPr lang="zh-CN" altLang="en-US"/>
              <a:pPr>
                <a:defRPr/>
              </a:pPr>
              <a:t>2024-04-26</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5FBAA883-7432-4BB2-8287-7305C3425A18}" type="slidenum">
              <a:rPr lang="en-US" altLang="zh-CN"/>
              <a:pPr>
                <a:defRPr/>
              </a:pPr>
              <a:t>‹#›</a:t>
            </a:fld>
            <a:endParaRPr lang="en-US" altLang="zh-CN"/>
          </a:p>
        </p:txBody>
      </p:sp>
    </p:spTree>
    <p:extLst>
      <p:ext uri="{BB962C8B-B14F-4D97-AF65-F5344CB8AC3E}">
        <p14:creationId xmlns:p14="http://schemas.microsoft.com/office/powerpoint/2010/main" val="160812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B3E4BE4-F726-4249-8435-4C20BA9875EC}" type="datetime1">
              <a:rPr lang="zh-CN" altLang="en-US"/>
              <a:pPr>
                <a:defRPr/>
              </a:pPr>
              <a:t>2024-04-26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4C1B0F8-6C6E-4561-970A-84295DF05F56}" type="slidenum">
              <a:rPr lang="en-US" altLang="zh-CN"/>
              <a:pPr>
                <a:defRPr/>
              </a:pPr>
              <a:t>‹#›</a:t>
            </a:fld>
            <a:endParaRPr lang="en-US" altLang="zh-CN"/>
          </a:p>
        </p:txBody>
      </p:sp>
    </p:spTree>
    <p:extLst>
      <p:ext uri="{BB962C8B-B14F-4D97-AF65-F5344CB8AC3E}">
        <p14:creationId xmlns:p14="http://schemas.microsoft.com/office/powerpoint/2010/main" val="36634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B1C7EC-5AA9-423A-839C-06DEC979CF87}" type="datetime1">
              <a:rPr lang="zh-CN" altLang="en-US"/>
              <a:pPr>
                <a:defRPr/>
              </a:pPr>
              <a:t>2024-04-26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DF3734E-FBFF-4665-B773-63876A2E7DC2}" type="slidenum">
              <a:rPr lang="en-US" altLang="zh-CN"/>
              <a:pPr>
                <a:defRPr/>
              </a:pPr>
              <a:t>‹#›</a:t>
            </a:fld>
            <a:endParaRPr lang="en-US" altLang="zh-CN"/>
          </a:p>
        </p:txBody>
      </p:sp>
    </p:spTree>
    <p:extLst>
      <p:ext uri="{BB962C8B-B14F-4D97-AF65-F5344CB8AC3E}">
        <p14:creationId xmlns:p14="http://schemas.microsoft.com/office/powerpoint/2010/main" val="3046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0BB87B2-8D18-44FE-B75E-8AF49736DBEB}" type="datetime1">
              <a:rPr lang="zh-CN" altLang="en-US"/>
              <a:pPr>
                <a:defRPr/>
              </a:pPr>
              <a:t>2024-04-26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5CB3C60-4A3D-4CBF-90DB-B53334195BAC}" type="slidenum">
              <a:rPr lang="en-US" altLang="zh-CN"/>
              <a:pPr>
                <a:defRPr/>
              </a:pPr>
              <a:t>‹#›</a:t>
            </a:fld>
            <a:endParaRPr lang="en-US" altLang="zh-CN"/>
          </a:p>
        </p:txBody>
      </p:sp>
    </p:spTree>
    <p:extLst>
      <p:ext uri="{BB962C8B-B14F-4D97-AF65-F5344CB8AC3E}">
        <p14:creationId xmlns:p14="http://schemas.microsoft.com/office/powerpoint/2010/main" val="38758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05994D2-6349-44B7-92C5-820BF34546F6}" type="datetime1">
              <a:rPr lang="zh-CN" altLang="en-US"/>
              <a:pPr>
                <a:defRPr/>
              </a:pPr>
              <a:t>2024-04-26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D3ACB07-FBDA-4FB8-AD14-8A0F6A619959}" type="slidenum">
              <a:rPr lang="en-US" altLang="zh-CN"/>
              <a:pPr>
                <a:defRPr/>
              </a:pPr>
              <a:t>‹#›</a:t>
            </a:fld>
            <a:endParaRPr lang="en-US" altLang="zh-CN"/>
          </a:p>
        </p:txBody>
      </p:sp>
    </p:spTree>
    <p:extLst>
      <p:ext uri="{BB962C8B-B14F-4D97-AF65-F5344CB8AC3E}">
        <p14:creationId xmlns:p14="http://schemas.microsoft.com/office/powerpoint/2010/main" val="154904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FFB6612-1B3C-477E-A5C3-89E89C6DB316}" type="datetime1">
              <a:rPr lang="zh-CN" altLang="en-US"/>
              <a:pPr>
                <a:defRPr/>
              </a:pPr>
              <a:t>2024-04-26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5B9DFF52-9769-44D1-BA3A-50870956AE7D}" type="slidenum">
              <a:rPr lang="en-US" altLang="zh-CN"/>
              <a:pPr>
                <a:defRPr/>
              </a:pPr>
              <a:t>‹#›</a:t>
            </a:fld>
            <a:endParaRPr lang="en-US" altLang="zh-CN"/>
          </a:p>
        </p:txBody>
      </p:sp>
    </p:spTree>
    <p:extLst>
      <p:ext uri="{BB962C8B-B14F-4D97-AF65-F5344CB8AC3E}">
        <p14:creationId xmlns:p14="http://schemas.microsoft.com/office/powerpoint/2010/main" val="394613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0D21E30-E03A-45D8-966F-918A3E2EC11E}" type="datetime1">
              <a:rPr lang="zh-CN" altLang="en-US"/>
              <a:pPr>
                <a:defRPr/>
              </a:pPr>
              <a:t>2024-04-26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3C81FC15-7A29-4D3F-9D5F-D0E0C1160A62}" type="slidenum">
              <a:rPr lang="en-US" altLang="zh-CN"/>
              <a:pPr>
                <a:defRPr/>
              </a:pPr>
              <a:t>‹#›</a:t>
            </a:fld>
            <a:endParaRPr lang="en-US" altLang="zh-CN"/>
          </a:p>
        </p:txBody>
      </p:sp>
    </p:spTree>
    <p:extLst>
      <p:ext uri="{BB962C8B-B14F-4D97-AF65-F5344CB8AC3E}">
        <p14:creationId xmlns:p14="http://schemas.microsoft.com/office/powerpoint/2010/main" val="35940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6E3DBC1-5A41-4338-9FB4-34889FE05E29}" type="datetime1">
              <a:rPr lang="zh-CN" altLang="en-US"/>
              <a:pPr>
                <a:defRPr/>
              </a:pPr>
              <a:t>2024-04-26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86A9EEEB-11F8-4861-A52E-E6C7704F7894}" type="slidenum">
              <a:rPr lang="en-US" altLang="zh-CN"/>
              <a:pPr>
                <a:defRPr/>
              </a:pPr>
              <a:t>‹#›</a:t>
            </a:fld>
            <a:endParaRPr lang="en-US" altLang="zh-CN"/>
          </a:p>
        </p:txBody>
      </p:sp>
    </p:spTree>
    <p:extLst>
      <p:ext uri="{BB962C8B-B14F-4D97-AF65-F5344CB8AC3E}">
        <p14:creationId xmlns:p14="http://schemas.microsoft.com/office/powerpoint/2010/main" val="316720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9E3639-0A91-4CB5-9963-2212DCB65F9C}" type="datetime1">
              <a:rPr lang="zh-CN" altLang="en-US"/>
              <a:pPr>
                <a:defRPr/>
              </a:pPr>
              <a:t>2024-04-26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EF2AD4AC-163E-4B5E-8356-91B2BC8DC3B9}" type="slidenum">
              <a:rPr lang="en-US" altLang="zh-CN"/>
              <a:pPr>
                <a:defRPr/>
              </a:pPr>
              <a:t>‹#›</a:t>
            </a:fld>
            <a:endParaRPr lang="en-US" altLang="zh-CN"/>
          </a:p>
        </p:txBody>
      </p:sp>
    </p:spTree>
    <p:extLst>
      <p:ext uri="{BB962C8B-B14F-4D97-AF65-F5344CB8AC3E}">
        <p14:creationId xmlns:p14="http://schemas.microsoft.com/office/powerpoint/2010/main" val="18408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6A959E0-27DA-46BE-83B1-0AD3EEAAF756}" type="datetime1">
              <a:rPr lang="zh-CN" altLang="en-US"/>
              <a:pPr>
                <a:defRPr/>
              </a:pPr>
              <a:t>2024-04-26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6052C6C-96B9-4831-A406-A714AEEE8504}" type="slidenum">
              <a:rPr lang="en-US" altLang="zh-CN"/>
              <a:pPr>
                <a:defRPr/>
              </a:pPr>
              <a:t>‹#›</a:t>
            </a:fld>
            <a:endParaRPr lang="en-US" altLang="zh-CN"/>
          </a:p>
        </p:txBody>
      </p:sp>
    </p:spTree>
    <p:extLst>
      <p:ext uri="{BB962C8B-B14F-4D97-AF65-F5344CB8AC3E}">
        <p14:creationId xmlns:p14="http://schemas.microsoft.com/office/powerpoint/2010/main" val="52672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6102CAA-B10E-4D56-AE79-71D61BD0E5DC}" type="datetime1">
              <a:rPr lang="zh-CN" altLang="en-US"/>
              <a:pPr>
                <a:defRPr/>
              </a:pPr>
              <a:t>2024-04-26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25831B54-75DB-4D36-B6B6-3755BE4E2E60}" type="slidenum">
              <a:rPr lang="en-US" altLang="zh-CN"/>
              <a:pPr>
                <a:defRPr/>
              </a:pPr>
              <a:t>‹#›</a:t>
            </a:fld>
            <a:endParaRPr lang="en-US" altLang="zh-CN"/>
          </a:p>
        </p:txBody>
      </p:sp>
    </p:spTree>
    <p:extLst>
      <p:ext uri="{BB962C8B-B14F-4D97-AF65-F5344CB8AC3E}">
        <p14:creationId xmlns:p14="http://schemas.microsoft.com/office/powerpoint/2010/main" val="31019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0745CFAB-1B2A-4233-9AA9-E9B4539618A4}" type="datetime1">
              <a:rPr lang="zh-CN" altLang="en-US"/>
              <a:pPr>
                <a:defRPr/>
              </a:pPr>
              <a:t>2024-04-26</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710BF61A-4145-4CFE-8300-82CDCD18DD4E}"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A20036A-71D2-4A86-AAF9-FAFEB6ADA561}" type="datetime1">
              <a:rPr lang="zh-CN" altLang="en-US"/>
              <a:pPr>
                <a:defRPr/>
              </a:pPr>
              <a:t>2024-04-26</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B905EBB-3D66-4B16-94D0-277991D88167}"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8229600" cy="2228850"/>
          </a:xfrm>
        </p:spPr>
        <p:txBody>
          <a:bodyPr/>
          <a:lstStyle/>
          <a:p>
            <a:pPr eaLnBrk="1" hangingPunct="1">
              <a:defRPr/>
            </a:pPr>
            <a:r>
              <a:rPr lang="en-US" altLang="en-US" sz="4400" dirty="0"/>
              <a:t>Lecture </a:t>
            </a:r>
            <a:r>
              <a:rPr lang="en-US" altLang="zh-CN" sz="4400" dirty="0"/>
              <a:t>20</a:t>
            </a:r>
            <a:r>
              <a:rPr lang="en-US" altLang="en-US" sz="4400" dirty="0"/>
              <a:t> </a:t>
            </a:r>
            <a:r>
              <a:rPr lang="en-US" altLang="zh-CN" sz="3200" dirty="0"/>
              <a:t>C’s Memory Model</a:t>
            </a:r>
            <a:br>
              <a:rPr lang="en-US" altLang="zh-CN" sz="4400" dirty="0"/>
            </a:br>
            <a:r>
              <a:rPr lang="zh-CN" altLang="en-US" sz="4400" dirty="0"/>
              <a:t>第</a:t>
            </a:r>
            <a:r>
              <a:rPr lang="en-US" altLang="zh-CN" sz="4400" dirty="0"/>
              <a:t>20</a:t>
            </a:r>
            <a:r>
              <a:rPr lang="zh-CN" altLang="en-US" sz="4400" dirty="0"/>
              <a:t>讲 </a:t>
            </a:r>
            <a:r>
              <a:rPr lang="en-US" altLang="zh-CN" sz="4400" dirty="0"/>
              <a:t>C</a:t>
            </a:r>
            <a:r>
              <a:rPr lang="zh-CN" altLang="en-US" sz="4400" dirty="0"/>
              <a:t>的内存模型</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dirty="0">
                <a:ea typeface="华文细黑" panose="02010600040101010101" pitchFamily="2" charset="-122"/>
              </a:rPr>
              <a:t>华中科技大学计算机学院</a:t>
            </a:r>
          </a:p>
          <a:p>
            <a:pPr eaLnBrk="1" hangingPunct="1">
              <a:defRPr/>
            </a:pPr>
            <a:endParaRPr lang="zh-CN" altLang="en-US" sz="3600" b="1" dirty="0">
              <a:ea typeface="华文细黑" panose="02010600040101010101" pitchFamily="2" charset="-122"/>
            </a:endParaRPr>
          </a:p>
          <a:p>
            <a:pPr eaLnBrk="1" hangingPunct="1">
              <a:defRPr/>
            </a:pPr>
            <a:r>
              <a:rPr lang="zh-CN" altLang="en-US" sz="3600" b="1" dirty="0">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10</a:t>
            </a:fld>
            <a:endParaRPr lang="en-US" altLang="zh-CN"/>
          </a:p>
        </p:txBody>
      </p:sp>
      <p:sp>
        <p:nvSpPr>
          <p:cNvPr id="9219" name="Rectangle 3"/>
          <p:cNvSpPr>
            <a:spLocks noGrp="1" noChangeArrowheads="1"/>
          </p:cNvSpPr>
          <p:nvPr>
            <p:ph type="body" idx="1"/>
          </p:nvPr>
        </p:nvSpPr>
        <p:spPr>
          <a:xfrm>
            <a:off x="452718" y="990600"/>
            <a:ext cx="8229600" cy="5181600"/>
          </a:xfrm>
        </p:spPr>
        <p:txBody>
          <a:bodyPr/>
          <a:lstStyle/>
          <a:p>
            <a:pPr marL="0" indent="0" algn="just" eaLnBrk="1" hangingPunct="1">
              <a:lnSpc>
                <a:spcPct val="150000"/>
              </a:lnSpc>
              <a:spcBef>
                <a:spcPts val="0"/>
              </a:spcBef>
              <a:buNone/>
            </a:pPr>
            <a:r>
              <a:rPr lang="en-US" altLang="zh-CN" sz="2000" dirty="0"/>
              <a:t>int main() {</a:t>
            </a:r>
          </a:p>
          <a:p>
            <a:pPr marL="0" indent="0" algn="just" eaLnBrk="1" hangingPunct="1">
              <a:lnSpc>
                <a:spcPct val="150000"/>
              </a:lnSpc>
              <a:spcBef>
                <a:spcPts val="0"/>
              </a:spcBef>
              <a:buNone/>
            </a:pPr>
            <a:r>
              <a:rPr lang="en-US" altLang="zh-CN" sz="2000" dirty="0"/>
              <a:t>    int* A = </a:t>
            </a:r>
            <a:r>
              <a:rPr lang="en-US" altLang="zh-CN" sz="2000" dirty="0" err="1"/>
              <a:t>xmalloc</a:t>
            </a:r>
            <a:r>
              <a:rPr lang="en-US" altLang="zh-CN" sz="2000" dirty="0"/>
              <a:t>(</a:t>
            </a:r>
            <a:r>
              <a:rPr lang="en-US" altLang="zh-CN" sz="2000" dirty="0" err="1"/>
              <a:t>sizeof</a:t>
            </a:r>
            <a:r>
              <a:rPr lang="en-US" altLang="zh-CN" sz="2000" dirty="0"/>
              <a:t>(int));</a:t>
            </a:r>
          </a:p>
          <a:p>
            <a:pPr marL="0" indent="0" algn="just" eaLnBrk="1" hangingPunct="1">
              <a:lnSpc>
                <a:spcPct val="150000"/>
              </a:lnSpc>
              <a:spcBef>
                <a:spcPts val="0"/>
              </a:spcBef>
              <a:buNone/>
            </a:pPr>
            <a:r>
              <a:rPr lang="en-US" altLang="zh-CN" sz="2000" dirty="0"/>
              <a:t>    A[0] = 0;	/* ok - A[0] is like *A */</a:t>
            </a:r>
          </a:p>
          <a:p>
            <a:pPr marL="0" indent="0" algn="just" eaLnBrk="1" hangingPunct="1">
              <a:lnSpc>
                <a:spcPct val="150000"/>
              </a:lnSpc>
              <a:spcBef>
                <a:spcPts val="0"/>
              </a:spcBef>
              <a:buNone/>
            </a:pPr>
            <a:r>
              <a:rPr lang="en-US" altLang="zh-CN" sz="2000" dirty="0"/>
              <a:t>    A[1] = 1;	/* error - not allocated */ </a:t>
            </a:r>
          </a:p>
          <a:p>
            <a:pPr marL="0" indent="0" algn="just" eaLnBrk="1" hangingPunct="1">
              <a:lnSpc>
                <a:spcPct val="150000"/>
              </a:lnSpc>
              <a:spcBef>
                <a:spcPts val="0"/>
              </a:spcBef>
              <a:buNone/>
            </a:pPr>
            <a:r>
              <a:rPr lang="en-US" altLang="zh-CN" sz="2000" dirty="0"/>
              <a:t>    A[317] = 29; /* error - not allocated */</a:t>
            </a:r>
          </a:p>
          <a:p>
            <a:pPr marL="0" indent="0" algn="just" eaLnBrk="1" hangingPunct="1">
              <a:lnSpc>
                <a:spcPct val="150000"/>
              </a:lnSpc>
              <a:spcBef>
                <a:spcPts val="0"/>
              </a:spcBef>
              <a:buNone/>
            </a:pPr>
            <a:r>
              <a:rPr lang="en-US" altLang="zh-CN" sz="2000" dirty="0"/>
              <a:t>    A[-1] = 32; /* error - not allocated(!) */</a:t>
            </a:r>
          </a:p>
          <a:p>
            <a:pPr marL="0" indent="0" algn="just" eaLnBrk="1" hangingPunct="1">
              <a:lnSpc>
                <a:spcPct val="150000"/>
              </a:lnSpc>
              <a:spcBef>
                <a:spcPts val="0"/>
              </a:spcBef>
              <a:buNone/>
            </a:pPr>
            <a:r>
              <a:rPr lang="en-US" altLang="zh-CN" sz="2000" dirty="0"/>
              <a:t>    </a:t>
            </a:r>
            <a:r>
              <a:rPr lang="en-US" altLang="zh-CN" sz="2000" dirty="0" err="1"/>
              <a:t>printf</a:t>
            </a:r>
            <a:r>
              <a:rPr lang="en-US" altLang="zh-CN" sz="2000" dirty="0"/>
              <a:t>("A[-1] = %d\n", A[-1]);</a:t>
            </a:r>
          </a:p>
          <a:p>
            <a:pPr marL="0" indent="0" algn="just" eaLnBrk="1" hangingPunct="1">
              <a:lnSpc>
                <a:spcPct val="150000"/>
              </a:lnSpc>
              <a:spcBef>
                <a:spcPts val="0"/>
              </a:spcBef>
              <a:buNone/>
            </a:pPr>
            <a:r>
              <a:rPr lang="en-US" altLang="zh-CN" sz="2000" dirty="0"/>
              <a:t>    return 0;</a:t>
            </a:r>
          </a:p>
          <a:p>
            <a:pPr marL="0" indent="0" algn="just" eaLnBrk="1" hangingPunct="1">
              <a:lnSpc>
                <a:spcPct val="150000"/>
              </a:lnSpc>
              <a:spcBef>
                <a:spcPts val="0"/>
              </a:spcBef>
              <a:buNone/>
            </a:pPr>
            <a:r>
              <a:rPr lang="en-US" altLang="zh-CN" sz="2000" dirty="0"/>
              <a:t>}</a:t>
            </a:r>
          </a:p>
          <a:p>
            <a:pPr marL="0" indent="0" algn="just" eaLnBrk="1" hangingPunct="1">
              <a:lnSpc>
                <a:spcPct val="150000"/>
              </a:lnSpc>
              <a:spcBef>
                <a:spcPts val="0"/>
              </a:spcBef>
              <a:buNone/>
            </a:pPr>
            <a:r>
              <a:rPr lang="zh-CN" altLang="en-US" sz="2000" dirty="0"/>
              <a:t>即使在最严格的设置下，也不会引发任何编译时错误甚至警告。 在这里，对 </a:t>
            </a:r>
            <a:r>
              <a:rPr lang="en-US" altLang="zh-CN" sz="2000" dirty="0" err="1"/>
              <a:t>xmalloc</a:t>
            </a:r>
            <a:r>
              <a:rPr lang="en-US" altLang="zh-CN" sz="2000" dirty="0"/>
              <a:t> </a:t>
            </a:r>
            <a:r>
              <a:rPr lang="zh-CN" altLang="en-US" sz="2000" dirty="0"/>
              <a:t>的调用在内存中为单个整数分配了足够的空间。</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未定义的行为（续）</a:t>
            </a:r>
          </a:p>
        </p:txBody>
      </p:sp>
    </p:spTree>
    <p:extLst>
      <p:ext uri="{BB962C8B-B14F-4D97-AF65-F5344CB8AC3E}">
        <p14:creationId xmlns:p14="http://schemas.microsoft.com/office/powerpoint/2010/main" val="407495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11</a:t>
            </a:fld>
            <a:endParaRPr lang="en-US" altLang="zh-CN"/>
          </a:p>
        </p:txBody>
      </p:sp>
      <p:sp>
        <p:nvSpPr>
          <p:cNvPr id="9219" name="Rectangle 3"/>
          <p:cNvSpPr>
            <a:spLocks noGrp="1" noChangeArrowheads="1"/>
          </p:cNvSpPr>
          <p:nvPr>
            <p:ph type="body" idx="1"/>
          </p:nvPr>
        </p:nvSpPr>
        <p:spPr>
          <a:xfrm>
            <a:off x="452718" y="990600"/>
            <a:ext cx="8229600" cy="5181600"/>
          </a:xfrm>
        </p:spPr>
        <p:txBody>
          <a:bodyPr/>
          <a:lstStyle/>
          <a:p>
            <a:pPr marL="0" indent="0" algn="just" eaLnBrk="1" hangingPunct="1">
              <a:lnSpc>
                <a:spcPct val="150000"/>
              </a:lnSpc>
              <a:spcBef>
                <a:spcPts val="0"/>
              </a:spcBef>
              <a:buNone/>
            </a:pPr>
            <a:r>
              <a:rPr lang="zh-CN" altLang="en-US" sz="2000" dirty="0"/>
              <a:t>在本课中，我们将 </a:t>
            </a:r>
            <a:r>
              <a:rPr lang="en-US" altLang="zh-CN" sz="2000" dirty="0" err="1"/>
              <a:t>gcc</a:t>
            </a:r>
            <a:r>
              <a:rPr lang="en-US" altLang="zh-CN" sz="2000" dirty="0"/>
              <a:t> </a:t>
            </a:r>
            <a:r>
              <a:rPr lang="zh-CN" altLang="en-US" sz="2000" dirty="0"/>
              <a:t>与我们所有的标准选项一起使用：</a:t>
            </a:r>
          </a:p>
          <a:p>
            <a:pPr marL="0" indent="0" algn="just" eaLnBrk="1" hangingPunct="1">
              <a:lnSpc>
                <a:spcPct val="150000"/>
              </a:lnSpc>
              <a:spcBef>
                <a:spcPts val="0"/>
              </a:spcBef>
              <a:buNone/>
            </a:pPr>
            <a:r>
              <a:rPr lang="en-US" altLang="zh-CN" sz="2000" dirty="0"/>
              <a:t>% </a:t>
            </a:r>
            <a:r>
              <a:rPr lang="en-US" altLang="zh-CN" sz="2000" dirty="0" err="1"/>
              <a:t>gcc</a:t>
            </a:r>
            <a:r>
              <a:rPr lang="en-US" altLang="zh-CN" sz="2000" dirty="0"/>
              <a:t> -Wall -</a:t>
            </a:r>
            <a:r>
              <a:rPr lang="en-US" altLang="zh-CN" sz="2000" dirty="0" err="1"/>
              <a:t>Wextra</a:t>
            </a:r>
            <a:r>
              <a:rPr lang="en-US" altLang="zh-CN" sz="2000" dirty="0"/>
              <a:t> -</a:t>
            </a:r>
            <a:r>
              <a:rPr lang="en-US" altLang="zh-CN" sz="2000" dirty="0" err="1"/>
              <a:t>Werror</a:t>
            </a:r>
            <a:r>
              <a:rPr lang="en-US" altLang="zh-CN" sz="2000" dirty="0"/>
              <a:t> -</a:t>
            </a:r>
            <a:r>
              <a:rPr lang="en-US" altLang="zh-CN" sz="2000" dirty="0" err="1"/>
              <a:t>Wshadow</a:t>
            </a:r>
            <a:r>
              <a:rPr lang="en-US" altLang="zh-CN" sz="2000" dirty="0"/>
              <a:t> -std=c99 -pedantic -g</a:t>
            </a:r>
          </a:p>
          <a:p>
            <a:pPr marL="0" indent="0" algn="just" eaLnBrk="1" hangingPunct="1">
              <a:lnSpc>
                <a:spcPct val="150000"/>
              </a:lnSpc>
              <a:spcBef>
                <a:spcPts val="0"/>
              </a:spcBef>
              <a:buNone/>
            </a:pPr>
            <a:r>
              <a:rPr lang="zh-CN" altLang="en-US" sz="2000" dirty="0"/>
              <a:t>上面的代码执行正常，实际上打印了 </a:t>
            </a:r>
            <a:r>
              <a:rPr lang="en-US" altLang="zh-CN" sz="2000" dirty="0"/>
              <a:t>32</a:t>
            </a:r>
            <a:r>
              <a:rPr lang="zh-CN" altLang="en-US" sz="2000" dirty="0"/>
              <a:t>，尽管代码中有四个明显的错误。</a:t>
            </a:r>
          </a:p>
          <a:p>
            <a:pPr marL="0" indent="0" algn="just" eaLnBrk="1" hangingPunct="1">
              <a:lnSpc>
                <a:spcPct val="150000"/>
              </a:lnSpc>
              <a:spcBef>
                <a:spcPts val="0"/>
              </a:spcBef>
              <a:buNone/>
            </a:pPr>
            <a:r>
              <a:rPr lang="zh-CN" altLang="en-US" sz="2000" dirty="0"/>
              <a:t>要发现此类错误是否可能在运行时发生，我们可以使用 </a:t>
            </a:r>
            <a:r>
              <a:rPr lang="en-US" altLang="zh-CN" sz="2000" dirty="0" err="1"/>
              <a:t>valgrind</a:t>
            </a:r>
            <a:r>
              <a:rPr lang="en-US" altLang="zh-CN" sz="2000" dirty="0"/>
              <a:t> </a:t>
            </a:r>
            <a:r>
              <a:rPr lang="zh-CN" altLang="en-US" sz="2000" dirty="0"/>
              <a:t>工具。</a:t>
            </a:r>
          </a:p>
          <a:p>
            <a:pPr marL="0" indent="0" algn="just" eaLnBrk="1" hangingPunct="1">
              <a:lnSpc>
                <a:spcPct val="150000"/>
              </a:lnSpc>
              <a:spcBef>
                <a:spcPts val="0"/>
              </a:spcBef>
              <a:buNone/>
            </a:pPr>
            <a:r>
              <a:rPr lang="en-US" altLang="zh-CN" sz="2000" dirty="0"/>
              <a:t>% </a:t>
            </a:r>
            <a:r>
              <a:rPr lang="en-US" altLang="zh-CN" sz="2000" dirty="0" err="1"/>
              <a:t>valgrind</a:t>
            </a:r>
            <a:r>
              <a:rPr lang="en-US" altLang="zh-CN" sz="2000" dirty="0"/>
              <a:t> ./</a:t>
            </a:r>
            <a:r>
              <a:rPr lang="en-US" altLang="zh-CN" sz="2000" dirty="0" err="1"/>
              <a:t>a.out</a:t>
            </a:r>
            <a:r>
              <a:rPr lang="en-US" altLang="zh-CN" sz="2000" dirty="0"/>
              <a:t> ...</a:t>
            </a:r>
          </a:p>
          <a:p>
            <a:pPr marL="0" indent="0" algn="just" eaLnBrk="1" hangingPunct="1">
              <a:lnSpc>
                <a:spcPct val="150000"/>
              </a:lnSpc>
              <a:spcBef>
                <a:spcPts val="0"/>
              </a:spcBef>
              <a:buNone/>
            </a:pPr>
            <a:r>
              <a:rPr lang="en-US" altLang="zh-CN" sz="2000" dirty="0"/>
              <a:t>==</a:t>
            </a:r>
            <a:r>
              <a:rPr lang="en-US" altLang="zh-CN" sz="2000" dirty="0" err="1"/>
              <a:t>nnnn</a:t>
            </a:r>
            <a:r>
              <a:rPr lang="en-US" altLang="zh-CN" sz="2000" dirty="0"/>
              <a:t>== ERROR SUMMARY: 4 errors from 4 contexts (suppressed: 0 from 0)</a:t>
            </a:r>
          </a:p>
          <a:p>
            <a:pPr marL="0" indent="0" algn="just" eaLnBrk="1" hangingPunct="1">
              <a:lnSpc>
                <a:spcPct val="150000"/>
              </a:lnSpc>
              <a:spcBef>
                <a:spcPts val="0"/>
              </a:spcBef>
              <a:buNone/>
            </a:pPr>
            <a:r>
              <a:rPr lang="zh-CN" altLang="en-US" sz="2000" dirty="0"/>
              <a:t>它会产生有用的错误消息（上面省略了），实际上，它会标记代码中的错误。当我们在没有 </a:t>
            </a:r>
            <a:r>
              <a:rPr lang="en-US" altLang="zh-CN" sz="2000" dirty="0" err="1"/>
              <a:t>valgrind</a:t>
            </a:r>
            <a:r>
              <a:rPr lang="en-US" altLang="zh-CN" sz="2000" dirty="0"/>
              <a:t> </a:t>
            </a:r>
            <a:r>
              <a:rPr lang="zh-CN" altLang="en-US" sz="2000" dirty="0"/>
              <a:t>的情况下运行它时，似乎没有任何错误。</a:t>
            </a:r>
            <a:endParaRPr lang="en-US" altLang="zh-CN" sz="2000" dirty="0"/>
          </a:p>
          <a:p>
            <a:pPr marL="0" indent="0" algn="just" eaLnBrk="1" hangingPunct="1">
              <a:lnSpc>
                <a:spcPct val="150000"/>
              </a:lnSpc>
              <a:spcBef>
                <a:spcPts val="0"/>
              </a:spcBef>
              <a:buNone/>
            </a:pPr>
            <a:r>
              <a:rPr lang="zh-CN" altLang="en-US" sz="2000" dirty="0"/>
              <a:t>您还可以使用适当断言语句来保护内存访问，在尝试越界访问时中止程序。</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未定义的行为（续）</a:t>
            </a:r>
          </a:p>
        </p:txBody>
      </p:sp>
    </p:spTree>
    <p:extLst>
      <p:ext uri="{BB962C8B-B14F-4D97-AF65-F5344CB8AC3E}">
        <p14:creationId xmlns:p14="http://schemas.microsoft.com/office/powerpoint/2010/main" val="331308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12</a:t>
            </a:fld>
            <a:endParaRPr lang="en-US" altLang="zh-CN"/>
          </a:p>
        </p:txBody>
      </p:sp>
      <p:sp>
        <p:nvSpPr>
          <p:cNvPr id="9219" name="Rectangle 3"/>
          <p:cNvSpPr>
            <a:spLocks noGrp="1" noChangeArrowheads="1"/>
          </p:cNvSpPr>
          <p:nvPr>
            <p:ph type="body" idx="1"/>
          </p:nvPr>
        </p:nvSpPr>
        <p:spPr>
          <a:xfrm>
            <a:off x="452718" y="990600"/>
            <a:ext cx="8229600" cy="5181600"/>
          </a:xfrm>
        </p:spPr>
        <p:txBody>
          <a:bodyPr/>
          <a:lstStyle/>
          <a:p>
            <a:pPr marL="0" indent="0" algn="just" eaLnBrk="1" hangingPunct="1">
              <a:lnSpc>
                <a:spcPct val="200000"/>
              </a:lnSpc>
              <a:spcBef>
                <a:spcPts val="0"/>
              </a:spcBef>
              <a:buNone/>
            </a:pPr>
            <a:r>
              <a:rPr lang="zh-CN" altLang="en-US" sz="2000" dirty="0"/>
              <a:t>有一个老笑话，每当您遇到未定义的行为时，您的计算机可能会决定播放“生日快乐”，或者它可能会着火。考虑到最近发生的事件，这还真不是一个笑话：</a:t>
            </a:r>
          </a:p>
          <a:p>
            <a:pPr marL="0" indent="0" algn="just" eaLnBrk="1" hangingPunct="1">
              <a:lnSpc>
                <a:spcPct val="200000"/>
              </a:lnSpc>
              <a:spcBef>
                <a:spcPts val="0"/>
              </a:spcBef>
              <a:buNone/>
            </a:pPr>
            <a:r>
              <a:rPr lang="en-US" altLang="zh-CN" sz="2000" dirty="0"/>
              <a:t>• 2010 </a:t>
            </a:r>
            <a:r>
              <a:rPr lang="zh-CN" altLang="en-US" sz="2000" dirty="0"/>
              <a:t>年，密歇根大学的 </a:t>
            </a:r>
            <a:r>
              <a:rPr lang="en-US" altLang="zh-CN" sz="2000" dirty="0"/>
              <a:t>Alex </a:t>
            </a:r>
            <a:r>
              <a:rPr lang="en-US" altLang="zh-CN" sz="2000" dirty="0" err="1"/>
              <a:t>Halderman</a:t>
            </a:r>
            <a:r>
              <a:rPr lang="en-US" altLang="zh-CN" sz="2000" dirty="0"/>
              <a:t> </a:t>
            </a:r>
            <a:r>
              <a:rPr lang="zh-CN" altLang="en-US" sz="2000" dirty="0"/>
              <a:t>团队成功入侵华盛顿特区的在线投票原型系统，并使其网页播放密歇根大学的战歌</a:t>
            </a:r>
            <a:r>
              <a:rPr lang="en-US" altLang="zh-CN" sz="2000" dirty="0"/>
              <a:t>《The Victors》</a:t>
            </a:r>
            <a:r>
              <a:rPr lang="zh-CN" altLang="en-US" sz="2000" dirty="0"/>
              <a:t>。</a:t>
            </a:r>
          </a:p>
          <a:p>
            <a:pPr marL="0" indent="0" algn="just" eaLnBrk="1" hangingPunct="1">
              <a:lnSpc>
                <a:spcPct val="200000"/>
              </a:lnSpc>
              <a:spcBef>
                <a:spcPts val="0"/>
              </a:spcBef>
              <a:buNone/>
            </a:pPr>
            <a:r>
              <a:rPr lang="en-US" altLang="zh-CN" sz="2000" dirty="0"/>
              <a:t>• Stuxnet </a:t>
            </a:r>
            <a:r>
              <a:rPr lang="zh-CN" altLang="en-US" sz="2000" dirty="0"/>
              <a:t>蠕虫病毒导致离心机（例如伊朗用于铀浓缩的离心机）发生故障，从而对设备造成物理损坏。 </a:t>
            </a:r>
          </a:p>
          <a:p>
            <a:pPr marL="0" indent="0" algn="just" eaLnBrk="1" hangingPunct="1">
              <a:lnSpc>
                <a:spcPct val="200000"/>
              </a:lnSpc>
              <a:spcBef>
                <a:spcPts val="0"/>
              </a:spcBef>
              <a:buNone/>
            </a:pPr>
            <a:r>
              <a:rPr lang="zh-CN" altLang="en-US" sz="2000" dirty="0"/>
              <a:t>虽不是播放生日快乐和着火，但也足够接近了。</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未定义的行为（续）</a:t>
            </a:r>
          </a:p>
        </p:txBody>
      </p:sp>
    </p:spTree>
    <p:extLst>
      <p:ext uri="{BB962C8B-B14F-4D97-AF65-F5344CB8AC3E}">
        <p14:creationId xmlns:p14="http://schemas.microsoft.com/office/powerpoint/2010/main" val="2088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13</a:t>
            </a:fld>
            <a:endParaRPr lang="en-US" altLang="zh-CN"/>
          </a:p>
        </p:txBody>
      </p:sp>
      <p:sp>
        <p:nvSpPr>
          <p:cNvPr id="9219" name="Rectangle 3"/>
          <p:cNvSpPr>
            <a:spLocks noGrp="1" noChangeArrowheads="1"/>
          </p:cNvSpPr>
          <p:nvPr>
            <p:ph type="body" idx="1"/>
          </p:nvPr>
        </p:nvSpPr>
        <p:spPr>
          <a:xfrm>
            <a:off x="452718" y="990600"/>
            <a:ext cx="8229600" cy="5181600"/>
          </a:xfrm>
        </p:spPr>
        <p:txBody>
          <a:bodyPr/>
          <a:lstStyle/>
          <a:p>
            <a:pPr marL="0" indent="0" algn="just" eaLnBrk="1" hangingPunct="1">
              <a:lnSpc>
                <a:spcPct val="150000"/>
              </a:lnSpc>
              <a:spcBef>
                <a:spcPts val="0"/>
              </a:spcBef>
              <a:buNone/>
            </a:pPr>
            <a:r>
              <a:rPr lang="zh-CN" altLang="en-US" sz="2000" dirty="0"/>
              <a:t>在我们的 </a:t>
            </a:r>
            <a:r>
              <a:rPr lang="en-US" altLang="zh-CN" sz="2000" dirty="0"/>
              <a:t>C0 </a:t>
            </a:r>
            <a:r>
              <a:rPr lang="zh-CN" altLang="en-US" sz="2000" dirty="0"/>
              <a:t>和 </a:t>
            </a:r>
            <a:r>
              <a:rPr lang="en-US" altLang="zh-CN" sz="2000" dirty="0"/>
              <a:t>C </a:t>
            </a:r>
            <a:r>
              <a:rPr lang="zh-CN" altLang="en-US" sz="2000" dirty="0"/>
              <a:t>内存模型中，几乎所有东西都有地址。如果 </a:t>
            </a:r>
            <a:r>
              <a:rPr lang="en-US" altLang="zh-CN" sz="2000" dirty="0"/>
              <a:t>e </a:t>
            </a:r>
            <a:r>
              <a:rPr lang="zh-CN" altLang="en-US" sz="2000" dirty="0"/>
              <a:t>是一个表达式（如 </a:t>
            </a:r>
            <a:r>
              <a:rPr lang="en-US" altLang="zh-CN" sz="2000" dirty="0"/>
              <a:t>x</a:t>
            </a:r>
            <a:r>
              <a:rPr lang="zh-CN" altLang="en-US" sz="2000" dirty="0"/>
              <a:t>、</a:t>
            </a:r>
            <a:r>
              <a:rPr lang="en-US" altLang="zh-CN" sz="2000" dirty="0"/>
              <a:t>A[12]</a:t>
            </a:r>
            <a:r>
              <a:rPr lang="zh-CN" altLang="en-US" sz="2000" dirty="0"/>
              <a:t>、*</a:t>
            </a:r>
            <a:r>
              <a:rPr lang="en-US" altLang="zh-CN" sz="2000" dirty="0"/>
              <a:t>x</a:t>
            </a:r>
            <a:r>
              <a:rPr lang="zh-CN" altLang="en-US" sz="2000" dirty="0"/>
              <a:t>、</a:t>
            </a:r>
            <a:r>
              <a:rPr lang="en-US" altLang="zh-CN" sz="2000" dirty="0" err="1"/>
              <a:t>A.fld</a:t>
            </a:r>
            <a:r>
              <a:rPr lang="en-US" altLang="zh-CN" sz="2000" dirty="0"/>
              <a:t> </a:t>
            </a:r>
            <a:r>
              <a:rPr lang="zh-CN" altLang="en-US" sz="2000" dirty="0"/>
              <a:t>或 </a:t>
            </a:r>
            <a:r>
              <a:rPr lang="en-US" altLang="zh-CN" sz="2000" dirty="0"/>
              <a:t>A-&gt;</a:t>
            </a:r>
            <a:r>
              <a:rPr lang="en-US" altLang="zh-CN" sz="2000" dirty="0" err="1"/>
              <a:t>fld</a:t>
            </a:r>
            <a:r>
              <a:rPr lang="zh-CN" altLang="en-US" sz="2000" dirty="0"/>
              <a:t>），它描述了我们可以读取和潜在写入的内存位置，那么该内存位置在内存中的存在形式为一些带有地址的字节。写出 </a:t>
            </a:r>
            <a:r>
              <a:rPr lang="en-US" altLang="zh-CN" sz="2000" dirty="0"/>
              <a:t>&amp;e </a:t>
            </a:r>
            <a:r>
              <a:rPr lang="zh-CN" altLang="en-US" sz="2000" dirty="0"/>
              <a:t>则给我们一个指向那个内存位置的指针。在 </a:t>
            </a:r>
            <a:r>
              <a:rPr lang="en-US" altLang="zh-CN" sz="2000" dirty="0"/>
              <a:t>C0 </a:t>
            </a:r>
            <a:r>
              <a:rPr lang="zh-CN" altLang="en-US" sz="2000" dirty="0"/>
              <a:t>中，如果我们有一个包含字符串和整数的结构体，则不可能获得仅只指向整数的指针。这在 </a:t>
            </a:r>
            <a:r>
              <a:rPr lang="en-US" altLang="zh-CN" sz="2000" dirty="0"/>
              <a:t>C </a:t>
            </a:r>
            <a:r>
              <a:rPr lang="zh-CN" altLang="en-US" sz="2000" dirty="0"/>
              <a:t>中是可能的：</a:t>
            </a:r>
          </a:p>
          <a:p>
            <a:pPr marL="0" indent="0" algn="just" eaLnBrk="1" hangingPunct="1">
              <a:lnSpc>
                <a:spcPct val="150000"/>
              </a:lnSpc>
              <a:spcBef>
                <a:spcPts val="0"/>
              </a:spcBef>
              <a:buNone/>
            </a:pPr>
            <a:r>
              <a:rPr lang="en-US" altLang="zh-CN" sz="2000" dirty="0"/>
              <a:t>struct </a:t>
            </a:r>
            <a:r>
              <a:rPr lang="en-US" altLang="zh-CN" sz="2000" dirty="0" err="1"/>
              <a:t>wcount</a:t>
            </a:r>
            <a:r>
              <a:rPr lang="en-US" altLang="zh-CN" sz="2000" dirty="0"/>
              <a:t> {</a:t>
            </a:r>
          </a:p>
          <a:p>
            <a:pPr marL="0" indent="0" algn="just" eaLnBrk="1" hangingPunct="1">
              <a:lnSpc>
                <a:spcPct val="150000"/>
              </a:lnSpc>
              <a:spcBef>
                <a:spcPts val="0"/>
              </a:spcBef>
              <a:buNone/>
            </a:pPr>
            <a:r>
              <a:rPr lang="en-US" altLang="zh-CN" sz="2000" dirty="0"/>
              <a:t>    char *word;</a:t>
            </a:r>
          </a:p>
          <a:p>
            <a:pPr marL="0" indent="0" algn="just" eaLnBrk="1" hangingPunct="1">
              <a:lnSpc>
                <a:spcPct val="150000"/>
              </a:lnSpc>
              <a:spcBef>
                <a:spcPts val="0"/>
              </a:spcBef>
              <a:buNone/>
            </a:pPr>
            <a:r>
              <a:rPr lang="en-US" altLang="zh-CN" sz="2000" dirty="0"/>
              <a:t>    int count; </a:t>
            </a:r>
          </a:p>
          <a:p>
            <a:pPr marL="0" indent="0" algn="just" eaLnBrk="1" hangingPunct="1">
              <a:lnSpc>
                <a:spcPct val="150000"/>
              </a:lnSpc>
              <a:spcBef>
                <a:spcPts val="0"/>
              </a:spcBef>
              <a:buNone/>
            </a:pPr>
            <a:r>
              <a:rPr lang="en-US" altLang="zh-CN" sz="2000" dirty="0"/>
              <a:t>};</a:t>
            </a: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地址</a:t>
            </a:r>
          </a:p>
        </p:txBody>
      </p:sp>
    </p:spTree>
    <p:extLst>
      <p:ext uri="{BB962C8B-B14F-4D97-AF65-F5344CB8AC3E}">
        <p14:creationId xmlns:p14="http://schemas.microsoft.com/office/powerpoint/2010/main" val="410890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14</a:t>
            </a:fld>
            <a:endParaRPr lang="en-US" altLang="zh-CN"/>
          </a:p>
        </p:txBody>
      </p:sp>
      <p:sp>
        <p:nvSpPr>
          <p:cNvPr id="9219" name="Rectangle 3"/>
          <p:cNvSpPr>
            <a:spLocks noGrp="1" noChangeArrowheads="1"/>
          </p:cNvSpPr>
          <p:nvPr>
            <p:ph type="body" idx="1"/>
          </p:nvPr>
        </p:nvSpPr>
        <p:spPr>
          <a:xfrm>
            <a:off x="452718" y="3048000"/>
            <a:ext cx="8229600" cy="3124200"/>
          </a:xfrm>
        </p:spPr>
        <p:txBody>
          <a:bodyPr/>
          <a:lstStyle/>
          <a:p>
            <a:pPr marL="0" indent="0" algn="just" eaLnBrk="1" hangingPunct="1">
              <a:lnSpc>
                <a:spcPct val="150000"/>
              </a:lnSpc>
              <a:spcBef>
                <a:spcPts val="0"/>
              </a:spcBef>
              <a:buNone/>
            </a:pPr>
            <a:r>
              <a:rPr lang="zh-CN" altLang="en-US" sz="2000" dirty="0"/>
              <a:t>因为 </a:t>
            </a:r>
            <a:r>
              <a:rPr lang="en-US" altLang="zh-CN" sz="2000" dirty="0" err="1"/>
              <a:t>wc</a:t>
            </a:r>
            <a:r>
              <a:rPr lang="en-US" altLang="zh-CN" sz="2000" dirty="0"/>
              <a:t>-&gt;count </a:t>
            </a:r>
            <a:r>
              <a:rPr lang="zh-CN" altLang="en-US" sz="2000" dirty="0"/>
              <a:t>的类型是 </a:t>
            </a:r>
            <a:r>
              <a:rPr lang="en-US" altLang="zh-CN" sz="2000" dirty="0"/>
              <a:t>int</a:t>
            </a:r>
            <a:r>
              <a:rPr lang="zh-CN" altLang="en-US" sz="2000" dirty="0"/>
              <a:t>，所以表达式 </a:t>
            </a:r>
            <a:r>
              <a:rPr lang="en-US" altLang="zh-CN" sz="2000" dirty="0"/>
              <a:t>&amp;(</a:t>
            </a:r>
            <a:r>
              <a:rPr lang="en-US" altLang="zh-CN" sz="2000" dirty="0" err="1"/>
              <a:t>wc</a:t>
            </a:r>
            <a:r>
              <a:rPr lang="en-US" altLang="zh-CN" sz="2000" dirty="0"/>
              <a:t>-&gt;count) </a:t>
            </a:r>
            <a:r>
              <a:rPr lang="zh-CN" altLang="en-US" sz="2000" dirty="0"/>
              <a:t>是一个指向 </a:t>
            </a:r>
            <a:r>
              <a:rPr lang="en-US" altLang="zh-CN" sz="2000" dirty="0"/>
              <a:t>int </a:t>
            </a:r>
            <a:r>
              <a:rPr lang="zh-CN" altLang="en-US" sz="2000" dirty="0"/>
              <a:t>的指针。 在非空结构上调用 </a:t>
            </a:r>
            <a:r>
              <a:rPr lang="en-US" altLang="zh-CN" sz="2000" dirty="0" err="1"/>
              <a:t>increment_count</a:t>
            </a:r>
            <a:r>
              <a:rPr lang="en-US" altLang="zh-CN" sz="2000" dirty="0"/>
              <a:t>(B) </a:t>
            </a:r>
            <a:r>
              <a:rPr lang="zh-CN" altLang="en-US" sz="2000" dirty="0"/>
              <a:t>将导致该结构的</a:t>
            </a:r>
            <a:r>
              <a:rPr lang="en-US" altLang="zh-CN" sz="2000" dirty="0"/>
              <a:t>count</a:t>
            </a:r>
            <a:r>
              <a:rPr lang="zh-CN" altLang="en-US" sz="2000" dirty="0"/>
              <a:t>字段由</a:t>
            </a:r>
            <a:r>
              <a:rPr lang="en-US" altLang="zh-CN" sz="2000" dirty="0"/>
              <a:t>increment</a:t>
            </a:r>
            <a:r>
              <a:rPr lang="zh-CN" altLang="en-US" sz="2000" dirty="0"/>
              <a:t>函数进行递增，该函数传递一个指向该结构第二个字段的指针。</a:t>
            </a:r>
          </a:p>
          <a:p>
            <a:pPr marL="0" indent="0" algn="just" eaLnBrk="1" hangingPunct="1">
              <a:lnSpc>
                <a:spcPct val="150000"/>
              </a:lnSpc>
              <a:spcBef>
                <a:spcPts val="0"/>
              </a:spcBef>
              <a:buNone/>
            </a:pPr>
            <a:r>
              <a:rPr lang="zh-CN" altLang="en-US" sz="2000" dirty="0"/>
              <a:t>由于有地址操作，我们永远不必实际使用指针算术运算，除非我们自己想。 </a:t>
            </a:r>
            <a:r>
              <a:rPr lang="en-US" altLang="zh-CN" sz="2000" dirty="0"/>
              <a:t>A + 3 </a:t>
            </a:r>
            <a:r>
              <a:rPr lang="zh-CN" altLang="en-US" sz="2000" dirty="0"/>
              <a:t>总是等价于 </a:t>
            </a:r>
            <a:r>
              <a:rPr lang="en-US" altLang="zh-CN" sz="2000" dirty="0"/>
              <a:t>&amp;A[3]</a:t>
            </a:r>
            <a:r>
              <a:rPr lang="zh-CN" altLang="en-US"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地址（续）</a:t>
            </a:r>
          </a:p>
        </p:txBody>
      </p:sp>
      <p:sp>
        <p:nvSpPr>
          <p:cNvPr id="7" name="Rectangle 3">
            <a:extLst>
              <a:ext uri="{FF2B5EF4-FFF2-40B4-BE49-F238E27FC236}">
                <a16:creationId xmlns:a16="http://schemas.microsoft.com/office/drawing/2014/main" id="{CF90E3F7-B8D6-4619-856E-3E3BAD809E81}"/>
              </a:ext>
            </a:extLst>
          </p:cNvPr>
          <p:cNvSpPr txBox="1">
            <a:spLocks noChangeArrowheads="1"/>
          </p:cNvSpPr>
          <p:nvPr/>
        </p:nvSpPr>
        <p:spPr bwMode="auto">
          <a:xfrm>
            <a:off x="457200" y="914400"/>
            <a:ext cx="4114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spcBef>
                <a:spcPts val="0"/>
              </a:spcBef>
              <a:buFont typeface="Wingdings" panose="05000000000000000000" pitchFamily="2" charset="2"/>
              <a:buNone/>
            </a:pPr>
            <a:r>
              <a:rPr lang="en-US" altLang="zh-CN" sz="2000" dirty="0"/>
              <a:t>void increment(int *p) {</a:t>
            </a:r>
          </a:p>
          <a:p>
            <a:pPr marL="0" indent="0" algn="just" eaLnBrk="1" hangingPunct="1">
              <a:lnSpc>
                <a:spcPct val="150000"/>
              </a:lnSpc>
              <a:spcBef>
                <a:spcPts val="0"/>
              </a:spcBef>
              <a:buFont typeface="Wingdings" panose="05000000000000000000" pitchFamily="2" charset="2"/>
              <a:buNone/>
            </a:pPr>
            <a:r>
              <a:rPr lang="en-US" altLang="zh-CN" sz="2000" dirty="0"/>
              <a:t>    REQUIRES(p != NULL);</a:t>
            </a:r>
          </a:p>
          <a:p>
            <a:pPr marL="0" indent="0" algn="just" eaLnBrk="1" hangingPunct="1">
              <a:lnSpc>
                <a:spcPct val="150000"/>
              </a:lnSpc>
              <a:spcBef>
                <a:spcPts val="0"/>
              </a:spcBef>
              <a:buFont typeface="Wingdings" panose="05000000000000000000" pitchFamily="2" charset="2"/>
              <a:buNone/>
            </a:pPr>
            <a:r>
              <a:rPr lang="en-US" altLang="zh-CN" sz="2000" dirty="0"/>
              <a:t>    *p = *p + 1;</a:t>
            </a:r>
          </a:p>
          <a:p>
            <a:pPr marL="0" indent="0" algn="just" eaLnBrk="1" hangingPunct="1">
              <a:lnSpc>
                <a:spcPct val="150000"/>
              </a:lnSpc>
              <a:spcBef>
                <a:spcPts val="0"/>
              </a:spcBef>
              <a:buFont typeface="Wingdings" panose="05000000000000000000" pitchFamily="2" charset="2"/>
              <a:buNone/>
            </a:pPr>
            <a:r>
              <a:rPr lang="en-US" altLang="zh-CN" sz="2000" dirty="0"/>
              <a:t>}</a:t>
            </a:r>
          </a:p>
        </p:txBody>
      </p:sp>
      <p:sp>
        <p:nvSpPr>
          <p:cNvPr id="8" name="Rectangle 3">
            <a:extLst>
              <a:ext uri="{FF2B5EF4-FFF2-40B4-BE49-F238E27FC236}">
                <a16:creationId xmlns:a16="http://schemas.microsoft.com/office/drawing/2014/main" id="{1276986B-3256-4895-978F-CB3335B398CA}"/>
              </a:ext>
            </a:extLst>
          </p:cNvPr>
          <p:cNvSpPr txBox="1">
            <a:spLocks noChangeArrowheads="1"/>
          </p:cNvSpPr>
          <p:nvPr/>
        </p:nvSpPr>
        <p:spPr bwMode="auto">
          <a:xfrm>
            <a:off x="4038600" y="838200"/>
            <a:ext cx="4648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spcBef>
                <a:spcPts val="0"/>
              </a:spcBef>
              <a:buFont typeface="Wingdings" panose="05000000000000000000" pitchFamily="2" charset="2"/>
              <a:buNone/>
            </a:pPr>
            <a:r>
              <a:rPr lang="en-US" altLang="zh-CN" sz="1800" dirty="0"/>
              <a:t>void </a:t>
            </a:r>
            <a:r>
              <a:rPr lang="en-US" altLang="zh-CN" sz="1800" dirty="0" err="1"/>
              <a:t>increment_count</a:t>
            </a:r>
            <a:r>
              <a:rPr lang="en-US" altLang="zh-CN" sz="1800" dirty="0"/>
              <a:t>(struct </a:t>
            </a:r>
            <a:r>
              <a:rPr lang="en-US" altLang="zh-CN" sz="1800" dirty="0" err="1"/>
              <a:t>wcount</a:t>
            </a:r>
            <a:r>
              <a:rPr lang="en-US" altLang="zh-CN" sz="1800" dirty="0"/>
              <a:t> *</a:t>
            </a:r>
            <a:r>
              <a:rPr lang="en-US" altLang="zh-CN" sz="1800" dirty="0" err="1"/>
              <a:t>wc</a:t>
            </a:r>
            <a:r>
              <a:rPr lang="en-US" altLang="zh-CN" sz="1800" dirty="0"/>
              <a:t>) {</a:t>
            </a:r>
          </a:p>
          <a:p>
            <a:pPr marL="0" indent="0" algn="just" eaLnBrk="1" hangingPunct="1">
              <a:lnSpc>
                <a:spcPct val="150000"/>
              </a:lnSpc>
              <a:spcBef>
                <a:spcPts val="0"/>
              </a:spcBef>
              <a:buFont typeface="Wingdings" panose="05000000000000000000" pitchFamily="2" charset="2"/>
              <a:buNone/>
            </a:pPr>
            <a:r>
              <a:rPr lang="en-US" altLang="zh-CN" sz="1800" dirty="0"/>
              <a:t>    REQUIRES(</a:t>
            </a:r>
            <a:r>
              <a:rPr lang="en-US" altLang="zh-CN" sz="1800" dirty="0" err="1"/>
              <a:t>wc</a:t>
            </a:r>
            <a:r>
              <a:rPr lang="en-US" altLang="zh-CN" sz="1800" dirty="0"/>
              <a:t> != NULL);</a:t>
            </a:r>
          </a:p>
          <a:p>
            <a:pPr marL="0" indent="0" algn="just" eaLnBrk="1" hangingPunct="1">
              <a:lnSpc>
                <a:spcPct val="150000"/>
              </a:lnSpc>
              <a:spcBef>
                <a:spcPts val="0"/>
              </a:spcBef>
              <a:buFont typeface="Wingdings" panose="05000000000000000000" pitchFamily="2" charset="2"/>
              <a:buNone/>
            </a:pPr>
            <a:r>
              <a:rPr lang="en-US" altLang="zh-CN" sz="1800" dirty="0"/>
              <a:t>    increment(&amp;(</a:t>
            </a:r>
            <a:r>
              <a:rPr lang="en-US" altLang="zh-CN" sz="1800" dirty="0" err="1"/>
              <a:t>wc</a:t>
            </a:r>
            <a:r>
              <a:rPr lang="en-US" altLang="zh-CN" sz="1800" dirty="0"/>
              <a:t>-&gt;count));</a:t>
            </a:r>
          </a:p>
          <a:p>
            <a:pPr marL="0" indent="0" algn="just" eaLnBrk="1" hangingPunct="1">
              <a:lnSpc>
                <a:spcPct val="150000"/>
              </a:lnSpc>
              <a:spcBef>
                <a:spcPts val="0"/>
              </a:spcBef>
              <a:buFont typeface="Wingdings" panose="05000000000000000000" pitchFamily="2" charset="2"/>
              <a:buNone/>
            </a:pPr>
            <a:r>
              <a:rPr lang="en-US" altLang="zh-CN" sz="1800" dirty="0"/>
              <a:t>}</a:t>
            </a:r>
            <a:endParaRPr lang="zh-CN" altLang="en-US" sz="1800" dirty="0"/>
          </a:p>
        </p:txBody>
      </p:sp>
    </p:spTree>
    <p:extLst>
      <p:ext uri="{BB962C8B-B14F-4D97-AF65-F5344CB8AC3E}">
        <p14:creationId xmlns:p14="http://schemas.microsoft.com/office/powerpoint/2010/main" val="93890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15</a:t>
            </a:fld>
            <a:endParaRPr lang="en-US" altLang="zh-CN"/>
          </a:p>
        </p:txBody>
      </p:sp>
      <p:sp>
        <p:nvSpPr>
          <p:cNvPr id="9219" name="Rectangle 3"/>
          <p:cNvSpPr>
            <a:spLocks noGrp="1" noChangeArrowheads="1"/>
          </p:cNvSpPr>
          <p:nvPr>
            <p:ph type="body" idx="1"/>
          </p:nvPr>
        </p:nvSpPr>
        <p:spPr>
          <a:xfrm>
            <a:off x="452718" y="914400"/>
            <a:ext cx="8229600" cy="5257800"/>
          </a:xfrm>
        </p:spPr>
        <p:txBody>
          <a:bodyPr/>
          <a:lstStyle/>
          <a:p>
            <a:pPr marL="0" indent="0" algn="just" eaLnBrk="1" hangingPunct="1">
              <a:lnSpc>
                <a:spcPct val="150000"/>
              </a:lnSpc>
              <a:spcBef>
                <a:spcPts val="0"/>
              </a:spcBef>
              <a:buNone/>
            </a:pPr>
            <a:r>
              <a:rPr lang="zh-CN" altLang="en-US" sz="2000" dirty="0"/>
              <a:t>在</a:t>
            </a:r>
            <a:r>
              <a:rPr lang="en-US" altLang="zh-CN" sz="2000" dirty="0"/>
              <a:t>C</a:t>
            </a:r>
            <a:r>
              <a:rPr lang="zh-CN" altLang="en-US" sz="2000" dirty="0"/>
              <a:t>语言中，我们也可以在系统栈上分配数据（这和你学过的显式栈数据结构不同）。 每个函数在其所谓的栈帧中为局部变量分配内存。 我们可以使用 地址运算符获得指向该内存的指针。 例如：</a:t>
            </a:r>
          </a:p>
          <a:p>
            <a:pPr marL="0" indent="0" algn="just" eaLnBrk="1" hangingPunct="1">
              <a:lnSpc>
                <a:spcPct val="150000"/>
              </a:lnSpc>
              <a:spcBef>
                <a:spcPts val="0"/>
              </a:spcBef>
              <a:buNone/>
            </a:pPr>
            <a:r>
              <a:rPr lang="en-US" altLang="zh-CN" sz="2000" dirty="0"/>
              <a:t>int main() {</a:t>
            </a:r>
          </a:p>
          <a:p>
            <a:pPr marL="0" indent="0" algn="just" eaLnBrk="1" hangingPunct="1">
              <a:lnSpc>
                <a:spcPct val="150000"/>
              </a:lnSpc>
              <a:spcBef>
                <a:spcPts val="0"/>
              </a:spcBef>
              <a:buNone/>
            </a:pPr>
            <a:r>
              <a:rPr lang="en-US" altLang="zh-CN" sz="2000" dirty="0"/>
              <a:t>    int a1 = 1;</a:t>
            </a:r>
          </a:p>
          <a:p>
            <a:pPr marL="0" indent="0" algn="just" eaLnBrk="1" hangingPunct="1">
              <a:lnSpc>
                <a:spcPct val="150000"/>
              </a:lnSpc>
              <a:spcBef>
                <a:spcPts val="0"/>
              </a:spcBef>
              <a:buNone/>
            </a:pPr>
            <a:r>
              <a:rPr lang="en-US" altLang="zh-CN" sz="2000" dirty="0"/>
              <a:t>    int a2 = 2;</a:t>
            </a:r>
          </a:p>
          <a:p>
            <a:pPr marL="0" indent="0" algn="just" eaLnBrk="1" hangingPunct="1">
              <a:lnSpc>
                <a:spcPct val="150000"/>
              </a:lnSpc>
              <a:spcBef>
                <a:spcPts val="0"/>
              </a:spcBef>
              <a:buNone/>
            </a:pPr>
            <a:r>
              <a:rPr lang="en-US" altLang="zh-CN" sz="2000" dirty="0"/>
              <a:t>    increment(&amp;a1);</a:t>
            </a:r>
          </a:p>
          <a:p>
            <a:pPr marL="0" indent="0" algn="just" eaLnBrk="1" hangingPunct="1">
              <a:lnSpc>
                <a:spcPct val="150000"/>
              </a:lnSpc>
              <a:spcBef>
                <a:spcPts val="0"/>
              </a:spcBef>
              <a:buNone/>
            </a:pPr>
            <a:r>
              <a:rPr lang="en-US" altLang="zh-CN" sz="2000" dirty="0"/>
              <a:t>    increment(&amp;a2);</a:t>
            </a:r>
          </a:p>
          <a:p>
            <a:pPr marL="0" indent="0" algn="just" eaLnBrk="1" hangingPunct="1">
              <a:lnSpc>
                <a:spcPct val="150000"/>
              </a:lnSpc>
              <a:spcBef>
                <a:spcPts val="0"/>
              </a:spcBef>
              <a:buNone/>
            </a:pPr>
            <a:r>
              <a:rPr lang="en-US" altLang="zh-CN" sz="2000" dirty="0"/>
              <a:t>    ...</a:t>
            </a:r>
          </a:p>
          <a:p>
            <a:pPr marL="0" indent="0" algn="just" eaLnBrk="1" hangingPunct="1">
              <a:lnSpc>
                <a:spcPct val="150000"/>
              </a:lnSpc>
              <a:spcBef>
                <a:spcPts val="0"/>
              </a:spcBef>
              <a:buNone/>
            </a:pPr>
            <a:r>
              <a:rPr lang="en-US" altLang="zh-CN" sz="2000" dirty="0"/>
              <a:t>}</a:t>
            </a:r>
          </a:p>
          <a:p>
            <a:pPr marL="0" indent="0" algn="just" eaLnBrk="1" hangingPunct="1">
              <a:lnSpc>
                <a:spcPct val="150000"/>
              </a:lnSpc>
              <a:spcBef>
                <a:spcPts val="0"/>
              </a:spcBef>
              <a:buNone/>
            </a:pPr>
            <a:r>
              <a:rPr lang="zh-CN" altLang="en-US" sz="2000" dirty="0"/>
              <a:t>请注意，没有调用 </a:t>
            </a:r>
            <a:r>
              <a:rPr lang="en-US" altLang="zh-CN" sz="2000" dirty="0" err="1"/>
              <a:t>xmalloc</a:t>
            </a:r>
            <a:r>
              <a:rPr lang="en-US" altLang="zh-CN" sz="2000" dirty="0"/>
              <a:t> </a:t>
            </a:r>
            <a:r>
              <a:rPr lang="zh-CN" altLang="en-US" sz="2000" dirty="0"/>
              <a:t>或 </a:t>
            </a:r>
            <a:r>
              <a:rPr lang="en-US" altLang="zh-CN" sz="2000" dirty="0" err="1"/>
              <a:t>xcalloc</a:t>
            </a:r>
            <a:r>
              <a:rPr lang="en-US" altLang="zh-CN" sz="2000" dirty="0"/>
              <a:t> </a:t>
            </a:r>
            <a:r>
              <a:rPr lang="zh-CN" altLang="en-US" sz="2000" dirty="0"/>
              <a:t>在系统堆上分配空间（同样，这与我们用于优先级队列的堆数据结构不同）。</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栈分配</a:t>
            </a:r>
          </a:p>
        </p:txBody>
      </p:sp>
    </p:spTree>
    <p:extLst>
      <p:ext uri="{BB962C8B-B14F-4D97-AF65-F5344CB8AC3E}">
        <p14:creationId xmlns:p14="http://schemas.microsoft.com/office/powerpoint/2010/main" val="44341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16</a:t>
            </a:fld>
            <a:endParaRPr lang="en-US" altLang="zh-CN"/>
          </a:p>
        </p:txBody>
      </p:sp>
      <p:sp>
        <p:nvSpPr>
          <p:cNvPr id="9219" name="Rectangle 3"/>
          <p:cNvSpPr>
            <a:spLocks noGrp="1" noChangeArrowheads="1"/>
          </p:cNvSpPr>
          <p:nvPr>
            <p:ph type="body" idx="1"/>
          </p:nvPr>
        </p:nvSpPr>
        <p:spPr>
          <a:xfrm>
            <a:off x="452718" y="914400"/>
            <a:ext cx="8229600" cy="5257800"/>
          </a:xfrm>
        </p:spPr>
        <p:txBody>
          <a:bodyPr/>
          <a:lstStyle/>
          <a:p>
            <a:pPr marL="0" indent="0" algn="just" eaLnBrk="1" hangingPunct="1">
              <a:lnSpc>
                <a:spcPct val="125000"/>
              </a:lnSpc>
              <a:spcBef>
                <a:spcPts val="0"/>
              </a:spcBef>
              <a:buNone/>
            </a:pPr>
            <a:r>
              <a:rPr lang="zh-CN" altLang="en-US" sz="2000" dirty="0"/>
              <a:t>只能释放使用</a:t>
            </a:r>
            <a:r>
              <a:rPr lang="en-US" altLang="zh-CN" sz="2000" dirty="0" err="1"/>
              <a:t>xmalloc</a:t>
            </a:r>
            <a:r>
              <a:rPr lang="zh-CN" altLang="en-US" sz="2000" dirty="0"/>
              <a:t>或</a:t>
            </a:r>
            <a:r>
              <a:rPr lang="en-US" altLang="zh-CN" sz="2000" dirty="0" err="1"/>
              <a:t>xcalloc</a:t>
            </a:r>
            <a:r>
              <a:rPr lang="zh-CN" altLang="en-US" sz="2000" dirty="0"/>
              <a:t>分配的内存，不能释放系统栈上的内存。 当函数返回时，它所占内存将被自动释放。以下两点需注意。首先是下面代码存在</a:t>
            </a:r>
            <a:r>
              <a:rPr lang="en-US" altLang="zh-CN" sz="2000" dirty="0"/>
              <a:t>bug</a:t>
            </a:r>
            <a:r>
              <a:rPr lang="zh-CN" altLang="en-US" sz="2000" dirty="0"/>
              <a:t>，因为</a:t>
            </a:r>
            <a:r>
              <a:rPr lang="en-US" altLang="zh-CN" sz="2000" dirty="0"/>
              <a:t>free</a:t>
            </a:r>
            <a:r>
              <a:rPr lang="zh-CN" altLang="en-US" sz="2000" dirty="0"/>
              <a:t>尝试释放存放</a:t>
            </a:r>
            <a:r>
              <a:rPr lang="en-US" altLang="zh-CN" sz="2000" dirty="0"/>
              <a:t>a1</a:t>
            </a:r>
            <a:r>
              <a:rPr lang="zh-CN" altLang="en-US" sz="2000" dirty="0"/>
              <a:t>的内存，而地址不在堆上：</a:t>
            </a:r>
          </a:p>
          <a:p>
            <a:pPr marL="0" indent="0" algn="just" eaLnBrk="1" hangingPunct="1">
              <a:lnSpc>
                <a:spcPct val="125000"/>
              </a:lnSpc>
              <a:spcBef>
                <a:spcPts val="0"/>
              </a:spcBef>
              <a:buNone/>
            </a:pPr>
            <a:r>
              <a:rPr lang="en-US" altLang="zh-CN" sz="2000" dirty="0"/>
              <a:t>int main() {</a:t>
            </a:r>
          </a:p>
          <a:p>
            <a:pPr marL="0" indent="0" algn="just" eaLnBrk="1" hangingPunct="1">
              <a:lnSpc>
                <a:spcPct val="125000"/>
              </a:lnSpc>
              <a:spcBef>
                <a:spcPts val="0"/>
              </a:spcBef>
              <a:buNone/>
            </a:pPr>
            <a:r>
              <a:rPr lang="en-US" altLang="zh-CN" sz="2000" dirty="0"/>
              <a:t>    int a1 = 1;</a:t>
            </a:r>
          </a:p>
          <a:p>
            <a:pPr marL="0" indent="0" algn="just" eaLnBrk="1" hangingPunct="1">
              <a:lnSpc>
                <a:spcPct val="125000"/>
              </a:lnSpc>
              <a:spcBef>
                <a:spcPts val="0"/>
              </a:spcBef>
              <a:buNone/>
            </a:pPr>
            <a:r>
              <a:rPr lang="en-US" altLang="zh-CN" sz="2000" dirty="0"/>
              <a:t>    int a2 = 2;</a:t>
            </a:r>
          </a:p>
          <a:p>
            <a:pPr marL="0" indent="0" algn="just" eaLnBrk="1" hangingPunct="1">
              <a:lnSpc>
                <a:spcPct val="125000"/>
              </a:lnSpc>
              <a:spcBef>
                <a:spcPts val="0"/>
              </a:spcBef>
              <a:buNone/>
            </a:pPr>
            <a:r>
              <a:rPr lang="en-US" altLang="zh-CN" sz="2000" dirty="0"/>
              <a:t>    free(a1);</a:t>
            </a:r>
          </a:p>
          <a:p>
            <a:pPr marL="0" indent="0" algn="just" eaLnBrk="1" hangingPunct="1">
              <a:lnSpc>
                <a:spcPct val="125000"/>
              </a:lnSpc>
              <a:spcBef>
                <a:spcPts val="0"/>
              </a:spcBef>
              <a:buNone/>
            </a:pPr>
            <a:r>
              <a:rPr lang="en-US" altLang="zh-CN" sz="2000" dirty="0"/>
              <a:t>    ...</a:t>
            </a:r>
          </a:p>
          <a:p>
            <a:pPr marL="0" indent="0" algn="just" eaLnBrk="1" hangingPunct="1">
              <a:lnSpc>
                <a:spcPct val="125000"/>
              </a:lnSpc>
              <a:spcBef>
                <a:spcPts val="0"/>
              </a:spcBef>
              <a:buNone/>
            </a:pPr>
            <a:r>
              <a:rPr lang="en-US" altLang="zh-CN" sz="2000" dirty="0"/>
              <a:t>}</a:t>
            </a:r>
          </a:p>
          <a:p>
            <a:pPr marL="0" indent="0" algn="just" eaLnBrk="1" hangingPunct="1">
              <a:lnSpc>
                <a:spcPct val="125000"/>
              </a:lnSpc>
              <a:spcBef>
                <a:spcPts val="0"/>
              </a:spcBef>
              <a:buNone/>
            </a:pPr>
            <a:r>
              <a:rPr lang="zh-CN" altLang="en-US" sz="2000" dirty="0"/>
              <a:t>第二个后果是指向存储在系统栈上的数据的指针无法在函数返回后继续存在。 例如，以下是一个错误：</a:t>
            </a:r>
          </a:p>
          <a:p>
            <a:pPr marL="0" indent="0" algn="just" eaLnBrk="1" hangingPunct="1">
              <a:lnSpc>
                <a:spcPct val="125000"/>
              </a:lnSpc>
              <a:spcBef>
                <a:spcPts val="0"/>
              </a:spcBef>
              <a:buNone/>
            </a:pPr>
            <a:r>
              <a:rPr lang="en-US" altLang="zh-CN" sz="2000" dirty="0"/>
              <a:t>int *</a:t>
            </a:r>
            <a:r>
              <a:rPr lang="en-US" altLang="zh-CN" sz="2000" dirty="0" err="1"/>
              <a:t>f_ohno</a:t>
            </a:r>
            <a:r>
              <a:rPr lang="en-US" altLang="zh-CN" sz="2000" dirty="0"/>
              <a:t>() {</a:t>
            </a:r>
          </a:p>
          <a:p>
            <a:pPr marL="0" indent="0" algn="just" eaLnBrk="1" hangingPunct="1">
              <a:lnSpc>
                <a:spcPct val="125000"/>
              </a:lnSpc>
              <a:spcBef>
                <a:spcPts val="0"/>
              </a:spcBef>
              <a:buNone/>
            </a:pPr>
            <a:r>
              <a:rPr lang="en-US" altLang="zh-CN" sz="2000" dirty="0"/>
              <a:t>    int a = 1; /* bug: a is deallocated when </a:t>
            </a:r>
            <a:r>
              <a:rPr lang="en-US" altLang="zh-CN" sz="2000" dirty="0" err="1"/>
              <a:t>f_ohno</a:t>
            </a:r>
            <a:r>
              <a:rPr lang="en-US" altLang="zh-CN" sz="2000" dirty="0"/>
              <a:t>() returns */</a:t>
            </a:r>
          </a:p>
          <a:p>
            <a:pPr marL="0" indent="0" algn="just" eaLnBrk="1" hangingPunct="1">
              <a:lnSpc>
                <a:spcPct val="125000"/>
              </a:lnSpc>
              <a:spcBef>
                <a:spcPts val="0"/>
              </a:spcBef>
              <a:buNone/>
            </a:pPr>
            <a:r>
              <a:rPr lang="en-US" altLang="zh-CN" sz="2000" dirty="0"/>
              <a:t>    return &amp;a;</a:t>
            </a:r>
          </a:p>
          <a:p>
            <a:pPr marL="0" indent="0" algn="just" eaLnBrk="1" hangingPunct="1">
              <a:lnSpc>
                <a:spcPct val="125000"/>
              </a:lnSpc>
              <a:spcBef>
                <a:spcPts val="0"/>
              </a:spcBef>
              <a:buNone/>
            </a:pPr>
            <a:r>
              <a:rPr lang="en-US" altLang="zh-CN" sz="2000" dirty="0"/>
              <a:t>}</a:t>
            </a: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栈分配（续）</a:t>
            </a:r>
          </a:p>
        </p:txBody>
      </p:sp>
    </p:spTree>
    <p:extLst>
      <p:ext uri="{BB962C8B-B14F-4D97-AF65-F5344CB8AC3E}">
        <p14:creationId xmlns:p14="http://schemas.microsoft.com/office/powerpoint/2010/main" val="379818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17</a:t>
            </a:fld>
            <a:endParaRPr lang="en-US" altLang="zh-CN"/>
          </a:p>
        </p:txBody>
      </p:sp>
      <p:sp>
        <p:nvSpPr>
          <p:cNvPr id="9219" name="Rectangle 3"/>
          <p:cNvSpPr>
            <a:spLocks noGrp="1" noChangeArrowheads="1"/>
          </p:cNvSpPr>
          <p:nvPr>
            <p:ph type="body" idx="1"/>
          </p:nvPr>
        </p:nvSpPr>
        <p:spPr>
          <a:xfrm>
            <a:off x="452718" y="914400"/>
            <a:ext cx="8229600" cy="5257800"/>
          </a:xfrm>
        </p:spPr>
        <p:txBody>
          <a:bodyPr/>
          <a:lstStyle/>
          <a:p>
            <a:pPr marL="0" indent="0" algn="just" eaLnBrk="1" hangingPunct="1">
              <a:lnSpc>
                <a:spcPct val="150000"/>
              </a:lnSpc>
              <a:spcBef>
                <a:spcPts val="0"/>
              </a:spcBef>
              <a:buNone/>
            </a:pPr>
            <a:r>
              <a:rPr lang="zh-CN" altLang="en-US" sz="2000" dirty="0"/>
              <a:t>正确的实现要求我们在系统堆上进行分配，使用对 </a:t>
            </a:r>
            <a:r>
              <a:rPr lang="en-US" altLang="zh-CN" sz="2000" dirty="0"/>
              <a:t>malloc </a:t>
            </a:r>
            <a:r>
              <a:rPr lang="zh-CN" altLang="en-US" sz="2000" dirty="0"/>
              <a:t>或 </a:t>
            </a:r>
            <a:r>
              <a:rPr lang="en-US" altLang="zh-CN" sz="2000" dirty="0" err="1"/>
              <a:t>calloc</a:t>
            </a:r>
            <a:r>
              <a:rPr lang="en-US" altLang="zh-CN" sz="2000" dirty="0"/>
              <a:t> </a:t>
            </a:r>
            <a:r>
              <a:rPr lang="zh-CN" altLang="en-US" sz="2000" dirty="0"/>
              <a:t>的调用（或依次调用它们的库函数之一）。</a:t>
            </a:r>
          </a:p>
          <a:p>
            <a:pPr marL="0" indent="0" algn="just" eaLnBrk="1" hangingPunct="1">
              <a:lnSpc>
                <a:spcPct val="150000"/>
              </a:lnSpc>
              <a:spcBef>
                <a:spcPts val="0"/>
              </a:spcBef>
              <a:buNone/>
            </a:pPr>
            <a:r>
              <a:rPr lang="en-US" altLang="zh-CN" sz="2000" dirty="0"/>
              <a:t>int *f() {</a:t>
            </a:r>
          </a:p>
          <a:p>
            <a:pPr marL="0" indent="0" algn="just" eaLnBrk="1" hangingPunct="1">
              <a:lnSpc>
                <a:spcPct val="150000"/>
              </a:lnSpc>
              <a:spcBef>
                <a:spcPts val="0"/>
              </a:spcBef>
              <a:buNone/>
            </a:pPr>
            <a:r>
              <a:rPr lang="en-US" altLang="zh-CN" sz="2000" dirty="0"/>
              <a:t>    int* x = </a:t>
            </a:r>
            <a:r>
              <a:rPr lang="en-US" altLang="zh-CN" sz="2000" dirty="0" err="1"/>
              <a:t>xmalloc</a:t>
            </a:r>
            <a:r>
              <a:rPr lang="en-US" altLang="zh-CN" sz="2000" dirty="0"/>
              <a:t>(</a:t>
            </a:r>
            <a:r>
              <a:rPr lang="en-US" altLang="zh-CN" sz="2000" dirty="0" err="1"/>
              <a:t>sizeof</a:t>
            </a:r>
            <a:r>
              <a:rPr lang="en-US" altLang="zh-CN" sz="2000" dirty="0"/>
              <a:t>(int));</a:t>
            </a:r>
          </a:p>
          <a:p>
            <a:pPr marL="0" indent="0" algn="just" eaLnBrk="1" hangingPunct="1">
              <a:lnSpc>
                <a:spcPct val="150000"/>
              </a:lnSpc>
              <a:spcBef>
                <a:spcPts val="0"/>
              </a:spcBef>
              <a:buNone/>
            </a:pPr>
            <a:r>
              <a:rPr lang="en-US" altLang="zh-CN" sz="2000" dirty="0"/>
              <a:t>    *x = 1;</a:t>
            </a:r>
          </a:p>
          <a:p>
            <a:pPr marL="0" indent="0" algn="just" eaLnBrk="1" hangingPunct="1">
              <a:lnSpc>
                <a:spcPct val="150000"/>
              </a:lnSpc>
              <a:spcBef>
                <a:spcPts val="0"/>
              </a:spcBef>
              <a:buNone/>
            </a:pPr>
            <a:r>
              <a:rPr lang="en-US" altLang="zh-CN" sz="2000" dirty="0"/>
              <a:t>    return x;</a:t>
            </a:r>
          </a:p>
          <a:p>
            <a:pPr marL="0" indent="0" algn="just" eaLnBrk="1" hangingPunct="1">
              <a:lnSpc>
                <a:spcPct val="150000"/>
              </a:lnSpc>
              <a:spcBef>
                <a:spcPts val="0"/>
              </a:spcBef>
              <a:buNone/>
            </a:pPr>
            <a:r>
              <a:rPr lang="en-US" altLang="zh-CN" sz="2000" dirty="0"/>
              <a:t>}</a:t>
            </a:r>
          </a:p>
          <a:p>
            <a:pPr marL="0" indent="0" algn="just" eaLnBrk="1" hangingPunct="1">
              <a:lnSpc>
                <a:spcPct val="150000"/>
              </a:lnSpc>
              <a:spcBef>
                <a:spcPts val="0"/>
              </a:spcBef>
              <a:buNone/>
            </a:pPr>
            <a:r>
              <a:rPr lang="zh-CN" altLang="en-US" sz="2000" dirty="0"/>
              <a:t>当栈分配成为可能时，它可作为一个真正的优点，因为它使您不必记住显式释放内存。 但是，如果我们分配的数据结构需要在当前函数结束后仍然存在，您必须在堆上分配它。</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栈分配（续）</a:t>
            </a:r>
          </a:p>
        </p:txBody>
      </p:sp>
    </p:spTree>
    <p:extLst>
      <p:ext uri="{BB962C8B-B14F-4D97-AF65-F5344CB8AC3E}">
        <p14:creationId xmlns:p14="http://schemas.microsoft.com/office/powerpoint/2010/main" val="56581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000" dirty="0"/>
              <a:t>当谈论 </a:t>
            </a:r>
            <a:r>
              <a:rPr lang="en-US" altLang="zh-CN" sz="2000" dirty="0"/>
              <a:t>C0</a:t>
            </a:r>
            <a:r>
              <a:rPr lang="zh-CN" altLang="en-US" sz="2000" dirty="0"/>
              <a:t>、</a:t>
            </a:r>
            <a:r>
              <a:rPr lang="en-US" altLang="zh-CN" sz="2000" dirty="0"/>
              <a:t>C1 </a:t>
            </a:r>
            <a:r>
              <a:rPr lang="zh-CN" altLang="en-US" sz="2000" dirty="0"/>
              <a:t>和 </a:t>
            </a:r>
            <a:r>
              <a:rPr lang="en-US" altLang="zh-CN" sz="2000" dirty="0"/>
              <a:t>C </a:t>
            </a:r>
            <a:r>
              <a:rPr lang="zh-CN" altLang="en-US" sz="2000" dirty="0"/>
              <a:t>中的内存时，涉及到以下三个位置之一：</a:t>
            </a:r>
          </a:p>
          <a:p>
            <a:pPr marL="0" indent="0" algn="just" eaLnBrk="1" hangingPunct="1">
              <a:lnSpc>
                <a:spcPct val="150000"/>
              </a:lnSpc>
              <a:spcBef>
                <a:spcPts val="0"/>
              </a:spcBef>
              <a:buNone/>
            </a:pPr>
            <a:r>
              <a:rPr lang="en-US" altLang="zh-CN" sz="2000" dirty="0"/>
              <a:t>• </a:t>
            </a:r>
            <a:r>
              <a:rPr lang="zh-CN" altLang="en-US" sz="2000" dirty="0"/>
              <a:t>局部变量（包括函数的参数）存储在内存中。在</a:t>
            </a:r>
            <a:r>
              <a:rPr lang="en-US" altLang="zh-CN" sz="2000" dirty="0"/>
              <a:t>C0</a:t>
            </a:r>
            <a:r>
              <a:rPr lang="zh-CN" altLang="en-US" sz="2000" dirty="0"/>
              <a:t>和</a:t>
            </a:r>
            <a:r>
              <a:rPr lang="en-US" altLang="zh-CN" sz="2000" dirty="0"/>
              <a:t>C</a:t>
            </a:r>
            <a:r>
              <a:rPr lang="zh-CN" altLang="en-US" sz="2000" dirty="0"/>
              <a:t>中，当我们声明一个新的局部变量时，该内存会自动保留，尽管在</a:t>
            </a:r>
            <a:r>
              <a:rPr lang="en-US" altLang="zh-CN" sz="2000" dirty="0"/>
              <a:t>C</a:t>
            </a:r>
            <a:r>
              <a:rPr lang="zh-CN" altLang="en-US" sz="2000" dirty="0"/>
              <a:t>中该局部内存的内容没有被初始化。一旦局部变量超出使用范围，对应内存就会被回收。</a:t>
            </a:r>
          </a:p>
          <a:p>
            <a:pPr marL="0" indent="0" algn="just" eaLnBrk="1" hangingPunct="1">
              <a:lnSpc>
                <a:spcPct val="150000"/>
              </a:lnSpc>
              <a:spcBef>
                <a:spcPts val="0"/>
              </a:spcBef>
              <a:buNone/>
            </a:pPr>
            <a:r>
              <a:rPr lang="en-US" altLang="zh-CN" sz="2000" dirty="0"/>
              <a:t>• </a:t>
            </a:r>
            <a:r>
              <a:rPr lang="zh-CN" altLang="en-US" sz="2000" dirty="0"/>
              <a:t>由</a:t>
            </a:r>
            <a:r>
              <a:rPr lang="en-US" altLang="zh-CN" sz="2000" dirty="0" err="1"/>
              <a:t>alloc</a:t>
            </a:r>
            <a:r>
              <a:rPr lang="zh-CN" altLang="en-US" sz="2000" dirty="0"/>
              <a:t>和</a:t>
            </a:r>
            <a:r>
              <a:rPr lang="en-US" altLang="zh-CN" sz="2000" dirty="0" err="1"/>
              <a:t>alloc_array</a:t>
            </a:r>
            <a:r>
              <a:rPr lang="zh-CN" altLang="en-US" sz="2000" dirty="0"/>
              <a:t>分配的内存。我们总是通过引用它的地址（存储在非 </a:t>
            </a:r>
            <a:r>
              <a:rPr lang="en-US" altLang="zh-CN" sz="2000" dirty="0"/>
              <a:t>NULL</a:t>
            </a:r>
            <a:r>
              <a:rPr lang="zh-CN" altLang="en-US" sz="2000" dirty="0"/>
              <a:t>指针中的地址或数组的地址）来访问该内存。当我们在</a:t>
            </a:r>
            <a:r>
              <a:rPr lang="en-US" altLang="zh-CN" sz="2000" dirty="0"/>
              <a:t>C0</a:t>
            </a:r>
            <a:r>
              <a:rPr lang="zh-CN" altLang="en-US" sz="2000" dirty="0"/>
              <a:t>中申请分配的内存时，该内存被初始化为我们的默认值。在</a:t>
            </a:r>
            <a:r>
              <a:rPr lang="en-US" altLang="zh-CN" sz="2000" dirty="0"/>
              <a:t>C</a:t>
            </a:r>
            <a:r>
              <a:rPr lang="zh-CN" altLang="en-US" sz="2000" dirty="0"/>
              <a:t>中，</a:t>
            </a:r>
            <a:r>
              <a:rPr lang="en-US" altLang="zh-CN" sz="2000" dirty="0" err="1"/>
              <a:t>xmalloc</a:t>
            </a:r>
            <a:r>
              <a:rPr lang="zh-CN" altLang="en-US" sz="2000" dirty="0"/>
              <a:t>不初始化内存。</a:t>
            </a:r>
          </a:p>
          <a:p>
            <a:pPr marL="0" indent="0" algn="just" eaLnBrk="1" hangingPunct="1">
              <a:lnSpc>
                <a:spcPct val="150000"/>
              </a:lnSpc>
              <a:spcBef>
                <a:spcPts val="0"/>
              </a:spcBef>
              <a:buNone/>
            </a:pPr>
            <a:r>
              <a:rPr lang="en-US" altLang="zh-CN" sz="2000" dirty="0"/>
              <a:t>• </a:t>
            </a:r>
            <a:r>
              <a:rPr lang="zh-CN" altLang="en-US" sz="2000" dirty="0"/>
              <a:t>在</a:t>
            </a:r>
            <a:r>
              <a:rPr lang="en-US" altLang="zh-CN" sz="2000" dirty="0"/>
              <a:t>C1</a:t>
            </a:r>
            <a:r>
              <a:rPr lang="zh-CN" altLang="en-US" sz="2000" dirty="0"/>
              <a:t>中，我们说过函数的编译代码存储在只读内存中，我们可以通过获取函数的地址来获得指向该只读内存的指针：</a:t>
            </a:r>
            <a:r>
              <a:rPr lang="en-US" altLang="zh-CN" sz="2000" dirty="0"/>
              <a:t>&amp;f</a:t>
            </a:r>
            <a:r>
              <a:rPr lang="zh-CN" altLang="en-US" sz="2000" dirty="0"/>
              <a:t>。</a:t>
            </a:r>
            <a:r>
              <a:rPr lang="en-US" altLang="zh-CN" sz="2000" dirty="0"/>
              <a:t>C</a:t>
            </a:r>
            <a:r>
              <a:rPr lang="zh-CN" altLang="en-US" sz="2000" dirty="0"/>
              <a:t>中的更多内容存储在只读内存中，例如</a:t>
            </a:r>
            <a:r>
              <a:rPr lang="en-US" altLang="zh-CN" sz="2000" dirty="0"/>
              <a:t>string literal</a:t>
            </a:r>
            <a:r>
              <a:rPr lang="zh-CN" altLang="en-US" sz="2000" dirty="0"/>
              <a:t>。</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C0</a:t>
            </a:r>
            <a:r>
              <a:rPr lang="zh-CN" altLang="en-US" dirty="0"/>
              <a:t>和</a:t>
            </a:r>
            <a:r>
              <a:rPr lang="en-US" altLang="zh-CN" dirty="0"/>
              <a:t>C</a:t>
            </a:r>
            <a:r>
              <a:rPr lang="zh-CN" altLang="en-US" dirty="0"/>
              <a:t>内存模型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75000"/>
              </a:lnSpc>
              <a:spcBef>
                <a:spcPts val="0"/>
              </a:spcBef>
              <a:buNone/>
            </a:pPr>
            <a:r>
              <a:rPr lang="zh-CN" altLang="en-US" sz="2000" dirty="0"/>
              <a:t>在本课程中，我们考虑所有这些数据都驻留在内存中。内存可看作由一个巨大的字节数组组成，其中字节数组中的每个索引都是一个地址。最低地址是</a:t>
            </a:r>
            <a:r>
              <a:rPr lang="en-US" altLang="zh-CN" sz="2000" dirty="0"/>
              <a:t>0</a:t>
            </a:r>
            <a:r>
              <a:rPr lang="zh-CN" altLang="en-US" sz="2000" dirty="0"/>
              <a:t>，而大多数现代</a:t>
            </a:r>
            <a:r>
              <a:rPr lang="en-US" altLang="zh-CN" sz="2000" dirty="0"/>
              <a:t>64</a:t>
            </a:r>
            <a:r>
              <a:rPr lang="zh-CN" altLang="en-US" sz="2000" dirty="0"/>
              <a:t>位处理器的最高地址是</a:t>
            </a:r>
            <a:r>
              <a:rPr lang="en-US" altLang="zh-CN" sz="2000" dirty="0"/>
              <a:t>2</a:t>
            </a:r>
            <a:r>
              <a:rPr lang="en-US" altLang="zh-CN" sz="2000" baseline="30000" dirty="0"/>
              <a:t>64</a:t>
            </a:r>
            <a:r>
              <a:rPr lang="en-US" altLang="zh-CN" sz="2000" dirty="0"/>
              <a:t> - 1 = 0xFFFFFFFFFFFFFFFF</a:t>
            </a:r>
            <a:r>
              <a:rPr lang="zh-CN" altLang="en-US" sz="2000" dirty="0"/>
              <a:t>。这是一个几乎令人难以置信的大字节数组，远大于任何计算机中安装的物理</a:t>
            </a:r>
            <a:r>
              <a:rPr lang="en-US" altLang="zh-CN" sz="2000" dirty="0"/>
              <a:t>RAM</a:t>
            </a:r>
            <a:r>
              <a:rPr lang="zh-CN" altLang="en-US" sz="2000" dirty="0"/>
              <a:t>，但操作系统会使用技巧让处理器假装他们可以访问这个巨大的数组。做到这一点的一种方法是只让程序访问该数组的各个段。现代硬件阻止单个运行程序访问其分配段之外的内存。（这是一件好事：这意味着，无论您在使用 </a:t>
            </a:r>
            <a:r>
              <a:rPr lang="en-US" altLang="zh-CN" sz="2000" dirty="0"/>
              <a:t>C </a:t>
            </a:r>
            <a:r>
              <a:rPr lang="zh-CN" altLang="en-US" sz="2000" dirty="0"/>
              <a:t>编程时多么混乱，都很难干扰其他正在运行的程序，例如文本编辑器或病毒扫描程序。）</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C0</a:t>
            </a:r>
            <a:r>
              <a:rPr lang="zh-CN" altLang="en-US" dirty="0"/>
              <a:t>和</a:t>
            </a:r>
            <a:r>
              <a:rPr lang="en-US" altLang="zh-CN" dirty="0"/>
              <a:t>C</a:t>
            </a:r>
            <a:r>
              <a:rPr lang="zh-CN" altLang="en-US" dirty="0"/>
              <a:t>内存模型（续）</a:t>
            </a:r>
          </a:p>
        </p:txBody>
      </p:sp>
    </p:spTree>
    <p:extLst>
      <p:ext uri="{BB962C8B-B14F-4D97-AF65-F5344CB8AC3E}">
        <p14:creationId xmlns:p14="http://schemas.microsoft.com/office/powerpoint/2010/main" val="350422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a:t>
            </a:fld>
            <a:endParaRPr lang="en-US" altLang="zh-CN"/>
          </a:p>
        </p:txBody>
      </p:sp>
      <p:sp>
        <p:nvSpPr>
          <p:cNvPr id="9219" name="Rectangle 3"/>
          <p:cNvSpPr>
            <a:spLocks noGrp="1" noChangeArrowheads="1"/>
          </p:cNvSpPr>
          <p:nvPr>
            <p:ph type="body" idx="1"/>
          </p:nvPr>
        </p:nvSpPr>
        <p:spPr>
          <a:xfrm>
            <a:off x="457200" y="955675"/>
            <a:ext cx="8229600" cy="1863725"/>
          </a:xfrm>
        </p:spPr>
        <p:txBody>
          <a:bodyPr/>
          <a:lstStyle/>
          <a:p>
            <a:pPr marL="0" indent="0" algn="just" eaLnBrk="1" hangingPunct="1">
              <a:lnSpc>
                <a:spcPct val="150000"/>
              </a:lnSpc>
              <a:spcBef>
                <a:spcPts val="0"/>
              </a:spcBef>
              <a:buNone/>
            </a:pPr>
            <a:r>
              <a:rPr lang="zh-CN" altLang="en-US" sz="2000" dirty="0"/>
              <a:t>用于函数局部变量的内存是根据栈规则分配和取消分配的，因此我们将这部分内存称为栈。我们显式分配的内存保留在我们所谓的堆中，尽管它与堆数据结构无关。只读存储器也称为文本区域。因此，内存的映像是这样的：</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C0</a:t>
            </a:r>
            <a:r>
              <a:rPr lang="zh-CN" altLang="en-US" dirty="0"/>
              <a:t>和</a:t>
            </a:r>
            <a:r>
              <a:rPr lang="en-US" altLang="zh-CN" dirty="0"/>
              <a:t>C</a:t>
            </a:r>
            <a:r>
              <a:rPr lang="zh-CN" altLang="en-US" dirty="0"/>
              <a:t>内存模型（续）</a:t>
            </a:r>
          </a:p>
        </p:txBody>
      </p:sp>
      <p:pic>
        <p:nvPicPr>
          <p:cNvPr id="3" name="图片 2">
            <a:extLst>
              <a:ext uri="{FF2B5EF4-FFF2-40B4-BE49-F238E27FC236}">
                <a16:creationId xmlns:a16="http://schemas.microsoft.com/office/drawing/2014/main" id="{9323C887-1DBE-4B1B-BF3E-FF98274D2176}"/>
              </a:ext>
            </a:extLst>
          </p:cNvPr>
          <p:cNvPicPr>
            <a:picLocks noChangeAspect="1"/>
          </p:cNvPicPr>
          <p:nvPr/>
        </p:nvPicPr>
        <p:blipFill>
          <a:blip r:embed="rId2"/>
          <a:stretch>
            <a:fillRect/>
          </a:stretch>
        </p:blipFill>
        <p:spPr>
          <a:xfrm>
            <a:off x="477371" y="2819400"/>
            <a:ext cx="8209429" cy="3424238"/>
          </a:xfrm>
          <a:prstGeom prst="rect">
            <a:avLst/>
          </a:prstGeom>
        </p:spPr>
      </p:pic>
    </p:spTree>
    <p:extLst>
      <p:ext uri="{BB962C8B-B14F-4D97-AF65-F5344CB8AC3E}">
        <p14:creationId xmlns:p14="http://schemas.microsoft.com/office/powerpoint/2010/main" val="355384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5</a:t>
            </a:fld>
            <a:endParaRPr lang="en-US" altLang="zh-CN"/>
          </a:p>
        </p:txBody>
      </p:sp>
      <p:sp>
        <p:nvSpPr>
          <p:cNvPr id="9219" name="Rectangle 3"/>
          <p:cNvSpPr>
            <a:spLocks noGrp="1" noChangeArrowheads="1"/>
          </p:cNvSpPr>
          <p:nvPr>
            <p:ph type="body" idx="1"/>
          </p:nvPr>
        </p:nvSpPr>
        <p:spPr>
          <a:xfrm>
            <a:off x="452718" y="1143000"/>
            <a:ext cx="8229600" cy="4419600"/>
          </a:xfrm>
        </p:spPr>
        <p:txBody>
          <a:bodyPr/>
          <a:lstStyle/>
          <a:p>
            <a:pPr marL="0" indent="0" algn="just" eaLnBrk="1" hangingPunct="1">
              <a:lnSpc>
                <a:spcPct val="200000"/>
              </a:lnSpc>
              <a:spcBef>
                <a:spcPts val="0"/>
              </a:spcBef>
              <a:buNone/>
            </a:pPr>
            <a:r>
              <a:rPr lang="zh-CN" altLang="en-US" sz="2000" dirty="0"/>
              <a:t>这种内存布局是栈向堆增长，而堆通常向栈增长。程序不许访问属于操作系统的地址，否则会产生一个“异常”，比如一个</a:t>
            </a:r>
            <a:r>
              <a:rPr lang="en-US" altLang="zh-CN" sz="2000" dirty="0"/>
              <a:t>segmentation fault</a:t>
            </a:r>
            <a:r>
              <a:rPr lang="zh-CN" altLang="en-US" sz="2000" dirty="0"/>
              <a:t>。</a:t>
            </a:r>
            <a:r>
              <a:rPr lang="en-US" altLang="zh-CN" sz="2000" dirty="0"/>
              <a:t>C0</a:t>
            </a:r>
            <a:r>
              <a:rPr lang="zh-CN" altLang="en-US" sz="2000" dirty="0"/>
              <a:t>非常注意确保它永远不会提供任何指向内存中未初始化或随机或垃圾数据的指针，当然，</a:t>
            </a:r>
            <a:r>
              <a:rPr lang="en-US" altLang="zh-CN" sz="2000" dirty="0"/>
              <a:t>NULL</a:t>
            </a:r>
            <a:r>
              <a:rPr lang="zh-CN" altLang="en-US" sz="2000" dirty="0"/>
              <a:t>指针除外。 </a:t>
            </a:r>
            <a:r>
              <a:rPr lang="en-US" altLang="zh-CN" sz="2000" dirty="0"/>
              <a:t>NULL</a:t>
            </a:r>
            <a:r>
              <a:rPr lang="zh-CN" altLang="en-US" sz="2000" dirty="0"/>
              <a:t>是指向内存地址</a:t>
            </a:r>
            <a:r>
              <a:rPr lang="en-US" altLang="zh-CN" sz="2000" dirty="0"/>
              <a:t>0</a:t>
            </a:r>
            <a:r>
              <a:rPr lang="zh-CN" altLang="en-US" sz="2000" dirty="0"/>
              <a:t>的特殊指针，该地址属于操作系统。地址 </a:t>
            </a:r>
            <a:r>
              <a:rPr lang="en-US" altLang="zh-CN" sz="2000" dirty="0"/>
              <a:t>0 </a:t>
            </a:r>
            <a:r>
              <a:rPr lang="zh-CN" altLang="en-US" sz="2000" dirty="0"/>
              <a:t>通常不会是被允许读取或写入的任一内存段的一部分，因此访问 </a:t>
            </a:r>
            <a:r>
              <a:rPr lang="en-US" altLang="zh-CN" sz="2000" dirty="0"/>
              <a:t>NULL </a:t>
            </a:r>
            <a:r>
              <a:rPr lang="zh-CN" altLang="en-US" sz="2000" dirty="0"/>
              <a:t>指针会导致在段外读取或写入的错误：一个</a:t>
            </a:r>
            <a:r>
              <a:rPr lang="en-US" altLang="zh-CN" sz="2000" dirty="0"/>
              <a:t>segmentation fault</a:t>
            </a:r>
            <a:r>
              <a:rPr lang="zh-CN" altLang="en-US" sz="2000" dirty="0"/>
              <a:t>或 </a:t>
            </a:r>
            <a:r>
              <a:rPr lang="en-US" altLang="zh-CN" sz="2000" dirty="0" err="1"/>
              <a:t>segfault</a:t>
            </a:r>
            <a:r>
              <a:rPr lang="zh-CN" altLang="en-US"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C0</a:t>
            </a:r>
            <a:r>
              <a:rPr lang="zh-CN" altLang="en-US" dirty="0"/>
              <a:t>和</a:t>
            </a:r>
            <a:r>
              <a:rPr lang="en-US" altLang="zh-CN" dirty="0"/>
              <a:t>C</a:t>
            </a:r>
            <a:r>
              <a:rPr lang="zh-CN" altLang="en-US" dirty="0"/>
              <a:t>内存模型（续）</a:t>
            </a:r>
          </a:p>
        </p:txBody>
      </p:sp>
    </p:spTree>
    <p:extLst>
      <p:ext uri="{BB962C8B-B14F-4D97-AF65-F5344CB8AC3E}">
        <p14:creationId xmlns:p14="http://schemas.microsoft.com/office/powerpoint/2010/main" val="424945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6</a:t>
            </a:fld>
            <a:endParaRPr lang="en-US" altLang="zh-CN"/>
          </a:p>
        </p:txBody>
      </p:sp>
      <p:sp>
        <p:nvSpPr>
          <p:cNvPr id="9219" name="Rectangle 3"/>
          <p:cNvSpPr>
            <a:spLocks noGrp="1" noChangeArrowheads="1"/>
          </p:cNvSpPr>
          <p:nvPr>
            <p:ph type="body" idx="1"/>
          </p:nvPr>
        </p:nvSpPr>
        <p:spPr>
          <a:xfrm>
            <a:off x="452718" y="914400"/>
            <a:ext cx="8229600" cy="3733800"/>
          </a:xfrm>
        </p:spPr>
        <p:txBody>
          <a:bodyPr/>
          <a:lstStyle/>
          <a:p>
            <a:pPr marL="0" indent="0" algn="just" eaLnBrk="1" hangingPunct="1">
              <a:lnSpc>
                <a:spcPct val="135000"/>
              </a:lnSpc>
              <a:spcBef>
                <a:spcPts val="0"/>
              </a:spcBef>
              <a:buNone/>
            </a:pPr>
            <a:r>
              <a:rPr lang="zh-CN" altLang="en-US" sz="2000" dirty="0"/>
              <a:t>与 </a:t>
            </a:r>
            <a:r>
              <a:rPr lang="en-US" altLang="zh-CN" sz="2000" dirty="0"/>
              <a:t>C0 </a:t>
            </a:r>
            <a:r>
              <a:rPr lang="zh-CN" altLang="en-US" sz="2000" dirty="0"/>
              <a:t>相比，最令人震惊的区别是 </a:t>
            </a:r>
            <a:r>
              <a:rPr lang="en-US" altLang="zh-CN" sz="2000" dirty="0"/>
              <a:t>C </a:t>
            </a:r>
            <a:r>
              <a:rPr lang="zh-CN" altLang="en-US" sz="2000" dirty="0"/>
              <a:t>不区分数组和指针。我们通过写 </a:t>
            </a:r>
            <a:r>
              <a:rPr lang="en-US" altLang="zh-CN" sz="2000" dirty="0" err="1"/>
              <a:t>sizeof</a:t>
            </a:r>
            <a:r>
              <a:rPr lang="en-US" altLang="zh-CN" sz="2000" dirty="0"/>
              <a:t>(int) </a:t>
            </a:r>
            <a:r>
              <a:rPr lang="zh-CN" altLang="en-US" sz="2000" dirty="0"/>
              <a:t>为单个整数分配足够的空间，我们通过将单个整数的大小乘以 </a:t>
            </a:r>
            <a:r>
              <a:rPr lang="en-US" altLang="zh-CN" sz="2000" dirty="0"/>
              <a:t>5 </a:t>
            </a:r>
            <a:r>
              <a:rPr lang="zh-CN" altLang="en-US" sz="2000" dirty="0"/>
              <a:t>为 </a:t>
            </a:r>
            <a:r>
              <a:rPr lang="en-US" altLang="zh-CN" sz="2000" dirty="0"/>
              <a:t>5 </a:t>
            </a:r>
            <a:r>
              <a:rPr lang="zh-CN" altLang="en-US" sz="2000" dirty="0"/>
              <a:t>个整数的数组分配足够的空间。</a:t>
            </a:r>
          </a:p>
          <a:p>
            <a:pPr marL="0" indent="0" algn="just" eaLnBrk="1" hangingPunct="1">
              <a:lnSpc>
                <a:spcPct val="135000"/>
              </a:lnSpc>
              <a:spcBef>
                <a:spcPts val="0"/>
              </a:spcBef>
              <a:buNone/>
            </a:pPr>
            <a:r>
              <a:rPr lang="en-US" altLang="zh-CN" sz="2000" dirty="0"/>
              <a:t>int *A = </a:t>
            </a:r>
            <a:r>
              <a:rPr lang="en-US" altLang="zh-CN" sz="2000" dirty="0" err="1"/>
              <a:t>xmalloc</a:t>
            </a:r>
            <a:r>
              <a:rPr lang="en-US" altLang="zh-CN" sz="2000" dirty="0"/>
              <a:t>(</a:t>
            </a:r>
            <a:r>
              <a:rPr lang="en-US" altLang="zh-CN" sz="2000" dirty="0" err="1"/>
              <a:t>sizeof</a:t>
            </a:r>
            <a:r>
              <a:rPr lang="en-US" altLang="zh-CN" sz="2000" dirty="0"/>
              <a:t>(int) * 5); </a:t>
            </a:r>
          </a:p>
          <a:p>
            <a:pPr marL="0" indent="0" algn="just" eaLnBrk="1" hangingPunct="1">
              <a:lnSpc>
                <a:spcPct val="135000"/>
              </a:lnSpc>
              <a:spcBef>
                <a:spcPts val="0"/>
              </a:spcBef>
              <a:buNone/>
            </a:pPr>
            <a:r>
              <a:rPr lang="en-US" altLang="zh-CN" sz="2000" dirty="0"/>
              <a:t>for (</a:t>
            </a:r>
            <a:r>
              <a:rPr lang="en-US" altLang="zh-CN" sz="2000" dirty="0" err="1"/>
              <a:t>size_t</a:t>
            </a:r>
            <a:r>
              <a:rPr lang="en-US" altLang="zh-CN" sz="2000" dirty="0"/>
              <a:t> </a:t>
            </a:r>
            <a:r>
              <a:rPr lang="en-US" altLang="zh-CN" sz="2000" dirty="0" err="1"/>
              <a:t>i</a:t>
            </a:r>
            <a:r>
              <a:rPr lang="en-US" altLang="zh-CN" sz="2000" dirty="0"/>
              <a:t> = 0; </a:t>
            </a:r>
            <a:r>
              <a:rPr lang="en-US" altLang="zh-CN" sz="2000" dirty="0" err="1"/>
              <a:t>i</a:t>
            </a:r>
            <a:r>
              <a:rPr lang="en-US" altLang="zh-CN" sz="2000" dirty="0"/>
              <a:t> &lt; 5; </a:t>
            </a:r>
            <a:r>
              <a:rPr lang="en-US" altLang="zh-CN" sz="2000" dirty="0" err="1"/>
              <a:t>i</a:t>
            </a:r>
            <a:r>
              <a:rPr lang="en-US" altLang="zh-CN" sz="2000" dirty="0"/>
              <a:t>++)   A[</a:t>
            </a:r>
            <a:r>
              <a:rPr lang="en-US" altLang="zh-CN" sz="2000" dirty="0" err="1"/>
              <a:t>i</a:t>
            </a:r>
            <a:r>
              <a:rPr lang="en-US" altLang="zh-CN" sz="2000" dirty="0"/>
              <a:t>] = </a:t>
            </a:r>
            <a:r>
              <a:rPr lang="en-US" altLang="zh-CN" sz="2000" dirty="0" err="1"/>
              <a:t>i</a:t>
            </a:r>
            <a:r>
              <a:rPr lang="en-US" altLang="zh-CN" sz="2000" dirty="0"/>
              <a:t>*</a:t>
            </a:r>
            <a:r>
              <a:rPr lang="en-US" altLang="zh-CN" sz="2000" dirty="0" err="1"/>
              <a:t>i</a:t>
            </a:r>
            <a:r>
              <a:rPr lang="en-US" altLang="zh-CN" sz="2000" dirty="0"/>
              <a:t>*</a:t>
            </a:r>
            <a:r>
              <a:rPr lang="en-US" altLang="zh-CN" sz="2000" dirty="0" err="1"/>
              <a:t>i</a:t>
            </a:r>
            <a:r>
              <a:rPr lang="en-US" altLang="zh-CN" sz="2000" dirty="0"/>
              <a:t>*</a:t>
            </a:r>
            <a:r>
              <a:rPr lang="en-US" altLang="zh-CN" sz="2000" dirty="0" err="1"/>
              <a:t>i</a:t>
            </a:r>
            <a:r>
              <a:rPr lang="en-US" altLang="zh-CN" sz="2000" dirty="0"/>
              <a:t>;</a:t>
            </a:r>
          </a:p>
          <a:p>
            <a:pPr marL="0" indent="0" algn="just" eaLnBrk="1" hangingPunct="1">
              <a:lnSpc>
                <a:spcPct val="135000"/>
              </a:lnSpc>
              <a:spcBef>
                <a:spcPts val="0"/>
              </a:spcBef>
              <a:buNone/>
            </a:pPr>
            <a:r>
              <a:rPr lang="zh-CN" altLang="en-US" sz="2000" dirty="0"/>
              <a:t>假设 </a:t>
            </a:r>
            <a:r>
              <a:rPr lang="en-US" altLang="zh-CN" sz="2000" dirty="0"/>
              <a:t>4 </a:t>
            </a:r>
            <a:r>
              <a:rPr lang="zh-CN" altLang="en-US" sz="2000" dirty="0"/>
              <a:t>字节整数，这个 </a:t>
            </a:r>
            <a:r>
              <a:rPr lang="en-US" altLang="zh-CN" sz="2000" dirty="0"/>
              <a:t>5 </a:t>
            </a:r>
            <a:r>
              <a:rPr lang="zh-CN" altLang="en-US" sz="2000" dirty="0"/>
              <a:t>元素数组被 </a:t>
            </a:r>
            <a:r>
              <a:rPr lang="en-US" altLang="zh-CN" sz="2000" dirty="0"/>
              <a:t>C </a:t>
            </a:r>
            <a:r>
              <a:rPr lang="zh-CN" altLang="en-US" sz="2000" dirty="0"/>
              <a:t>处理为我们被允许使用的一个不多不少</a:t>
            </a:r>
            <a:r>
              <a:rPr lang="en-US" altLang="zh-CN" sz="2000" dirty="0"/>
              <a:t>20 </a:t>
            </a:r>
            <a:r>
              <a:rPr lang="zh-CN" altLang="en-US" sz="2000" dirty="0"/>
              <a:t>个字节的内存段。 如果调用</a:t>
            </a:r>
            <a:r>
              <a:rPr lang="en-US" altLang="zh-CN" sz="2000" dirty="0"/>
              <a:t>malloc</a:t>
            </a:r>
            <a:r>
              <a:rPr lang="zh-CN" altLang="en-US" sz="2000" dirty="0"/>
              <a:t>返回的内存地址为</a:t>
            </a:r>
            <a:r>
              <a:rPr lang="en-US" altLang="zh-CN" sz="2000" dirty="0"/>
              <a:t>0xCA0</a:t>
            </a:r>
            <a:r>
              <a:rPr lang="zh-CN" altLang="en-US" sz="2000" dirty="0"/>
              <a:t>，那么在</a:t>
            </a:r>
            <a:r>
              <a:rPr lang="en-US" altLang="zh-CN" sz="2000" dirty="0"/>
              <a:t>for</a:t>
            </a:r>
            <a:r>
              <a:rPr lang="zh-CN" altLang="en-US" sz="2000" dirty="0"/>
              <a:t>循环完成后，由从</a:t>
            </a:r>
            <a:r>
              <a:rPr lang="en-US" altLang="zh-CN" sz="2000" dirty="0"/>
              <a:t>0xCA8</a:t>
            </a:r>
            <a:r>
              <a:rPr lang="zh-CN" altLang="en-US" sz="2000" dirty="0"/>
              <a:t>到</a:t>
            </a:r>
            <a:r>
              <a:rPr lang="en-US" altLang="zh-CN" sz="2000" dirty="0"/>
              <a:t>0xCAB</a:t>
            </a:r>
            <a:r>
              <a:rPr lang="zh-CN" altLang="en-US" sz="2000" dirty="0"/>
              <a:t>编址的四个字节内存将共同代表整数</a:t>
            </a:r>
            <a:r>
              <a:rPr lang="en-US" altLang="zh-CN" sz="2000" dirty="0"/>
              <a:t>16</a:t>
            </a:r>
            <a:r>
              <a:rPr lang="zh-CN" altLang="en-US" sz="2000" dirty="0"/>
              <a:t>，即数组第三个索引的内容，</a:t>
            </a:r>
            <a:r>
              <a:rPr lang="en-US" altLang="zh-CN" sz="2000" dirty="0"/>
              <a:t>A[2] </a:t>
            </a:r>
            <a:r>
              <a:rPr lang="zh-CN" altLang="en-US" sz="2000" dirty="0"/>
              <a:t>， 等等：</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数组和指针算术运算</a:t>
            </a:r>
          </a:p>
        </p:txBody>
      </p:sp>
      <p:pic>
        <p:nvPicPr>
          <p:cNvPr id="7" name="Picture 200">
            <a:extLst>
              <a:ext uri="{FF2B5EF4-FFF2-40B4-BE49-F238E27FC236}">
                <a16:creationId xmlns:a16="http://schemas.microsoft.com/office/drawing/2014/main" id="{E0A65363-1F6D-409F-9090-31D25AE1FD01}"/>
              </a:ext>
            </a:extLst>
          </p:cNvPr>
          <p:cNvPicPr/>
          <p:nvPr/>
        </p:nvPicPr>
        <p:blipFill>
          <a:blip r:embed="rId2"/>
          <a:stretch>
            <a:fillRect/>
          </a:stretch>
        </p:blipFill>
        <p:spPr>
          <a:xfrm>
            <a:off x="452718" y="4648200"/>
            <a:ext cx="8229600" cy="1600200"/>
          </a:xfrm>
          <a:prstGeom prst="rect">
            <a:avLst/>
          </a:prstGeom>
        </p:spPr>
      </p:pic>
    </p:spTree>
    <p:extLst>
      <p:ext uri="{BB962C8B-B14F-4D97-AF65-F5344CB8AC3E}">
        <p14:creationId xmlns:p14="http://schemas.microsoft.com/office/powerpoint/2010/main" val="10171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7</a:t>
            </a:fld>
            <a:endParaRPr lang="en-US" altLang="zh-CN"/>
          </a:p>
        </p:txBody>
      </p:sp>
      <p:sp>
        <p:nvSpPr>
          <p:cNvPr id="9219" name="Rectangle 3"/>
          <p:cNvSpPr>
            <a:spLocks noGrp="1" noChangeArrowheads="1"/>
          </p:cNvSpPr>
          <p:nvPr>
            <p:ph type="body" idx="1"/>
          </p:nvPr>
        </p:nvSpPr>
        <p:spPr>
          <a:xfrm>
            <a:off x="452718" y="1066800"/>
            <a:ext cx="8229600" cy="5105400"/>
          </a:xfrm>
        </p:spPr>
        <p:txBody>
          <a:bodyPr/>
          <a:lstStyle/>
          <a:p>
            <a:pPr marL="0" indent="0" algn="just" eaLnBrk="1" hangingPunct="1">
              <a:lnSpc>
                <a:spcPct val="180000"/>
              </a:lnSpc>
              <a:spcBef>
                <a:spcPts val="0"/>
              </a:spcBef>
              <a:buNone/>
            </a:pPr>
            <a:r>
              <a:rPr lang="zh-CN" altLang="en-US" sz="2000" dirty="0"/>
              <a:t>这种指针和整数混为一谈的一个结果是写 *</a:t>
            </a:r>
            <a:r>
              <a:rPr lang="en-US" altLang="zh-CN" sz="2000" dirty="0"/>
              <a:t>A </a:t>
            </a:r>
            <a:r>
              <a:rPr lang="zh-CN" altLang="en-US" sz="2000" dirty="0"/>
              <a:t>和写 </a:t>
            </a:r>
            <a:r>
              <a:rPr lang="en-US" altLang="zh-CN" sz="2000" dirty="0"/>
              <a:t>A[0] </a:t>
            </a:r>
            <a:r>
              <a:rPr lang="zh-CN" altLang="en-US" sz="2000" dirty="0"/>
              <a:t>必然意味着相同的事情。 我们也可以将整数加到指针上，但这不是以字节数而是根据数组元素来修改指针。 这使我们可以将指针变成数组！</a:t>
            </a:r>
          </a:p>
          <a:p>
            <a:pPr marL="0" indent="0" algn="just" eaLnBrk="1" hangingPunct="1">
              <a:lnSpc>
                <a:spcPct val="180000"/>
              </a:lnSpc>
              <a:spcBef>
                <a:spcPts val="0"/>
              </a:spcBef>
              <a:buNone/>
            </a:pPr>
            <a:r>
              <a:rPr lang="en-US" altLang="zh-CN" sz="2000" dirty="0"/>
              <a:t>int *x = A + 3; 		*x + 5;</a:t>
            </a:r>
          </a:p>
          <a:p>
            <a:pPr marL="0" indent="0" algn="just" eaLnBrk="1" hangingPunct="1">
              <a:lnSpc>
                <a:spcPct val="180000"/>
              </a:lnSpc>
              <a:spcBef>
                <a:spcPts val="0"/>
              </a:spcBef>
              <a:buNone/>
            </a:pPr>
            <a:r>
              <a:rPr lang="zh-CN" altLang="en-US" sz="2000" dirty="0"/>
              <a:t>在上面的示例中，在运行这两行之后，局部变量 </a:t>
            </a:r>
            <a:r>
              <a:rPr lang="en-US" altLang="zh-CN" sz="2000" dirty="0"/>
              <a:t>x </a:t>
            </a:r>
            <a:r>
              <a:rPr lang="zh-CN" altLang="en-US" sz="2000" dirty="0"/>
              <a:t>将包含指针 </a:t>
            </a:r>
            <a:r>
              <a:rPr lang="en-US" altLang="zh-CN" sz="2000" dirty="0"/>
              <a:t>0xCAC</a:t>
            </a:r>
            <a:r>
              <a:rPr lang="zh-CN" altLang="en-US" sz="2000" dirty="0"/>
              <a:t>，并且赋值将导致 *</a:t>
            </a:r>
            <a:r>
              <a:rPr lang="en-US" altLang="zh-CN" sz="2000" dirty="0"/>
              <a:t>x </a:t>
            </a:r>
            <a:r>
              <a:rPr lang="zh-CN" altLang="en-US" sz="2000" dirty="0"/>
              <a:t>和 </a:t>
            </a:r>
            <a:r>
              <a:rPr lang="en-US" altLang="zh-CN" sz="2000" dirty="0"/>
              <a:t>A[3] </a:t>
            </a:r>
            <a:r>
              <a:rPr lang="zh-CN" altLang="en-US" sz="2000" dirty="0"/>
              <a:t>的计算结果都为 </a:t>
            </a:r>
            <a:r>
              <a:rPr lang="en-US" altLang="zh-CN" sz="2000" dirty="0"/>
              <a:t>86 </a:t>
            </a:r>
            <a:r>
              <a:rPr lang="zh-CN" altLang="en-US" sz="2000" dirty="0"/>
              <a:t>而不是 </a:t>
            </a:r>
            <a:r>
              <a:rPr lang="en-US" altLang="zh-CN" sz="2000" dirty="0"/>
              <a:t>81</a:t>
            </a:r>
            <a:r>
              <a:rPr lang="zh-CN" altLang="en-US" sz="2000" dirty="0"/>
              <a:t>。这是一种别名形式，在 </a:t>
            </a:r>
            <a:r>
              <a:rPr lang="en-US" altLang="zh-CN" sz="2000" dirty="0"/>
              <a:t>C0 </a:t>
            </a:r>
            <a:r>
              <a:rPr lang="zh-CN" altLang="en-US" sz="2000" dirty="0"/>
              <a:t>中是不可能的，但在 </a:t>
            </a:r>
            <a:r>
              <a:rPr lang="en-US" altLang="zh-CN" sz="2000" dirty="0"/>
              <a:t>C </a:t>
            </a:r>
            <a:r>
              <a:rPr lang="zh-CN" altLang="en-US" sz="2000" dirty="0"/>
              <a:t>中比较常见。但是因为上例中只有指针 </a:t>
            </a:r>
            <a:r>
              <a:rPr lang="en-US" altLang="zh-CN" sz="2000" dirty="0"/>
              <a:t>0xCA0 </a:t>
            </a:r>
            <a:r>
              <a:rPr lang="zh-CN" altLang="en-US" sz="2000" dirty="0"/>
              <a:t>从 </a:t>
            </a:r>
            <a:r>
              <a:rPr lang="en-US" altLang="zh-CN" sz="2000" dirty="0" err="1"/>
              <a:t>xmalloc</a:t>
            </a:r>
            <a:r>
              <a:rPr lang="en-US" altLang="zh-CN" sz="2000" dirty="0"/>
              <a:t> </a:t>
            </a:r>
            <a:r>
              <a:rPr lang="zh-CN" altLang="en-US" sz="2000" dirty="0"/>
              <a:t>返回，所以只有那个指针应该被释放：释放存储在 </a:t>
            </a:r>
            <a:r>
              <a:rPr lang="en-US" altLang="zh-CN" sz="2000" dirty="0"/>
              <a:t>x </a:t>
            </a:r>
            <a:r>
              <a:rPr lang="zh-CN" altLang="en-US" sz="2000" dirty="0"/>
              <a:t>中的指针 </a:t>
            </a:r>
            <a:r>
              <a:rPr lang="en-US" altLang="zh-CN" sz="2000" dirty="0"/>
              <a:t>0xCAC </a:t>
            </a:r>
            <a:r>
              <a:rPr lang="zh-CN" altLang="en-US" sz="2000" dirty="0"/>
              <a:t>将是内存错误。</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数组和指针算术运算（续）</a:t>
            </a:r>
          </a:p>
        </p:txBody>
      </p:sp>
    </p:spTree>
    <p:extLst>
      <p:ext uri="{BB962C8B-B14F-4D97-AF65-F5344CB8AC3E}">
        <p14:creationId xmlns:p14="http://schemas.microsoft.com/office/powerpoint/2010/main" val="152422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8</a:t>
            </a:fld>
            <a:endParaRPr lang="en-US" altLang="zh-CN"/>
          </a:p>
        </p:txBody>
      </p:sp>
      <p:sp>
        <p:nvSpPr>
          <p:cNvPr id="9219" name="Rectangle 3"/>
          <p:cNvSpPr>
            <a:spLocks noGrp="1" noChangeArrowheads="1"/>
          </p:cNvSpPr>
          <p:nvPr>
            <p:ph type="body" idx="1"/>
          </p:nvPr>
        </p:nvSpPr>
        <p:spPr>
          <a:xfrm>
            <a:off x="452718" y="990600"/>
            <a:ext cx="8229600" cy="5181600"/>
          </a:xfrm>
        </p:spPr>
        <p:txBody>
          <a:bodyPr/>
          <a:lstStyle/>
          <a:p>
            <a:pPr marL="0" indent="0" algn="just" eaLnBrk="1" hangingPunct="1">
              <a:lnSpc>
                <a:spcPct val="150000"/>
              </a:lnSpc>
              <a:spcBef>
                <a:spcPts val="0"/>
              </a:spcBef>
              <a:buNone/>
            </a:pPr>
            <a:r>
              <a:rPr lang="zh-CN" altLang="en-US" sz="2000" dirty="0"/>
              <a:t>当我们分配非常大的数组时，我们可能希望它们分配有默认值，就像我们在 </a:t>
            </a:r>
            <a:r>
              <a:rPr lang="en-US" altLang="zh-CN" sz="2000" dirty="0"/>
              <a:t>C0 </a:t>
            </a:r>
            <a:r>
              <a:rPr lang="zh-CN" altLang="en-US" sz="2000" dirty="0"/>
              <a:t>中所做的那样。 </a:t>
            </a:r>
            <a:r>
              <a:rPr lang="en-US" altLang="zh-CN" sz="2000" dirty="0"/>
              <a:t>C </a:t>
            </a:r>
            <a:r>
              <a:rPr lang="zh-CN" altLang="en-US" sz="2000" dirty="0"/>
              <a:t>标准库提供了一个函数 </a:t>
            </a:r>
            <a:r>
              <a:rPr lang="en-US" altLang="zh-CN" sz="2000" dirty="0" err="1"/>
              <a:t>calloc</a:t>
            </a:r>
            <a:r>
              <a:rPr lang="en-US" altLang="zh-CN" sz="2000" dirty="0"/>
              <a:t> </a:t>
            </a:r>
            <a:r>
              <a:rPr lang="zh-CN" altLang="en-US" sz="2000" dirty="0"/>
              <a:t>来执行此操作，而我们的 </a:t>
            </a:r>
            <a:r>
              <a:rPr lang="en-US" altLang="zh-CN" sz="2000" dirty="0" err="1"/>
              <a:t>xalloc.h</a:t>
            </a:r>
            <a:r>
              <a:rPr lang="en-US" altLang="zh-CN" sz="2000" dirty="0"/>
              <a:t> </a:t>
            </a:r>
            <a:r>
              <a:rPr lang="zh-CN" altLang="en-US" sz="2000" dirty="0"/>
              <a:t>库有一个</a:t>
            </a:r>
            <a:r>
              <a:rPr lang="en-US" altLang="zh-CN" sz="2000" dirty="0" err="1"/>
              <a:t>calloc</a:t>
            </a:r>
            <a:r>
              <a:rPr lang="zh-CN" altLang="en-US" sz="2000" dirty="0"/>
              <a:t>的非 </a:t>
            </a:r>
            <a:r>
              <a:rPr lang="en-US" altLang="zh-CN" sz="2000" dirty="0"/>
              <a:t>NULL </a:t>
            </a:r>
            <a:r>
              <a:rPr lang="zh-CN" altLang="en-US" sz="2000" dirty="0"/>
              <a:t>返回的 </a:t>
            </a:r>
            <a:r>
              <a:rPr lang="en-US" altLang="zh-CN" sz="2000" dirty="0" err="1"/>
              <a:t>xcalloc</a:t>
            </a:r>
            <a:r>
              <a:rPr lang="zh-CN" altLang="en-US" sz="2000" dirty="0"/>
              <a:t>版本，您可以使用。 使用 </a:t>
            </a:r>
            <a:r>
              <a:rPr lang="en-US" altLang="zh-CN" sz="2000" dirty="0" err="1"/>
              <a:t>xcalloc</a:t>
            </a:r>
            <a:r>
              <a:rPr lang="zh-CN" altLang="en-US" sz="2000" dirty="0"/>
              <a:t>，我们可以分配一个包含 </a:t>
            </a:r>
            <a:r>
              <a:rPr lang="en-US" altLang="zh-CN" sz="2000" dirty="0"/>
              <a:t>7 </a:t>
            </a:r>
            <a:r>
              <a:rPr lang="zh-CN" altLang="en-US" sz="2000" dirty="0"/>
              <a:t>个元素的数组，所有元素都初始化为 </a:t>
            </a:r>
            <a:r>
              <a:rPr lang="en-US" altLang="zh-CN" sz="2000" dirty="0"/>
              <a:t>0</a:t>
            </a:r>
            <a:r>
              <a:rPr lang="zh-CN" altLang="en-US" sz="2000" dirty="0"/>
              <a:t>，如下所示：</a:t>
            </a:r>
          </a:p>
          <a:p>
            <a:pPr marL="0" indent="0" algn="just" eaLnBrk="1" hangingPunct="1">
              <a:lnSpc>
                <a:spcPct val="150000"/>
              </a:lnSpc>
              <a:spcBef>
                <a:spcPts val="0"/>
              </a:spcBef>
              <a:buNone/>
            </a:pPr>
            <a:r>
              <a:rPr lang="en-US" altLang="zh-CN" sz="2000" dirty="0"/>
              <a:t>int *A = </a:t>
            </a:r>
            <a:r>
              <a:rPr lang="en-US" altLang="zh-CN" sz="2000" dirty="0" err="1"/>
              <a:t>xcalloc</a:t>
            </a:r>
            <a:r>
              <a:rPr lang="en-US" altLang="zh-CN" sz="2000" dirty="0"/>
              <a:t>(7, </a:t>
            </a:r>
            <a:r>
              <a:rPr lang="en-US" altLang="zh-CN" sz="2000" dirty="0" err="1"/>
              <a:t>sizeof</a:t>
            </a:r>
            <a:r>
              <a:rPr lang="en-US" altLang="zh-CN" sz="2000" dirty="0"/>
              <a:t>(int)); </a:t>
            </a:r>
          </a:p>
          <a:p>
            <a:pPr marL="0" indent="0" algn="just" eaLnBrk="1" hangingPunct="1">
              <a:lnSpc>
                <a:spcPct val="150000"/>
              </a:lnSpc>
              <a:spcBef>
                <a:spcPts val="0"/>
              </a:spcBef>
              <a:buNone/>
            </a:pPr>
            <a:r>
              <a:rPr lang="en-US" altLang="zh-CN" sz="2000" dirty="0"/>
              <a:t>for (</a:t>
            </a:r>
            <a:r>
              <a:rPr lang="en-US" altLang="zh-CN" sz="2000" dirty="0" err="1"/>
              <a:t>size_t</a:t>
            </a:r>
            <a:r>
              <a:rPr lang="en-US" altLang="zh-CN" sz="2000" dirty="0"/>
              <a:t> </a:t>
            </a:r>
            <a:r>
              <a:rPr lang="en-US" altLang="zh-CN" sz="2000" dirty="0" err="1"/>
              <a:t>i</a:t>
            </a:r>
            <a:r>
              <a:rPr lang="en-US" altLang="zh-CN" sz="2000" dirty="0"/>
              <a:t> = 1; </a:t>
            </a:r>
            <a:r>
              <a:rPr lang="en-US" altLang="zh-CN" sz="2000" dirty="0" err="1"/>
              <a:t>i</a:t>
            </a:r>
            <a:r>
              <a:rPr lang="en-US" altLang="zh-CN" sz="2000" dirty="0"/>
              <a:t> &lt; 7; </a:t>
            </a:r>
            <a:r>
              <a:rPr lang="en-US" altLang="zh-CN" sz="2000" dirty="0" err="1"/>
              <a:t>i</a:t>
            </a:r>
            <a:r>
              <a:rPr lang="en-US" altLang="zh-CN" sz="2000" dirty="0"/>
              <a:t>++) A[</a:t>
            </a:r>
            <a:r>
              <a:rPr lang="en-US" altLang="zh-CN" sz="2000" dirty="0" err="1"/>
              <a:t>i</a:t>
            </a:r>
            <a:r>
              <a:rPr lang="en-US" altLang="zh-CN" sz="2000" dirty="0"/>
              <a:t>] = A[i-1]*2 + 3;</a:t>
            </a:r>
          </a:p>
          <a:p>
            <a:pPr marL="0" indent="0" algn="just" eaLnBrk="1" hangingPunct="1">
              <a:lnSpc>
                <a:spcPct val="150000"/>
              </a:lnSpc>
              <a:spcBef>
                <a:spcPts val="0"/>
              </a:spcBef>
              <a:buNone/>
            </a:pPr>
            <a:r>
              <a:rPr lang="en-US" altLang="zh-CN" sz="2000" dirty="0" err="1"/>
              <a:t>xmalloc</a:t>
            </a:r>
            <a:r>
              <a:rPr lang="en-US" altLang="zh-CN" sz="2000" dirty="0"/>
              <a:t> </a:t>
            </a:r>
            <a:r>
              <a:rPr lang="zh-CN" altLang="en-US" sz="2000" dirty="0"/>
              <a:t>和 </a:t>
            </a:r>
            <a:r>
              <a:rPr lang="en-US" altLang="zh-CN" sz="2000" dirty="0" err="1"/>
              <a:t>xcalloc</a:t>
            </a:r>
            <a:r>
              <a:rPr lang="en-US" altLang="zh-CN" sz="2000" dirty="0"/>
              <a:t> </a:t>
            </a:r>
            <a:r>
              <a:rPr lang="zh-CN" altLang="en-US" sz="2000" dirty="0"/>
              <a:t>之间的唯一区别是后者将内存初始化为全零并接受两个参数。 </a:t>
            </a:r>
            <a:r>
              <a:rPr lang="en-US" altLang="zh-CN" sz="2000" dirty="0" err="1"/>
              <a:t>xcalloc</a:t>
            </a:r>
            <a:r>
              <a:rPr lang="en-US" altLang="zh-CN" sz="2000" dirty="0"/>
              <a:t> </a:t>
            </a:r>
            <a:r>
              <a:rPr lang="zh-CN" altLang="en-US" sz="2000" dirty="0"/>
              <a:t>函数采用两个参数 </a:t>
            </a:r>
            <a:r>
              <a:rPr lang="en-US" altLang="zh-CN" sz="2000" dirty="0"/>
              <a:t>n </a:t>
            </a:r>
            <a:r>
              <a:rPr lang="zh-CN" altLang="en-US" sz="2000" dirty="0"/>
              <a:t>和 </a:t>
            </a:r>
            <a:r>
              <a:rPr lang="en-US" altLang="zh-CN" sz="2000" dirty="0"/>
              <a:t>m </a:t>
            </a:r>
            <a:r>
              <a:rPr lang="zh-CN" altLang="en-US" sz="2000" dirty="0"/>
              <a:t>并分配 </a:t>
            </a:r>
            <a:r>
              <a:rPr lang="en-US" altLang="zh-CN" sz="2000" dirty="0" err="1"/>
              <a:t>n×m</a:t>
            </a:r>
            <a:r>
              <a:rPr lang="en-US" altLang="zh-CN" sz="2000" dirty="0"/>
              <a:t> </a:t>
            </a:r>
            <a:r>
              <a:rPr lang="zh-CN" altLang="en-US" sz="2000" dirty="0"/>
              <a:t>字节。 </a:t>
            </a:r>
            <a:r>
              <a:rPr lang="en-US" altLang="zh-CN" sz="2000" dirty="0" err="1"/>
              <a:t>xmalloc</a:t>
            </a:r>
            <a:r>
              <a:rPr lang="en-US" altLang="zh-CN" sz="2000" dirty="0"/>
              <a:t> </a:t>
            </a:r>
            <a:r>
              <a:rPr lang="zh-CN" altLang="en-US" sz="2000" dirty="0"/>
              <a:t>类似于 </a:t>
            </a:r>
            <a:r>
              <a:rPr lang="en-US" altLang="zh-CN" sz="2000" dirty="0"/>
              <a:t>C0 </a:t>
            </a:r>
            <a:r>
              <a:rPr lang="zh-CN" altLang="en-US" sz="2000" dirty="0"/>
              <a:t>的 </a:t>
            </a:r>
            <a:r>
              <a:rPr lang="en-US" altLang="zh-CN" sz="2000" dirty="0" err="1"/>
              <a:t>alloc</a:t>
            </a:r>
            <a:r>
              <a:rPr lang="zh-CN" altLang="en-US" sz="2000" dirty="0"/>
              <a:t>， </a:t>
            </a:r>
            <a:r>
              <a:rPr lang="en-US" altLang="zh-CN" sz="2000" dirty="0" err="1"/>
              <a:t>xcalloc</a:t>
            </a:r>
            <a:r>
              <a:rPr lang="en-US" altLang="zh-CN" sz="2000" dirty="0"/>
              <a:t> </a:t>
            </a:r>
            <a:r>
              <a:rPr lang="zh-CN" altLang="en-US" sz="2000" dirty="0"/>
              <a:t>类似于 </a:t>
            </a:r>
            <a:r>
              <a:rPr lang="en-US" altLang="zh-CN" sz="2000" dirty="0"/>
              <a:t>C0 </a:t>
            </a:r>
            <a:r>
              <a:rPr lang="zh-CN" altLang="en-US" sz="2000" dirty="0"/>
              <a:t>的 </a:t>
            </a:r>
            <a:r>
              <a:rPr lang="en-US" altLang="zh-CN" sz="2000" dirty="0" err="1"/>
              <a:t>alloc_array</a:t>
            </a:r>
            <a:r>
              <a:rPr lang="zh-CN" altLang="en-US" sz="2000" dirty="0"/>
              <a:t>，但在 </a:t>
            </a:r>
            <a:r>
              <a:rPr lang="en-US" altLang="zh-CN" sz="2000" dirty="0"/>
              <a:t>C </a:t>
            </a:r>
            <a:r>
              <a:rPr lang="zh-CN" altLang="en-US" sz="2000" dirty="0"/>
              <a:t>中，可以使用 </a:t>
            </a:r>
            <a:r>
              <a:rPr lang="en-US" altLang="zh-CN" sz="2000" dirty="0" err="1"/>
              <a:t>xmalloc</a:t>
            </a:r>
            <a:r>
              <a:rPr lang="en-US" altLang="zh-CN" sz="2000" dirty="0"/>
              <a:t> </a:t>
            </a:r>
            <a:r>
              <a:rPr lang="zh-CN" altLang="en-US" sz="2000" dirty="0"/>
              <a:t>或 </a:t>
            </a:r>
            <a:r>
              <a:rPr lang="en-US" altLang="zh-CN" sz="2000" dirty="0" err="1"/>
              <a:t>xcalloc</a:t>
            </a:r>
            <a:r>
              <a:rPr lang="en-US" altLang="zh-CN" sz="2000" dirty="0"/>
              <a:t> </a:t>
            </a:r>
            <a:r>
              <a:rPr lang="zh-CN" altLang="en-US" sz="2000" dirty="0"/>
              <a:t>分配数组和指针。</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数组和指针算术运算（续）</a:t>
            </a:r>
          </a:p>
        </p:txBody>
      </p:sp>
    </p:spTree>
    <p:extLst>
      <p:ext uri="{BB962C8B-B14F-4D97-AF65-F5344CB8AC3E}">
        <p14:creationId xmlns:p14="http://schemas.microsoft.com/office/powerpoint/2010/main" val="121082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2024-04-26</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9</a:t>
            </a:fld>
            <a:endParaRPr lang="en-US" altLang="zh-CN"/>
          </a:p>
        </p:txBody>
      </p:sp>
      <p:sp>
        <p:nvSpPr>
          <p:cNvPr id="9219" name="Rectangle 3"/>
          <p:cNvSpPr>
            <a:spLocks noGrp="1" noChangeArrowheads="1"/>
          </p:cNvSpPr>
          <p:nvPr>
            <p:ph type="body" idx="1"/>
          </p:nvPr>
        </p:nvSpPr>
        <p:spPr>
          <a:xfrm>
            <a:off x="452718" y="990600"/>
            <a:ext cx="8229600" cy="5181600"/>
          </a:xfrm>
        </p:spPr>
        <p:txBody>
          <a:bodyPr/>
          <a:lstStyle/>
          <a:p>
            <a:pPr marL="0" indent="0" algn="just" eaLnBrk="1" hangingPunct="1">
              <a:lnSpc>
                <a:spcPct val="150000"/>
              </a:lnSpc>
              <a:spcBef>
                <a:spcPts val="0"/>
              </a:spcBef>
              <a:buNone/>
            </a:pPr>
            <a:r>
              <a:rPr lang="zh-CN" altLang="en-US" sz="2000" dirty="0"/>
              <a:t>我们已描述以下内存操作是错误的：</a:t>
            </a:r>
          </a:p>
          <a:p>
            <a:pPr marL="0" indent="0" algn="just" eaLnBrk="1" hangingPunct="1">
              <a:lnSpc>
                <a:spcPct val="150000"/>
              </a:lnSpc>
              <a:spcBef>
                <a:spcPts val="0"/>
              </a:spcBef>
              <a:buNone/>
            </a:pPr>
            <a:r>
              <a:rPr lang="en-US" altLang="zh-CN" sz="2000" dirty="0"/>
              <a:t>• </a:t>
            </a:r>
            <a:r>
              <a:rPr lang="zh-CN" altLang="en-US" sz="2000" dirty="0"/>
              <a:t>读取未初始化的内存（在栈上或堆上）；</a:t>
            </a:r>
            <a:endParaRPr lang="en-US" altLang="zh-CN" sz="2000" dirty="0"/>
          </a:p>
          <a:p>
            <a:pPr marL="0" indent="0" algn="just" eaLnBrk="1" hangingPunct="1">
              <a:lnSpc>
                <a:spcPct val="150000"/>
              </a:lnSpc>
              <a:spcBef>
                <a:spcPts val="0"/>
              </a:spcBef>
              <a:buNone/>
            </a:pPr>
            <a:r>
              <a:rPr lang="en-US" altLang="zh-CN" sz="2000" dirty="0"/>
              <a:t>• </a:t>
            </a:r>
            <a:r>
              <a:rPr lang="zh-CN" altLang="en-US" sz="2000" dirty="0"/>
              <a:t>在有效分配的段之外访问内存（包括</a:t>
            </a:r>
            <a:r>
              <a:rPr lang="en-US" altLang="zh-CN" sz="2000" dirty="0"/>
              <a:t>NULL</a:t>
            </a:r>
            <a:r>
              <a:rPr lang="zh-CN" altLang="en-US" sz="2000" dirty="0"/>
              <a:t>指针解引用、数组越界错误），或者当分配内存大小只够一个</a:t>
            </a:r>
            <a:r>
              <a:rPr lang="en-US" altLang="zh-CN" sz="2000" dirty="0"/>
              <a:t>char</a:t>
            </a:r>
            <a:r>
              <a:rPr lang="zh-CN" altLang="en-US" sz="2000" dirty="0"/>
              <a:t>时尝试读取或写入一个 </a:t>
            </a:r>
            <a:r>
              <a:rPr lang="en-US" altLang="zh-CN" sz="2000" dirty="0"/>
              <a:t>int</a:t>
            </a:r>
            <a:r>
              <a:rPr lang="zh-CN" altLang="en-US" sz="2000" dirty="0"/>
              <a:t>；</a:t>
            </a:r>
          </a:p>
          <a:p>
            <a:pPr marL="0" indent="0" algn="just" eaLnBrk="1" hangingPunct="1">
              <a:lnSpc>
                <a:spcPct val="150000"/>
              </a:lnSpc>
              <a:spcBef>
                <a:spcPts val="0"/>
              </a:spcBef>
              <a:buNone/>
            </a:pPr>
            <a:r>
              <a:rPr lang="en-US" altLang="zh-CN" sz="2000" dirty="0"/>
              <a:t>• </a:t>
            </a:r>
            <a:r>
              <a:rPr lang="zh-CN" altLang="en-US" sz="2000" dirty="0"/>
              <a:t>写入只读段（如</a:t>
            </a:r>
            <a:r>
              <a:rPr lang="en-US" altLang="zh-CN" sz="2000" dirty="0"/>
              <a:t>.text</a:t>
            </a:r>
            <a:r>
              <a:rPr lang="zh-CN" altLang="en-US" sz="2000" dirty="0"/>
              <a:t>）中的内存；</a:t>
            </a:r>
            <a:endParaRPr lang="en-US" altLang="zh-CN" sz="2000" dirty="0"/>
          </a:p>
          <a:p>
            <a:pPr marL="0" indent="0" algn="just" eaLnBrk="1" hangingPunct="1">
              <a:lnSpc>
                <a:spcPct val="150000"/>
              </a:lnSpc>
              <a:spcBef>
                <a:spcPts val="0"/>
              </a:spcBef>
              <a:buNone/>
            </a:pPr>
            <a:r>
              <a:rPr lang="en-US" altLang="zh-CN" sz="2000" dirty="0"/>
              <a:t>• </a:t>
            </a:r>
            <a:r>
              <a:rPr lang="zh-CN" altLang="en-US" sz="2000" dirty="0"/>
              <a:t>使用已释放的内存、二次释放指针或释放任何非 </a:t>
            </a:r>
            <a:r>
              <a:rPr lang="en-US" altLang="zh-CN" sz="2000" dirty="0" err="1"/>
              <a:t>xmalloc</a:t>
            </a:r>
            <a:r>
              <a:rPr lang="en-US" altLang="zh-CN" sz="2000" dirty="0"/>
              <a:t> </a:t>
            </a:r>
            <a:r>
              <a:rPr lang="zh-CN" altLang="en-US" sz="2000" dirty="0"/>
              <a:t>或 </a:t>
            </a:r>
            <a:r>
              <a:rPr lang="en-US" altLang="zh-CN" sz="2000" dirty="0" err="1"/>
              <a:t>xcalloc</a:t>
            </a:r>
            <a:r>
              <a:rPr lang="en-US" altLang="zh-CN" sz="2000" dirty="0"/>
              <a:t> </a:t>
            </a:r>
            <a:r>
              <a:rPr lang="zh-CN" altLang="en-US" sz="2000" dirty="0"/>
              <a:t>返回的指针；</a:t>
            </a:r>
          </a:p>
          <a:p>
            <a:pPr marL="0" indent="0" algn="just" eaLnBrk="1" hangingPunct="1">
              <a:lnSpc>
                <a:spcPct val="150000"/>
              </a:lnSpc>
              <a:spcBef>
                <a:spcPts val="0"/>
              </a:spcBef>
              <a:buNone/>
            </a:pPr>
            <a:r>
              <a:rPr lang="zh-CN" altLang="en-US" sz="2000" dirty="0"/>
              <a:t>在 </a:t>
            </a:r>
            <a:r>
              <a:rPr lang="en-US" altLang="zh-CN" sz="2000" dirty="0"/>
              <a:t>C0 </a:t>
            </a:r>
            <a:r>
              <a:rPr lang="zh-CN" altLang="en-US" sz="2000" dirty="0"/>
              <a:t>中，内存错误总会导致程序终止。在 </a:t>
            </a:r>
            <a:r>
              <a:rPr lang="en-US" altLang="zh-CN" sz="2000" dirty="0"/>
              <a:t>C </a:t>
            </a:r>
            <a:r>
              <a:rPr lang="zh-CN" altLang="en-US" sz="2000" dirty="0"/>
              <a:t>中，不是这样。数组访问根本不检查，越界内存访问会导致不可预知的结果。程序可能会因错误而停止，或者继续运行，但是在发生未定义的行为之后，很难预测程序的行为。例如，以下代码片段：</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未定义的行为</a:t>
            </a:r>
          </a:p>
        </p:txBody>
      </p:sp>
    </p:spTree>
    <p:extLst>
      <p:ext uri="{BB962C8B-B14F-4D97-AF65-F5344CB8AC3E}">
        <p14:creationId xmlns:p14="http://schemas.microsoft.com/office/powerpoint/2010/main" val="1043682228"/>
      </p:ext>
    </p:extLst>
  </p:cSld>
  <p:clrMapOvr>
    <a:masterClrMapping/>
  </p:clrMapOvr>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22426</TotalTime>
  <Words>2477</Words>
  <Application>Microsoft Office PowerPoint</Application>
  <PresentationFormat>全屏显示(4:3)</PresentationFormat>
  <Paragraphs>160</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Garamond</vt:lpstr>
      <vt:lpstr>Wingdings</vt:lpstr>
      <vt:lpstr>Edge</vt:lpstr>
      <vt:lpstr>Lecture 20 C’s Memory Model 第20讲 C的内存模型</vt:lpstr>
      <vt:lpstr>1 C0和C内存模型</vt:lpstr>
      <vt:lpstr>1 C0和C内存模型（续）</vt:lpstr>
      <vt:lpstr>1 C0和C内存模型（续）</vt:lpstr>
      <vt:lpstr>1 C0和C内存模型（续）</vt:lpstr>
      <vt:lpstr>2 数组和指针算术运算</vt:lpstr>
      <vt:lpstr>2 数组和指针算术运算（续）</vt:lpstr>
      <vt:lpstr>2 数组和指针算术运算（续）</vt:lpstr>
      <vt:lpstr>3 未定义的行为</vt:lpstr>
      <vt:lpstr>3 未定义的行为（续）</vt:lpstr>
      <vt:lpstr>3 未定义的行为（续）</vt:lpstr>
      <vt:lpstr>3 未定义的行为（续）</vt:lpstr>
      <vt:lpstr>4 地址</vt:lpstr>
      <vt:lpstr>4 地址（续）</vt:lpstr>
      <vt:lpstr>5 栈分配</vt:lpstr>
      <vt:lpstr>5 栈分配（续）</vt:lpstr>
      <vt:lpstr>5 栈分配（续）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512</cp:revision>
  <cp:lastPrinted>1601-01-01T00:00:00Z</cp:lastPrinted>
  <dcterms:created xsi:type="dcterms:W3CDTF">2014-11-05T12:07:07Z</dcterms:created>
  <dcterms:modified xsi:type="dcterms:W3CDTF">2024-04-26T02:06:11Z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