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Hello everyone, I’m Barış and my friend is Berk.Today we are going to talk about our project Behind The Wheel.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7c673bf80_0_18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7c673bf80_0_18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c296878a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c296878a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this project, we’re looking into the </a:t>
            </a:r>
            <a:r>
              <a:rPr b="1" lang="en" sz="1500"/>
              <a:t>accidents occured in the United States</a:t>
            </a:r>
            <a:r>
              <a:rPr lang="en" sz="1500"/>
              <a:t> to figure out the </a:t>
            </a:r>
            <a:r>
              <a:rPr b="1" lang="en" sz="1500"/>
              <a:t>common factors</a:t>
            </a:r>
            <a:r>
              <a:rPr lang="en" sz="1500"/>
              <a:t> and </a:t>
            </a:r>
            <a:r>
              <a:rPr b="1" lang="en" sz="1500"/>
              <a:t>how serious accidents are</a:t>
            </a:r>
            <a:r>
              <a:rPr lang="en" sz="1500"/>
              <a:t>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We want to see how different things like </a:t>
            </a:r>
            <a:r>
              <a:rPr b="1" lang="en" sz="1500"/>
              <a:t>weather, time and the location of the incident affect an accident. 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That is we want to</a:t>
            </a:r>
            <a:r>
              <a:rPr b="1" lang="en" sz="1500"/>
              <a:t> explore the interesting relationships in accidents occured in United States.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will help us to </a:t>
            </a:r>
            <a:r>
              <a:rPr b="1" lang="en" sz="1500"/>
              <a:t>find practical ways to make roads safer and reduce the harm of accidents</a:t>
            </a:r>
            <a:r>
              <a:rPr lang="en" sz="1500"/>
              <a:t>.</a:t>
            </a:r>
            <a:endParaRPr sz="15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dc296878a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dc296878a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For this project, </a:t>
            </a:r>
            <a:r>
              <a:rPr lang="en" sz="1500"/>
              <a:t>we chose the </a:t>
            </a:r>
            <a:r>
              <a:rPr b="1" lang="en" sz="1500"/>
              <a:t>US Accidents dataset </a:t>
            </a:r>
            <a:r>
              <a:rPr b="1" lang="en" sz="1500">
                <a:solidFill>
                  <a:schemeClr val="dk1"/>
                </a:solidFill>
              </a:rPr>
              <a:t>from </a:t>
            </a:r>
            <a:r>
              <a:rPr b="1" lang="en" sz="1500"/>
              <a:t>Kaggle</a:t>
            </a:r>
            <a:r>
              <a:rPr lang="en" sz="1500"/>
              <a:t>, which </a:t>
            </a:r>
            <a:r>
              <a:rPr lang="en" sz="1500">
                <a:solidFill>
                  <a:schemeClr val="dk1"/>
                </a:solidFill>
              </a:rPr>
              <a:t>covers </a:t>
            </a:r>
            <a:r>
              <a:rPr lang="en" sz="1500"/>
              <a:t>traffic accidents across the United States from 2016 to 2023. This data set is suited to our needs for several reasons: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Firstly This dataset </a:t>
            </a:r>
            <a:r>
              <a:rPr lang="en" sz="1500">
                <a:solidFill>
                  <a:schemeClr val="dk1"/>
                </a:solidFill>
              </a:rPr>
              <a:t>covers </a:t>
            </a:r>
            <a:r>
              <a:rPr lang="en" sz="1500"/>
              <a:t>a </a:t>
            </a:r>
            <a:r>
              <a:rPr b="1" lang="en" sz="1500"/>
              <a:t>seven-year period </a:t>
            </a:r>
            <a:r>
              <a:rPr lang="en" sz="1500"/>
              <a:t>and includes information from 49 states, total of 7.7 million records of accidents </a:t>
            </a:r>
            <a:r>
              <a:rPr lang="en" sz="1500">
                <a:solidFill>
                  <a:schemeClr val="dk1"/>
                </a:solidFill>
              </a:rPr>
              <a:t>with </a:t>
            </a:r>
            <a:r>
              <a:rPr lang="en" sz="1500"/>
              <a:t>3 GB in size.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Also the dataset offers </a:t>
            </a:r>
            <a:r>
              <a:rPr b="1" lang="en" sz="1500">
                <a:solidFill>
                  <a:schemeClr val="dk1"/>
                </a:solidFill>
              </a:rPr>
              <a:t>Rich Features </a:t>
            </a:r>
            <a:r>
              <a:rPr lang="en" sz="1500"/>
              <a:t>for each accident, covering 46 different aspects such as the exact location, weather conditions at the time, when it happened, and what was the road conditions.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These details help us spot trends and understand the factors contributing to the accidents.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en" sz="1500"/>
              <a:t>Finally </a:t>
            </a:r>
            <a:r>
              <a:rPr lang="en" sz="1500">
                <a:solidFill>
                  <a:schemeClr val="dk1"/>
                </a:solidFill>
              </a:rPr>
              <a:t>The dataset includes </a:t>
            </a:r>
            <a:r>
              <a:rPr b="1" lang="en" sz="1500"/>
              <a:t>severity</a:t>
            </a:r>
            <a:r>
              <a:rPr lang="en" sz="1500"/>
              <a:t> </a:t>
            </a:r>
            <a:r>
              <a:rPr b="1" lang="en" sz="1500">
                <a:solidFill>
                  <a:schemeClr val="dk1"/>
                </a:solidFill>
              </a:rPr>
              <a:t>Labels</a:t>
            </a:r>
            <a:r>
              <a:rPr lang="en" sz="1500"/>
              <a:t>, it categorizes accidents based on their severity, with labels such as fatal, highly severe, moderate </a:t>
            </a:r>
            <a:r>
              <a:rPr lang="en" sz="1500">
                <a:solidFill>
                  <a:schemeClr val="dk1"/>
                </a:solidFill>
              </a:rPr>
              <a:t>and </a:t>
            </a:r>
            <a:r>
              <a:rPr lang="en" sz="1500"/>
              <a:t>minor.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This classification is essential for our research because it allows us to gain deeper insights. 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c296878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c296878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So, you can see the four main steps of our solution..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First,</a:t>
            </a:r>
            <a:r>
              <a:rPr lang="en" sz="1300">
                <a:solidFill>
                  <a:schemeClr val="dk1"/>
                </a:solidFill>
              </a:rPr>
              <a:t> we started with exploring the dataset. We identified the key features like location, time, and weather that might influence accident.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Then,</a:t>
            </a:r>
            <a:r>
              <a:rPr lang="en" sz="1300">
                <a:solidFill>
                  <a:schemeClr val="dk1"/>
                </a:solidFill>
              </a:rPr>
              <a:t> the relationships between features ar</a:t>
            </a:r>
            <a:r>
              <a:rPr lang="en" sz="1300">
                <a:solidFill>
                  <a:schemeClr val="dk1"/>
                </a:solidFill>
              </a:rPr>
              <a:t>e </a:t>
            </a:r>
            <a:r>
              <a:rPr lang="en" sz="1300">
                <a:solidFill>
                  <a:schemeClr val="dk1"/>
                </a:solidFill>
              </a:rPr>
              <a:t>investigated. For instance, </a:t>
            </a:r>
            <a:r>
              <a:rPr lang="en" sz="1300">
                <a:solidFill>
                  <a:schemeClr val="dk1"/>
                </a:solidFill>
              </a:rPr>
              <a:t>are </a:t>
            </a:r>
            <a:r>
              <a:rPr lang="en" sz="1300">
                <a:solidFill>
                  <a:schemeClr val="dk1"/>
                </a:solidFill>
              </a:rPr>
              <a:t>certain weather conditions associat</a:t>
            </a:r>
            <a:r>
              <a:rPr lang="en" sz="1300">
                <a:solidFill>
                  <a:schemeClr val="dk1"/>
                </a:solidFill>
              </a:rPr>
              <a:t>ed</a:t>
            </a:r>
            <a:r>
              <a:rPr lang="en" sz="1300">
                <a:solidFill>
                  <a:schemeClr val="dk1"/>
                </a:solidFill>
              </a:rPr>
              <a:t> with more severe accidents? Does accident severity vary by location? 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Are there temporal patterns? Are there more accidents during rush hours?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After that,</a:t>
            </a:r>
            <a:r>
              <a:rPr lang="en" sz="1300">
                <a:solidFill>
                  <a:schemeClr val="dk1"/>
                </a:solidFill>
              </a:rPr>
              <a:t>We used apache Spark for handling large datasets efficiently since it parallelizes computations to speed up processing and optimizes memory/storage usage.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Finally, </a:t>
            </a:r>
            <a:r>
              <a:rPr lang="en" sz="1300">
                <a:solidFill>
                  <a:schemeClr val="dk1"/>
                </a:solidFill>
              </a:rPr>
              <a:t>Visualizations like</a:t>
            </a:r>
            <a:r>
              <a:rPr lang="en" sz="1300">
                <a:solidFill>
                  <a:srgbClr val="FF0000"/>
                </a:solidFill>
              </a:rPr>
              <a:t> bar graphs, pie charts </a:t>
            </a:r>
            <a:r>
              <a:rPr lang="en" sz="1300">
                <a:solidFill>
                  <a:schemeClr val="dk1"/>
                </a:solidFill>
              </a:rPr>
              <a:t>are created to highlight relationships. Also, the model results will be interpreted to understand which features contribute most to accident severity.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c296878a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c296878a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Here we can see the top 10 states and cities with the most number of road accidents cases </a:t>
            </a:r>
            <a:r>
              <a:rPr lang="en" sz="1200">
                <a:solidFill>
                  <a:schemeClr val="dk1"/>
                </a:solidFill>
              </a:rPr>
              <a:t>in the US</a:t>
            </a:r>
            <a:r>
              <a:rPr lang="en" sz="1200"/>
              <a:t> between the years from 2016 to 2023.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we can see from the figures, </a:t>
            </a:r>
            <a:r>
              <a:rPr lang="en" sz="1200"/>
              <a:t>California is the state with the most road accidents </a:t>
            </a:r>
            <a:r>
              <a:rPr lang="en" sz="1200">
                <a:solidFill>
                  <a:schemeClr val="dk1"/>
                </a:solidFill>
              </a:rPr>
              <a:t>cases, with over 1.7 Million traffic accidents</a:t>
            </a:r>
            <a:r>
              <a:rPr lang="en" sz="1200"/>
              <a:t>. Afterwards, Florida and Texas follows it.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Miami is the city with the most road accidents cases, with over 175,000 traffic accidents. Afterwards, Houston follows it.</a:t>
            </a:r>
            <a:endParaRPr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e41aed5e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de41aed5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hours with the highest number of accidents are 7-8 A.M. (7.6%) and 4-5 P.M. (7.53%). These hours are highlighted in red, indicating they are the peak times for road accidents.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These times correspond to typical rush hours when traffic is dense due to people commuting to and from work.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Early morning (midnight to 4 A.M.) has the lowest accident percentages, likely due to fewer vehicles on the road.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data suggests heightened caution during rush hours (7-8 A.M. and 4-5 P.M.) is necessary to reduce accidents. </a:t>
            </a:r>
            <a:br>
              <a:rPr lang="en" sz="1200"/>
            </a:br>
            <a:r>
              <a:rPr lang="en" sz="1200"/>
              <a:t>Traffic management and safety measures might be most needed during these peak times to mitigate risks.</a:t>
            </a:r>
            <a:endParaRPr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e41aed5e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e41aed5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this figure you can see the four different levels of severity. Our insights about the </a:t>
            </a:r>
            <a:r>
              <a:rPr lang="en" sz="1200"/>
              <a:t>severity</a:t>
            </a:r>
            <a:r>
              <a:rPr lang="en" sz="1200"/>
              <a:t> are as follows: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nearly 80% Cases of road accidents, the impact on the traffic was Moderate (Severity-2). That is </a:t>
            </a:r>
            <a:r>
              <a:rPr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njuries that usually do not require extensive medical treatment.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2.65% Cases of road accidents, the impact on the traffic was highly Severe (Severity-4) which </a:t>
            </a:r>
            <a:r>
              <a:rPr lang="en" sz="1200">
                <a:solidFill>
                  <a:schemeClr val="dk1"/>
                </a:solidFill>
              </a:rPr>
              <a:t>resulting in the loss of life.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—-----------------------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Injury: Situations where the individuals involved in the road accident do not sustain any injuries.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Slight Injury: Injuries that are not severe and usually do not require extensive medical treatment.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Severe Injury: Serious injuries that require medical attention and may have long-term effects on the individuals’ health.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Fatal Injury: The most severe outcome, resulting in the loss of life1.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e41aed5e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e41aed5e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Road Condition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97.23% of the cases, there were no Stop sign near the accident area.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14.80% road accident cases recorded near the traffic signal.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 11.31% cases, road accidents happened near the crossing.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13.49% road accident cases recorded near the junctions.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c296878a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c296878a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As we have mentioned before, we have seen that these traffic accidents depend on </a:t>
            </a:r>
            <a:r>
              <a:rPr b="1" lang="en" sz="1200"/>
              <a:t>multiple factors</a:t>
            </a:r>
            <a:r>
              <a:rPr lang="en" sz="1200"/>
              <a:t>. 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 order to reduce road accidents we should consider these factors and take the necessary precautions. 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For instance, we must pay attention and obey the traffic signs. Or while commuting to and from work we should consider using public transportations.</a:t>
            </a:r>
            <a:br>
              <a:rPr lang="en" sz="1200"/>
            </a:b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There are other graphs that we </a:t>
            </a:r>
            <a:r>
              <a:rPr lang="en" sz="1200"/>
              <a:t>couldn't</a:t>
            </a:r>
            <a:r>
              <a:rPr lang="en" sz="1200"/>
              <a:t> show due to time constraints. For example, accident statistics by month/day, by weather etc.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If we have time, we also want to make </a:t>
            </a:r>
            <a:r>
              <a:rPr b="1" lang="en" sz="1200"/>
              <a:t>predictions about the severity of the road accident </a:t>
            </a:r>
            <a:r>
              <a:rPr lang="en" sz="1200"/>
              <a:t>by using machine learning.</a:t>
            </a:r>
            <a:endParaRPr sz="1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We used </a:t>
            </a:r>
            <a:r>
              <a:rPr b="1" lang="en" sz="1200"/>
              <a:t>Apache Spark</a:t>
            </a:r>
            <a:r>
              <a:rPr lang="en" sz="1200"/>
              <a:t> for the development of the project and this has been a great benefit. Because it would have taken much more time to process and graph a large data of 3 GB without spark. Spark shortened this time considerably for us.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48525" y="435200"/>
            <a:ext cx="7781700" cy="239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4320"/>
              <a:t>Behind The Wheel</a:t>
            </a:r>
            <a:endParaRPr b="1" sz="432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77825" y="3203275"/>
            <a:ext cx="8123100" cy="9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Berk Güler</a:t>
            </a:r>
            <a:endParaRPr i="1"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D9D9D9"/>
                </a:solidFill>
              </a:rPr>
              <a:t>Mustafa Barış Emektar</a:t>
            </a:r>
            <a:endParaRPr i="1">
              <a:solidFill>
                <a:srgbClr val="D9D9D9"/>
              </a:solidFill>
            </a:endParaRPr>
          </a:p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925" y="3203275"/>
            <a:ext cx="3659374" cy="20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0" y="991475"/>
            <a:ext cx="92007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000"/>
              <a:t>THANK YOU</a:t>
            </a:r>
            <a:endParaRPr sz="1000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16700" y="3049500"/>
            <a:ext cx="8520600" cy="12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D9D9D9"/>
                </a:solidFill>
              </a:rPr>
              <a:t>Berk Güler</a:t>
            </a:r>
            <a:endParaRPr i="1" sz="2400">
              <a:solidFill>
                <a:srgbClr val="D9D9D9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rgbClr val="D9D9D9"/>
                </a:solidFill>
              </a:rPr>
              <a:t>Mustafa Barış Emektar</a:t>
            </a:r>
            <a:endParaRPr i="1" sz="2400"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cxnSp>
        <p:nvCxnSpPr>
          <p:cNvPr id="140" name="Google Shape;140;p22"/>
          <p:cNvCxnSpPr/>
          <p:nvPr/>
        </p:nvCxnSpPr>
        <p:spPr>
          <a:xfrm>
            <a:off x="416700" y="2619375"/>
            <a:ext cx="836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494450"/>
            <a:ext cx="5454600" cy="21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</a:t>
            </a:r>
            <a:r>
              <a:rPr b="1" lang="en" sz="1700"/>
              <a:t>xploration </a:t>
            </a:r>
            <a:r>
              <a:rPr lang="en" sz="1700"/>
              <a:t>of relationships between various features (such as weather conditions, time of day, and location) and their </a:t>
            </a:r>
            <a:r>
              <a:rPr lang="en" sz="1700"/>
              <a:t>impact</a:t>
            </a:r>
            <a:r>
              <a:rPr lang="en" sz="1700"/>
              <a:t> on accidents occured in U.S. </a:t>
            </a:r>
            <a:br>
              <a:rPr lang="en" sz="1700"/>
            </a:br>
            <a:endParaRPr sz="1700"/>
          </a:p>
          <a:p>
            <a:pPr indent="-3365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Actionable insights</a:t>
            </a:r>
            <a:r>
              <a:rPr lang="en" sz="1700"/>
              <a:t> for improving road safety and minimizing the consequences of accidents.</a:t>
            </a:r>
            <a:endParaRPr sz="1700"/>
          </a:p>
        </p:txBody>
      </p: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3325" y="1614925"/>
            <a:ext cx="2689025" cy="26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55175" y="1152475"/>
            <a:ext cx="5006700" cy="37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 Accidents dataset from Kaggle </a:t>
            </a:r>
            <a:br>
              <a:rPr lang="en"/>
            </a:br>
            <a:r>
              <a:rPr lang="en"/>
              <a:t>(2016 to 2023)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 Scope and Size</a:t>
            </a:r>
            <a:endParaRPr/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Accidents occurred in the 49 states of the USA.</a:t>
            </a:r>
            <a:endParaRPr/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7.7 million accident records with 3.06GB of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Rich Features</a:t>
            </a:r>
            <a:endParaRPr/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46 different aspects such as the exact location, the weather and road conditions, when it happened.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Severity Labels</a:t>
            </a:r>
            <a:endParaRPr/>
          </a:p>
          <a:p>
            <a:pPr indent="-317500" lvl="1" marL="85725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Four level of accident severity (such as fatal, highly severe, moderate and minor)</a:t>
            </a:r>
            <a:endParaRPr/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" name="Google Shape;78;p15"/>
          <p:cNvGrpSpPr/>
          <p:nvPr/>
        </p:nvGrpSpPr>
        <p:grpSpPr>
          <a:xfrm>
            <a:off x="5165278" y="1152481"/>
            <a:ext cx="3855882" cy="2981204"/>
            <a:chOff x="4278720" y="1273432"/>
            <a:chExt cx="4509276" cy="3325381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16589" y="3581663"/>
              <a:ext cx="2633550" cy="1017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278720" y="1273432"/>
              <a:ext cx="4509276" cy="20143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5248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Exploratory Data Analysis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Relationship Discovery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Scaling Up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Visualization and Interpretation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000000"/>
              </a:solidFill>
            </a:endParaRPr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2799" y="1909450"/>
            <a:ext cx="3154674" cy="22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9177" y="912663"/>
            <a:ext cx="4101224" cy="353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900" y="923800"/>
            <a:ext cx="4105656" cy="3529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653" y="480250"/>
            <a:ext cx="4854695" cy="418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100" y="333250"/>
            <a:ext cx="5625801" cy="4688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b="70641" l="56159" r="14501" t="9067"/>
          <a:stretch/>
        </p:blipFill>
        <p:spPr>
          <a:xfrm>
            <a:off x="4842413" y="445028"/>
            <a:ext cx="2549124" cy="220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0"/>
          <p:cNvGrpSpPr/>
          <p:nvPr/>
        </p:nvGrpSpPr>
        <p:grpSpPr>
          <a:xfrm>
            <a:off x="1575675" y="366428"/>
            <a:ext cx="2730676" cy="4464947"/>
            <a:chOff x="1575675" y="366428"/>
            <a:chExt cx="2730676" cy="4464947"/>
          </a:xfrm>
        </p:grpSpPr>
        <p:pic>
          <p:nvPicPr>
            <p:cNvPr id="119" name="Google Shape;119;p20"/>
            <p:cNvPicPr preferRelativeResize="0"/>
            <p:nvPr/>
          </p:nvPicPr>
          <p:blipFill rotWithShape="1">
            <a:blip r:embed="rId3">
              <a:alphaModFix/>
            </a:blip>
            <a:srcRect b="31793" l="15357" r="56654" t="49915"/>
            <a:stretch/>
          </p:blipFill>
          <p:spPr>
            <a:xfrm>
              <a:off x="1597950" y="366428"/>
              <a:ext cx="2708400" cy="2177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0"/>
            <p:cNvPicPr preferRelativeResize="0"/>
            <p:nvPr/>
          </p:nvPicPr>
          <p:blipFill rotWithShape="1">
            <a:blip r:embed="rId3">
              <a:alphaModFix/>
            </a:blip>
            <a:srcRect b="11681" l="15358" r="56862" t="70660"/>
            <a:stretch/>
          </p:blipFill>
          <p:spPr>
            <a:xfrm>
              <a:off x="1575675" y="2710425"/>
              <a:ext cx="2730676" cy="21209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50922" l="56159" r="14501" t="29996"/>
          <a:stretch/>
        </p:blipFill>
        <p:spPr>
          <a:xfrm>
            <a:off x="4701300" y="2648725"/>
            <a:ext cx="2831352" cy="23017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2" name="Google Shape;122;p20"/>
          <p:cNvGrpSpPr/>
          <p:nvPr/>
        </p:nvGrpSpPr>
        <p:grpSpPr>
          <a:xfrm>
            <a:off x="4714700" y="294262"/>
            <a:ext cx="2831352" cy="4656213"/>
            <a:chOff x="4731550" y="294262"/>
            <a:chExt cx="2831352" cy="4656213"/>
          </a:xfrm>
        </p:grpSpPr>
        <p:pic>
          <p:nvPicPr>
            <p:cNvPr id="123" name="Google Shape;123;p20"/>
            <p:cNvPicPr preferRelativeResize="0"/>
            <p:nvPr/>
          </p:nvPicPr>
          <p:blipFill rotWithShape="1">
            <a:blip r:embed="rId3">
              <a:alphaModFix/>
            </a:blip>
            <a:srcRect b="70641" l="56159" r="14501" t="9067"/>
            <a:stretch/>
          </p:blipFill>
          <p:spPr>
            <a:xfrm>
              <a:off x="4771887" y="294262"/>
              <a:ext cx="2750676" cy="2377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20"/>
            <p:cNvPicPr preferRelativeResize="0"/>
            <p:nvPr/>
          </p:nvPicPr>
          <p:blipFill rotWithShape="1">
            <a:blip r:embed="rId3">
              <a:alphaModFix/>
            </a:blip>
            <a:srcRect b="50922" l="56159" r="14501" t="29996"/>
            <a:stretch/>
          </p:blipFill>
          <p:spPr>
            <a:xfrm>
              <a:off x="4731550" y="2648725"/>
              <a:ext cx="2831352" cy="23017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 rotWithShape="1">
          <a:blip r:embed="rId3">
            <a:alphaModFix/>
          </a:blip>
          <a:srcRect b="17736" l="0" r="0" t="14383"/>
          <a:stretch/>
        </p:blipFill>
        <p:spPr>
          <a:xfrm>
            <a:off x="1443925" y="2389741"/>
            <a:ext cx="6256148" cy="26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491625" y="1142375"/>
            <a:ext cx="35487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Depend on multiple factors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Other figures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5207850" y="1142375"/>
            <a:ext cx="3264600" cy="17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Predictions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Apache Spark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