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8" r:id="rId14"/>
    <p:sldId id="279" r:id="rId15"/>
    <p:sldId id="277" r:id="rId16"/>
    <p:sldId id="276" r:id="rId17"/>
    <p:sldId id="28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pP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YES24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리뷰 점수 분포도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리뷰점수=내용점수+편집점수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산뜻돋움" panose="02000000000000000000" pitchFamily="2" charset="-127"/>
                    <a:ea typeface="한컴산뜻돋움" panose="02000000000000000000" pitchFamily="2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2점</c:v>
                </c:pt>
                <c:pt idx="1">
                  <c:v>3점</c:v>
                </c:pt>
                <c:pt idx="2">
                  <c:v>4점</c:v>
                </c:pt>
                <c:pt idx="3">
                  <c:v>5점</c:v>
                </c:pt>
                <c:pt idx="4">
                  <c:v>6점</c:v>
                </c:pt>
                <c:pt idx="5">
                  <c:v>7점</c:v>
                </c:pt>
                <c:pt idx="6">
                  <c:v>8점</c:v>
                </c:pt>
                <c:pt idx="7">
                  <c:v>9점</c:v>
                </c:pt>
                <c:pt idx="8">
                  <c:v>10점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2410</c:v>
                </c:pt>
                <c:pt idx="1">
                  <c:v>749</c:v>
                </c:pt>
                <c:pt idx="2">
                  <c:v>2789</c:v>
                </c:pt>
                <c:pt idx="3">
                  <c:v>2985</c:v>
                </c:pt>
                <c:pt idx="4">
                  <c:v>23223</c:v>
                </c:pt>
                <c:pt idx="5">
                  <c:v>21426</c:v>
                </c:pt>
                <c:pt idx="6">
                  <c:v>135166</c:v>
                </c:pt>
                <c:pt idx="7">
                  <c:v>68379</c:v>
                </c:pt>
                <c:pt idx="8">
                  <c:v>494226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D8-4086-BDBF-A739EAA0A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96713551"/>
        <c:axId val="296709391"/>
      </c:barChart>
      <c:catAx>
        <c:axId val="296713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pPr>
            <a:endParaRPr lang="ko-KR"/>
          </a:p>
        </c:txPr>
        <c:crossAx val="296709391"/>
        <c:crosses val="autoZero"/>
        <c:auto val="1"/>
        <c:lblAlgn val="ctr"/>
        <c:lblOffset val="100"/>
        <c:noMultiLvlLbl val="0"/>
      </c:catAx>
      <c:valAx>
        <c:axId val="296709391"/>
        <c:scaling>
          <c:orientation val="minMax"/>
          <c:max val="5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pPr>
            <a:endParaRPr lang="ko-KR"/>
          </a:p>
        </c:txPr>
        <c:crossAx val="296713551"/>
        <c:crosses val="autoZero"/>
        <c:crossBetween val="between"/>
        <c:majorUnit val="100000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pPr>
            <a:endParaRPr lang="ko-KR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E922-05F6-4C62-B157-8C1BAF3CD82D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7551-F63B-42DF-A688-804BD21C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0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E922-05F6-4C62-B157-8C1BAF3CD82D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7551-F63B-42DF-A688-804BD21C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4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E922-05F6-4C62-B157-8C1BAF3CD82D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7551-F63B-42DF-A688-804BD21C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6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E922-05F6-4C62-B157-8C1BAF3CD82D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7551-F63B-42DF-A688-804BD21C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E922-05F6-4C62-B157-8C1BAF3CD82D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7551-F63B-42DF-A688-804BD21C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8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E922-05F6-4C62-B157-8C1BAF3CD82D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7551-F63B-42DF-A688-804BD21C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2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E922-05F6-4C62-B157-8C1BAF3CD82D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7551-F63B-42DF-A688-804BD21C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E922-05F6-4C62-B157-8C1BAF3CD82D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7551-F63B-42DF-A688-804BD21C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19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E922-05F6-4C62-B157-8C1BAF3CD82D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7551-F63B-42DF-A688-804BD21C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6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E922-05F6-4C62-B157-8C1BAF3CD82D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7551-F63B-42DF-A688-804BD21C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7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E922-05F6-4C62-B157-8C1BAF3CD82D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7551-F63B-42DF-A688-804BD21C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5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BE922-05F6-4C62-B157-8C1BAF3CD82D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17551-F63B-42DF-A688-804BD21C2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rry2971/scraper-yes2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517" y="3013502"/>
            <a:ext cx="10141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YES24 </a:t>
            </a:r>
            <a:r>
              <a:rPr lang="ko-KR" altLang="en-US" sz="4800" dirty="0" smtClean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리뷰를 통한 감성 사전 구축</a:t>
            </a:r>
            <a:endParaRPr lang="ko-KR" altLang="en-US" sz="4800" dirty="0">
              <a:latin typeface="한컴산뜻돋움" panose="02000000000000000000" pitchFamily="2" charset="-127"/>
              <a:ea typeface="한컴산뜻돋움" panose="02000000000000000000" pitchFamily="2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0473" y="6273225"/>
            <a:ext cx="10141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이상진</a:t>
            </a:r>
            <a:endParaRPr lang="ko-KR" altLang="en-US" sz="3200" dirty="0">
              <a:latin typeface="한컴산뜻돋움" panose="02000000000000000000" pitchFamily="2" charset="-127"/>
              <a:ea typeface="한컴산뜻돋움" panose="02000000000000000000" pitchFamily="2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730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15113"/>
              </p:ext>
            </p:extLst>
          </p:nvPr>
        </p:nvGraphicFramePr>
        <p:xfrm>
          <a:off x="1105594" y="1338333"/>
          <a:ext cx="2992578" cy="5181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763">
                  <a:extLst>
                    <a:ext uri="{9D8B030D-6E8A-4147-A177-3AD203B41FA5}">
                      <a16:colId xmlns:a16="http://schemas.microsoft.com/office/drawing/2014/main" val="898420109"/>
                    </a:ext>
                  </a:extLst>
                </a:gridCol>
                <a:gridCol w="498763">
                  <a:extLst>
                    <a:ext uri="{9D8B030D-6E8A-4147-A177-3AD203B41FA5}">
                      <a16:colId xmlns:a16="http://schemas.microsoft.com/office/drawing/2014/main" val="3665602207"/>
                    </a:ext>
                  </a:extLst>
                </a:gridCol>
                <a:gridCol w="498763">
                  <a:extLst>
                    <a:ext uri="{9D8B030D-6E8A-4147-A177-3AD203B41FA5}">
                      <a16:colId xmlns:a16="http://schemas.microsoft.com/office/drawing/2014/main" val="4260527655"/>
                    </a:ext>
                  </a:extLst>
                </a:gridCol>
                <a:gridCol w="498763">
                  <a:extLst>
                    <a:ext uri="{9D8B030D-6E8A-4147-A177-3AD203B41FA5}">
                      <a16:colId xmlns:a16="http://schemas.microsoft.com/office/drawing/2014/main" val="540593979"/>
                    </a:ext>
                  </a:extLst>
                </a:gridCol>
                <a:gridCol w="498763">
                  <a:extLst>
                    <a:ext uri="{9D8B030D-6E8A-4147-A177-3AD203B41FA5}">
                      <a16:colId xmlns:a16="http://schemas.microsoft.com/office/drawing/2014/main" val="717373759"/>
                    </a:ext>
                  </a:extLst>
                </a:gridCol>
                <a:gridCol w="498763">
                  <a:extLst>
                    <a:ext uri="{9D8B030D-6E8A-4147-A177-3AD203B41FA5}">
                      <a16:colId xmlns:a16="http://schemas.microsoft.com/office/drawing/2014/main" val="854449227"/>
                    </a:ext>
                  </a:extLst>
                </a:gridCol>
              </a:tblGrid>
              <a:tr h="15240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긍정 단어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부정 단어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023777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리뷰 개수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100000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리뷰 개수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53584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142963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토큰 개수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1106161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토큰 개수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525768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54087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단어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빈도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확률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단어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빈도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확률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677670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좋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178168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0.161069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없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83548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0.158907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22882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160827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0.145392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72904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0.138662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287468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없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123268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0.111438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61217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0.116433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992561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119705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0.108217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좋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60341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0.114767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956250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많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108427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0.098021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많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45397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0.086344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69567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55904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0.050539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17249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0.032807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550995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어렵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19455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0.017588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그렇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14760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0.028073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80608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그렇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19389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0.017528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어렵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7915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0.015054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221316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맛있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18301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0.016545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재미있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7794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0.014824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01859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높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16779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0.015169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7607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0.014468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659058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재미있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16342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0.014774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6759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0.012855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44450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15935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0.014406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다르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6544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0.012447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591791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15319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0.013849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높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5807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0.011045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304337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힘들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13801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0.012476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깊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5803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0.011037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581205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다르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12019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0.010866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힘들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5732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0.010902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681855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6998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0.006326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괜찮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4854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0.009232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703349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재밌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6570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0.005939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짧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4124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0.007844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048270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깊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6402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0.005788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3827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0.007279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386608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괜찮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6242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0.005643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수많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3524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0.006703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94627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싫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6240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0.005641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싫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3488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0.006634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898336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편하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6153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0.005562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아쉽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3096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0.005889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10332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즐겁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6035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0.005456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어떻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2834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0.00539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869953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수많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5864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0.005301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재밌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2693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0.005122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55879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짧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5841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0.00528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젊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2384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0.004534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448185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빠르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5667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0.005123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가볍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2224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0.00423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611839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어떻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5453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0.00493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옳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2107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0.004007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87097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예쁘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4812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0.00435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2073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0.003943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63236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4516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0.004083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낮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1976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0.003758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870405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낮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4278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0.003867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새롭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1927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0.003665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320090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새롭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4152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0.003754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편하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1887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0.003589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27" marR="6927" marT="692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06277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0" y="0"/>
            <a:ext cx="12192000" cy="10307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긍정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·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부정 기준단어집합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(Standard </a:t>
            </a:r>
            <a:r>
              <a:rPr lang="en-US" altLang="ko-KR" sz="24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Positive·Negative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Words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 _ VA(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형용사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ko-KR" altLang="en-US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89814"/>
              </p:ext>
            </p:extLst>
          </p:nvPr>
        </p:nvGraphicFramePr>
        <p:xfrm>
          <a:off x="5443447" y="1338349"/>
          <a:ext cx="5351664" cy="5178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1944">
                  <a:extLst>
                    <a:ext uri="{9D8B030D-6E8A-4147-A177-3AD203B41FA5}">
                      <a16:colId xmlns:a16="http://schemas.microsoft.com/office/drawing/2014/main" val="1309334646"/>
                    </a:ext>
                  </a:extLst>
                </a:gridCol>
                <a:gridCol w="891944">
                  <a:extLst>
                    <a:ext uri="{9D8B030D-6E8A-4147-A177-3AD203B41FA5}">
                      <a16:colId xmlns:a16="http://schemas.microsoft.com/office/drawing/2014/main" val="1412890045"/>
                    </a:ext>
                  </a:extLst>
                </a:gridCol>
                <a:gridCol w="891944">
                  <a:extLst>
                    <a:ext uri="{9D8B030D-6E8A-4147-A177-3AD203B41FA5}">
                      <a16:colId xmlns:a16="http://schemas.microsoft.com/office/drawing/2014/main" val="3994543173"/>
                    </a:ext>
                  </a:extLst>
                </a:gridCol>
                <a:gridCol w="891944">
                  <a:extLst>
                    <a:ext uri="{9D8B030D-6E8A-4147-A177-3AD203B41FA5}">
                      <a16:colId xmlns:a16="http://schemas.microsoft.com/office/drawing/2014/main" val="1857944961"/>
                    </a:ext>
                  </a:extLst>
                </a:gridCol>
                <a:gridCol w="891944">
                  <a:extLst>
                    <a:ext uri="{9D8B030D-6E8A-4147-A177-3AD203B41FA5}">
                      <a16:colId xmlns:a16="http://schemas.microsoft.com/office/drawing/2014/main" val="753789089"/>
                    </a:ext>
                  </a:extLst>
                </a:gridCol>
                <a:gridCol w="891944">
                  <a:extLst>
                    <a:ext uri="{9D8B030D-6E8A-4147-A177-3AD203B41FA5}">
                      <a16:colId xmlns:a16="http://schemas.microsoft.com/office/drawing/2014/main" val="3470206004"/>
                    </a:ext>
                  </a:extLst>
                </a:gridCol>
              </a:tblGrid>
              <a:tr h="27253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긍정 단어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부정 단어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11543"/>
                  </a:ext>
                </a:extLst>
              </a:tr>
              <a:tr h="2725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리뷰 개수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100000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리뷰 개수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53584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15154"/>
                  </a:ext>
                </a:extLst>
              </a:tr>
              <a:tr h="2725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토큰 개수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1106161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토큰 개수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525768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965318"/>
                  </a:ext>
                </a:extLst>
              </a:tr>
              <a:tr h="2725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단어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빈도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확률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단어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빈도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확률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481062"/>
                  </a:ext>
                </a:extLst>
              </a:tr>
              <a:tr h="2725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좋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178168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0.161069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없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83548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0.158907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495623"/>
                  </a:ext>
                </a:extLst>
              </a:tr>
              <a:tr h="2725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같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160827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0.145392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61217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0.116433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321156"/>
                  </a:ext>
                </a:extLst>
              </a:tr>
              <a:tr h="2725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많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108427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0.098021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그렇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14760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0.028073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40124"/>
                  </a:ext>
                </a:extLst>
              </a:tr>
              <a:tr h="2725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쉽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55904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0.050539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재미있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7794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0.014824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647948"/>
                  </a:ext>
                </a:extLst>
              </a:tr>
              <a:tr h="2725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어렵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19455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0.017588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7607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0.014468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22518"/>
                  </a:ext>
                </a:extLst>
              </a:tr>
              <a:tr h="2725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맛있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18301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0.016545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다르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6544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0.012447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741783"/>
                  </a:ext>
                </a:extLst>
              </a:tr>
              <a:tr h="2725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높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16779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0.015169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적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3827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0.007279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954798"/>
                  </a:ext>
                </a:extLst>
              </a:tr>
              <a:tr h="2725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15319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0.013849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깊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5803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0.011037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24643"/>
                  </a:ext>
                </a:extLst>
              </a:tr>
              <a:tr h="2725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힘들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13801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0.012476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괜찮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4854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0.009232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347276"/>
                  </a:ext>
                </a:extLst>
              </a:tr>
              <a:tr h="2725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재밌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6570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0.005939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싫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3488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0.006634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260201"/>
                  </a:ext>
                </a:extLst>
              </a:tr>
              <a:tr h="2725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편하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6153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0.005562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수많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3524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0.006703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82499"/>
                  </a:ext>
                </a:extLst>
              </a:tr>
              <a:tr h="2725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즐겁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6035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0.005456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짧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4124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0.007844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27587"/>
                  </a:ext>
                </a:extLst>
              </a:tr>
              <a:tr h="2725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빠르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5667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0.005123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어떻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2834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0.00539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186879"/>
                  </a:ext>
                </a:extLst>
              </a:tr>
              <a:tr h="2725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예쁘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4812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0.00435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아쉽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3096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0.005889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527935"/>
                  </a:ext>
                </a:extLst>
              </a:tr>
              <a:tr h="2725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늦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4516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0.004083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젊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2384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0.004534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8" marR="12388" marT="12388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266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01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54599"/>
              </p:ext>
            </p:extLst>
          </p:nvPr>
        </p:nvGraphicFramePr>
        <p:xfrm>
          <a:off x="5425428" y="1338349"/>
          <a:ext cx="5369682" cy="5195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4947">
                  <a:extLst>
                    <a:ext uri="{9D8B030D-6E8A-4147-A177-3AD203B41FA5}">
                      <a16:colId xmlns:a16="http://schemas.microsoft.com/office/drawing/2014/main" val="4172927417"/>
                    </a:ext>
                  </a:extLst>
                </a:gridCol>
                <a:gridCol w="894947">
                  <a:extLst>
                    <a:ext uri="{9D8B030D-6E8A-4147-A177-3AD203B41FA5}">
                      <a16:colId xmlns:a16="http://schemas.microsoft.com/office/drawing/2014/main" val="1709429677"/>
                    </a:ext>
                  </a:extLst>
                </a:gridCol>
                <a:gridCol w="894947">
                  <a:extLst>
                    <a:ext uri="{9D8B030D-6E8A-4147-A177-3AD203B41FA5}">
                      <a16:colId xmlns:a16="http://schemas.microsoft.com/office/drawing/2014/main" val="2721358240"/>
                    </a:ext>
                  </a:extLst>
                </a:gridCol>
                <a:gridCol w="894947">
                  <a:extLst>
                    <a:ext uri="{9D8B030D-6E8A-4147-A177-3AD203B41FA5}">
                      <a16:colId xmlns:a16="http://schemas.microsoft.com/office/drawing/2014/main" val="4289731340"/>
                    </a:ext>
                  </a:extLst>
                </a:gridCol>
                <a:gridCol w="894947">
                  <a:extLst>
                    <a:ext uri="{9D8B030D-6E8A-4147-A177-3AD203B41FA5}">
                      <a16:colId xmlns:a16="http://schemas.microsoft.com/office/drawing/2014/main" val="3202706401"/>
                    </a:ext>
                  </a:extLst>
                </a:gridCol>
                <a:gridCol w="894947">
                  <a:extLst>
                    <a:ext uri="{9D8B030D-6E8A-4147-A177-3AD203B41FA5}">
                      <a16:colId xmlns:a16="http://schemas.microsoft.com/office/drawing/2014/main" val="4292623828"/>
                    </a:ext>
                  </a:extLst>
                </a:gridCol>
              </a:tblGrid>
              <a:tr h="27345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긍정 단어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부정 단어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788316"/>
                  </a:ext>
                </a:extLst>
              </a:tr>
              <a:tr h="273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리뷰 개수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100000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리뷰 개수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53584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32830"/>
                  </a:ext>
                </a:extLst>
              </a:tr>
              <a:tr h="273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토큰 개수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1106161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토큰 개수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525768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94355"/>
                  </a:ext>
                </a:extLst>
              </a:tr>
              <a:tr h="273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단어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빈도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확률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단어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빈도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확률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extLst>
                  <a:ext uri="{0D108BD9-81ED-4DB2-BD59-A6C34878D82A}">
                    <a16:rowId xmlns:a16="http://schemas.microsoft.com/office/drawing/2014/main" val="3992712192"/>
                  </a:ext>
                </a:extLst>
              </a:tr>
              <a:tr h="273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더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100451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0.09081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19580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0.037241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extLst>
                  <a:ext uri="{0D108BD9-81ED-4DB2-BD59-A6C34878D82A}">
                    <a16:rowId xmlns:a16="http://schemas.microsoft.com/office/drawing/2014/main" val="2875176318"/>
                  </a:ext>
                </a:extLst>
              </a:tr>
              <a:tr h="273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100055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0.090452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다시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15117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0.028752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extLst>
                  <a:ext uri="{0D108BD9-81ED-4DB2-BD59-A6C34878D82A}">
                    <a16:rowId xmlns:a16="http://schemas.microsoft.com/office/drawing/2014/main" val="4029712034"/>
                  </a:ext>
                </a:extLst>
              </a:tr>
              <a:tr h="273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많이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61741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0.055816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12411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0.023605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extLst>
                  <a:ext uri="{0D108BD9-81ED-4DB2-BD59-A6C34878D82A}">
                    <a16:rowId xmlns:a16="http://schemas.microsoft.com/office/drawing/2014/main" val="3384801007"/>
                  </a:ext>
                </a:extLst>
              </a:tr>
              <a:tr h="273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정말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59586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0.053867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지금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9693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0.018436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extLst>
                  <a:ext uri="{0D108BD9-81ED-4DB2-BD59-A6C34878D82A}">
                    <a16:rowId xmlns:a16="http://schemas.microsoft.com/office/drawing/2014/main" val="2359846584"/>
                  </a:ext>
                </a:extLst>
              </a:tr>
              <a:tr h="273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함께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50094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0.045286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조금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11939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0.022708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extLst>
                  <a:ext uri="{0D108BD9-81ED-4DB2-BD59-A6C34878D82A}">
                    <a16:rowId xmlns:a16="http://schemas.microsoft.com/office/drawing/2014/main" val="2571713332"/>
                  </a:ext>
                </a:extLst>
              </a:tr>
              <a:tr h="273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44614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0.040332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사실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9745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0.018535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extLst>
                  <a:ext uri="{0D108BD9-81ED-4DB2-BD59-A6C34878D82A}">
                    <a16:rowId xmlns:a16="http://schemas.microsoft.com/office/drawing/2014/main" val="1395942374"/>
                  </a:ext>
                </a:extLst>
              </a:tr>
              <a:tr h="273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가장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43628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0.039441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물론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11053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0.021023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extLst>
                  <a:ext uri="{0D108BD9-81ED-4DB2-BD59-A6C34878D82A}">
                    <a16:rowId xmlns:a16="http://schemas.microsoft.com/office/drawing/2014/main" val="1606031096"/>
                  </a:ext>
                </a:extLst>
              </a:tr>
              <a:tr h="273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42554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0.03847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아직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8865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0.016861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extLst>
                  <a:ext uri="{0D108BD9-81ED-4DB2-BD59-A6C34878D82A}">
                    <a16:rowId xmlns:a16="http://schemas.microsoft.com/office/drawing/2014/main" val="3628060016"/>
                  </a:ext>
                </a:extLst>
              </a:tr>
              <a:tr h="273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어떻게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40884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0.03696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얼마나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7202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0.013698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extLst>
                  <a:ext uri="{0D108BD9-81ED-4DB2-BD59-A6C34878D82A}">
                    <a16:rowId xmlns:a16="http://schemas.microsoft.com/office/drawing/2014/main" val="3937677025"/>
                  </a:ext>
                </a:extLst>
              </a:tr>
              <a:tr h="273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너무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40772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0.036859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그냥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9618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0.018293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extLst>
                  <a:ext uri="{0D108BD9-81ED-4DB2-BD59-A6C34878D82A}">
                    <a16:rowId xmlns:a16="http://schemas.microsoft.com/office/drawing/2014/main" val="243296083"/>
                  </a:ext>
                </a:extLst>
              </a:tr>
              <a:tr h="273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바로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36727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0.033202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그렇게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9476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0.018023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extLst>
                  <a:ext uri="{0D108BD9-81ED-4DB2-BD59-A6C34878D82A}">
                    <a16:rowId xmlns:a16="http://schemas.microsoft.com/office/drawing/2014/main" val="2508749255"/>
                  </a:ext>
                </a:extLst>
              </a:tr>
              <a:tr h="273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이렇게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33764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0.030524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이미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6564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0.012485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extLst>
                  <a:ext uri="{0D108BD9-81ED-4DB2-BD59-A6C34878D82A}">
                    <a16:rowId xmlns:a16="http://schemas.microsoft.com/office/drawing/2014/main" val="1907181017"/>
                  </a:ext>
                </a:extLst>
              </a:tr>
              <a:tr h="273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33482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0.030269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거의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5268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0.01002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extLst>
                  <a:ext uri="{0D108BD9-81ED-4DB2-BD59-A6C34878D82A}">
                    <a16:rowId xmlns:a16="http://schemas.microsoft.com/office/drawing/2014/main" val="1128547776"/>
                  </a:ext>
                </a:extLst>
              </a:tr>
              <a:tr h="273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31365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0.028355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그대로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5251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0.009987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extLst>
                  <a:ext uri="{0D108BD9-81ED-4DB2-BD59-A6C34878D82A}">
                    <a16:rowId xmlns:a16="http://schemas.microsoft.com/office/drawing/2014/main" val="3790215325"/>
                  </a:ext>
                </a:extLst>
              </a:tr>
              <a:tr h="273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22130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0.020006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전혀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5110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0.009719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430" marR="12430" marT="12430" marB="0" anchor="ctr"/>
                </a:tc>
                <a:extLst>
                  <a:ext uri="{0D108BD9-81ED-4DB2-BD59-A6C34878D82A}">
                    <a16:rowId xmlns:a16="http://schemas.microsoft.com/office/drawing/2014/main" val="12756350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0" y="0"/>
            <a:ext cx="12192000" cy="10307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긍정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·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부정 기준단어집합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(Standard </a:t>
            </a:r>
            <a:r>
              <a:rPr lang="en-US" altLang="ko-KR" sz="24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Positive·Negative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Words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 _ MAG(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부사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ko-KR" altLang="en-US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70244"/>
              </p:ext>
            </p:extLst>
          </p:nvPr>
        </p:nvGraphicFramePr>
        <p:xfrm>
          <a:off x="1787236" y="1338349"/>
          <a:ext cx="2310936" cy="5178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156">
                  <a:extLst>
                    <a:ext uri="{9D8B030D-6E8A-4147-A177-3AD203B41FA5}">
                      <a16:colId xmlns:a16="http://schemas.microsoft.com/office/drawing/2014/main" val="1126568436"/>
                    </a:ext>
                  </a:extLst>
                </a:gridCol>
                <a:gridCol w="385156">
                  <a:extLst>
                    <a:ext uri="{9D8B030D-6E8A-4147-A177-3AD203B41FA5}">
                      <a16:colId xmlns:a16="http://schemas.microsoft.com/office/drawing/2014/main" val="1212964206"/>
                    </a:ext>
                  </a:extLst>
                </a:gridCol>
                <a:gridCol w="385156">
                  <a:extLst>
                    <a:ext uri="{9D8B030D-6E8A-4147-A177-3AD203B41FA5}">
                      <a16:colId xmlns:a16="http://schemas.microsoft.com/office/drawing/2014/main" val="178831339"/>
                    </a:ext>
                  </a:extLst>
                </a:gridCol>
                <a:gridCol w="385156">
                  <a:extLst>
                    <a:ext uri="{9D8B030D-6E8A-4147-A177-3AD203B41FA5}">
                      <a16:colId xmlns:a16="http://schemas.microsoft.com/office/drawing/2014/main" val="4213981076"/>
                    </a:ext>
                  </a:extLst>
                </a:gridCol>
                <a:gridCol w="385156">
                  <a:extLst>
                    <a:ext uri="{9D8B030D-6E8A-4147-A177-3AD203B41FA5}">
                      <a16:colId xmlns:a16="http://schemas.microsoft.com/office/drawing/2014/main" val="2407169309"/>
                    </a:ext>
                  </a:extLst>
                </a:gridCol>
                <a:gridCol w="385156">
                  <a:extLst>
                    <a:ext uri="{9D8B030D-6E8A-4147-A177-3AD203B41FA5}">
                      <a16:colId xmlns:a16="http://schemas.microsoft.com/office/drawing/2014/main" val="1524506803"/>
                    </a:ext>
                  </a:extLst>
                </a:gridCol>
              </a:tblGrid>
              <a:tr h="11768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긍정 단어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부정 단어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35295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리뷰 개수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100000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리뷰 개수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53584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48614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토큰 개수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1106161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토큰 개수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525768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146966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단어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빈도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확률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단어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빈도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확률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36058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100451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0.09081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46091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0.087664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00939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100055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0.090452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32824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0.062431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339107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많이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61741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0.055816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많이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21493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0.040879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389222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정말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59586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0.053867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20987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0.039917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18894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함께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50094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0.045286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19616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0.037309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939204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44614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0.040332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19580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0.037241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441997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가장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43628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0.039441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너무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19280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0.03667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751332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42554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0.03847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가장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16525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0.03143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587469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어떻게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40884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0.03696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15799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0.030049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216751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너무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40772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0.036859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다시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15117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0.028752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95237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바로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36727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0.033202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어떻게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14993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0.028516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32186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이렇게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33764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0.030524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정말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14716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0.02799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401268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33482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0.030269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함께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13457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0.025595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254293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꼭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31365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0.028355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12411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0.023605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836555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26848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0.024271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바로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12126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0.023063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9712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다시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26764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0.024195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조금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11939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0.022708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34759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22130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0.020006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이렇게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11782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0.022409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961228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특히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21910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0.019807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물론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11053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0.021023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41732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21462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0.019402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사실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9745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0.018535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089981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없이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20257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0.018313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지금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9693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0.018436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267858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지금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19746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0.017851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그냥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9618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0.018293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52647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먼저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19394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0.017533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없이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9560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0.018183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014277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못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19320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0.017466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그렇게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9476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0.018023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582193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조금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18624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0.016837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아직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8865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0.016861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650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사실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18217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0.016469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못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8478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0.016125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421596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물론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17524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0.015842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특히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7974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0.015166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420549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아주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17507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0.015827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아주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7616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0.014485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3138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제대로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17345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0.01568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모두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7460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0.014189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190442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아직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16913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0.01529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얼마나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7202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0.013698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840965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매일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16815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0.015201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꼭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6960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0.013238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301736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모두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16635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0.015038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같이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6648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0.012644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602846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같이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16530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0.014944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이미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6564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0.012485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29248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직접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16156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0.014605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먼저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6504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0.01237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52316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더욱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15614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0.014115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6490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0.012344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881862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얼마나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14648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0.013242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제대로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6026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0.011461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962961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이제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14562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0.013164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스스로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5603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0.010657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55882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그냥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14038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0.012691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거의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5268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0.01002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711388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열심히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14017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0.012672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그대로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5251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0.009987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597733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스스로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13631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0.012323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전혀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5110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0.009719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317176"/>
                  </a:ext>
                </a:extLst>
              </a:tr>
              <a:tr h="11768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자주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12963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0.011719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더욱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5060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 dirty="0">
                          <a:effectLst/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0.009624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marL="5349" marR="5349" marT="534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332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30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07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단어 </a:t>
            </a:r>
            <a:r>
              <a:rPr lang="ko-KR" altLang="en-US" sz="24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임베딩</a:t>
            </a:r>
            <a:endParaRPr lang="ko-KR" altLang="en-US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387162"/>
            <a:ext cx="12192000" cy="1200329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586C0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ko-KR" sz="1600" dirty="0">
                <a:solidFill>
                  <a:srgbClr val="D4D4D4"/>
                </a:solidFill>
                <a:latin typeface="Lucida Console" panose="020B0609040504020204" pitchFamily="49" charset="0"/>
              </a:rPr>
              <a:t> </a:t>
            </a:r>
            <a:r>
              <a:rPr lang="en-US" altLang="ko-KR" sz="1600" dirty="0" err="1">
                <a:solidFill>
                  <a:srgbClr val="D4D4D4"/>
                </a:solidFill>
                <a:latin typeface="Lucida Console" panose="020B0609040504020204" pitchFamily="49" charset="0"/>
              </a:rPr>
              <a:t>gensim.models</a:t>
            </a:r>
            <a:r>
              <a:rPr lang="en-US" altLang="ko-KR" sz="1600" dirty="0">
                <a:solidFill>
                  <a:srgbClr val="D4D4D4"/>
                </a:solidFill>
                <a:latin typeface="Lucida Console" panose="020B0609040504020204" pitchFamily="49" charset="0"/>
              </a:rPr>
              <a:t> </a:t>
            </a:r>
            <a:r>
              <a:rPr lang="en-US" altLang="ko-KR" sz="1600" dirty="0">
                <a:solidFill>
                  <a:srgbClr val="C586C0"/>
                </a:solidFill>
                <a:latin typeface="Lucida Console" panose="020B0609040504020204" pitchFamily="49" charset="0"/>
              </a:rPr>
              <a:t>import</a:t>
            </a:r>
            <a:r>
              <a:rPr lang="en-US" altLang="ko-KR" sz="1600" dirty="0">
                <a:solidFill>
                  <a:srgbClr val="D4D4D4"/>
                </a:solidFill>
                <a:latin typeface="Lucida Console" panose="020B0609040504020204" pitchFamily="49" charset="0"/>
              </a:rPr>
              <a:t> Word2Vec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4D4D4"/>
                </a:solidFill>
                <a:latin typeface="Lucida Console" panose="020B0609040504020204" pitchFamily="49" charset="0"/>
              </a:rPr>
              <a:t>model = Word2Vec</a:t>
            </a:r>
            <a:r>
              <a:rPr lang="en-US" altLang="ko-KR" sz="1600" dirty="0">
                <a:solidFill>
                  <a:srgbClr val="DCDCDC"/>
                </a:solidFill>
                <a:latin typeface="Lucida Console" panose="020B0609040504020204" pitchFamily="49" charset="0"/>
              </a:rPr>
              <a:t>(</a:t>
            </a:r>
            <a:r>
              <a:rPr lang="en-US" altLang="ko-KR" sz="1600" dirty="0" err="1">
                <a:solidFill>
                  <a:srgbClr val="D4D4D4"/>
                </a:solidFill>
                <a:latin typeface="Lucida Console" panose="020B0609040504020204" pitchFamily="49" charset="0"/>
              </a:rPr>
              <a:t>posv_sentences</a:t>
            </a:r>
            <a:r>
              <a:rPr lang="en-US" altLang="ko-KR" sz="1600" dirty="0">
                <a:solidFill>
                  <a:srgbClr val="D4D4D4"/>
                </a:solidFill>
                <a:latin typeface="Lucida Console" panose="020B0609040504020204" pitchFamily="49" charset="0"/>
              </a:rPr>
              <a:t> + </a:t>
            </a:r>
            <a:r>
              <a:rPr lang="en-US" altLang="ko-KR" sz="1600" dirty="0" err="1" smtClean="0">
                <a:solidFill>
                  <a:srgbClr val="D4D4D4"/>
                </a:solidFill>
                <a:latin typeface="Lucida Console" panose="020B0609040504020204" pitchFamily="49" charset="0"/>
              </a:rPr>
              <a:t>negv_sentences</a:t>
            </a:r>
            <a:r>
              <a:rPr lang="en-US" altLang="ko-KR" sz="1600" dirty="0" smtClean="0">
                <a:solidFill>
                  <a:srgbClr val="DCDCDC"/>
                </a:solidFill>
                <a:latin typeface="Lucida Console" panose="020B060904050402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CDCDC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600" dirty="0" smtClean="0">
                <a:solidFill>
                  <a:srgbClr val="DCDCDC"/>
                </a:solidFill>
                <a:latin typeface="Lucida Console" panose="020B0609040504020204" pitchFamily="49" charset="0"/>
              </a:rPr>
              <a:t>	  </a:t>
            </a:r>
            <a:r>
              <a:rPr lang="en-US" altLang="ko-KR" sz="1600" dirty="0" smtClean="0">
                <a:solidFill>
                  <a:srgbClr val="D4D4D4"/>
                </a:solidFill>
                <a:latin typeface="Lucida Console" panose="020B0609040504020204" pitchFamily="49" charset="0"/>
              </a:rPr>
              <a:t>size=</a:t>
            </a:r>
            <a:r>
              <a:rPr lang="en-US" altLang="ko-KR" sz="1600" dirty="0" smtClean="0">
                <a:solidFill>
                  <a:srgbClr val="B5CEA8"/>
                </a:solidFill>
                <a:latin typeface="Lucida Console" panose="020B0609040504020204" pitchFamily="49" charset="0"/>
              </a:rPr>
              <a:t>100</a:t>
            </a:r>
            <a:r>
              <a:rPr lang="en-US" altLang="ko-KR" sz="1600" dirty="0">
                <a:solidFill>
                  <a:srgbClr val="DCDCDC"/>
                </a:solidFill>
                <a:latin typeface="Lucida Console" panose="020B0609040504020204" pitchFamily="49" charset="0"/>
              </a:rPr>
              <a:t>,</a:t>
            </a:r>
            <a:r>
              <a:rPr lang="en-US" altLang="ko-KR" sz="1600" dirty="0">
                <a:solidFill>
                  <a:srgbClr val="D4D4D4"/>
                </a:solidFill>
                <a:latin typeface="Lucida Console" panose="020B0609040504020204" pitchFamily="49" charset="0"/>
              </a:rPr>
              <a:t> window=</a:t>
            </a:r>
            <a:r>
              <a:rPr lang="en-US" altLang="ko-KR" sz="1600" dirty="0">
                <a:solidFill>
                  <a:srgbClr val="B5CEA8"/>
                </a:solidFill>
                <a:latin typeface="Lucida Console" panose="020B0609040504020204" pitchFamily="49" charset="0"/>
              </a:rPr>
              <a:t>2</a:t>
            </a:r>
            <a:r>
              <a:rPr lang="en-US" altLang="ko-KR" sz="1600" dirty="0">
                <a:solidFill>
                  <a:srgbClr val="DCDCDC"/>
                </a:solidFill>
                <a:latin typeface="Lucida Console" panose="020B0609040504020204" pitchFamily="49" charset="0"/>
              </a:rPr>
              <a:t>,</a:t>
            </a:r>
            <a:r>
              <a:rPr lang="en-US" altLang="ko-KR" sz="1600" dirty="0">
                <a:solidFill>
                  <a:srgbClr val="D4D4D4"/>
                </a:solidFill>
                <a:latin typeface="Lucida Console" panose="020B0609040504020204" pitchFamily="49" charset="0"/>
              </a:rPr>
              <a:t> </a:t>
            </a:r>
            <a:r>
              <a:rPr lang="en-US" altLang="ko-KR" sz="1600" dirty="0" err="1">
                <a:solidFill>
                  <a:srgbClr val="D4D4D4"/>
                </a:solidFill>
                <a:latin typeface="Lucida Console" panose="020B0609040504020204" pitchFamily="49" charset="0"/>
              </a:rPr>
              <a:t>min_count</a:t>
            </a:r>
            <a:r>
              <a:rPr lang="en-US" altLang="ko-KR" sz="1600" dirty="0">
                <a:solidFill>
                  <a:srgbClr val="D4D4D4"/>
                </a:solidFill>
                <a:latin typeface="Lucida Console" panose="020B0609040504020204" pitchFamily="49" charset="0"/>
              </a:rPr>
              <a:t>=</a:t>
            </a:r>
            <a:r>
              <a:rPr lang="en-US" altLang="ko-KR" sz="1600" dirty="0">
                <a:solidFill>
                  <a:srgbClr val="B5CEA8"/>
                </a:solidFill>
                <a:latin typeface="Lucida Console" panose="020B0609040504020204" pitchFamily="49" charset="0"/>
              </a:rPr>
              <a:t>10</a:t>
            </a:r>
            <a:r>
              <a:rPr lang="en-US" altLang="ko-KR" sz="1600" dirty="0">
                <a:solidFill>
                  <a:srgbClr val="DCDCDC"/>
                </a:solidFill>
                <a:latin typeface="Lucida Console" panose="020B0609040504020204" pitchFamily="49" charset="0"/>
              </a:rPr>
              <a:t>,</a:t>
            </a:r>
            <a:r>
              <a:rPr lang="en-US" altLang="ko-KR" sz="1600" dirty="0">
                <a:solidFill>
                  <a:srgbClr val="D4D4D4"/>
                </a:solidFill>
                <a:latin typeface="Lucida Console" panose="020B0609040504020204" pitchFamily="49" charset="0"/>
              </a:rPr>
              <a:t> workers=</a:t>
            </a:r>
            <a:r>
              <a:rPr lang="en-US" altLang="ko-KR" sz="1600" dirty="0">
                <a:solidFill>
                  <a:srgbClr val="B5CEA8"/>
                </a:solidFill>
                <a:latin typeface="Lucida Console" panose="020B0609040504020204" pitchFamily="49" charset="0"/>
              </a:rPr>
              <a:t>4</a:t>
            </a:r>
            <a:r>
              <a:rPr lang="en-US" altLang="ko-KR" sz="1600" dirty="0">
                <a:solidFill>
                  <a:srgbClr val="DCDCDC"/>
                </a:solidFill>
                <a:latin typeface="Lucida Console" panose="020B0609040504020204" pitchFamily="49" charset="0"/>
              </a:rPr>
              <a:t>,</a:t>
            </a:r>
            <a:r>
              <a:rPr lang="en-US" altLang="ko-KR" sz="1600" dirty="0">
                <a:solidFill>
                  <a:srgbClr val="D4D4D4"/>
                </a:solidFill>
                <a:latin typeface="Lucida Console" panose="020B0609040504020204" pitchFamily="49" charset="0"/>
              </a:rPr>
              <a:t> sg=</a:t>
            </a:r>
            <a:r>
              <a:rPr lang="en-US" altLang="ko-KR" sz="1600" dirty="0">
                <a:solidFill>
                  <a:srgbClr val="B5CEA8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1600" dirty="0">
                <a:solidFill>
                  <a:srgbClr val="DCDCDC"/>
                </a:solidFill>
                <a:latin typeface="Lucida Console" panose="020B0609040504020204" pitchFamily="49" charset="0"/>
              </a:rPr>
              <a:t>,</a:t>
            </a:r>
            <a:r>
              <a:rPr lang="en-US" altLang="ko-KR" sz="1600" dirty="0">
                <a:solidFill>
                  <a:srgbClr val="D4D4D4"/>
                </a:solidFill>
                <a:latin typeface="Lucida Console" panose="020B0609040504020204" pitchFamily="49" charset="0"/>
              </a:rPr>
              <a:t> </a:t>
            </a:r>
            <a:r>
              <a:rPr lang="en-US" altLang="ko-KR" sz="1600" dirty="0" err="1">
                <a:solidFill>
                  <a:srgbClr val="D4D4D4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ko-KR" sz="1600" dirty="0">
                <a:solidFill>
                  <a:srgbClr val="D4D4D4"/>
                </a:solidFill>
                <a:latin typeface="Lucida Console" panose="020B0609040504020204" pitchFamily="49" charset="0"/>
              </a:rPr>
              <a:t>=</a:t>
            </a:r>
            <a:r>
              <a:rPr lang="en-US" altLang="ko-KR" sz="1600" dirty="0">
                <a:solidFill>
                  <a:srgbClr val="B5CEA8"/>
                </a:solidFill>
                <a:latin typeface="Lucida Console" panose="020B0609040504020204" pitchFamily="49" charset="0"/>
              </a:rPr>
              <a:t>25</a:t>
            </a:r>
            <a:r>
              <a:rPr lang="en-US" altLang="ko-KR" sz="1600" dirty="0">
                <a:solidFill>
                  <a:srgbClr val="DCDCDC"/>
                </a:solidFill>
                <a:latin typeface="Lucida Console" panose="020B0609040504020204" pitchFamily="49" charset="0"/>
              </a:rPr>
              <a:t>,</a:t>
            </a:r>
            <a:r>
              <a:rPr lang="en-US" altLang="ko-KR" sz="1600" dirty="0">
                <a:solidFill>
                  <a:srgbClr val="D4D4D4"/>
                </a:solidFill>
                <a:latin typeface="Lucida Console" panose="020B0609040504020204" pitchFamily="49" charset="0"/>
              </a:rPr>
              <a:t> sample=</a:t>
            </a:r>
            <a:r>
              <a:rPr lang="en-US" altLang="ko-KR" sz="1600" dirty="0">
                <a:solidFill>
                  <a:srgbClr val="B5CEA8"/>
                </a:solidFill>
                <a:latin typeface="Lucida Console" panose="020B0609040504020204" pitchFamily="49" charset="0"/>
              </a:rPr>
              <a:t>0.00001</a:t>
            </a:r>
            <a:r>
              <a:rPr lang="en-US" altLang="ko-KR" sz="1600" dirty="0">
                <a:solidFill>
                  <a:srgbClr val="DCDCDC"/>
                </a:solidFill>
                <a:latin typeface="Lucida Console" panose="020B0609040504020204" pitchFamily="49" charset="0"/>
              </a:rPr>
              <a:t>)</a:t>
            </a:r>
            <a:endParaRPr lang="en-US" altLang="ko-KR" sz="1600" b="0" dirty="0">
              <a:solidFill>
                <a:srgbClr val="D4D4D4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9861" y="3230801"/>
            <a:ext cx="1130808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Set parameters </a:t>
            </a:r>
            <a:r>
              <a:rPr lang="en-US" altLang="ko-KR" sz="2400" dirty="0">
                <a:solidFill>
                  <a:srgbClr val="C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for genism Word2Vec </a:t>
            </a:r>
            <a:r>
              <a:rPr lang="en-US" altLang="ko-KR" sz="2400" dirty="0">
                <a:solidFill>
                  <a:srgbClr val="C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model</a:t>
            </a:r>
          </a:p>
          <a:p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rgbClr val="C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size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Dimension of literal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vector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C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window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Number of types algorithm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considers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C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min_count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Types only appeared more than </a:t>
            </a:r>
            <a:r>
              <a:rPr lang="en-US" altLang="ko-KR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min_count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are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considered.</a:t>
            </a:r>
            <a:b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	          By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setting, we can avoid removing all book titles from review text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C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workers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Number of cores for multi-processing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C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sg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1 for Skip-gram, other for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CBOW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C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iter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Number of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iteration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C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sample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The threshold for configuring which higher-frequency words are randomly </a:t>
            </a:r>
            <a:r>
              <a:rPr lang="en-US" altLang="ko-KR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downsampled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78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07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단어 </a:t>
            </a:r>
            <a:r>
              <a:rPr lang="ko-KR" altLang="en-US" sz="24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임베딩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결과 시각화</a:t>
            </a:r>
            <a:endParaRPr lang="ko-KR" altLang="en-US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525" y="1657350"/>
            <a:ext cx="109251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100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차원 → 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차원의 </a:t>
            </a:r>
            <a:r>
              <a:rPr lang="ko-KR" altLang="en-US" sz="2000" dirty="0" smtClean="0">
                <a:solidFill>
                  <a:srgbClr val="C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차원 축소</a:t>
            </a:r>
            <a:r>
              <a:rPr lang="en-US" altLang="ko-KR" sz="2000" dirty="0" smtClean="0">
                <a:solidFill>
                  <a:srgbClr val="C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(dimension reduction)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위해</a:t>
            </a:r>
            <a:endParaRPr lang="en-US" altLang="ko-KR" sz="20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2000" dirty="0">
                <a:solidFill>
                  <a:srgbClr val="C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t-SNE(t-Stochastic Neighbor Embedding)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알고리즘 사용</a:t>
            </a:r>
            <a:endParaRPr lang="en-US" altLang="ko-KR" sz="20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PCA(Principal component analysis), LDA(Linear discriminant analysis),</a:t>
            </a:r>
            <a:b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NMF(None-negative matrix factorization)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등의 기존 차원 축소 방식에 비해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ko-KR" altLang="en-US" sz="20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군집성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등을 유지시키므로 시각화에 비교적 적합함</a:t>
            </a:r>
            <a:endParaRPr lang="en-US" altLang="ko-KR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Van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der </a:t>
            </a:r>
            <a:r>
              <a:rPr lang="en-US" altLang="ko-KR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Maaten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L.J.P.; Hinton, G.E. (Nov 2008). "Visualizing Data Using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t-SNE".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 </a:t>
            </a:r>
            <a:r>
              <a:rPr lang="en-US" altLang="ko-KR" i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Journal of Machine Learning Research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 9: 2579–2605.</a:t>
            </a:r>
            <a:endParaRPr lang="en-US" altLang="ko-KR" sz="20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84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07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단어 </a:t>
            </a:r>
            <a:r>
              <a:rPr lang="ko-KR" altLang="en-US" sz="24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임베딩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결과 시각화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_ VA(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형용사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ko-KR" altLang="en-US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71" t="1181" r="1541" b="4129"/>
          <a:stretch/>
        </p:blipFill>
        <p:spPr>
          <a:xfrm>
            <a:off x="1566426" y="1030778"/>
            <a:ext cx="9059148" cy="58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07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단어 </a:t>
            </a:r>
            <a:r>
              <a:rPr lang="ko-KR" altLang="en-US" sz="24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임베딩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결과 시각화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_ MAG(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부사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ko-KR" altLang="en-US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047" t="941" r="798" b="2873"/>
          <a:stretch/>
        </p:blipFill>
        <p:spPr>
          <a:xfrm>
            <a:off x="1584146" y="1030778"/>
            <a:ext cx="9023709" cy="58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0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07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결과물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_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후처리</a:t>
            </a:r>
            <a:endParaRPr lang="ko-KR" altLang="en-US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438275"/>
            <a:ext cx="109251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이상훈 외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(2016)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에서는 단어를</a:t>
            </a:r>
            <a:endParaRPr lang="en-US" altLang="ko-KR" sz="20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strong positive/positive/neutral/weak negative/strong negative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 나누었으나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</a:p>
          <a:p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이러한 방식은 예를 들어 감성 사전을 기반으로 감성을 예측하는 모듈을 만들 때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</a:p>
          <a:p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해당 단어가 갖는 긍정 및 부정의 정도성을 불연속적으로 변환시켜 버린다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endParaRPr lang="en-US" altLang="ko-KR" sz="20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 과제에서는 긍정 형용사 목록과 부정 형용사 목록을 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join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시키면서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</a:p>
          <a:p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단어의 극성 처리를 아래와 같이 한다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endParaRPr lang="en-US" altLang="ko-KR" sz="20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20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positiveness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of word =</a:t>
            </a:r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0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max_similarity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(word, SP)</a:t>
            </a:r>
          </a:p>
          <a:p>
            <a:r>
              <a:rPr lang="en-US" altLang="ko-KR" sz="20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negativeness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of word = </a:t>
            </a:r>
            <a:r>
              <a:rPr lang="en-US" altLang="ko-KR" sz="20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max_similarity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(word, SN)</a:t>
            </a:r>
          </a:p>
          <a:p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SP = list of standard positive words, SN = list of standard negative 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words)</a:t>
            </a:r>
          </a:p>
        </p:txBody>
      </p:sp>
    </p:spTree>
    <p:extLst>
      <p:ext uri="{BB962C8B-B14F-4D97-AF65-F5344CB8AC3E}">
        <p14:creationId xmlns:p14="http://schemas.microsoft.com/office/powerpoint/2010/main" val="3535981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07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결과물</a:t>
            </a:r>
            <a:endParaRPr lang="ko-KR" altLang="en-US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91865"/>
              </p:ext>
            </p:extLst>
          </p:nvPr>
        </p:nvGraphicFramePr>
        <p:xfrm>
          <a:off x="771525" y="2115344"/>
          <a:ext cx="2057400" cy="37719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35446921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1372486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6076993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형용사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8565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긍정도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2125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0.66096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602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0.66096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4672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0.538521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0151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0.675437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930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0.659974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6222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0.754254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7463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0.556243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6937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0.342276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0.696704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2422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0.624553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0.702556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4126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0.454324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8830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어렵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0.560617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2434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상관없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0.399659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0.578255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4137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옳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0.356826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0.529297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9735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미덥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0.425734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0.528994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3165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별다르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0.455126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0.527998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7255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61277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580069"/>
              </p:ext>
            </p:extLst>
          </p:nvPr>
        </p:nvGraphicFramePr>
        <p:xfrm>
          <a:off x="3505200" y="2115344"/>
          <a:ext cx="2057400" cy="37719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1822306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547327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7088816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7476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긍정도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4233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조금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0.743067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0361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0.847858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3612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0.749048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0.718608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0443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0.824843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0.697935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5345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0.626829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0.786943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4845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너무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0.687111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205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훨씬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0.839599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0.682007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6571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확실히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0.626409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0.633932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2548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0.645027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0.708398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3138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아무래도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0.615668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0.691423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6814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상당히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0.679434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0.622466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8692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살짝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0.556808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0.693433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0732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0.741847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0.600496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6161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그나마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0.55391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0.628074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9724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한층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0.737364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0.597245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0988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21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56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07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감성 사전 구축 과정</a:t>
            </a:r>
            <a:endParaRPr lang="ko-KR" altLang="en-US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325" y="1462872"/>
            <a:ext cx="1095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리뷰 스크랩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(Selenium)</a:t>
            </a:r>
            <a:endParaRPr lang="en-US" altLang="ko-KR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 rot="5400000">
            <a:off x="819670" y="1989027"/>
            <a:ext cx="400050" cy="39052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4325" y="3609880"/>
            <a:ext cx="1095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리뷰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부정 리뷰에서 출현 빈도가 높은 단어들을 각각 상위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15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개씩 선정하여 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이를 통해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‘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긍정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·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부정 기준단어집합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(Standard </a:t>
            </a:r>
            <a:r>
              <a:rPr lang="en-US" altLang="ko-KR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Positive·Negative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Words)’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생성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 rot="5400000">
            <a:off x="819669" y="4413034"/>
            <a:ext cx="400050" cy="39052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4325" y="4960383"/>
            <a:ext cx="1095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단어 </a:t>
            </a:r>
            <a:r>
              <a:rPr lang="ko-KR" altLang="en-US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임베딩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(Word2Vec)</a:t>
            </a:r>
            <a:endParaRPr lang="en-US" altLang="ko-KR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325" y="6033889"/>
            <a:ext cx="1095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기준단어집합과 유사한 단어들의 집합 추출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기준단어집합과 유사한 단어는 그 극성도 비슷할 것이라는 기본적인 개념에 기반함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325" y="2536376"/>
            <a:ext cx="1095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형태소 분석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en-US" altLang="ko-KR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Mecab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en-US" altLang="ko-KR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 rot="5400000">
            <a:off x="819669" y="3062531"/>
            <a:ext cx="400050" cy="39052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819668" y="5486538"/>
            <a:ext cx="400050" cy="39052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59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07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</a:t>
            </a:r>
            <a:r>
              <a:rPr lang="ko-KR" altLang="en-US" sz="24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감성사전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구축에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이용할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  <a:endParaRPr lang="ko-KR" altLang="en-US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125" y="1270115"/>
            <a:ext cx="2317199" cy="10688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05" y="2590973"/>
            <a:ext cx="4962519" cy="4114987"/>
          </a:xfrm>
          <a:prstGeom prst="rect">
            <a:avLst/>
          </a:prstGeom>
        </p:spPr>
      </p:pic>
      <p:sp>
        <p:nvSpPr>
          <p:cNvPr id="7" name="줄무늬가 있는 오른쪽 화살표 6"/>
          <p:cNvSpPr/>
          <p:nvPr/>
        </p:nvSpPr>
        <p:spPr>
          <a:xfrm>
            <a:off x="5677593" y="1565650"/>
            <a:ext cx="606829" cy="490451"/>
          </a:xfrm>
          <a:prstGeom prst="stripedRightArrow">
            <a:avLst>
              <a:gd name="adj1" fmla="val 50000"/>
              <a:gd name="adj2" fmla="val 7203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atabase 이미지 검색결과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91" y="1169247"/>
            <a:ext cx="1274214" cy="12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690" y="2503302"/>
            <a:ext cx="4044609" cy="420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7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07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</a:t>
            </a:r>
            <a:r>
              <a:rPr lang="ko-KR" altLang="en-US" sz="24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감성사전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구축에 이용할 데이터 수집</a:t>
            </a:r>
            <a:endParaRPr lang="ko-KR" altLang="en-US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9352" y="3244334"/>
            <a:ext cx="507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  <a:hlinkClick r:id="rId2"/>
              </a:rPr>
              <a:t>https://github.com/berry2971/scraper-yes24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80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07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YES24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리뷰 개요</a:t>
            </a:r>
            <a:endParaRPr lang="ko-KR" altLang="en-US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aphicFrame>
        <p:nvGraphicFramePr>
          <p:cNvPr id="6" name="차트 5"/>
          <p:cNvGraphicFramePr/>
          <p:nvPr>
            <p:extLst/>
          </p:nvPr>
        </p:nvGraphicFramePr>
        <p:xfrm>
          <a:off x="441325" y="123401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53500" y="1234016"/>
            <a:ext cx="2990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751,353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건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78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07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YES24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리뷰 개요</a:t>
            </a:r>
            <a:endParaRPr lang="ko-KR" altLang="en-US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0" y="1291166"/>
            <a:ext cx="10934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상당히 편중된 경향을 보이기에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즉 일반적으로 후한 점수를 주는 것으로 사료되기에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다음과 같이 분류를 시도하여도 의미가 있을 것으로 판단함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score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≥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10	  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긍정  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494,226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건</a:t>
            </a:r>
            <a:endParaRPr lang="en-US" altLang="ko-KR" sz="24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8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≤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score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≤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9	  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중립</a:t>
            </a:r>
            <a:endParaRPr lang="en-US" altLang="ko-KR" sz="24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score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≤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7	  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부정    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53,584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건</a:t>
            </a:r>
            <a:endParaRPr lang="en-US" altLang="ko-KR" sz="24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11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07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YES24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리뷰 개요</a:t>
            </a:r>
            <a:endParaRPr lang="ko-KR" altLang="en-US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0" y="1291166"/>
            <a:ext cx="10934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상당히 편중된 경향을 보이기에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즉 일반적으로 후한 점수를 주는 것으로 사료되기에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다음과 같이 분류를 시도하여도 의미가 있을 것으로 판단함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Classify(S = REVIEW_STAR_CONTENT + REVIEW_STAR_EDITION)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S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≥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10	   Positive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	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494,226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건</a:t>
            </a:r>
            <a:endParaRPr lang="en-US" altLang="ko-KR" sz="24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8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≤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S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≤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9	   Neutral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S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≤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7  	   Negative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	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53,584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건</a:t>
            </a:r>
            <a:endParaRPr lang="en-US" altLang="ko-KR" sz="24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실제 분석은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Positive 100,000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Negative 53,584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건을 통해 진행함</a:t>
            </a:r>
            <a:endParaRPr lang="en-US" altLang="ko-KR" sz="24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왼쪽 중괄호 2"/>
          <p:cNvSpPr/>
          <p:nvPr/>
        </p:nvSpPr>
        <p:spPr>
          <a:xfrm>
            <a:off x="609600" y="3971925"/>
            <a:ext cx="323850" cy="1200150"/>
          </a:xfrm>
          <a:prstGeom prst="leftBrace">
            <a:avLst>
              <a:gd name="adj1" fmla="val 3774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8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07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_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형태소 분석</a:t>
            </a:r>
            <a:endParaRPr lang="ko-KR" altLang="en-US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0" y="1291166"/>
            <a:ext cx="109347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사용한 형태소 분석기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sz="2400" dirty="0" err="1" smtClean="0">
                <a:solidFill>
                  <a:srgbClr val="C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Mecab</a:t>
            </a:r>
            <a:endParaRPr lang="en-US" altLang="ko-KR" sz="2400" dirty="0" smtClean="0">
              <a:solidFill>
                <a:srgbClr val="C0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khaiii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en-US" altLang="ko-KR" sz="20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kkma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en-US" altLang="ko-KR" sz="20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hannanum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등에 비해 월등히 빠른 속도</a:t>
            </a:r>
            <a:endParaRPr lang="en-US" altLang="ko-KR" sz="20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품사 </a:t>
            </a:r>
            <a:r>
              <a:rPr lang="ko-KR" altLang="en-US" sz="20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태깅이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가능해야 하기에 지도 학습 기반 형태소 분석기를 선택함</a:t>
            </a:r>
            <a:endParaRPr lang="en-US" altLang="ko-KR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비교적 정형화된 데이터이기에 </a:t>
            </a:r>
            <a:r>
              <a:rPr lang="en-US" altLang="ko-KR" sz="20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komoran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보다 나은 선택이라 판단함</a:t>
            </a:r>
            <a:endParaRPr lang="en-US" altLang="ko-KR" sz="20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okt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와 달리 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VCP(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지정사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), ETM(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관형형 </a:t>
            </a:r>
            <a:r>
              <a:rPr lang="ko-KR" altLang="en-US" sz="2000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전성어미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등 분리 가능하여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/>
            </a:r>
            <a:b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데이터의 추후 사용성 증가</a:t>
            </a:r>
            <a:endParaRPr lang="en-US" altLang="ko-KR" sz="20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23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07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긍정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·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부정 기준단어집합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(Standard </a:t>
            </a:r>
            <a:r>
              <a:rPr lang="en-US" altLang="ko-KR" sz="24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Positive·Negative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Words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 _ VA(</a:t>
            </a:r>
            <a:r>
              <a:rPr lang="ko-KR" altLang="en-US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형용사</a:t>
            </a:r>
            <a:r>
              <a:rPr lang="en-US" altLang="ko-KR" sz="24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ko-KR" altLang="en-US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448" y="1436317"/>
            <a:ext cx="418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1.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긍정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·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부정 리뷰에서의 빈출 단어 추출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448" y="2733104"/>
            <a:ext cx="724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3.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동일 단어에 대해서는 </a:t>
            </a:r>
            <a:r>
              <a:rPr lang="ko-KR" altLang="en-US" dirty="0" err="1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출현률이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높은 극성에 해당하는 단어로 분류</a:t>
            </a:r>
            <a:endParaRPr lang="en-US" altLang="ko-KR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448" y="2084711"/>
            <a:ext cx="77086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2.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각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극성에 대해 상위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15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개의 단어가 기준단어집합이 됨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(Song et al, 2010)</a:t>
            </a:r>
          </a:p>
        </p:txBody>
      </p:sp>
    </p:spTree>
    <p:extLst>
      <p:ext uri="{BB962C8B-B14F-4D97-AF65-F5344CB8AC3E}">
        <p14:creationId xmlns:p14="http://schemas.microsoft.com/office/powerpoint/2010/main" val="273685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1266</Words>
  <Application>Microsoft Office PowerPoint</Application>
  <PresentationFormat>와이드스크린</PresentationFormat>
  <Paragraphs>844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한컴산뜻돋움</vt:lpstr>
      <vt:lpstr>함초롬돋움</vt:lpstr>
      <vt:lpstr>Arial</vt:lpstr>
      <vt:lpstr>Lucida Console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SOGANG</dc:creator>
  <cp:lastModifiedBy>SOGANG</cp:lastModifiedBy>
  <cp:revision>39</cp:revision>
  <dcterms:created xsi:type="dcterms:W3CDTF">2019-12-31T13:20:56Z</dcterms:created>
  <dcterms:modified xsi:type="dcterms:W3CDTF">2019-12-31T20:15:58Z</dcterms:modified>
</cp:coreProperties>
</file>