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9" r:id="rId5"/>
    <p:sldId id="281" r:id="rId6"/>
    <p:sldId id="282" r:id="rId7"/>
    <p:sldId id="264" r:id="rId8"/>
    <p:sldId id="280" r:id="rId9"/>
    <p:sldId id="279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50000" y="2336800"/>
            <a:ext cx="5161915" cy="367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04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8010" y="508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3" y="0"/>
                </a:lnTo>
                <a:lnTo>
                  <a:pt x="1269983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00" y="520700"/>
            <a:ext cx="156337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8900" y="1828800"/>
            <a:ext cx="5085715" cy="320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5499" y="3818708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3" y="0"/>
                </a:lnTo>
                <a:lnTo>
                  <a:pt x="1269983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4114" y="3678108"/>
            <a:ext cx="1465237" cy="1465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04335" y="6452480"/>
            <a:ext cx="88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0" y="4007002"/>
            <a:ext cx="4192270" cy="366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GB" sz="2250" b="1" spc="125" dirty="0">
                <a:solidFill>
                  <a:srgbClr val="404040"/>
                </a:solidFill>
                <a:latin typeface="Arial"/>
                <a:cs typeface="Arial"/>
              </a:rPr>
              <a:t>SIPMAP</a:t>
            </a:r>
            <a:r>
              <a:rPr sz="2250" b="1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GB" sz="2250" b="1" spc="80" dirty="0">
                <a:solidFill>
                  <a:srgbClr val="404040"/>
                </a:solidFill>
                <a:latin typeface="Arial"/>
                <a:cs typeface="Arial"/>
              </a:rPr>
              <a:t>Parallel workflow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9000" y="5638417"/>
            <a:ext cx="3848735" cy="5187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en-GB" sz="1250" b="1" spc="50" dirty="0">
                <a:solidFill>
                  <a:srgbClr val="404040"/>
                </a:solidFill>
                <a:latin typeface="Arial"/>
                <a:cs typeface="Arial"/>
              </a:rPr>
              <a:t>Berry den Hartog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0" dirty="0">
                <a:solidFill>
                  <a:srgbClr val="404040"/>
                </a:solidFill>
                <a:latin typeface="Arial Unicode MS"/>
                <a:cs typeface="Arial Unicode MS"/>
              </a:rPr>
              <a:t>Former </a:t>
            </a:r>
            <a:r>
              <a:rPr lang="en-GB" sz="1400" spc="-10" dirty="0">
                <a:solidFill>
                  <a:srgbClr val="404040"/>
                </a:solidFill>
                <a:latin typeface="Arial Unicode MS"/>
                <a:cs typeface="Arial Unicode MS"/>
              </a:rPr>
              <a:t>Programmer B&amp;I team SIPMAP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0600" y="6464300"/>
            <a:ext cx="7708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 Unicode MS"/>
                <a:cs typeface="Arial Unicode MS"/>
              </a:rPr>
              <a:t>CONFIDENTIAL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3800" y="6451600"/>
            <a:ext cx="6089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FFFF"/>
                </a:solidFill>
                <a:latin typeface="Arial Unicode MS"/>
                <a:cs typeface="Arial Unicode MS"/>
              </a:rPr>
              <a:t>0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r>
              <a:rPr sz="800" spc="180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r>
              <a:rPr sz="800" spc="180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2</a:t>
            </a:r>
            <a:r>
              <a:rPr sz="800" spc="-20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8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300" y="6451600"/>
            <a:ext cx="14236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solidFill>
                  <a:srgbClr val="FFFFFF"/>
                </a:solidFill>
                <a:latin typeface="Arial Unicode MS"/>
                <a:cs typeface="Arial Unicode MS"/>
              </a:rPr>
              <a:t>Deutsche </a:t>
            </a:r>
            <a:r>
              <a:rPr sz="800" spc="-10" dirty="0">
                <a:solidFill>
                  <a:srgbClr val="FFFFFF"/>
                </a:solidFill>
                <a:latin typeface="Arial Unicode MS"/>
                <a:cs typeface="Arial Unicode MS"/>
              </a:rPr>
              <a:t>Shell </a:t>
            </a:r>
            <a:r>
              <a:rPr sz="800" spc="10" dirty="0">
                <a:solidFill>
                  <a:srgbClr val="FFFFFF"/>
                </a:solidFill>
                <a:latin typeface="Arial Unicode MS"/>
                <a:cs typeface="Arial Unicode MS"/>
              </a:rPr>
              <a:t>Holding</a:t>
            </a:r>
            <a:r>
              <a:rPr sz="800" spc="3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Arial Unicode MS"/>
                <a:cs typeface="Arial Unicode MS"/>
              </a:rPr>
              <a:t>GmbH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5300" y="677162"/>
            <a:ext cx="8496300" cy="260007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GB" sz="2150" b="1" spc="130" dirty="0">
                <a:solidFill>
                  <a:srgbClr val="404040"/>
                </a:solidFill>
                <a:latin typeface="Arial"/>
                <a:cs typeface="Arial"/>
              </a:rPr>
              <a:t>The Steps</a:t>
            </a:r>
            <a:endParaRPr sz="215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Build every operation into its own executable (mini-frame)</a:t>
            </a: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Add FIFO to frame</a:t>
            </a:r>
          </a:p>
          <a:p>
            <a:pPr marL="469900" lvl="1">
              <a:spcBef>
                <a:spcPts val="315"/>
              </a:spcBef>
            </a:pP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FIFO = Fist in First Out inter-process communication</a:t>
            </a:r>
          </a:p>
          <a:p>
            <a:pPr marL="469900" indent="-457200">
              <a:spcBef>
                <a:spcPts val="315"/>
              </a:spcBef>
              <a:buFont typeface="+mj-lt"/>
              <a:buAutoNum type="arabicPeriod"/>
            </a:pP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Create </a:t>
            </a:r>
            <a:r>
              <a:rPr lang="en-GB" sz="2150" dirty="0" err="1">
                <a:solidFill>
                  <a:srgbClr val="404040"/>
                </a:solidFill>
                <a:latin typeface="Arial Unicode MS"/>
                <a:cs typeface="Arial Unicode MS"/>
              </a:rPr>
              <a:t>Dockerfile</a:t>
            </a: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 for every operation</a:t>
            </a:r>
          </a:p>
          <a:p>
            <a:pPr marL="469900" indent="-457200">
              <a:spcBef>
                <a:spcPts val="315"/>
              </a:spcBef>
              <a:buFont typeface="+mj-lt"/>
              <a:buAutoNum type="arabicPeriod"/>
            </a:pP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Create docker-compose </a:t>
            </a:r>
            <a:r>
              <a:rPr lang="en-GB" sz="2150">
                <a:solidFill>
                  <a:srgbClr val="404040"/>
                </a:solidFill>
                <a:latin typeface="Arial Unicode MS"/>
                <a:cs typeface="Arial Unicode MS"/>
              </a:rPr>
              <a:t>file for </a:t>
            </a: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job-deck</a:t>
            </a:r>
          </a:p>
          <a:p>
            <a:pPr marL="469900" indent="-457200">
              <a:spcBef>
                <a:spcPts val="315"/>
              </a:spcBef>
              <a:buFont typeface="+mj-lt"/>
              <a:buAutoNum type="arabicPeriod"/>
            </a:pPr>
            <a:endParaRPr lang="en-GB" sz="2150" dirty="0">
              <a:solidFill>
                <a:srgbClr val="40404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10" y="508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3" y="0"/>
                </a:lnTo>
                <a:lnTo>
                  <a:pt x="1269983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259F66A7-5B70-4988-A52F-6616CB6D35F4}"/>
              </a:ext>
            </a:extLst>
          </p:cNvPr>
          <p:cNvSpPr txBox="1"/>
          <p:nvPr/>
        </p:nvSpPr>
        <p:spPr>
          <a:xfrm>
            <a:off x="508010" y="4191000"/>
            <a:ext cx="8496300" cy="186140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GB" sz="2150" b="1" spc="13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15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GB" sz="2150" dirty="0" err="1">
                <a:solidFill>
                  <a:srgbClr val="404040"/>
                </a:solidFill>
                <a:latin typeface="Arial Unicode MS"/>
                <a:cs typeface="Arial Unicode MS"/>
              </a:rPr>
              <a:t>ASynchronically</a:t>
            </a: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 SIPMAP operations</a:t>
            </a: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Cloud-ready</a:t>
            </a: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GB" sz="2150" dirty="0">
                <a:solidFill>
                  <a:srgbClr val="404040"/>
                </a:solidFill>
                <a:latin typeface="Arial Unicode MS"/>
                <a:cs typeface="Arial Unicode MS"/>
              </a:rPr>
              <a:t>Docker &amp; Kubernetes ready</a:t>
            </a:r>
          </a:p>
          <a:p>
            <a:pPr marL="469900" indent="-457200">
              <a:spcBef>
                <a:spcPts val="315"/>
              </a:spcBef>
              <a:buFont typeface="+mj-lt"/>
              <a:buAutoNum type="arabicPeriod"/>
            </a:pPr>
            <a:endParaRPr lang="en-GB" sz="2150" dirty="0">
              <a:solidFill>
                <a:srgbClr val="404040"/>
              </a:solidFill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2858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313783"/>
            <a:ext cx="12192000" cy="2544445"/>
          </a:xfrm>
          <a:custGeom>
            <a:avLst/>
            <a:gdLst/>
            <a:ahLst/>
            <a:cxnLst/>
            <a:rect l="l" t="t" r="r" b="b"/>
            <a:pathLst>
              <a:path w="12192000" h="2544445">
                <a:moveTo>
                  <a:pt x="0" y="0"/>
                </a:moveTo>
                <a:lnTo>
                  <a:pt x="12192000" y="0"/>
                </a:lnTo>
                <a:lnTo>
                  <a:pt x="12192000" y="2544216"/>
                </a:lnTo>
                <a:lnTo>
                  <a:pt x="0" y="2544216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3" y="1524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4" y="0"/>
                </a:lnTo>
                <a:lnTo>
                  <a:pt x="1269984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300" y="1662074"/>
            <a:ext cx="4912995" cy="3890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0"/>
              </a:spcBef>
            </a:pPr>
            <a:r>
              <a:rPr lang="en-GB" sz="2400" b="1" spc="100" dirty="0">
                <a:solidFill>
                  <a:srgbClr val="404040"/>
                </a:solidFill>
                <a:latin typeface="Arial"/>
                <a:cs typeface="Arial"/>
              </a:rPr>
              <a:t>SIPMAP </a:t>
            </a:r>
            <a:r>
              <a:rPr lang="en-GB" sz="2400" b="1" spc="100" dirty="0" err="1">
                <a:solidFill>
                  <a:srgbClr val="404040"/>
                </a:solidFill>
                <a:latin typeface="Arial"/>
                <a:cs typeface="Arial"/>
              </a:rPr>
              <a:t>PipeLine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0797" y="1992453"/>
            <a:ext cx="156273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800" b="1" spc="2200" dirty="0">
                <a:solidFill>
                  <a:srgbClr val="FBCE07"/>
                </a:solidFill>
                <a:latin typeface="Arial"/>
                <a:cs typeface="Arial"/>
              </a:rPr>
              <a:t>1</a:t>
            </a:r>
            <a:endParaRPr sz="17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4335" y="6452480"/>
            <a:ext cx="88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404040"/>
                </a:solidFill>
                <a:latin typeface="Arial Unicode MS"/>
                <a:cs typeface="Arial Unicode MS"/>
              </a:rPr>
              <a:t>3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1C287F-7F0E-4B00-8E7D-A4AB42A95289}"/>
              </a:ext>
            </a:extLst>
          </p:cNvPr>
          <p:cNvSpPr/>
          <p:nvPr/>
        </p:nvSpPr>
        <p:spPr>
          <a:xfrm>
            <a:off x="5715000" y="5410200"/>
            <a:ext cx="3889928" cy="1213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51843-0EFC-49F3-B602-344291500D93}"/>
              </a:ext>
            </a:extLst>
          </p:cNvPr>
          <p:cNvSpPr/>
          <p:nvPr/>
        </p:nvSpPr>
        <p:spPr>
          <a:xfrm>
            <a:off x="5703903" y="3815797"/>
            <a:ext cx="3889928" cy="1213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bject 4"/>
          <p:cNvSpPr txBox="1"/>
          <p:nvPr/>
        </p:nvSpPr>
        <p:spPr>
          <a:xfrm>
            <a:off x="495300" y="677162"/>
            <a:ext cx="8801100" cy="75341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GB" sz="2150" b="1" spc="130" dirty="0">
                <a:solidFill>
                  <a:srgbClr val="404040"/>
                </a:solidFill>
                <a:latin typeface="Arial"/>
                <a:cs typeface="Arial"/>
              </a:rPr>
              <a:t>Challenge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GB" sz="2150" spc="0" dirty="0">
                <a:solidFill>
                  <a:srgbClr val="404040"/>
                </a:solidFill>
                <a:latin typeface="Arial Unicode MS"/>
                <a:cs typeface="Arial Unicode MS"/>
              </a:rPr>
              <a:t>Pipeline Works Synchronically, only executing one operation at a time. </a:t>
            </a:r>
            <a:endParaRPr sz="21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10" y="508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3" y="0"/>
                </a:lnTo>
                <a:lnTo>
                  <a:pt x="1269983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53">
            <a:extLst>
              <a:ext uri="{FF2B5EF4-FFF2-40B4-BE49-F238E27FC236}">
                <a16:creationId xmlns:a16="http://schemas.microsoft.com/office/drawing/2014/main" id="{0AC51F6D-7C69-4838-98F8-12E6B2A2F23F}"/>
              </a:ext>
            </a:extLst>
          </p:cNvPr>
          <p:cNvSpPr txBox="1"/>
          <p:nvPr/>
        </p:nvSpPr>
        <p:spPr>
          <a:xfrm>
            <a:off x="495300" y="6214065"/>
            <a:ext cx="27990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404040"/>
                </a:solidFill>
                <a:latin typeface="Arial Unicode MS"/>
                <a:cs typeface="Arial Unicode MS"/>
              </a:rPr>
              <a:t>Copyright </a:t>
            </a:r>
            <a:r>
              <a:rPr lang="en-GB" sz="800" spc="-10" dirty="0">
                <a:solidFill>
                  <a:srgbClr val="404040"/>
                </a:solidFill>
                <a:latin typeface="Arial Unicode MS"/>
                <a:cs typeface="Arial Unicode MS"/>
              </a:rPr>
              <a:t>Berry den Hartog</a:t>
            </a:r>
            <a:endParaRPr sz="800" dirty="0">
              <a:latin typeface="Arial Unicode MS"/>
              <a:cs typeface="Arial Unicode MS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535A0D2C-7E59-4A56-B343-B5227CA13DBF}"/>
              </a:ext>
            </a:extLst>
          </p:cNvPr>
          <p:cNvSpPr txBox="1"/>
          <p:nvPr/>
        </p:nvSpPr>
        <p:spPr>
          <a:xfrm>
            <a:off x="453472" y="1797244"/>
            <a:ext cx="2518328" cy="3840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GB" sz="2150" b="1" spc="130" dirty="0">
                <a:solidFill>
                  <a:srgbClr val="404040"/>
                </a:solidFill>
                <a:latin typeface="Arial"/>
                <a:cs typeface="Arial"/>
              </a:rPr>
              <a:t>SIPMAP now</a:t>
            </a:r>
            <a:r>
              <a:rPr lang="en-GB" sz="2150" spc="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endParaRPr sz="2150" dirty="0">
              <a:latin typeface="Arial Unicode MS"/>
              <a:cs typeface="Arial Unicode M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6B4CBD-4A63-420C-B069-7F26A3AAB26C}"/>
              </a:ext>
            </a:extLst>
          </p:cNvPr>
          <p:cNvSpPr/>
          <p:nvPr/>
        </p:nvSpPr>
        <p:spPr>
          <a:xfrm>
            <a:off x="495300" y="2198812"/>
            <a:ext cx="2324100" cy="398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F04150-057E-415F-B763-BACFC8726E14}"/>
              </a:ext>
            </a:extLst>
          </p:cNvPr>
          <p:cNvSpPr/>
          <p:nvPr/>
        </p:nvSpPr>
        <p:spPr>
          <a:xfrm>
            <a:off x="914400" y="2368548"/>
            <a:ext cx="1371600" cy="6917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Oper</a:t>
            </a:r>
            <a:r>
              <a:rPr lang="en-GB" dirty="0"/>
              <a:t>  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CE29E6-8E67-4104-BEB6-76F72E75C84C}"/>
              </a:ext>
            </a:extLst>
          </p:cNvPr>
          <p:cNvSpPr/>
          <p:nvPr/>
        </p:nvSpPr>
        <p:spPr>
          <a:xfrm>
            <a:off x="914400" y="3881315"/>
            <a:ext cx="1371600" cy="6917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Oper</a:t>
            </a:r>
            <a:r>
              <a:rPr lang="en-GB" dirty="0"/>
              <a:t>  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858253-2121-4F93-9FDA-25F6341B8157}"/>
              </a:ext>
            </a:extLst>
          </p:cNvPr>
          <p:cNvSpPr/>
          <p:nvPr/>
        </p:nvSpPr>
        <p:spPr>
          <a:xfrm>
            <a:off x="908580" y="5277336"/>
            <a:ext cx="13716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Oper</a:t>
            </a:r>
            <a:r>
              <a:rPr lang="en-GB" dirty="0"/>
              <a:t>  C</a:t>
            </a:r>
          </a:p>
        </p:txBody>
      </p:sp>
      <p:sp>
        <p:nvSpPr>
          <p:cNvPr id="63" name="object 4">
            <a:extLst>
              <a:ext uri="{FF2B5EF4-FFF2-40B4-BE49-F238E27FC236}">
                <a16:creationId xmlns:a16="http://schemas.microsoft.com/office/drawing/2014/main" id="{92F664A0-87E8-424D-9EBE-0830A98CBDDE}"/>
              </a:ext>
            </a:extLst>
          </p:cNvPr>
          <p:cNvSpPr txBox="1"/>
          <p:nvPr/>
        </p:nvSpPr>
        <p:spPr>
          <a:xfrm>
            <a:off x="5715000" y="1797244"/>
            <a:ext cx="3889928" cy="3840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GB" sz="2150" b="1" spc="130" dirty="0">
                <a:solidFill>
                  <a:srgbClr val="404040"/>
                </a:solidFill>
                <a:latin typeface="Arial"/>
                <a:cs typeface="Arial"/>
              </a:rPr>
              <a:t>SIPMAP New</a:t>
            </a:r>
            <a:r>
              <a:rPr lang="en-GB" sz="2150" spc="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endParaRPr sz="2150" dirty="0">
              <a:latin typeface="Arial Unicode MS"/>
              <a:cs typeface="Arial Unicode M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A5D496-87DC-4F43-ADC6-CD1937ECAE6B}"/>
              </a:ext>
            </a:extLst>
          </p:cNvPr>
          <p:cNvSpPr/>
          <p:nvPr/>
        </p:nvSpPr>
        <p:spPr>
          <a:xfrm>
            <a:off x="984780" y="3288904"/>
            <a:ext cx="1301220" cy="368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E42478-A012-4FA8-B2F1-CC934B75028A}"/>
              </a:ext>
            </a:extLst>
          </p:cNvPr>
          <p:cNvSpPr/>
          <p:nvPr/>
        </p:nvSpPr>
        <p:spPr>
          <a:xfrm>
            <a:off x="943770" y="4738228"/>
            <a:ext cx="1301220" cy="368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EF1E8-BA64-4A41-A9E7-44A9F17FD8F9}"/>
              </a:ext>
            </a:extLst>
          </p:cNvPr>
          <p:cNvCxnSpPr>
            <a:stCxn id="43" idx="4"/>
            <a:endCxn id="64" idx="0"/>
          </p:cNvCxnSpPr>
          <p:nvPr/>
        </p:nvCxnSpPr>
        <p:spPr>
          <a:xfrm>
            <a:off x="1600200" y="3060304"/>
            <a:ext cx="3519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6C2C62-0DCD-4601-B8D4-81B787380D1D}"/>
              </a:ext>
            </a:extLst>
          </p:cNvPr>
          <p:cNvCxnSpPr>
            <a:stCxn id="64" idx="2"/>
            <a:endCxn id="44" idx="0"/>
          </p:cNvCxnSpPr>
          <p:nvPr/>
        </p:nvCxnSpPr>
        <p:spPr>
          <a:xfrm flipH="1">
            <a:off x="1600200" y="3657600"/>
            <a:ext cx="35190" cy="22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8399E6-D075-444B-89C0-675BCC50449C}"/>
              </a:ext>
            </a:extLst>
          </p:cNvPr>
          <p:cNvCxnSpPr>
            <a:stCxn id="44" idx="4"/>
            <a:endCxn id="65" idx="0"/>
          </p:cNvCxnSpPr>
          <p:nvPr/>
        </p:nvCxnSpPr>
        <p:spPr>
          <a:xfrm flipH="1">
            <a:off x="1594380" y="4573071"/>
            <a:ext cx="5820" cy="16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5D9095-1A1B-4936-B431-C3B5A0318405}"/>
              </a:ext>
            </a:extLst>
          </p:cNvPr>
          <p:cNvCxnSpPr>
            <a:endCxn id="45" idx="0"/>
          </p:cNvCxnSpPr>
          <p:nvPr/>
        </p:nvCxnSpPr>
        <p:spPr>
          <a:xfrm>
            <a:off x="1581150" y="5106924"/>
            <a:ext cx="13230" cy="17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848D2C4-B58A-42FB-8039-4C7A1E846E0A}"/>
              </a:ext>
            </a:extLst>
          </p:cNvPr>
          <p:cNvSpPr/>
          <p:nvPr/>
        </p:nvSpPr>
        <p:spPr>
          <a:xfrm>
            <a:off x="5715000" y="2198812"/>
            <a:ext cx="3889928" cy="1213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618BFDE-4C4C-4329-B1BB-7DF9CE0E3291}"/>
              </a:ext>
            </a:extLst>
          </p:cNvPr>
          <p:cNvSpPr/>
          <p:nvPr/>
        </p:nvSpPr>
        <p:spPr>
          <a:xfrm>
            <a:off x="6134100" y="2419365"/>
            <a:ext cx="1371600" cy="6917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Oper</a:t>
            </a:r>
            <a:r>
              <a:rPr lang="en-GB" dirty="0"/>
              <a:t>  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ACE4264-F62B-4047-8C8B-49608945033A}"/>
              </a:ext>
            </a:extLst>
          </p:cNvPr>
          <p:cNvSpPr/>
          <p:nvPr/>
        </p:nvSpPr>
        <p:spPr>
          <a:xfrm>
            <a:off x="6134100" y="4068515"/>
            <a:ext cx="1371600" cy="6917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Oper</a:t>
            </a:r>
            <a:r>
              <a:rPr lang="en-GB" dirty="0"/>
              <a:t>  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4FFA4F0-F8D3-4A25-8E52-6CEB6977DA0F}"/>
              </a:ext>
            </a:extLst>
          </p:cNvPr>
          <p:cNvSpPr/>
          <p:nvPr/>
        </p:nvSpPr>
        <p:spPr>
          <a:xfrm>
            <a:off x="6128280" y="5715884"/>
            <a:ext cx="13716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Oper</a:t>
            </a:r>
            <a:r>
              <a:rPr lang="en-GB" dirty="0"/>
              <a:t>  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302CA-D8A5-4E08-BCCB-D3339972CE66}"/>
              </a:ext>
            </a:extLst>
          </p:cNvPr>
          <p:cNvSpPr/>
          <p:nvPr/>
        </p:nvSpPr>
        <p:spPr>
          <a:xfrm>
            <a:off x="6242580" y="2909664"/>
            <a:ext cx="1301220" cy="368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Mini-frame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3E461A-8E0C-4DBF-A9B0-0EE7807D513D}"/>
              </a:ext>
            </a:extLst>
          </p:cNvPr>
          <p:cNvSpPr/>
          <p:nvPr/>
        </p:nvSpPr>
        <p:spPr>
          <a:xfrm>
            <a:off x="6163470" y="4593865"/>
            <a:ext cx="1301220" cy="368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Mini-frame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1D3365-8B96-43A4-97ED-B1095316D110}"/>
              </a:ext>
            </a:extLst>
          </p:cNvPr>
          <p:cNvSpPr/>
          <p:nvPr/>
        </p:nvSpPr>
        <p:spPr>
          <a:xfrm>
            <a:off x="6193786" y="3891955"/>
            <a:ext cx="1301220" cy="368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Mini-frame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8A5B1B-358A-44D3-A0AE-E6C626B54338}"/>
              </a:ext>
            </a:extLst>
          </p:cNvPr>
          <p:cNvSpPr/>
          <p:nvPr/>
        </p:nvSpPr>
        <p:spPr>
          <a:xfrm>
            <a:off x="6194572" y="5531536"/>
            <a:ext cx="1301220" cy="368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Mini-frame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12E5BB-257B-4572-9127-F3EC23F06C78}"/>
              </a:ext>
            </a:extLst>
          </p:cNvPr>
          <p:cNvCxnSpPr>
            <a:stCxn id="81" idx="2"/>
            <a:endCxn id="25" idx="0"/>
          </p:cNvCxnSpPr>
          <p:nvPr/>
        </p:nvCxnSpPr>
        <p:spPr>
          <a:xfrm flipH="1">
            <a:off x="7648867" y="3412215"/>
            <a:ext cx="11097" cy="4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AC13C6-2CB1-41E7-9DC8-CA9DCBC81F63}"/>
              </a:ext>
            </a:extLst>
          </p:cNvPr>
          <p:cNvSpPr txBox="1"/>
          <p:nvPr/>
        </p:nvSpPr>
        <p:spPr>
          <a:xfrm>
            <a:off x="7391400" y="3404109"/>
            <a:ext cx="7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F8F0CE-E4EC-4CBF-BEEF-DD6B75772678}"/>
              </a:ext>
            </a:extLst>
          </p:cNvPr>
          <p:cNvCxnSpPr/>
          <p:nvPr/>
        </p:nvCxnSpPr>
        <p:spPr>
          <a:xfrm flipH="1">
            <a:off x="7648867" y="5037306"/>
            <a:ext cx="11097" cy="4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6EFBDE-E70F-424B-8F19-86700DCD18BB}"/>
              </a:ext>
            </a:extLst>
          </p:cNvPr>
          <p:cNvSpPr txBox="1"/>
          <p:nvPr/>
        </p:nvSpPr>
        <p:spPr>
          <a:xfrm>
            <a:off x="7391400" y="5029200"/>
            <a:ext cx="7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FIFO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313783"/>
            <a:ext cx="12192000" cy="2544445"/>
          </a:xfrm>
          <a:custGeom>
            <a:avLst/>
            <a:gdLst/>
            <a:ahLst/>
            <a:cxnLst/>
            <a:rect l="l" t="t" r="r" b="b"/>
            <a:pathLst>
              <a:path w="12192000" h="2544445">
                <a:moveTo>
                  <a:pt x="0" y="0"/>
                </a:moveTo>
                <a:lnTo>
                  <a:pt x="12192000" y="0"/>
                </a:lnTo>
                <a:lnTo>
                  <a:pt x="12192000" y="2544216"/>
                </a:lnTo>
                <a:lnTo>
                  <a:pt x="0" y="2544216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3" y="1524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4" y="0"/>
                </a:lnTo>
                <a:lnTo>
                  <a:pt x="1269984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300" y="1689100"/>
            <a:ext cx="6241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9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0797" y="1992453"/>
            <a:ext cx="156273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7800" b="1" spc="2200" dirty="0">
                <a:solidFill>
                  <a:srgbClr val="FBCE07"/>
                </a:solidFill>
                <a:latin typeface="Arial"/>
                <a:cs typeface="Arial"/>
              </a:rPr>
              <a:t>3</a:t>
            </a:r>
            <a:endParaRPr sz="17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4335" y="6452480"/>
            <a:ext cx="88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404040"/>
                </a:solidFill>
                <a:latin typeface="Arial Unicode MS"/>
                <a:cs typeface="Arial Unicode MS"/>
              </a:rPr>
              <a:t>9</a:t>
            </a:r>
            <a:endParaRPr sz="8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8254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5300" y="677162"/>
            <a:ext cx="8801100" cy="3840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GB" sz="2150" b="1" spc="130" dirty="0">
                <a:solidFill>
                  <a:srgbClr val="404040"/>
                </a:solidFill>
                <a:latin typeface="Arial"/>
                <a:cs typeface="Arial"/>
              </a:rPr>
              <a:t>Message Broker - RabbitMQ</a:t>
            </a:r>
            <a:r>
              <a:rPr lang="en-GB" sz="2150" spc="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endParaRPr sz="21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10" y="508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3" y="0"/>
                </a:lnTo>
                <a:lnTo>
                  <a:pt x="1269983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53">
            <a:extLst>
              <a:ext uri="{FF2B5EF4-FFF2-40B4-BE49-F238E27FC236}">
                <a16:creationId xmlns:a16="http://schemas.microsoft.com/office/drawing/2014/main" id="{0AC51F6D-7C69-4838-98F8-12E6B2A2F23F}"/>
              </a:ext>
            </a:extLst>
          </p:cNvPr>
          <p:cNvSpPr txBox="1"/>
          <p:nvPr/>
        </p:nvSpPr>
        <p:spPr>
          <a:xfrm>
            <a:off x="495300" y="6214065"/>
            <a:ext cx="27990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404040"/>
                </a:solidFill>
                <a:latin typeface="Arial Unicode MS"/>
                <a:cs typeface="Arial Unicode MS"/>
              </a:rPr>
              <a:t>Copyright </a:t>
            </a:r>
            <a:r>
              <a:rPr lang="en-GB" sz="800" spc="-10" dirty="0">
                <a:solidFill>
                  <a:srgbClr val="404040"/>
                </a:solidFill>
                <a:latin typeface="Arial Unicode MS"/>
                <a:cs typeface="Arial Unicode MS"/>
              </a:rPr>
              <a:t>Berry den Hartog</a:t>
            </a:r>
            <a:endParaRPr sz="800" dirty="0">
              <a:latin typeface="Arial Unicode MS"/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F61B6-B945-41DE-9B93-31BC7F2A7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56" y="548036"/>
            <a:ext cx="548588" cy="548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EBC2E4-E254-4F07-85AA-3E0A529989B0}"/>
              </a:ext>
            </a:extLst>
          </p:cNvPr>
          <p:cNvSpPr/>
          <p:nvPr/>
        </p:nvSpPr>
        <p:spPr>
          <a:xfrm>
            <a:off x="526078" y="1430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RabbitMQ is the most widely deployed open source message broker.</a:t>
            </a:r>
          </a:p>
        </p:txBody>
      </p:sp>
    </p:spTree>
    <p:extLst>
      <p:ext uri="{BB962C8B-B14F-4D97-AF65-F5344CB8AC3E}">
        <p14:creationId xmlns:p14="http://schemas.microsoft.com/office/powerpoint/2010/main" val="18819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313783"/>
            <a:ext cx="12192000" cy="2544445"/>
          </a:xfrm>
          <a:custGeom>
            <a:avLst/>
            <a:gdLst/>
            <a:ahLst/>
            <a:cxnLst/>
            <a:rect l="l" t="t" r="r" b="b"/>
            <a:pathLst>
              <a:path w="12192000" h="2544445">
                <a:moveTo>
                  <a:pt x="0" y="0"/>
                </a:moveTo>
                <a:lnTo>
                  <a:pt x="12192000" y="0"/>
                </a:lnTo>
                <a:lnTo>
                  <a:pt x="12192000" y="2544216"/>
                </a:lnTo>
                <a:lnTo>
                  <a:pt x="0" y="2544216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3" y="1524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4" y="0"/>
                </a:lnTo>
                <a:lnTo>
                  <a:pt x="1269984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300" y="1689100"/>
            <a:ext cx="6241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90" dirty="0">
                <a:solidFill>
                  <a:srgbClr val="404040"/>
                </a:solidFill>
                <a:latin typeface="Arial"/>
                <a:cs typeface="Arial"/>
              </a:rPr>
              <a:t>Special Operation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0797" y="1992453"/>
            <a:ext cx="156273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800" b="1" spc="2200" dirty="0">
                <a:solidFill>
                  <a:srgbClr val="FBCE07"/>
                </a:solidFill>
                <a:latin typeface="Arial"/>
                <a:cs typeface="Arial"/>
              </a:rPr>
              <a:t>2</a:t>
            </a:r>
            <a:endParaRPr sz="17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4335" y="6452480"/>
            <a:ext cx="88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404040"/>
                </a:solidFill>
                <a:latin typeface="Arial Unicode MS"/>
                <a:cs typeface="Arial Unicode MS"/>
              </a:rPr>
              <a:t>9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5300" y="677162"/>
            <a:ext cx="8801100" cy="75341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GB" sz="2150" b="1" spc="130" dirty="0">
                <a:solidFill>
                  <a:srgbClr val="404040"/>
                </a:solidFill>
                <a:latin typeface="Arial"/>
                <a:cs typeface="Arial"/>
              </a:rPr>
              <a:t>PARSTR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GB" sz="2150" spc="0" dirty="0">
                <a:solidFill>
                  <a:srgbClr val="404040"/>
                </a:solidFill>
                <a:latin typeface="Arial Unicode MS"/>
                <a:cs typeface="Arial Unicode MS"/>
              </a:rPr>
              <a:t>PARSTR </a:t>
            </a:r>
            <a:endParaRPr sz="21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10" y="508000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0" y="0"/>
                </a:moveTo>
                <a:lnTo>
                  <a:pt x="1269983" y="0"/>
                </a:lnTo>
                <a:lnTo>
                  <a:pt x="1269983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B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53">
            <a:extLst>
              <a:ext uri="{FF2B5EF4-FFF2-40B4-BE49-F238E27FC236}">
                <a16:creationId xmlns:a16="http://schemas.microsoft.com/office/drawing/2014/main" id="{0AC51F6D-7C69-4838-98F8-12E6B2A2F23F}"/>
              </a:ext>
            </a:extLst>
          </p:cNvPr>
          <p:cNvSpPr txBox="1"/>
          <p:nvPr/>
        </p:nvSpPr>
        <p:spPr>
          <a:xfrm>
            <a:off x="495300" y="6214065"/>
            <a:ext cx="27990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404040"/>
                </a:solidFill>
                <a:latin typeface="Arial Unicode MS"/>
                <a:cs typeface="Arial Unicode MS"/>
              </a:rPr>
              <a:t>Copyright </a:t>
            </a:r>
            <a:r>
              <a:rPr lang="en-GB" sz="800" spc="-10" dirty="0">
                <a:solidFill>
                  <a:srgbClr val="404040"/>
                </a:solidFill>
                <a:latin typeface="Arial Unicode MS"/>
                <a:cs typeface="Arial Unicode MS"/>
              </a:rPr>
              <a:t>Berry den Hartog</a:t>
            </a:r>
            <a:endParaRPr sz="8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957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0208" y="1257010"/>
            <a:ext cx="4316399" cy="431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140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Office Theme</vt:lpstr>
      <vt:lpstr>PowerPoint Presentation</vt:lpstr>
      <vt:lpstr>PowerPoint Presentation</vt:lpstr>
      <vt:lpstr>SIPMAP PipeLine</vt:lpstr>
      <vt:lpstr>PowerPoint Presentation</vt:lpstr>
      <vt:lpstr>Technology</vt:lpstr>
      <vt:lpstr>PowerPoint Presentation</vt:lpstr>
      <vt:lpstr>Special Operation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2019-04-11T09:48:20Z</dcterms:created>
  <dcterms:modified xsi:type="dcterms:W3CDTF">2020-01-28T05:14:35Z</dcterms:modified>
</cp:coreProperties>
</file>