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83" r:id="rId4"/>
    <p:sldId id="258" r:id="rId5"/>
    <p:sldId id="259" r:id="rId6"/>
    <p:sldId id="290" r:id="rId7"/>
    <p:sldId id="295" r:id="rId8"/>
    <p:sldId id="287" r:id="rId9"/>
    <p:sldId id="281" r:id="rId10"/>
    <p:sldId id="282" r:id="rId11"/>
    <p:sldId id="297" r:id="rId12"/>
    <p:sldId id="296" r:id="rId13"/>
    <p:sldId id="264" r:id="rId14"/>
    <p:sldId id="280" r:id="rId15"/>
    <p:sldId id="285" r:id="rId16"/>
    <p:sldId id="279"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bg1"/>
                </a:solidFill>
                <a:latin typeface="Arial Unicode MS"/>
                <a:cs typeface="Arial Unicode MS"/>
              </a:defRPr>
            </a:lvl1pPr>
          </a:lstStyle>
          <a:p>
            <a:endParaRPr/>
          </a:p>
        </p:txBody>
      </p:sp>
      <p:sp>
        <p:nvSpPr>
          <p:cNvPr id="3" name="Holder 3"/>
          <p:cNvSpPr>
            <a:spLocks noGrp="1"/>
          </p:cNvSpPr>
          <p:nvPr>
            <p:ph type="body" idx="1"/>
          </p:nvPr>
        </p:nvSpPr>
        <p:spPr/>
        <p:txBody>
          <a:bodyPr lIns="0" tIns="0" rIns="0" bIns="0"/>
          <a:lstStyle>
            <a:lvl1pPr>
              <a:defRPr sz="1100" b="1" i="0" u="sng">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bg1"/>
                </a:solidFill>
                <a:latin typeface="Arial Unicode MS"/>
                <a:cs typeface="Arial Unicode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350000" y="2336800"/>
            <a:ext cx="5161915" cy="3672840"/>
          </a:xfrm>
          <a:prstGeom prst="rect">
            <a:avLst/>
          </a:prstGeom>
        </p:spPr>
        <p:txBody>
          <a:bodyPr wrap="square" lIns="0" tIns="0" rIns="0" bIns="0">
            <a:spAutoFit/>
          </a:bodyPr>
          <a:lstStyle>
            <a:lvl1pPr>
              <a:defRPr sz="1400" b="0" i="0">
                <a:solidFill>
                  <a:srgbClr val="404040"/>
                </a:solidFill>
                <a:latin typeface="Arial Unicode MS"/>
                <a:cs typeface="Arial Unicode MS"/>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bg1"/>
                </a:solidFill>
                <a:latin typeface="Arial Unicode MS"/>
                <a:cs typeface="Arial Unicode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2" name="Holder 2"/>
          <p:cNvSpPr>
            <a:spLocks noGrp="1"/>
          </p:cNvSpPr>
          <p:nvPr>
            <p:ph type="title"/>
          </p:nvPr>
        </p:nvSpPr>
        <p:spPr>
          <a:xfrm>
            <a:off x="7874000" y="520700"/>
            <a:ext cx="1563370" cy="817880"/>
          </a:xfrm>
          <a:prstGeom prst="rect">
            <a:avLst/>
          </a:prstGeom>
        </p:spPr>
        <p:txBody>
          <a:bodyPr wrap="square" lIns="0" tIns="0" rIns="0" bIns="0">
            <a:spAutoFit/>
          </a:bodyPr>
          <a:lstStyle>
            <a:lvl1pPr>
              <a:defRPr sz="2700" b="0" i="0">
                <a:solidFill>
                  <a:schemeClr val="bg1"/>
                </a:solidFill>
                <a:latin typeface="Arial Unicode MS"/>
                <a:cs typeface="Arial Unicode MS"/>
              </a:defRPr>
            </a:lvl1pPr>
          </a:lstStyle>
          <a:p>
            <a:endParaRPr/>
          </a:p>
        </p:txBody>
      </p:sp>
      <p:sp>
        <p:nvSpPr>
          <p:cNvPr id="3" name="Holder 3"/>
          <p:cNvSpPr>
            <a:spLocks noGrp="1"/>
          </p:cNvSpPr>
          <p:nvPr>
            <p:ph type="body" idx="1"/>
          </p:nvPr>
        </p:nvSpPr>
        <p:spPr>
          <a:xfrm>
            <a:off x="6438900" y="1828800"/>
            <a:ext cx="5085715" cy="3202940"/>
          </a:xfrm>
          <a:prstGeom prst="rect">
            <a:avLst/>
          </a:prstGeom>
        </p:spPr>
        <p:txBody>
          <a:bodyPr wrap="square" lIns="0" tIns="0" rIns="0" bIns="0">
            <a:spAutoFit/>
          </a:bodyPr>
          <a:lstStyle>
            <a:lvl1pPr>
              <a:defRPr sz="1100" b="1" i="0" u="sng">
                <a:solidFill>
                  <a:srgbClr val="40404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www.rabbitmq.co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docker.com/why-docker"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kubernetes.io/"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75499" y="3818708"/>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 name="object 3"/>
          <p:cNvSpPr/>
          <p:nvPr/>
        </p:nvSpPr>
        <p:spPr>
          <a:xfrm>
            <a:off x="744114" y="3678108"/>
            <a:ext cx="1465237" cy="146523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1604335" y="6452480"/>
            <a:ext cx="88265" cy="147320"/>
          </a:xfrm>
          <a:prstGeom prst="rect">
            <a:avLst/>
          </a:prstGeom>
        </p:spPr>
        <p:txBody>
          <a:bodyPr vert="horz" wrap="square" lIns="0" tIns="12700" rIns="0" bIns="0" rtlCol="0">
            <a:spAutoFit/>
          </a:bodyPr>
          <a:lstStyle/>
          <a:p>
            <a:pPr marL="12700">
              <a:lnSpc>
                <a:spcPct val="100000"/>
              </a:lnSpc>
              <a:spcBef>
                <a:spcPts val="100"/>
              </a:spcBef>
            </a:pPr>
            <a:r>
              <a:rPr sz="800" spc="40" dirty="0">
                <a:solidFill>
                  <a:srgbClr val="FFFFFF"/>
                </a:solidFill>
                <a:latin typeface="Arial Unicode MS"/>
                <a:cs typeface="Arial Unicode MS"/>
              </a:rPr>
              <a:t>1</a:t>
            </a:r>
            <a:endParaRPr sz="800">
              <a:latin typeface="Arial Unicode MS"/>
              <a:cs typeface="Arial Unicode MS"/>
            </a:endParaRPr>
          </a:p>
        </p:txBody>
      </p:sp>
      <p:sp>
        <p:nvSpPr>
          <p:cNvPr id="6" name="object 6"/>
          <p:cNvSpPr txBox="1"/>
          <p:nvPr/>
        </p:nvSpPr>
        <p:spPr>
          <a:xfrm>
            <a:off x="2159000" y="4007002"/>
            <a:ext cx="6604000" cy="366832"/>
          </a:xfrm>
          <a:prstGeom prst="rect">
            <a:avLst/>
          </a:prstGeom>
        </p:spPr>
        <p:txBody>
          <a:bodyPr vert="horz" wrap="square" lIns="0" tIns="12700" rIns="0" bIns="0" rtlCol="0">
            <a:spAutoFit/>
          </a:bodyPr>
          <a:lstStyle/>
          <a:p>
            <a:pPr marL="12700" marR="5080">
              <a:lnSpc>
                <a:spcPct val="111100"/>
              </a:lnSpc>
              <a:spcBef>
                <a:spcPts val="100"/>
              </a:spcBef>
            </a:pPr>
            <a:r>
              <a:rPr lang="en-GB" sz="2250" b="1" spc="80" dirty="0">
                <a:solidFill>
                  <a:srgbClr val="404040"/>
                </a:solidFill>
                <a:latin typeface="Arial"/>
                <a:cs typeface="Arial"/>
              </a:rPr>
              <a:t>Parallel SIPMAP (on operation level)</a:t>
            </a:r>
            <a:endParaRPr sz="2250" dirty="0">
              <a:latin typeface="Arial"/>
              <a:cs typeface="Arial"/>
            </a:endParaRPr>
          </a:p>
        </p:txBody>
      </p:sp>
      <p:sp>
        <p:nvSpPr>
          <p:cNvPr id="8" name="object 8"/>
          <p:cNvSpPr txBox="1"/>
          <p:nvPr/>
        </p:nvSpPr>
        <p:spPr>
          <a:xfrm>
            <a:off x="2159000" y="5638417"/>
            <a:ext cx="3848735" cy="250068"/>
          </a:xfrm>
          <a:prstGeom prst="rect">
            <a:avLst/>
          </a:prstGeom>
        </p:spPr>
        <p:txBody>
          <a:bodyPr vert="horz" wrap="square" lIns="0" tIns="57150" rIns="0" bIns="0" rtlCol="0">
            <a:spAutoFit/>
          </a:bodyPr>
          <a:lstStyle/>
          <a:p>
            <a:pPr marL="12700">
              <a:lnSpc>
                <a:spcPct val="100000"/>
              </a:lnSpc>
              <a:spcBef>
                <a:spcPts val="450"/>
              </a:spcBef>
            </a:pPr>
            <a:r>
              <a:rPr lang="en-GB" sz="1250" b="1" spc="50" dirty="0">
                <a:solidFill>
                  <a:srgbClr val="404040"/>
                </a:solidFill>
                <a:latin typeface="Arial"/>
                <a:cs typeface="Arial"/>
              </a:rPr>
              <a:t>Berry den Hartog</a:t>
            </a:r>
            <a:endParaRPr sz="1250" dirty="0">
              <a:latin typeface="Arial"/>
              <a:cs typeface="Arial"/>
            </a:endParaRPr>
          </a:p>
        </p:txBody>
      </p:sp>
      <p:sp>
        <p:nvSpPr>
          <p:cNvPr id="9" name="object 9"/>
          <p:cNvSpPr txBox="1"/>
          <p:nvPr/>
        </p:nvSpPr>
        <p:spPr>
          <a:xfrm>
            <a:off x="8610600" y="6464300"/>
            <a:ext cx="770890" cy="147320"/>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FFFFFF"/>
                </a:solidFill>
                <a:latin typeface="Arial Unicode MS"/>
                <a:cs typeface="Arial Unicode MS"/>
              </a:rPr>
              <a:t>CONFIDENTIAL</a:t>
            </a:r>
            <a:endParaRPr sz="800">
              <a:latin typeface="Arial Unicode MS"/>
              <a:cs typeface="Arial Unicode MS"/>
            </a:endParaRPr>
          </a:p>
        </p:txBody>
      </p:sp>
      <p:sp>
        <p:nvSpPr>
          <p:cNvPr id="10" name="object 10"/>
          <p:cNvSpPr txBox="1"/>
          <p:nvPr/>
        </p:nvSpPr>
        <p:spPr>
          <a:xfrm>
            <a:off x="10083800" y="6451600"/>
            <a:ext cx="608965" cy="147320"/>
          </a:xfrm>
          <a:prstGeom prst="rect">
            <a:avLst/>
          </a:prstGeom>
        </p:spPr>
        <p:txBody>
          <a:bodyPr vert="horz" wrap="square" lIns="0" tIns="12700" rIns="0" bIns="0" rtlCol="0">
            <a:spAutoFit/>
          </a:bodyPr>
          <a:lstStyle/>
          <a:p>
            <a:pPr marL="12700">
              <a:lnSpc>
                <a:spcPct val="100000"/>
              </a:lnSpc>
              <a:spcBef>
                <a:spcPts val="100"/>
              </a:spcBef>
            </a:pPr>
            <a:r>
              <a:rPr sz="800" spc="-20" dirty="0">
                <a:solidFill>
                  <a:srgbClr val="FFFFFF"/>
                </a:solidFill>
                <a:latin typeface="Arial Unicode MS"/>
                <a:cs typeface="Arial Unicode MS"/>
              </a:rPr>
              <a:t>0</a:t>
            </a:r>
            <a:r>
              <a:rPr sz="800" spc="35" dirty="0">
                <a:solidFill>
                  <a:srgbClr val="FFFFFF"/>
                </a:solidFill>
                <a:latin typeface="Arial Unicode MS"/>
                <a:cs typeface="Arial Unicode MS"/>
              </a:rPr>
              <a:t>1</a:t>
            </a:r>
            <a:r>
              <a:rPr sz="800" spc="180" dirty="0">
                <a:solidFill>
                  <a:srgbClr val="FFFFFF"/>
                </a:solidFill>
                <a:latin typeface="Arial Unicode MS"/>
                <a:cs typeface="Arial Unicode MS"/>
              </a:rPr>
              <a:t>/</a:t>
            </a:r>
            <a:r>
              <a:rPr sz="800" spc="35" dirty="0">
                <a:solidFill>
                  <a:srgbClr val="FFFFFF"/>
                </a:solidFill>
                <a:latin typeface="Arial Unicode MS"/>
                <a:cs typeface="Arial Unicode MS"/>
              </a:rPr>
              <a:t>03</a:t>
            </a:r>
            <a:r>
              <a:rPr sz="800" spc="180" dirty="0">
                <a:solidFill>
                  <a:srgbClr val="FFFFFF"/>
                </a:solidFill>
                <a:latin typeface="Arial Unicode MS"/>
                <a:cs typeface="Arial Unicode MS"/>
              </a:rPr>
              <a:t>/</a:t>
            </a:r>
            <a:r>
              <a:rPr sz="800" spc="35" dirty="0">
                <a:solidFill>
                  <a:srgbClr val="FFFFFF"/>
                </a:solidFill>
                <a:latin typeface="Arial Unicode MS"/>
                <a:cs typeface="Arial Unicode MS"/>
              </a:rPr>
              <a:t>2</a:t>
            </a:r>
            <a:r>
              <a:rPr sz="800" spc="-20" dirty="0">
                <a:solidFill>
                  <a:srgbClr val="FFFFFF"/>
                </a:solidFill>
                <a:latin typeface="Arial Unicode MS"/>
                <a:cs typeface="Arial Unicode MS"/>
              </a:rPr>
              <a:t>01</a:t>
            </a:r>
            <a:r>
              <a:rPr sz="800" spc="40" dirty="0">
                <a:solidFill>
                  <a:srgbClr val="FFFFFF"/>
                </a:solidFill>
                <a:latin typeface="Arial Unicode MS"/>
                <a:cs typeface="Arial Unicode MS"/>
              </a:rPr>
              <a:t>8</a:t>
            </a:r>
            <a:endParaRPr sz="800">
              <a:latin typeface="Arial Unicode MS"/>
              <a:cs typeface="Arial Unicode MS"/>
            </a:endParaRPr>
          </a:p>
        </p:txBody>
      </p:sp>
      <p:sp>
        <p:nvSpPr>
          <p:cNvPr id="11" name="object 11"/>
          <p:cNvSpPr txBox="1"/>
          <p:nvPr/>
        </p:nvSpPr>
        <p:spPr>
          <a:xfrm>
            <a:off x="749300" y="6451600"/>
            <a:ext cx="1423670" cy="147320"/>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FFFFFF"/>
                </a:solidFill>
                <a:latin typeface="Arial Unicode MS"/>
                <a:cs typeface="Arial Unicode MS"/>
              </a:rPr>
              <a:t>Deutsche </a:t>
            </a:r>
            <a:r>
              <a:rPr sz="800" spc="-10" dirty="0">
                <a:solidFill>
                  <a:srgbClr val="FFFFFF"/>
                </a:solidFill>
                <a:latin typeface="Arial Unicode MS"/>
                <a:cs typeface="Arial Unicode MS"/>
              </a:rPr>
              <a:t>Shell </a:t>
            </a:r>
            <a:r>
              <a:rPr sz="800" spc="10" dirty="0">
                <a:solidFill>
                  <a:srgbClr val="FFFFFF"/>
                </a:solidFill>
                <a:latin typeface="Arial Unicode MS"/>
                <a:cs typeface="Arial Unicode MS"/>
              </a:rPr>
              <a:t>Holding</a:t>
            </a:r>
            <a:r>
              <a:rPr sz="800" spc="30" dirty="0">
                <a:solidFill>
                  <a:srgbClr val="FFFFFF"/>
                </a:solidFill>
                <a:latin typeface="Arial Unicode MS"/>
                <a:cs typeface="Arial Unicode MS"/>
              </a:rPr>
              <a:t> </a:t>
            </a:r>
            <a:r>
              <a:rPr sz="800" spc="5" dirty="0">
                <a:solidFill>
                  <a:srgbClr val="FFFFFF"/>
                </a:solidFill>
                <a:latin typeface="Arial Unicode MS"/>
                <a:cs typeface="Arial Unicode MS"/>
              </a:rPr>
              <a:t>GmbH</a:t>
            </a:r>
            <a:endParaRPr sz="800">
              <a:latin typeface="Arial Unicode MS"/>
              <a:cs typeface="Arial Unicode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RabbitMQ</a:t>
            </a:r>
            <a:r>
              <a:rPr lang="en-GB" sz="2150" spc="0" dirty="0">
                <a:solidFill>
                  <a:srgbClr val="404040"/>
                </a:solidFill>
                <a:latin typeface="Arial Unicode MS"/>
                <a:cs typeface="Arial Unicode MS"/>
              </a:rPr>
              <a:t> </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6" name="Rectangle 5">
            <a:extLst>
              <a:ext uri="{FF2B5EF4-FFF2-40B4-BE49-F238E27FC236}">
                <a16:creationId xmlns:a16="http://schemas.microsoft.com/office/drawing/2014/main" id="{A2EBC2E4-E254-4F07-85AA-3E0A529989B0}"/>
              </a:ext>
            </a:extLst>
          </p:cNvPr>
          <p:cNvSpPr/>
          <p:nvPr/>
        </p:nvSpPr>
        <p:spPr>
          <a:xfrm>
            <a:off x="526078" y="1430573"/>
            <a:ext cx="8160722" cy="2862322"/>
          </a:xfrm>
          <a:prstGeom prst="rect">
            <a:avLst/>
          </a:prstGeom>
        </p:spPr>
        <p:txBody>
          <a:bodyPr wrap="square">
            <a:spAutoFit/>
          </a:bodyPr>
          <a:lstStyle/>
          <a:p>
            <a:r>
              <a:rPr lang="en-GB" dirty="0"/>
              <a:t>RabbitMQ is the most widely deployed open source message broker. We could use this to replace the frame function of moving traces</a:t>
            </a:r>
          </a:p>
          <a:p>
            <a:endParaRPr lang="en-GB" dirty="0"/>
          </a:p>
          <a:p>
            <a:r>
              <a:rPr lang="en-GB" dirty="0"/>
              <a:t>Licence: MPL1.1</a:t>
            </a:r>
          </a:p>
          <a:p>
            <a:r>
              <a:rPr lang="en-GB" dirty="0"/>
              <a:t>url: </a:t>
            </a:r>
            <a:r>
              <a:rPr lang="en-GB" dirty="0">
                <a:hlinkClick r:id="rId2"/>
              </a:rPr>
              <a:t>https://www.rabbitmq.com/</a:t>
            </a:r>
            <a:endParaRPr lang="en-GB" dirty="0"/>
          </a:p>
          <a:p>
            <a:endParaRPr lang="en-GB" dirty="0"/>
          </a:p>
          <a:p>
            <a:r>
              <a:rPr lang="en-GB" dirty="0"/>
              <a:t>Many libraries are available to communicate with RabbitMQ. Supported languages include c and </a:t>
            </a:r>
            <a:r>
              <a:rPr lang="en-GB" dirty="0" err="1"/>
              <a:t>c++</a:t>
            </a:r>
            <a:r>
              <a:rPr lang="en-GB" dirty="0"/>
              <a:t>, python and java </a:t>
            </a:r>
          </a:p>
          <a:p>
            <a:endParaRPr lang="en-GB" b="1" dirty="0"/>
          </a:p>
          <a:p>
            <a:endParaRPr lang="en-GB" b="1" dirty="0"/>
          </a:p>
        </p:txBody>
      </p:sp>
    </p:spTree>
    <p:extLst>
      <p:ext uri="{BB962C8B-B14F-4D97-AF65-F5344CB8AC3E}">
        <p14:creationId xmlns:p14="http://schemas.microsoft.com/office/powerpoint/2010/main" val="188190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Docker &amp; docker-compose</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6" name="Rectangle 5">
            <a:extLst>
              <a:ext uri="{FF2B5EF4-FFF2-40B4-BE49-F238E27FC236}">
                <a16:creationId xmlns:a16="http://schemas.microsoft.com/office/drawing/2014/main" id="{A2EBC2E4-E254-4F07-85AA-3E0A529989B0}"/>
              </a:ext>
            </a:extLst>
          </p:cNvPr>
          <p:cNvSpPr/>
          <p:nvPr/>
        </p:nvSpPr>
        <p:spPr>
          <a:xfrm>
            <a:off x="526078" y="1430573"/>
            <a:ext cx="8160722" cy="3693319"/>
          </a:xfrm>
          <a:prstGeom prst="rect">
            <a:avLst/>
          </a:prstGeom>
        </p:spPr>
        <p:txBody>
          <a:bodyPr wrap="square">
            <a:spAutoFit/>
          </a:bodyPr>
          <a:lstStyle/>
          <a:p>
            <a:r>
              <a:rPr lang="en-GB" dirty="0"/>
              <a:t>Docker containerizes operations into small reusable block. These blocks can be uploaded to a central repository, where version tags can be added. </a:t>
            </a:r>
          </a:p>
          <a:p>
            <a:endParaRPr lang="en-GB" dirty="0"/>
          </a:p>
          <a:p>
            <a:r>
              <a:rPr lang="en-GB" dirty="0"/>
              <a:t>This can give huge benefits if you want to test a new operation, or want to give a special version to a user, just build a new docker container for your operation, give it a special tag, push it to the repo, and a user can start using it in his workflow.</a:t>
            </a:r>
          </a:p>
          <a:p>
            <a:endParaRPr lang="en-GB" dirty="0"/>
          </a:p>
          <a:p>
            <a:r>
              <a:rPr lang="en-GB" dirty="0"/>
              <a:t>Another advantage is that it gives good monitoring into the disk IO an operation does, memory usage and you could scale the dockers when needed.  </a:t>
            </a:r>
          </a:p>
          <a:p>
            <a:endParaRPr lang="en-GB" dirty="0"/>
          </a:p>
          <a:p>
            <a:r>
              <a:rPr lang="en-GB" dirty="0"/>
              <a:t>Licence: Apache 2.0</a:t>
            </a:r>
          </a:p>
          <a:p>
            <a:r>
              <a:rPr lang="en-GB" dirty="0"/>
              <a:t>url: </a:t>
            </a:r>
            <a:r>
              <a:rPr lang="en-GB" dirty="0">
                <a:hlinkClick r:id="rId2"/>
              </a:rPr>
              <a:t>https://www.docker.com/why-docker</a:t>
            </a:r>
            <a:endParaRPr lang="en-GB" dirty="0"/>
          </a:p>
          <a:p>
            <a:endParaRPr lang="en-GB" dirty="0"/>
          </a:p>
        </p:txBody>
      </p:sp>
    </p:spTree>
    <p:extLst>
      <p:ext uri="{BB962C8B-B14F-4D97-AF65-F5344CB8AC3E}">
        <p14:creationId xmlns:p14="http://schemas.microsoft.com/office/powerpoint/2010/main" val="210106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Kubernetes</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6" name="Rectangle 5">
            <a:extLst>
              <a:ext uri="{FF2B5EF4-FFF2-40B4-BE49-F238E27FC236}">
                <a16:creationId xmlns:a16="http://schemas.microsoft.com/office/drawing/2014/main" id="{A2EBC2E4-E254-4F07-85AA-3E0A529989B0}"/>
              </a:ext>
            </a:extLst>
          </p:cNvPr>
          <p:cNvSpPr/>
          <p:nvPr/>
        </p:nvSpPr>
        <p:spPr>
          <a:xfrm>
            <a:off x="526078" y="1430573"/>
            <a:ext cx="8160722" cy="3416320"/>
          </a:xfrm>
          <a:prstGeom prst="rect">
            <a:avLst/>
          </a:prstGeom>
        </p:spPr>
        <p:txBody>
          <a:bodyPr wrap="square">
            <a:spAutoFit/>
          </a:bodyPr>
          <a:lstStyle/>
          <a:p>
            <a:r>
              <a:rPr lang="en-GB" dirty="0"/>
              <a:t>If you choose to make every operation into a docker container you could use Kubernetes to automatically scale and parallelize operations where needed.</a:t>
            </a:r>
            <a:br>
              <a:rPr lang="en-GB" dirty="0"/>
            </a:br>
            <a:br>
              <a:rPr lang="en-GB" dirty="0"/>
            </a:br>
            <a:r>
              <a:rPr lang="en-GB" dirty="0"/>
              <a:t>If we do this it would require a special operation when we check the order of operations. Still need to think a bit about this. But it would be a huge benefit because you can detect bottlenecks and make it faster by scaling up the number of workers you start. </a:t>
            </a:r>
          </a:p>
          <a:p>
            <a:endParaRPr lang="en-GB" dirty="0"/>
          </a:p>
          <a:p>
            <a:r>
              <a:rPr lang="en-GB" dirty="0"/>
              <a:t>Licence: Apache 2.0</a:t>
            </a:r>
          </a:p>
          <a:p>
            <a:r>
              <a:rPr lang="en-GB" dirty="0"/>
              <a:t>url: </a:t>
            </a:r>
            <a:r>
              <a:rPr lang="en-GB" dirty="0">
                <a:hlinkClick r:id="rId2"/>
              </a:rPr>
              <a:t>https://kubernetes.io/</a:t>
            </a:r>
            <a:endParaRPr lang="en-GB" dirty="0"/>
          </a:p>
          <a:p>
            <a:endParaRPr lang="en-GB" dirty="0"/>
          </a:p>
          <a:p>
            <a:endParaRPr lang="en-GB" dirty="0"/>
          </a:p>
        </p:txBody>
      </p:sp>
    </p:spTree>
    <p:extLst>
      <p:ext uri="{BB962C8B-B14F-4D97-AF65-F5344CB8AC3E}">
        <p14:creationId xmlns:p14="http://schemas.microsoft.com/office/powerpoint/2010/main" val="319228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4313783"/>
            <a:ext cx="12192000" cy="2544445"/>
          </a:xfrm>
          <a:custGeom>
            <a:avLst/>
            <a:gdLst/>
            <a:ahLst/>
            <a:cxnLst/>
            <a:rect l="l" t="t" r="r" b="b"/>
            <a:pathLst>
              <a:path w="12192000" h="2544445">
                <a:moveTo>
                  <a:pt x="0" y="0"/>
                </a:moveTo>
                <a:lnTo>
                  <a:pt x="12192000" y="0"/>
                </a:lnTo>
                <a:lnTo>
                  <a:pt x="12192000" y="2544216"/>
                </a:lnTo>
                <a:lnTo>
                  <a:pt x="0" y="2544216"/>
                </a:lnTo>
                <a:lnTo>
                  <a:pt x="0" y="0"/>
                </a:lnTo>
                <a:close/>
              </a:path>
            </a:pathLst>
          </a:custGeom>
          <a:solidFill>
            <a:srgbClr val="FBCE07"/>
          </a:solidFill>
        </p:spPr>
        <p:txBody>
          <a:bodyPr wrap="square" lIns="0" tIns="0" rIns="0" bIns="0" rtlCol="0"/>
          <a:lstStyle/>
          <a:p>
            <a:endParaRPr/>
          </a:p>
        </p:txBody>
      </p:sp>
      <p:sp>
        <p:nvSpPr>
          <p:cNvPr id="3" name="object 3"/>
          <p:cNvSpPr/>
          <p:nvPr/>
        </p:nvSpPr>
        <p:spPr>
          <a:xfrm>
            <a:off x="761993" y="1524000"/>
            <a:ext cx="1270000" cy="76200"/>
          </a:xfrm>
          <a:custGeom>
            <a:avLst/>
            <a:gdLst/>
            <a:ahLst/>
            <a:cxnLst/>
            <a:rect l="l" t="t" r="r" b="b"/>
            <a:pathLst>
              <a:path w="1270000" h="76200">
                <a:moveTo>
                  <a:pt x="0" y="0"/>
                </a:moveTo>
                <a:lnTo>
                  <a:pt x="1269984" y="0"/>
                </a:lnTo>
                <a:lnTo>
                  <a:pt x="1269984" y="75600"/>
                </a:lnTo>
                <a:lnTo>
                  <a:pt x="0" y="75600"/>
                </a:lnTo>
                <a:lnTo>
                  <a:pt x="0" y="0"/>
                </a:lnTo>
                <a:close/>
              </a:path>
            </a:pathLst>
          </a:custGeom>
          <a:solidFill>
            <a:srgbClr val="FBCE07"/>
          </a:solidFill>
        </p:spPr>
        <p:txBody>
          <a:bodyPr wrap="square" lIns="0" tIns="0" rIns="0" bIns="0" rtlCol="0"/>
          <a:lstStyle/>
          <a:p>
            <a:endParaRPr/>
          </a:p>
        </p:txBody>
      </p:sp>
      <p:sp>
        <p:nvSpPr>
          <p:cNvPr id="5" name="object 5"/>
          <p:cNvSpPr txBox="1">
            <a:spLocks noGrp="1"/>
          </p:cNvSpPr>
          <p:nvPr>
            <p:ph type="title"/>
          </p:nvPr>
        </p:nvSpPr>
        <p:spPr>
          <a:xfrm>
            <a:off x="749300" y="1689100"/>
            <a:ext cx="6241415" cy="452120"/>
          </a:xfrm>
          <a:prstGeom prst="rect">
            <a:avLst/>
          </a:prstGeom>
        </p:spPr>
        <p:txBody>
          <a:bodyPr vert="horz" wrap="square" lIns="0" tIns="12700" rIns="0" bIns="0" rtlCol="0">
            <a:spAutoFit/>
          </a:bodyPr>
          <a:lstStyle/>
          <a:p>
            <a:pPr marL="12700">
              <a:lnSpc>
                <a:spcPct val="100000"/>
              </a:lnSpc>
              <a:spcBef>
                <a:spcPts val="100"/>
              </a:spcBef>
            </a:pPr>
            <a:r>
              <a:rPr lang="en-GB" sz="2800" b="1" spc="90" dirty="0">
                <a:solidFill>
                  <a:srgbClr val="404040"/>
                </a:solidFill>
                <a:latin typeface="Arial"/>
                <a:cs typeface="Arial"/>
              </a:rPr>
              <a:t>Special Operations</a:t>
            </a:r>
            <a:endParaRPr sz="2800" dirty="0">
              <a:latin typeface="Arial"/>
              <a:cs typeface="Arial"/>
            </a:endParaRPr>
          </a:p>
        </p:txBody>
      </p:sp>
      <p:sp>
        <p:nvSpPr>
          <p:cNvPr id="6" name="object 6"/>
          <p:cNvSpPr txBox="1"/>
          <p:nvPr/>
        </p:nvSpPr>
        <p:spPr>
          <a:xfrm>
            <a:off x="10240797" y="1992453"/>
            <a:ext cx="1562735" cy="2738120"/>
          </a:xfrm>
          <a:prstGeom prst="rect">
            <a:avLst/>
          </a:prstGeom>
        </p:spPr>
        <p:txBody>
          <a:bodyPr vert="horz" wrap="square" lIns="0" tIns="12700" rIns="0" bIns="0" rtlCol="0">
            <a:spAutoFit/>
          </a:bodyPr>
          <a:lstStyle/>
          <a:p>
            <a:pPr marL="12700">
              <a:lnSpc>
                <a:spcPct val="100000"/>
              </a:lnSpc>
              <a:spcBef>
                <a:spcPts val="100"/>
              </a:spcBef>
            </a:pPr>
            <a:r>
              <a:rPr sz="17800" b="1" spc="2200" dirty="0">
                <a:solidFill>
                  <a:srgbClr val="FBCE07"/>
                </a:solidFill>
                <a:latin typeface="Arial"/>
                <a:cs typeface="Arial"/>
              </a:rPr>
              <a:t>2</a:t>
            </a:r>
            <a:endParaRPr sz="17800" dirty="0">
              <a:latin typeface="Arial"/>
              <a:cs typeface="Arial"/>
            </a:endParaRPr>
          </a:p>
        </p:txBody>
      </p:sp>
      <p:sp>
        <p:nvSpPr>
          <p:cNvPr id="7" name="object 7"/>
          <p:cNvSpPr txBox="1"/>
          <p:nvPr/>
        </p:nvSpPr>
        <p:spPr>
          <a:xfrm>
            <a:off x="11604335" y="6452480"/>
            <a:ext cx="88265" cy="147320"/>
          </a:xfrm>
          <a:prstGeom prst="rect">
            <a:avLst/>
          </a:prstGeom>
        </p:spPr>
        <p:txBody>
          <a:bodyPr vert="horz" wrap="square" lIns="0" tIns="12700" rIns="0" bIns="0" rtlCol="0">
            <a:spAutoFit/>
          </a:bodyPr>
          <a:lstStyle/>
          <a:p>
            <a:pPr marL="12700">
              <a:lnSpc>
                <a:spcPct val="100000"/>
              </a:lnSpc>
              <a:spcBef>
                <a:spcPts val="100"/>
              </a:spcBef>
            </a:pPr>
            <a:r>
              <a:rPr sz="800" spc="40" dirty="0">
                <a:solidFill>
                  <a:srgbClr val="404040"/>
                </a:solidFill>
                <a:latin typeface="Arial Unicode MS"/>
                <a:cs typeface="Arial Unicode MS"/>
              </a:rPr>
              <a:t>9</a:t>
            </a:r>
            <a:endParaRPr sz="800">
              <a:latin typeface="Arial Unicode MS"/>
              <a:cs typeface="Arial Unicode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1084271"/>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PARSTR</a:t>
            </a:r>
            <a:endParaRPr sz="2150" dirty="0">
              <a:latin typeface="Arial"/>
              <a:cs typeface="Arial"/>
            </a:endParaRPr>
          </a:p>
          <a:p>
            <a:pPr marL="12700">
              <a:lnSpc>
                <a:spcPct val="100000"/>
              </a:lnSpc>
              <a:spcBef>
                <a:spcPts val="315"/>
              </a:spcBef>
            </a:pPr>
            <a:r>
              <a:rPr lang="en-GB" sz="2150" spc="0" dirty="0">
                <a:solidFill>
                  <a:srgbClr val="404040"/>
                </a:solidFill>
                <a:latin typeface="Arial Unicode MS"/>
                <a:cs typeface="Arial Unicode MS"/>
              </a:rPr>
              <a:t>PARSTR will need to be replaced by a ‘one to many’ FIFO. </a:t>
            </a:r>
            <a:r>
              <a:rPr lang="en-GB" sz="2150" spc="0" dirty="0" err="1">
                <a:solidFill>
                  <a:srgbClr val="404040"/>
                </a:solidFill>
                <a:latin typeface="Arial Unicode MS"/>
                <a:cs typeface="Arial Unicode MS"/>
              </a:rPr>
              <a:t>RabitMQ</a:t>
            </a:r>
            <a:r>
              <a:rPr lang="en-GB" sz="2150" spc="0" dirty="0">
                <a:solidFill>
                  <a:srgbClr val="404040"/>
                </a:solidFill>
                <a:latin typeface="Arial Unicode MS"/>
                <a:cs typeface="Arial Unicode MS"/>
              </a:rPr>
              <a:t> can do this. </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Tree>
    <p:extLst>
      <p:ext uri="{BB962C8B-B14F-4D97-AF65-F5344CB8AC3E}">
        <p14:creationId xmlns:p14="http://schemas.microsoft.com/office/powerpoint/2010/main" val="269574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2523127"/>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SAVEIT</a:t>
            </a:r>
            <a:endParaRPr sz="2150" dirty="0">
              <a:latin typeface="Arial"/>
              <a:cs typeface="Arial"/>
            </a:endParaRPr>
          </a:p>
          <a:p>
            <a:pPr marL="12700">
              <a:lnSpc>
                <a:spcPct val="100000"/>
              </a:lnSpc>
              <a:spcBef>
                <a:spcPts val="315"/>
              </a:spcBef>
            </a:pPr>
            <a:r>
              <a:rPr lang="en-GB" sz="2150" spc="0" dirty="0">
                <a:solidFill>
                  <a:srgbClr val="404040"/>
                </a:solidFill>
                <a:latin typeface="Arial Unicode MS"/>
                <a:cs typeface="Arial Unicode MS"/>
              </a:rPr>
              <a:t>No sharing between operations with COMMON blocks or other </a:t>
            </a:r>
            <a:r>
              <a:rPr lang="en-GB" sz="2150" spc="0" dirty="0" err="1">
                <a:solidFill>
                  <a:srgbClr val="404040"/>
                </a:solidFill>
                <a:latin typeface="Arial Unicode MS"/>
                <a:cs typeface="Arial Unicode MS"/>
              </a:rPr>
              <a:t>globals</a:t>
            </a:r>
            <a:r>
              <a:rPr lang="en-GB" sz="2150" spc="0" dirty="0">
                <a:solidFill>
                  <a:srgbClr val="404040"/>
                </a:solidFill>
                <a:latin typeface="Arial Unicode MS"/>
                <a:cs typeface="Arial Unicode MS"/>
              </a:rPr>
              <a:t>, so won’t work</a:t>
            </a:r>
          </a:p>
          <a:p>
            <a:pPr marL="12700">
              <a:lnSpc>
                <a:spcPct val="100000"/>
              </a:lnSpc>
              <a:spcBef>
                <a:spcPts val="315"/>
              </a:spcBef>
            </a:pPr>
            <a:endParaRPr lang="en-GB" sz="2150" dirty="0">
              <a:solidFill>
                <a:srgbClr val="404040"/>
              </a:solidFill>
              <a:latin typeface="Arial Unicode MS"/>
              <a:cs typeface="Arial Unicode MS"/>
            </a:endParaRPr>
          </a:p>
          <a:p>
            <a:pPr marL="12700">
              <a:lnSpc>
                <a:spcPct val="100000"/>
              </a:lnSpc>
              <a:spcBef>
                <a:spcPts val="315"/>
              </a:spcBef>
            </a:pPr>
            <a:r>
              <a:rPr lang="en-GB" sz="2150" spc="0" dirty="0">
                <a:solidFill>
                  <a:srgbClr val="404040"/>
                </a:solidFill>
                <a:latin typeface="Arial Unicode MS"/>
                <a:cs typeface="Arial Unicode MS"/>
              </a:rPr>
              <a:t>COMMON block will still work, however, you will not be able to share information anymore between operations. Unless you start using REDIS</a:t>
            </a:r>
          </a:p>
          <a:p>
            <a:pPr marL="12700">
              <a:lnSpc>
                <a:spcPct val="100000"/>
              </a:lnSpc>
              <a:spcBef>
                <a:spcPts val="315"/>
              </a:spcBef>
            </a:pPr>
            <a:endParaRPr lang="en-GB" sz="2150" spc="0" dirty="0">
              <a:solidFill>
                <a:srgbClr val="404040"/>
              </a:solidFill>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Tree>
    <p:extLst>
      <p:ext uri="{BB962C8B-B14F-4D97-AF65-F5344CB8AC3E}">
        <p14:creationId xmlns:p14="http://schemas.microsoft.com/office/powerpoint/2010/main" val="166720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50208" y="1257010"/>
            <a:ext cx="4316399" cy="43163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Why parallel SIPMAP</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6" name="Rectangle 5">
            <a:extLst>
              <a:ext uri="{FF2B5EF4-FFF2-40B4-BE49-F238E27FC236}">
                <a16:creationId xmlns:a16="http://schemas.microsoft.com/office/drawing/2014/main" id="{A2EBC2E4-E254-4F07-85AA-3E0A529989B0}"/>
              </a:ext>
            </a:extLst>
          </p:cNvPr>
          <p:cNvSpPr/>
          <p:nvPr/>
        </p:nvSpPr>
        <p:spPr>
          <a:xfrm>
            <a:off x="480504" y="1157163"/>
            <a:ext cx="9778990" cy="2585323"/>
          </a:xfrm>
          <a:prstGeom prst="rect">
            <a:avLst/>
          </a:prstGeom>
        </p:spPr>
        <p:txBody>
          <a:bodyPr wrap="square">
            <a:spAutoFit/>
          </a:bodyPr>
          <a:lstStyle/>
          <a:p>
            <a:r>
              <a:rPr lang="en-GB" dirty="0"/>
              <a:t>Parallel </a:t>
            </a:r>
            <a:r>
              <a:rPr lang="en-GB" dirty="0" err="1"/>
              <a:t>sipmap</a:t>
            </a:r>
            <a:r>
              <a:rPr lang="en-GB" dirty="0"/>
              <a:t> will allow you to execute SIPMAP operation in ASYNC. This could make running a workflow faster. Especially for many small operations.</a:t>
            </a:r>
          </a:p>
          <a:p>
            <a:endParaRPr lang="en-GB" dirty="0"/>
          </a:p>
          <a:p>
            <a:r>
              <a:rPr lang="en-GB" dirty="0"/>
              <a:t>Another benefit is that making </a:t>
            </a:r>
            <a:r>
              <a:rPr lang="en-GB" dirty="0" err="1"/>
              <a:t>sipmap</a:t>
            </a:r>
            <a:r>
              <a:rPr lang="en-GB" dirty="0"/>
              <a:t> operation ASYNC will separate an operation more from frame, allowing for better integration into the cloud or Kubernetes. Allowing for better monitoring and scaling of resources. If order of traces is not important you could even parallelize operations by spinning them up more then once. </a:t>
            </a:r>
          </a:p>
          <a:p>
            <a:endParaRPr lang="en-GB" dirty="0"/>
          </a:p>
          <a:p>
            <a:r>
              <a:rPr lang="en-GB" dirty="0"/>
              <a:t>A disadvantage is that this will not benefit workflows where one operation requires all </a:t>
            </a:r>
            <a:r>
              <a:rPr lang="en-GB" dirty="0" err="1"/>
              <a:t>cpu</a:t>
            </a:r>
            <a:r>
              <a:rPr lang="en-GB" dirty="0"/>
              <a:t> cycles</a:t>
            </a:r>
          </a:p>
        </p:txBody>
      </p:sp>
    </p:spTree>
    <p:extLst>
      <p:ext uri="{BB962C8B-B14F-4D97-AF65-F5344CB8AC3E}">
        <p14:creationId xmlns:p14="http://schemas.microsoft.com/office/powerpoint/2010/main" val="247286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10553700" cy="477759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Steps for Parallel SIPMAP</a:t>
            </a:r>
            <a:endParaRPr sz="2150" dirty="0">
              <a:latin typeface="Arial"/>
              <a:cs typeface="Arial"/>
            </a:endParaRPr>
          </a:p>
          <a:p>
            <a:pPr marL="469900" indent="-457200">
              <a:spcBef>
                <a:spcPts val="315"/>
              </a:spcBef>
              <a:buFont typeface="+mj-lt"/>
              <a:buAutoNum type="arabicPeriod"/>
            </a:pPr>
            <a:r>
              <a:rPr lang="en-GB" sz="2150" dirty="0">
                <a:solidFill>
                  <a:srgbClr val="404040"/>
                </a:solidFill>
                <a:latin typeface="Arial Unicode MS"/>
                <a:cs typeface="Arial Unicode MS"/>
              </a:rPr>
              <a:t>Add RabbitMQ to mini-frame.</a:t>
            </a:r>
          </a:p>
          <a:p>
            <a:pPr marL="469900" indent="-457200">
              <a:lnSpc>
                <a:spcPct val="100000"/>
              </a:lnSpc>
              <a:spcBef>
                <a:spcPts val="315"/>
              </a:spcBef>
              <a:buFont typeface="+mj-lt"/>
              <a:buAutoNum type="arabicPeriod"/>
            </a:pPr>
            <a:r>
              <a:rPr lang="en-GB" sz="2150" dirty="0">
                <a:solidFill>
                  <a:srgbClr val="404040"/>
                </a:solidFill>
                <a:latin typeface="Arial Unicode MS"/>
                <a:cs typeface="Arial Unicode MS"/>
              </a:rPr>
              <a:t>Build every operation into its own executable with mini-frame</a:t>
            </a:r>
          </a:p>
          <a:p>
            <a:pPr marL="469900" indent="-457200">
              <a:lnSpc>
                <a:spcPct val="100000"/>
              </a:lnSpc>
              <a:spcBef>
                <a:spcPts val="315"/>
              </a:spcBef>
              <a:buFont typeface="+mj-lt"/>
              <a:buAutoNum type="arabicPeriod"/>
            </a:pPr>
            <a:r>
              <a:rPr lang="en-GB" sz="2150" dirty="0">
                <a:solidFill>
                  <a:srgbClr val="404040"/>
                </a:solidFill>
                <a:latin typeface="Arial Unicode MS"/>
                <a:cs typeface="Arial Unicode MS"/>
              </a:rPr>
              <a:t>Create deck parser that spins up RabbitMQ with operations</a:t>
            </a:r>
          </a:p>
          <a:p>
            <a:pPr marL="469900" indent="-457200">
              <a:lnSpc>
                <a:spcPct val="100000"/>
              </a:lnSpc>
              <a:spcBef>
                <a:spcPts val="315"/>
              </a:spcBef>
              <a:buFont typeface="+mj-lt"/>
              <a:buAutoNum type="arabicPeriod"/>
            </a:pPr>
            <a:endParaRPr lang="en-GB" sz="2150" dirty="0">
              <a:solidFill>
                <a:srgbClr val="404040"/>
              </a:solidFill>
              <a:latin typeface="Arial Unicode MS"/>
              <a:cs typeface="Arial Unicode MS"/>
            </a:endParaRPr>
          </a:p>
          <a:p>
            <a:pPr marL="469900" indent="-457200">
              <a:lnSpc>
                <a:spcPct val="100000"/>
              </a:lnSpc>
              <a:spcBef>
                <a:spcPts val="315"/>
              </a:spcBef>
              <a:buFont typeface="+mj-lt"/>
              <a:buAutoNum type="arabicPeriod"/>
            </a:pPr>
            <a:endParaRPr lang="en-GB" sz="2150" dirty="0">
              <a:solidFill>
                <a:srgbClr val="404040"/>
              </a:solidFill>
              <a:latin typeface="Arial Unicode MS"/>
              <a:cs typeface="Arial Unicode MS"/>
            </a:endParaRPr>
          </a:p>
          <a:p>
            <a:pPr marL="469900" indent="-457200">
              <a:lnSpc>
                <a:spcPct val="100000"/>
              </a:lnSpc>
              <a:spcBef>
                <a:spcPts val="315"/>
              </a:spcBef>
              <a:buFont typeface="+mj-lt"/>
              <a:buAutoNum type="arabicPeriod"/>
            </a:pPr>
            <a:endParaRPr lang="en-GB" sz="2150" dirty="0">
              <a:solidFill>
                <a:srgbClr val="404040"/>
              </a:solidFill>
              <a:latin typeface="Arial Unicode MS"/>
              <a:cs typeface="Arial Unicode MS"/>
            </a:endParaRPr>
          </a:p>
          <a:p>
            <a:pPr marL="12700">
              <a:lnSpc>
                <a:spcPct val="100000"/>
              </a:lnSpc>
              <a:spcBef>
                <a:spcPts val="315"/>
              </a:spcBef>
            </a:pPr>
            <a:r>
              <a:rPr lang="en-GB" sz="2150" dirty="0">
                <a:solidFill>
                  <a:srgbClr val="404040"/>
                </a:solidFill>
                <a:latin typeface="Arial Unicode MS"/>
                <a:cs typeface="Arial Unicode MS"/>
              </a:rPr>
              <a:t>Optional steps: </a:t>
            </a:r>
          </a:p>
          <a:p>
            <a:pPr marL="469900" indent="-457200">
              <a:spcBef>
                <a:spcPts val="315"/>
              </a:spcBef>
              <a:buFont typeface="Arial" panose="020B0604020202020204" pitchFamily="34" charset="0"/>
              <a:buChar char="•"/>
            </a:pPr>
            <a:r>
              <a:rPr lang="en-GB" sz="2150" dirty="0">
                <a:solidFill>
                  <a:srgbClr val="404040"/>
                </a:solidFill>
                <a:latin typeface="Arial Unicode MS"/>
                <a:cs typeface="Arial Unicode MS"/>
              </a:rPr>
              <a:t>Create </a:t>
            </a:r>
            <a:r>
              <a:rPr lang="en-GB" sz="2150" dirty="0" err="1">
                <a:solidFill>
                  <a:srgbClr val="404040"/>
                </a:solidFill>
                <a:latin typeface="Arial Unicode MS"/>
                <a:cs typeface="Arial Unicode MS"/>
              </a:rPr>
              <a:t>Dockerfile</a:t>
            </a:r>
            <a:r>
              <a:rPr lang="en-GB" sz="2150" dirty="0">
                <a:solidFill>
                  <a:srgbClr val="404040"/>
                </a:solidFill>
                <a:latin typeface="Arial Unicode MS"/>
                <a:cs typeface="Arial Unicode MS"/>
              </a:rPr>
              <a:t> for every operation (allows better versioning and resource management &amp; scaling)</a:t>
            </a:r>
          </a:p>
          <a:p>
            <a:pPr marL="469900" indent="-457200">
              <a:spcBef>
                <a:spcPts val="315"/>
              </a:spcBef>
              <a:buFont typeface="Arial" panose="020B0604020202020204" pitchFamily="34" charset="0"/>
              <a:buChar char="•"/>
            </a:pPr>
            <a:r>
              <a:rPr lang="en-GB" sz="2150" dirty="0">
                <a:solidFill>
                  <a:srgbClr val="404040"/>
                </a:solidFill>
                <a:latin typeface="Arial Unicode MS"/>
                <a:cs typeface="Arial Unicode MS"/>
              </a:rPr>
              <a:t>Create docker-</a:t>
            </a:r>
            <a:r>
              <a:rPr lang="en-GB" sz="2150" dirty="0" err="1">
                <a:solidFill>
                  <a:srgbClr val="404040"/>
                </a:solidFill>
                <a:latin typeface="Arial Unicode MS"/>
                <a:cs typeface="Arial Unicode MS"/>
              </a:rPr>
              <a:t>compose.yml</a:t>
            </a:r>
            <a:r>
              <a:rPr lang="en-GB" sz="2150" dirty="0">
                <a:solidFill>
                  <a:srgbClr val="404040"/>
                </a:solidFill>
                <a:latin typeface="Arial Unicode MS"/>
                <a:cs typeface="Arial Unicode MS"/>
              </a:rPr>
              <a:t> file for starting workflow easily</a:t>
            </a:r>
          </a:p>
          <a:p>
            <a:pPr marL="12700">
              <a:spcBef>
                <a:spcPts val="315"/>
              </a:spcBef>
            </a:pPr>
            <a:endParaRPr lang="en-GB" sz="2150" dirty="0">
              <a:solidFill>
                <a:srgbClr val="404040"/>
              </a:solidFill>
              <a:latin typeface="Arial Unicode MS"/>
              <a:cs typeface="Arial Unicode MS"/>
            </a:endParaRPr>
          </a:p>
          <a:p>
            <a:pPr marL="469900" indent="-457200">
              <a:spcBef>
                <a:spcPts val="315"/>
              </a:spcBef>
              <a:buFont typeface="+mj-lt"/>
              <a:buAutoNum type="arabicPeriod"/>
            </a:pPr>
            <a:endParaRPr lang="en-GB" sz="2150" dirty="0">
              <a:solidFill>
                <a:srgbClr val="404040"/>
              </a:solidFill>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6" name="object 153">
            <a:extLst>
              <a:ext uri="{FF2B5EF4-FFF2-40B4-BE49-F238E27FC236}">
                <a16:creationId xmlns:a16="http://schemas.microsoft.com/office/drawing/2014/main" id="{B1FA77EE-E21B-4EED-B986-4B44F2DFD82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Tree>
    <p:extLst>
      <p:ext uri="{BB962C8B-B14F-4D97-AF65-F5344CB8AC3E}">
        <p14:creationId xmlns:p14="http://schemas.microsoft.com/office/powerpoint/2010/main" val="182858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4313783"/>
            <a:ext cx="12192000" cy="2544445"/>
          </a:xfrm>
          <a:custGeom>
            <a:avLst/>
            <a:gdLst/>
            <a:ahLst/>
            <a:cxnLst/>
            <a:rect l="l" t="t" r="r" b="b"/>
            <a:pathLst>
              <a:path w="12192000" h="2544445">
                <a:moveTo>
                  <a:pt x="0" y="0"/>
                </a:moveTo>
                <a:lnTo>
                  <a:pt x="12192000" y="0"/>
                </a:lnTo>
                <a:lnTo>
                  <a:pt x="12192000" y="2544216"/>
                </a:lnTo>
                <a:lnTo>
                  <a:pt x="0" y="2544216"/>
                </a:lnTo>
                <a:lnTo>
                  <a:pt x="0" y="0"/>
                </a:lnTo>
                <a:close/>
              </a:path>
            </a:pathLst>
          </a:custGeom>
          <a:solidFill>
            <a:srgbClr val="FBCE07"/>
          </a:solidFill>
        </p:spPr>
        <p:txBody>
          <a:bodyPr wrap="square" lIns="0" tIns="0" rIns="0" bIns="0" rtlCol="0"/>
          <a:lstStyle/>
          <a:p>
            <a:endParaRPr/>
          </a:p>
        </p:txBody>
      </p:sp>
      <p:sp>
        <p:nvSpPr>
          <p:cNvPr id="3" name="object 3"/>
          <p:cNvSpPr/>
          <p:nvPr/>
        </p:nvSpPr>
        <p:spPr>
          <a:xfrm>
            <a:off x="761993" y="1524000"/>
            <a:ext cx="1270000" cy="76200"/>
          </a:xfrm>
          <a:custGeom>
            <a:avLst/>
            <a:gdLst/>
            <a:ahLst/>
            <a:cxnLst/>
            <a:rect l="l" t="t" r="r" b="b"/>
            <a:pathLst>
              <a:path w="1270000" h="76200">
                <a:moveTo>
                  <a:pt x="0" y="0"/>
                </a:moveTo>
                <a:lnTo>
                  <a:pt x="1269984" y="0"/>
                </a:lnTo>
                <a:lnTo>
                  <a:pt x="1269984" y="75600"/>
                </a:lnTo>
                <a:lnTo>
                  <a:pt x="0" y="75600"/>
                </a:lnTo>
                <a:lnTo>
                  <a:pt x="0" y="0"/>
                </a:lnTo>
                <a:close/>
              </a:path>
            </a:pathLst>
          </a:custGeom>
          <a:solidFill>
            <a:srgbClr val="FBCE07"/>
          </a:solidFill>
        </p:spPr>
        <p:txBody>
          <a:bodyPr wrap="square" lIns="0" tIns="0" rIns="0" bIns="0" rtlCol="0"/>
          <a:lstStyle/>
          <a:p>
            <a:endParaRPr/>
          </a:p>
        </p:txBody>
      </p:sp>
      <p:sp>
        <p:nvSpPr>
          <p:cNvPr id="5" name="object 5"/>
          <p:cNvSpPr txBox="1">
            <a:spLocks noGrp="1"/>
          </p:cNvSpPr>
          <p:nvPr>
            <p:ph type="title"/>
          </p:nvPr>
        </p:nvSpPr>
        <p:spPr>
          <a:xfrm>
            <a:off x="749300" y="1662074"/>
            <a:ext cx="4912995" cy="389081"/>
          </a:xfrm>
          <a:prstGeom prst="rect">
            <a:avLst/>
          </a:prstGeom>
        </p:spPr>
        <p:txBody>
          <a:bodyPr vert="horz" wrap="square" lIns="0" tIns="11430" rIns="0" bIns="0" rtlCol="0">
            <a:spAutoFit/>
          </a:bodyPr>
          <a:lstStyle/>
          <a:p>
            <a:pPr marL="12700" marR="5080">
              <a:lnSpc>
                <a:spcPct val="111100"/>
              </a:lnSpc>
              <a:spcBef>
                <a:spcPts val="90"/>
              </a:spcBef>
            </a:pPr>
            <a:r>
              <a:rPr lang="en-GB" sz="2400" b="1" spc="100" dirty="0">
                <a:solidFill>
                  <a:srgbClr val="404040"/>
                </a:solidFill>
                <a:latin typeface="Arial"/>
                <a:cs typeface="Arial"/>
              </a:rPr>
              <a:t>SIPMAP Pipeline</a:t>
            </a:r>
            <a:endParaRPr sz="2400" dirty="0">
              <a:latin typeface="Arial"/>
              <a:cs typeface="Arial"/>
            </a:endParaRPr>
          </a:p>
        </p:txBody>
      </p:sp>
      <p:sp>
        <p:nvSpPr>
          <p:cNvPr id="6" name="object 6"/>
          <p:cNvSpPr txBox="1"/>
          <p:nvPr/>
        </p:nvSpPr>
        <p:spPr>
          <a:xfrm>
            <a:off x="10240797" y="1992453"/>
            <a:ext cx="1562735" cy="2738120"/>
          </a:xfrm>
          <a:prstGeom prst="rect">
            <a:avLst/>
          </a:prstGeom>
        </p:spPr>
        <p:txBody>
          <a:bodyPr vert="horz" wrap="square" lIns="0" tIns="12700" rIns="0" bIns="0" rtlCol="0">
            <a:spAutoFit/>
          </a:bodyPr>
          <a:lstStyle/>
          <a:p>
            <a:pPr marL="12700">
              <a:lnSpc>
                <a:spcPct val="100000"/>
              </a:lnSpc>
              <a:spcBef>
                <a:spcPts val="100"/>
              </a:spcBef>
            </a:pPr>
            <a:r>
              <a:rPr sz="17800" b="1" spc="2200" dirty="0">
                <a:solidFill>
                  <a:srgbClr val="FBCE07"/>
                </a:solidFill>
                <a:latin typeface="Arial"/>
                <a:cs typeface="Arial"/>
              </a:rPr>
              <a:t>1</a:t>
            </a:r>
            <a:endParaRPr sz="17800">
              <a:latin typeface="Arial"/>
              <a:cs typeface="Arial"/>
            </a:endParaRPr>
          </a:p>
        </p:txBody>
      </p:sp>
      <p:sp>
        <p:nvSpPr>
          <p:cNvPr id="7" name="object 7"/>
          <p:cNvSpPr txBox="1"/>
          <p:nvPr/>
        </p:nvSpPr>
        <p:spPr>
          <a:xfrm>
            <a:off x="11604335" y="6452480"/>
            <a:ext cx="88265" cy="147320"/>
          </a:xfrm>
          <a:prstGeom prst="rect">
            <a:avLst/>
          </a:prstGeom>
        </p:spPr>
        <p:txBody>
          <a:bodyPr vert="horz" wrap="square" lIns="0" tIns="12700" rIns="0" bIns="0" rtlCol="0">
            <a:spAutoFit/>
          </a:bodyPr>
          <a:lstStyle/>
          <a:p>
            <a:pPr marL="12700">
              <a:lnSpc>
                <a:spcPct val="100000"/>
              </a:lnSpc>
              <a:spcBef>
                <a:spcPts val="100"/>
              </a:spcBef>
            </a:pPr>
            <a:r>
              <a:rPr sz="800" spc="40" dirty="0">
                <a:solidFill>
                  <a:srgbClr val="404040"/>
                </a:solidFill>
                <a:latin typeface="Arial Unicode MS"/>
                <a:cs typeface="Arial Unicode MS"/>
              </a:rPr>
              <a:t>3</a:t>
            </a:r>
            <a:endParaRPr sz="800">
              <a:latin typeface="Arial Unicode MS"/>
              <a:cs typeface="Arial Unicode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1C287F-7F0E-4B00-8E7D-A4AB42A95289}"/>
              </a:ext>
            </a:extLst>
          </p:cNvPr>
          <p:cNvSpPr/>
          <p:nvPr/>
        </p:nvSpPr>
        <p:spPr>
          <a:xfrm>
            <a:off x="5715000" y="5410200"/>
            <a:ext cx="3889928" cy="1213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7351843-0EFC-49F3-B602-344291500D93}"/>
              </a:ext>
            </a:extLst>
          </p:cNvPr>
          <p:cNvSpPr/>
          <p:nvPr/>
        </p:nvSpPr>
        <p:spPr>
          <a:xfrm>
            <a:off x="5703903" y="3815797"/>
            <a:ext cx="3889928" cy="1213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From SIPMAP to Parallel SIPMAP</a:t>
            </a:r>
            <a:endParaRPr sz="2150" dirty="0">
              <a:latin typeface="Arial"/>
              <a:cs typeface="Arial"/>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52" name="object 4">
            <a:extLst>
              <a:ext uri="{FF2B5EF4-FFF2-40B4-BE49-F238E27FC236}">
                <a16:creationId xmlns:a16="http://schemas.microsoft.com/office/drawing/2014/main" id="{535A0D2C-7E59-4A56-B343-B5227CA13DBF}"/>
              </a:ext>
            </a:extLst>
          </p:cNvPr>
          <p:cNvSpPr txBox="1"/>
          <p:nvPr/>
        </p:nvSpPr>
        <p:spPr>
          <a:xfrm>
            <a:off x="453472" y="1797244"/>
            <a:ext cx="2518328"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SIPMAP</a:t>
            </a:r>
            <a:endParaRPr sz="2150" dirty="0">
              <a:latin typeface="Arial Unicode MS"/>
              <a:cs typeface="Arial Unicode MS"/>
            </a:endParaRPr>
          </a:p>
        </p:txBody>
      </p:sp>
      <p:sp>
        <p:nvSpPr>
          <p:cNvPr id="55" name="Rectangle 54">
            <a:extLst>
              <a:ext uri="{FF2B5EF4-FFF2-40B4-BE49-F238E27FC236}">
                <a16:creationId xmlns:a16="http://schemas.microsoft.com/office/drawing/2014/main" id="{EA6B4CBD-4A63-420C-B069-7F26A3AAB26C}"/>
              </a:ext>
            </a:extLst>
          </p:cNvPr>
          <p:cNvSpPr/>
          <p:nvPr/>
        </p:nvSpPr>
        <p:spPr>
          <a:xfrm>
            <a:off x="495300" y="2198812"/>
            <a:ext cx="2324100" cy="3982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64F04150-057E-415F-B763-BACFC8726E14}"/>
              </a:ext>
            </a:extLst>
          </p:cNvPr>
          <p:cNvSpPr/>
          <p:nvPr/>
        </p:nvSpPr>
        <p:spPr>
          <a:xfrm>
            <a:off x="914400" y="2368548"/>
            <a:ext cx="1371600" cy="6917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err="1"/>
              <a:t>Oper</a:t>
            </a:r>
            <a:r>
              <a:rPr lang="en-GB" dirty="0"/>
              <a:t>  A</a:t>
            </a:r>
          </a:p>
        </p:txBody>
      </p:sp>
      <p:sp>
        <p:nvSpPr>
          <p:cNvPr id="44" name="Oval 43">
            <a:extLst>
              <a:ext uri="{FF2B5EF4-FFF2-40B4-BE49-F238E27FC236}">
                <a16:creationId xmlns:a16="http://schemas.microsoft.com/office/drawing/2014/main" id="{99CE29E6-8E67-4104-BEB6-76F72E75C84C}"/>
              </a:ext>
            </a:extLst>
          </p:cNvPr>
          <p:cNvSpPr/>
          <p:nvPr/>
        </p:nvSpPr>
        <p:spPr>
          <a:xfrm>
            <a:off x="914400" y="3881315"/>
            <a:ext cx="1371600" cy="6917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err="1"/>
              <a:t>Oper</a:t>
            </a:r>
            <a:r>
              <a:rPr lang="en-GB" dirty="0"/>
              <a:t>  B</a:t>
            </a:r>
          </a:p>
        </p:txBody>
      </p:sp>
      <p:sp>
        <p:nvSpPr>
          <p:cNvPr id="45" name="Oval 44">
            <a:extLst>
              <a:ext uri="{FF2B5EF4-FFF2-40B4-BE49-F238E27FC236}">
                <a16:creationId xmlns:a16="http://schemas.microsoft.com/office/drawing/2014/main" id="{2E858253-2121-4F93-9FDA-25F6341B8157}"/>
              </a:ext>
            </a:extLst>
          </p:cNvPr>
          <p:cNvSpPr/>
          <p:nvPr/>
        </p:nvSpPr>
        <p:spPr>
          <a:xfrm>
            <a:off x="908580" y="5277336"/>
            <a:ext cx="1371600" cy="762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err="1"/>
              <a:t>Oper</a:t>
            </a:r>
            <a:r>
              <a:rPr lang="en-GB" dirty="0"/>
              <a:t>  C</a:t>
            </a:r>
          </a:p>
        </p:txBody>
      </p:sp>
      <p:sp>
        <p:nvSpPr>
          <p:cNvPr id="63" name="object 4">
            <a:extLst>
              <a:ext uri="{FF2B5EF4-FFF2-40B4-BE49-F238E27FC236}">
                <a16:creationId xmlns:a16="http://schemas.microsoft.com/office/drawing/2014/main" id="{92F664A0-87E8-424D-9EBE-0830A98CBDDE}"/>
              </a:ext>
            </a:extLst>
          </p:cNvPr>
          <p:cNvSpPr txBox="1"/>
          <p:nvPr/>
        </p:nvSpPr>
        <p:spPr>
          <a:xfrm>
            <a:off x="5715000" y="1797244"/>
            <a:ext cx="3889928"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PARALLEL SIPMAP</a:t>
            </a:r>
            <a:endParaRPr sz="2150" dirty="0">
              <a:latin typeface="Arial Unicode MS"/>
              <a:cs typeface="Arial Unicode MS"/>
            </a:endParaRPr>
          </a:p>
        </p:txBody>
      </p:sp>
      <p:sp>
        <p:nvSpPr>
          <p:cNvPr id="64" name="Rectangle 63">
            <a:extLst>
              <a:ext uri="{FF2B5EF4-FFF2-40B4-BE49-F238E27FC236}">
                <a16:creationId xmlns:a16="http://schemas.microsoft.com/office/drawing/2014/main" id="{06A5D496-87DC-4F43-ADC6-CD1937ECAE6B}"/>
              </a:ext>
            </a:extLst>
          </p:cNvPr>
          <p:cNvSpPr/>
          <p:nvPr/>
        </p:nvSpPr>
        <p:spPr>
          <a:xfrm>
            <a:off x="949590" y="3294028"/>
            <a:ext cx="1301220" cy="368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frame</a:t>
            </a:r>
          </a:p>
        </p:txBody>
      </p:sp>
      <p:sp>
        <p:nvSpPr>
          <p:cNvPr id="65" name="Rectangle 64">
            <a:extLst>
              <a:ext uri="{FF2B5EF4-FFF2-40B4-BE49-F238E27FC236}">
                <a16:creationId xmlns:a16="http://schemas.microsoft.com/office/drawing/2014/main" id="{BCE42478-A012-4FA8-B2F1-CC934B75028A}"/>
              </a:ext>
            </a:extLst>
          </p:cNvPr>
          <p:cNvSpPr/>
          <p:nvPr/>
        </p:nvSpPr>
        <p:spPr>
          <a:xfrm>
            <a:off x="943770" y="4738228"/>
            <a:ext cx="1301220" cy="368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frame</a:t>
            </a:r>
          </a:p>
        </p:txBody>
      </p:sp>
      <p:cxnSp>
        <p:nvCxnSpPr>
          <p:cNvPr id="71" name="Straight Arrow Connector 70">
            <a:extLst>
              <a:ext uri="{FF2B5EF4-FFF2-40B4-BE49-F238E27FC236}">
                <a16:creationId xmlns:a16="http://schemas.microsoft.com/office/drawing/2014/main" id="{8D3EF1E8-BA64-4A41-A9E7-44A9F17FD8F9}"/>
              </a:ext>
            </a:extLst>
          </p:cNvPr>
          <p:cNvCxnSpPr>
            <a:stCxn id="43" idx="4"/>
            <a:endCxn id="64" idx="0"/>
          </p:cNvCxnSpPr>
          <p:nvPr/>
        </p:nvCxnSpPr>
        <p:spPr>
          <a:xfrm>
            <a:off x="1600200" y="3060304"/>
            <a:ext cx="0" cy="23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6C2C62-0DCD-4601-B8D4-81B787380D1D}"/>
              </a:ext>
            </a:extLst>
          </p:cNvPr>
          <p:cNvCxnSpPr>
            <a:stCxn id="64" idx="2"/>
            <a:endCxn id="44" idx="0"/>
          </p:cNvCxnSpPr>
          <p:nvPr/>
        </p:nvCxnSpPr>
        <p:spPr>
          <a:xfrm>
            <a:off x="1600200" y="3662724"/>
            <a:ext cx="0" cy="218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88399E6-D075-444B-89C0-675BCC50449C}"/>
              </a:ext>
            </a:extLst>
          </p:cNvPr>
          <p:cNvCxnSpPr>
            <a:stCxn id="44" idx="4"/>
            <a:endCxn id="65" idx="0"/>
          </p:cNvCxnSpPr>
          <p:nvPr/>
        </p:nvCxnSpPr>
        <p:spPr>
          <a:xfrm flipH="1">
            <a:off x="1594380" y="4573071"/>
            <a:ext cx="5820" cy="16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C5D9095-1A1B-4936-B431-C3B5A0318405}"/>
              </a:ext>
            </a:extLst>
          </p:cNvPr>
          <p:cNvCxnSpPr>
            <a:endCxn id="45" idx="0"/>
          </p:cNvCxnSpPr>
          <p:nvPr/>
        </p:nvCxnSpPr>
        <p:spPr>
          <a:xfrm>
            <a:off x="1581150" y="5106924"/>
            <a:ext cx="13230" cy="17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1848D2C4-B58A-42FB-8039-4C7A1E846E0A}"/>
              </a:ext>
            </a:extLst>
          </p:cNvPr>
          <p:cNvSpPr/>
          <p:nvPr/>
        </p:nvSpPr>
        <p:spPr>
          <a:xfrm>
            <a:off x="5715000" y="2198812"/>
            <a:ext cx="3889928" cy="1213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B618BFDE-4C4C-4329-B1BB-7DF9CE0E3291}"/>
              </a:ext>
            </a:extLst>
          </p:cNvPr>
          <p:cNvSpPr/>
          <p:nvPr/>
        </p:nvSpPr>
        <p:spPr>
          <a:xfrm>
            <a:off x="6134100" y="2419365"/>
            <a:ext cx="1371600" cy="6917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err="1"/>
              <a:t>Oper</a:t>
            </a:r>
            <a:r>
              <a:rPr lang="en-GB" dirty="0"/>
              <a:t>  A</a:t>
            </a:r>
          </a:p>
        </p:txBody>
      </p:sp>
      <p:sp>
        <p:nvSpPr>
          <p:cNvPr id="83" name="Oval 82">
            <a:extLst>
              <a:ext uri="{FF2B5EF4-FFF2-40B4-BE49-F238E27FC236}">
                <a16:creationId xmlns:a16="http://schemas.microsoft.com/office/drawing/2014/main" id="{3ACE4264-F62B-4047-8C8B-49608945033A}"/>
              </a:ext>
            </a:extLst>
          </p:cNvPr>
          <p:cNvSpPr/>
          <p:nvPr/>
        </p:nvSpPr>
        <p:spPr>
          <a:xfrm>
            <a:off x="6134100" y="4068515"/>
            <a:ext cx="1371600" cy="6917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err="1"/>
              <a:t>Oper</a:t>
            </a:r>
            <a:r>
              <a:rPr lang="en-GB" dirty="0"/>
              <a:t>  B</a:t>
            </a:r>
          </a:p>
        </p:txBody>
      </p:sp>
      <p:sp>
        <p:nvSpPr>
          <p:cNvPr id="84" name="Oval 83">
            <a:extLst>
              <a:ext uri="{FF2B5EF4-FFF2-40B4-BE49-F238E27FC236}">
                <a16:creationId xmlns:a16="http://schemas.microsoft.com/office/drawing/2014/main" id="{94FFA4F0-F8D3-4A25-8E52-6CEB6977DA0F}"/>
              </a:ext>
            </a:extLst>
          </p:cNvPr>
          <p:cNvSpPr/>
          <p:nvPr/>
        </p:nvSpPr>
        <p:spPr>
          <a:xfrm>
            <a:off x="6128280" y="5715884"/>
            <a:ext cx="1371600" cy="762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err="1"/>
              <a:t>Oper</a:t>
            </a:r>
            <a:r>
              <a:rPr lang="en-GB" dirty="0"/>
              <a:t>  C</a:t>
            </a:r>
          </a:p>
        </p:txBody>
      </p:sp>
      <p:sp>
        <p:nvSpPr>
          <p:cNvPr id="85" name="Rectangle 84">
            <a:extLst>
              <a:ext uri="{FF2B5EF4-FFF2-40B4-BE49-F238E27FC236}">
                <a16:creationId xmlns:a16="http://schemas.microsoft.com/office/drawing/2014/main" id="{89E302CA-D8A5-4E08-BCCB-D3339972CE66}"/>
              </a:ext>
            </a:extLst>
          </p:cNvPr>
          <p:cNvSpPr/>
          <p:nvPr/>
        </p:nvSpPr>
        <p:spPr>
          <a:xfrm>
            <a:off x="6242580" y="2909664"/>
            <a:ext cx="1301220" cy="368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Mini-frame</a:t>
            </a:r>
          </a:p>
        </p:txBody>
      </p:sp>
      <p:sp>
        <p:nvSpPr>
          <p:cNvPr id="86" name="Rectangle 85">
            <a:extLst>
              <a:ext uri="{FF2B5EF4-FFF2-40B4-BE49-F238E27FC236}">
                <a16:creationId xmlns:a16="http://schemas.microsoft.com/office/drawing/2014/main" id="{C03E461A-8E0C-4DBF-A9B0-0EE7807D513D}"/>
              </a:ext>
            </a:extLst>
          </p:cNvPr>
          <p:cNvSpPr/>
          <p:nvPr/>
        </p:nvSpPr>
        <p:spPr>
          <a:xfrm>
            <a:off x="6163470" y="4593865"/>
            <a:ext cx="1301220" cy="368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Mini-frame</a:t>
            </a:r>
          </a:p>
        </p:txBody>
      </p:sp>
      <p:sp>
        <p:nvSpPr>
          <p:cNvPr id="87" name="Rectangle 86">
            <a:extLst>
              <a:ext uri="{FF2B5EF4-FFF2-40B4-BE49-F238E27FC236}">
                <a16:creationId xmlns:a16="http://schemas.microsoft.com/office/drawing/2014/main" id="{E01D3365-8B96-43A4-97ED-B1095316D110}"/>
              </a:ext>
            </a:extLst>
          </p:cNvPr>
          <p:cNvSpPr/>
          <p:nvPr/>
        </p:nvSpPr>
        <p:spPr>
          <a:xfrm>
            <a:off x="6193786" y="3891955"/>
            <a:ext cx="1301220" cy="368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Mini-frame</a:t>
            </a:r>
          </a:p>
        </p:txBody>
      </p:sp>
      <p:sp>
        <p:nvSpPr>
          <p:cNvPr id="89" name="Rectangle 88">
            <a:extLst>
              <a:ext uri="{FF2B5EF4-FFF2-40B4-BE49-F238E27FC236}">
                <a16:creationId xmlns:a16="http://schemas.microsoft.com/office/drawing/2014/main" id="{678A5B1B-358A-44D3-A0AE-E6C626B54338}"/>
              </a:ext>
            </a:extLst>
          </p:cNvPr>
          <p:cNvSpPr/>
          <p:nvPr/>
        </p:nvSpPr>
        <p:spPr>
          <a:xfrm>
            <a:off x="6194572" y="5531536"/>
            <a:ext cx="1301220" cy="368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Mini-frame</a:t>
            </a:r>
          </a:p>
        </p:txBody>
      </p:sp>
      <p:cxnSp>
        <p:nvCxnSpPr>
          <p:cNvPr id="3" name="Straight Arrow Connector 2">
            <a:extLst>
              <a:ext uri="{FF2B5EF4-FFF2-40B4-BE49-F238E27FC236}">
                <a16:creationId xmlns:a16="http://schemas.microsoft.com/office/drawing/2014/main" id="{FF12E5BB-257B-4572-9127-F3EC23F06C78}"/>
              </a:ext>
            </a:extLst>
          </p:cNvPr>
          <p:cNvCxnSpPr>
            <a:stCxn id="81" idx="2"/>
            <a:endCxn id="25" idx="0"/>
          </p:cNvCxnSpPr>
          <p:nvPr/>
        </p:nvCxnSpPr>
        <p:spPr>
          <a:xfrm flipH="1">
            <a:off x="7648867" y="3412215"/>
            <a:ext cx="11097" cy="40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EAC13C6-2CB1-41E7-9DC8-CA9DCBC81F63}"/>
              </a:ext>
            </a:extLst>
          </p:cNvPr>
          <p:cNvSpPr txBox="1"/>
          <p:nvPr/>
        </p:nvSpPr>
        <p:spPr>
          <a:xfrm>
            <a:off x="7391400" y="3404109"/>
            <a:ext cx="1905000" cy="369332"/>
          </a:xfrm>
          <a:prstGeom prst="rect">
            <a:avLst/>
          </a:prstGeom>
          <a:noFill/>
        </p:spPr>
        <p:txBody>
          <a:bodyPr wrap="square" rtlCol="0">
            <a:spAutoFit/>
          </a:bodyPr>
          <a:lstStyle/>
          <a:p>
            <a:r>
              <a:rPr lang="en-GB" dirty="0"/>
              <a:t>FIFO</a:t>
            </a:r>
          </a:p>
        </p:txBody>
      </p:sp>
      <p:cxnSp>
        <p:nvCxnSpPr>
          <p:cNvPr id="30" name="Straight Arrow Connector 29">
            <a:extLst>
              <a:ext uri="{FF2B5EF4-FFF2-40B4-BE49-F238E27FC236}">
                <a16:creationId xmlns:a16="http://schemas.microsoft.com/office/drawing/2014/main" id="{5DF8F0CE-E4EC-4CBF-BEEF-DD6B75772678}"/>
              </a:ext>
            </a:extLst>
          </p:cNvPr>
          <p:cNvCxnSpPr/>
          <p:nvPr/>
        </p:nvCxnSpPr>
        <p:spPr>
          <a:xfrm flipH="1">
            <a:off x="7648867" y="5037306"/>
            <a:ext cx="11097" cy="40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E6EFBDE-E70F-424B-8F19-86700DCD18BB}"/>
              </a:ext>
            </a:extLst>
          </p:cNvPr>
          <p:cNvSpPr txBox="1"/>
          <p:nvPr/>
        </p:nvSpPr>
        <p:spPr>
          <a:xfrm>
            <a:off x="7391400" y="5029200"/>
            <a:ext cx="765702" cy="369332"/>
          </a:xfrm>
          <a:prstGeom prst="rect">
            <a:avLst/>
          </a:prstGeom>
          <a:noFill/>
        </p:spPr>
        <p:txBody>
          <a:bodyPr wrap="square" rtlCol="0">
            <a:spAutoFit/>
          </a:bodyPr>
          <a:lstStyle/>
          <a:p>
            <a:r>
              <a:rPr lang="en-GB" dirty="0"/>
              <a:t>FIFO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How it looks from an operation perspective</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19" name="Rectangle 18">
            <a:extLst>
              <a:ext uri="{FF2B5EF4-FFF2-40B4-BE49-F238E27FC236}">
                <a16:creationId xmlns:a16="http://schemas.microsoft.com/office/drawing/2014/main" id="{508A82DB-236F-4EC5-AD8C-E6F804B5C753}"/>
              </a:ext>
            </a:extLst>
          </p:cNvPr>
          <p:cNvSpPr/>
          <p:nvPr/>
        </p:nvSpPr>
        <p:spPr>
          <a:xfrm>
            <a:off x="9220200" y="304800"/>
            <a:ext cx="1270000" cy="655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RabbitMQ</a:t>
            </a:r>
          </a:p>
        </p:txBody>
      </p:sp>
      <p:sp>
        <p:nvSpPr>
          <p:cNvPr id="26" name="Rectangle 25">
            <a:extLst>
              <a:ext uri="{FF2B5EF4-FFF2-40B4-BE49-F238E27FC236}">
                <a16:creationId xmlns:a16="http://schemas.microsoft.com/office/drawing/2014/main" id="{A528BFA2-F223-4647-A83B-E2000EC36CF6}"/>
              </a:ext>
            </a:extLst>
          </p:cNvPr>
          <p:cNvSpPr/>
          <p:nvPr/>
        </p:nvSpPr>
        <p:spPr>
          <a:xfrm>
            <a:off x="381000" y="1401661"/>
            <a:ext cx="2024607"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Initialization phase</a:t>
            </a:r>
          </a:p>
          <a:p>
            <a:pPr algn="ctr"/>
            <a:r>
              <a:rPr lang="en-GB" dirty="0"/>
              <a:t>Operation a</a:t>
            </a:r>
          </a:p>
        </p:txBody>
      </p:sp>
      <p:sp>
        <p:nvSpPr>
          <p:cNvPr id="27" name="Rectangle 26">
            <a:extLst>
              <a:ext uri="{FF2B5EF4-FFF2-40B4-BE49-F238E27FC236}">
                <a16:creationId xmlns:a16="http://schemas.microsoft.com/office/drawing/2014/main" id="{5D9A0C59-954B-4F39-9D2F-C5A21857D8CB}"/>
              </a:ext>
            </a:extLst>
          </p:cNvPr>
          <p:cNvSpPr/>
          <p:nvPr/>
        </p:nvSpPr>
        <p:spPr>
          <a:xfrm>
            <a:off x="3701007" y="1401661"/>
            <a:ext cx="18288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Execution phase</a:t>
            </a:r>
          </a:p>
          <a:p>
            <a:pPr algn="ctr"/>
            <a:r>
              <a:rPr lang="en-GB" dirty="0"/>
              <a:t>Operation a</a:t>
            </a:r>
          </a:p>
        </p:txBody>
      </p:sp>
      <p:cxnSp>
        <p:nvCxnSpPr>
          <p:cNvPr id="28" name="Straight Arrow Connector 8">
            <a:extLst>
              <a:ext uri="{FF2B5EF4-FFF2-40B4-BE49-F238E27FC236}">
                <a16:creationId xmlns:a16="http://schemas.microsoft.com/office/drawing/2014/main" id="{93C8BF16-1C70-42C8-BEA6-AE8180E833E9}"/>
              </a:ext>
            </a:extLst>
          </p:cNvPr>
          <p:cNvCxnSpPr>
            <a:cxnSpLocks/>
            <a:stCxn id="27" idx="3"/>
            <a:endCxn id="27" idx="2"/>
          </p:cNvCxnSpPr>
          <p:nvPr/>
        </p:nvCxnSpPr>
        <p:spPr>
          <a:xfrm flipH="1">
            <a:off x="4615407" y="2277961"/>
            <a:ext cx="914400" cy="876300"/>
          </a:xfrm>
          <a:prstGeom prst="curvedConnector4">
            <a:avLst>
              <a:gd name="adj1" fmla="val -134709"/>
              <a:gd name="adj2" fmla="val 181807"/>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91E0CA6-3DB5-4A32-8E80-2C8F6E194BBC}"/>
              </a:ext>
            </a:extLst>
          </p:cNvPr>
          <p:cNvSpPr/>
          <p:nvPr/>
        </p:nvSpPr>
        <p:spPr>
          <a:xfrm>
            <a:off x="5758407" y="3001861"/>
            <a:ext cx="1828800" cy="489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Mini-frame</a:t>
            </a:r>
            <a:br>
              <a:rPr lang="en-GB" dirty="0"/>
            </a:br>
            <a:r>
              <a:rPr lang="en-GB" dirty="0"/>
              <a:t>save to IAR</a:t>
            </a:r>
          </a:p>
        </p:txBody>
      </p:sp>
      <p:cxnSp>
        <p:nvCxnSpPr>
          <p:cNvPr id="32" name="Straight Arrow Connector 31">
            <a:extLst>
              <a:ext uri="{FF2B5EF4-FFF2-40B4-BE49-F238E27FC236}">
                <a16:creationId xmlns:a16="http://schemas.microsoft.com/office/drawing/2014/main" id="{1553886E-45E0-480A-BA1A-88EC131F36D0}"/>
              </a:ext>
            </a:extLst>
          </p:cNvPr>
          <p:cNvCxnSpPr>
            <a:endCxn id="30" idx="3"/>
          </p:cNvCxnSpPr>
          <p:nvPr/>
        </p:nvCxnSpPr>
        <p:spPr>
          <a:xfrm flipH="1">
            <a:off x="7587207" y="2057400"/>
            <a:ext cx="1632993" cy="118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B0B8735-0330-477F-98C5-1866190AC632}"/>
              </a:ext>
            </a:extLst>
          </p:cNvPr>
          <p:cNvCxnSpPr>
            <a:cxnSpLocks/>
            <a:stCxn id="30" idx="3"/>
          </p:cNvCxnSpPr>
          <p:nvPr/>
        </p:nvCxnSpPr>
        <p:spPr>
          <a:xfrm>
            <a:off x="7587207" y="3246732"/>
            <a:ext cx="1632993" cy="73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41254F5-91B7-4F5A-A239-CB08D8F4FA19}"/>
              </a:ext>
            </a:extLst>
          </p:cNvPr>
          <p:cNvSpPr/>
          <p:nvPr/>
        </p:nvSpPr>
        <p:spPr>
          <a:xfrm>
            <a:off x="758303" y="3515572"/>
            <a:ext cx="1270000" cy="127337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READ DECK</a:t>
            </a:r>
          </a:p>
        </p:txBody>
      </p:sp>
      <p:sp>
        <p:nvSpPr>
          <p:cNvPr id="31" name="Oval 30">
            <a:extLst>
              <a:ext uri="{FF2B5EF4-FFF2-40B4-BE49-F238E27FC236}">
                <a16:creationId xmlns:a16="http://schemas.microsoft.com/office/drawing/2014/main" id="{68EC4698-815E-4B71-9096-EB218F63FDBB}"/>
              </a:ext>
            </a:extLst>
          </p:cNvPr>
          <p:cNvSpPr/>
          <p:nvPr/>
        </p:nvSpPr>
        <p:spPr>
          <a:xfrm>
            <a:off x="5781341" y="1550372"/>
            <a:ext cx="1124993" cy="1118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PUT TRACE</a:t>
            </a:r>
          </a:p>
        </p:txBody>
      </p:sp>
      <p:sp>
        <p:nvSpPr>
          <p:cNvPr id="33" name="Oval 32">
            <a:extLst>
              <a:ext uri="{FF2B5EF4-FFF2-40B4-BE49-F238E27FC236}">
                <a16:creationId xmlns:a16="http://schemas.microsoft.com/office/drawing/2014/main" id="{E14EB954-5B1E-4F8A-B924-154A9019D0A3}"/>
              </a:ext>
            </a:extLst>
          </p:cNvPr>
          <p:cNvSpPr/>
          <p:nvPr/>
        </p:nvSpPr>
        <p:spPr>
          <a:xfrm>
            <a:off x="4761902" y="3539526"/>
            <a:ext cx="1124993" cy="1118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GET TRACE</a:t>
            </a:r>
          </a:p>
        </p:txBody>
      </p:sp>
      <p:cxnSp>
        <p:nvCxnSpPr>
          <p:cNvPr id="8" name="Straight Arrow Connector 7">
            <a:extLst>
              <a:ext uri="{FF2B5EF4-FFF2-40B4-BE49-F238E27FC236}">
                <a16:creationId xmlns:a16="http://schemas.microsoft.com/office/drawing/2014/main" id="{E5EA823E-6FAE-46A3-8BC4-9295C01D9E8B}"/>
              </a:ext>
            </a:extLst>
          </p:cNvPr>
          <p:cNvCxnSpPr>
            <a:stCxn id="6" idx="0"/>
            <a:endCxn id="26" idx="2"/>
          </p:cNvCxnSpPr>
          <p:nvPr/>
        </p:nvCxnSpPr>
        <p:spPr>
          <a:xfrm flipV="1">
            <a:off x="1393303" y="3154261"/>
            <a:ext cx="1" cy="36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DB5B7E5-0C81-413C-B3EF-989147BCDD5C}"/>
              </a:ext>
            </a:extLst>
          </p:cNvPr>
          <p:cNvSpPr/>
          <p:nvPr/>
        </p:nvSpPr>
        <p:spPr>
          <a:xfrm>
            <a:off x="7843066" y="1883470"/>
            <a:ext cx="1124993" cy="1118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GET TRACE</a:t>
            </a:r>
          </a:p>
        </p:txBody>
      </p:sp>
      <p:sp>
        <p:nvSpPr>
          <p:cNvPr id="38" name="Oval 37">
            <a:extLst>
              <a:ext uri="{FF2B5EF4-FFF2-40B4-BE49-F238E27FC236}">
                <a16:creationId xmlns:a16="http://schemas.microsoft.com/office/drawing/2014/main" id="{628AC6EA-1192-489D-8E48-470E7B445C63}"/>
              </a:ext>
            </a:extLst>
          </p:cNvPr>
          <p:cNvSpPr/>
          <p:nvPr/>
        </p:nvSpPr>
        <p:spPr>
          <a:xfrm>
            <a:off x="7926046" y="3124499"/>
            <a:ext cx="1124993" cy="1118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PUT TRACE</a:t>
            </a:r>
          </a:p>
        </p:txBody>
      </p:sp>
      <p:sp>
        <p:nvSpPr>
          <p:cNvPr id="42" name="Oval 41">
            <a:extLst>
              <a:ext uri="{FF2B5EF4-FFF2-40B4-BE49-F238E27FC236}">
                <a16:creationId xmlns:a16="http://schemas.microsoft.com/office/drawing/2014/main" id="{13794AF3-CBEC-4B3D-A9A1-20045065EEAA}"/>
              </a:ext>
            </a:extLst>
          </p:cNvPr>
          <p:cNvSpPr/>
          <p:nvPr/>
        </p:nvSpPr>
        <p:spPr>
          <a:xfrm>
            <a:off x="2274911" y="3591442"/>
            <a:ext cx="1582192" cy="127337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Disk7</a:t>
            </a:r>
            <a:br>
              <a:rPr lang="en-GB" dirty="0"/>
            </a:br>
            <a:r>
              <a:rPr lang="en-GB" dirty="0"/>
              <a:t>memory</a:t>
            </a:r>
          </a:p>
        </p:txBody>
      </p:sp>
      <p:cxnSp>
        <p:nvCxnSpPr>
          <p:cNvPr id="11" name="Straight Arrow Connector 10">
            <a:extLst>
              <a:ext uri="{FF2B5EF4-FFF2-40B4-BE49-F238E27FC236}">
                <a16:creationId xmlns:a16="http://schemas.microsoft.com/office/drawing/2014/main" id="{6AE384FC-A63C-4743-A188-F6DD454B570F}"/>
              </a:ext>
            </a:extLst>
          </p:cNvPr>
          <p:cNvCxnSpPr>
            <a:endCxn id="42" idx="0"/>
          </p:cNvCxnSpPr>
          <p:nvPr/>
        </p:nvCxnSpPr>
        <p:spPr>
          <a:xfrm>
            <a:off x="2405607" y="3154261"/>
            <a:ext cx="660400" cy="437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89505E-C52D-4067-B528-282E5B371AB4}"/>
              </a:ext>
            </a:extLst>
          </p:cNvPr>
          <p:cNvCxnSpPr>
            <a:stCxn id="42" idx="0"/>
          </p:cNvCxnSpPr>
          <p:nvPr/>
        </p:nvCxnSpPr>
        <p:spPr>
          <a:xfrm flipV="1">
            <a:off x="3066007" y="3124499"/>
            <a:ext cx="662608" cy="4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73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How it could look making an operation in the future</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19" name="Rectangle 18">
            <a:extLst>
              <a:ext uri="{FF2B5EF4-FFF2-40B4-BE49-F238E27FC236}">
                <a16:creationId xmlns:a16="http://schemas.microsoft.com/office/drawing/2014/main" id="{508A82DB-236F-4EC5-AD8C-E6F804B5C753}"/>
              </a:ext>
            </a:extLst>
          </p:cNvPr>
          <p:cNvSpPr/>
          <p:nvPr/>
        </p:nvSpPr>
        <p:spPr>
          <a:xfrm>
            <a:off x="9220200" y="304800"/>
            <a:ext cx="1270000" cy="655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RabbitMQ</a:t>
            </a:r>
          </a:p>
        </p:txBody>
      </p:sp>
      <p:sp>
        <p:nvSpPr>
          <p:cNvPr id="26" name="Rectangle 25">
            <a:extLst>
              <a:ext uri="{FF2B5EF4-FFF2-40B4-BE49-F238E27FC236}">
                <a16:creationId xmlns:a16="http://schemas.microsoft.com/office/drawing/2014/main" id="{A528BFA2-F223-4647-A83B-E2000EC36CF6}"/>
              </a:ext>
            </a:extLst>
          </p:cNvPr>
          <p:cNvSpPr/>
          <p:nvPr/>
        </p:nvSpPr>
        <p:spPr>
          <a:xfrm>
            <a:off x="381000" y="1401661"/>
            <a:ext cx="2024607"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Initialization phase</a:t>
            </a:r>
          </a:p>
          <a:p>
            <a:pPr algn="ctr"/>
            <a:r>
              <a:rPr lang="en-GB" dirty="0"/>
              <a:t>Operation a</a:t>
            </a:r>
          </a:p>
        </p:txBody>
      </p:sp>
      <p:sp>
        <p:nvSpPr>
          <p:cNvPr id="27" name="Rectangle 26">
            <a:extLst>
              <a:ext uri="{FF2B5EF4-FFF2-40B4-BE49-F238E27FC236}">
                <a16:creationId xmlns:a16="http://schemas.microsoft.com/office/drawing/2014/main" id="{5D9A0C59-954B-4F39-9D2F-C5A21857D8CB}"/>
              </a:ext>
            </a:extLst>
          </p:cNvPr>
          <p:cNvSpPr/>
          <p:nvPr/>
        </p:nvSpPr>
        <p:spPr>
          <a:xfrm>
            <a:off x="3701007" y="1401661"/>
            <a:ext cx="18288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Execution phase</a:t>
            </a:r>
          </a:p>
          <a:p>
            <a:pPr algn="ctr"/>
            <a:r>
              <a:rPr lang="en-GB" dirty="0"/>
              <a:t>Operation a</a:t>
            </a:r>
          </a:p>
        </p:txBody>
      </p:sp>
      <p:cxnSp>
        <p:nvCxnSpPr>
          <p:cNvPr id="29" name="Straight Arrow Connector 28">
            <a:extLst>
              <a:ext uri="{FF2B5EF4-FFF2-40B4-BE49-F238E27FC236}">
                <a16:creationId xmlns:a16="http://schemas.microsoft.com/office/drawing/2014/main" id="{C0B5E8D2-236C-455E-84E9-3FBA09AA0CA2}"/>
              </a:ext>
            </a:extLst>
          </p:cNvPr>
          <p:cNvCxnSpPr>
            <a:cxnSpLocks/>
            <a:stCxn id="26" idx="3"/>
            <a:endCxn id="27" idx="1"/>
          </p:cNvCxnSpPr>
          <p:nvPr/>
        </p:nvCxnSpPr>
        <p:spPr>
          <a:xfrm>
            <a:off x="2405607" y="2277961"/>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553886E-45E0-480A-BA1A-88EC131F36D0}"/>
              </a:ext>
            </a:extLst>
          </p:cNvPr>
          <p:cNvCxnSpPr>
            <a:cxnSpLocks/>
          </p:cNvCxnSpPr>
          <p:nvPr/>
        </p:nvCxnSpPr>
        <p:spPr>
          <a:xfrm flipH="1">
            <a:off x="5529807" y="2057400"/>
            <a:ext cx="3690394"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B0B8735-0330-477F-98C5-1866190AC632}"/>
              </a:ext>
            </a:extLst>
          </p:cNvPr>
          <p:cNvCxnSpPr>
            <a:cxnSpLocks/>
          </p:cNvCxnSpPr>
          <p:nvPr/>
        </p:nvCxnSpPr>
        <p:spPr>
          <a:xfrm>
            <a:off x="5529807" y="2667000"/>
            <a:ext cx="3690393" cy="1317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41254F5-91B7-4F5A-A239-CB08D8F4FA19}"/>
              </a:ext>
            </a:extLst>
          </p:cNvPr>
          <p:cNvSpPr/>
          <p:nvPr/>
        </p:nvSpPr>
        <p:spPr>
          <a:xfrm>
            <a:off x="758303" y="3515572"/>
            <a:ext cx="1270000" cy="127337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READ DECK</a:t>
            </a:r>
          </a:p>
        </p:txBody>
      </p:sp>
      <p:cxnSp>
        <p:nvCxnSpPr>
          <p:cNvPr id="8" name="Straight Arrow Connector 7">
            <a:extLst>
              <a:ext uri="{FF2B5EF4-FFF2-40B4-BE49-F238E27FC236}">
                <a16:creationId xmlns:a16="http://schemas.microsoft.com/office/drawing/2014/main" id="{E5EA823E-6FAE-46A3-8BC4-9295C01D9E8B}"/>
              </a:ext>
            </a:extLst>
          </p:cNvPr>
          <p:cNvCxnSpPr>
            <a:stCxn id="6" idx="0"/>
            <a:endCxn id="26" idx="2"/>
          </p:cNvCxnSpPr>
          <p:nvPr/>
        </p:nvCxnSpPr>
        <p:spPr>
          <a:xfrm flipV="1">
            <a:off x="1393303" y="3154261"/>
            <a:ext cx="1" cy="36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DB5B7E5-0C81-413C-B3EF-989147BCDD5C}"/>
              </a:ext>
            </a:extLst>
          </p:cNvPr>
          <p:cNvSpPr/>
          <p:nvPr/>
        </p:nvSpPr>
        <p:spPr>
          <a:xfrm>
            <a:off x="7353192" y="1536304"/>
            <a:ext cx="1124993" cy="1118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GET TRACE</a:t>
            </a:r>
          </a:p>
        </p:txBody>
      </p:sp>
      <p:sp>
        <p:nvSpPr>
          <p:cNvPr id="38" name="Oval 37">
            <a:extLst>
              <a:ext uri="{FF2B5EF4-FFF2-40B4-BE49-F238E27FC236}">
                <a16:creationId xmlns:a16="http://schemas.microsoft.com/office/drawing/2014/main" id="{628AC6EA-1192-489D-8E48-470E7B445C63}"/>
              </a:ext>
            </a:extLst>
          </p:cNvPr>
          <p:cNvSpPr/>
          <p:nvPr/>
        </p:nvSpPr>
        <p:spPr>
          <a:xfrm>
            <a:off x="7319124" y="2896370"/>
            <a:ext cx="1124993" cy="1118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PUT TRACE</a:t>
            </a:r>
          </a:p>
        </p:txBody>
      </p:sp>
      <p:sp>
        <p:nvSpPr>
          <p:cNvPr id="7" name="TextBox 6">
            <a:extLst>
              <a:ext uri="{FF2B5EF4-FFF2-40B4-BE49-F238E27FC236}">
                <a16:creationId xmlns:a16="http://schemas.microsoft.com/office/drawing/2014/main" id="{66F70EE6-70F9-445F-BB7E-3018A35C212A}"/>
              </a:ext>
            </a:extLst>
          </p:cNvPr>
          <p:cNvSpPr txBox="1"/>
          <p:nvPr/>
        </p:nvSpPr>
        <p:spPr>
          <a:xfrm>
            <a:off x="2028303" y="3810000"/>
            <a:ext cx="3229497" cy="923330"/>
          </a:xfrm>
          <a:prstGeom prst="rect">
            <a:avLst/>
          </a:prstGeom>
          <a:noFill/>
        </p:spPr>
        <p:txBody>
          <a:bodyPr wrap="square" rtlCol="0">
            <a:spAutoFit/>
          </a:bodyPr>
          <a:lstStyle/>
          <a:p>
            <a:r>
              <a:rPr lang="en-GB" dirty="0"/>
              <a:t>&lt;-Could also be removed if a developer chooses for new operations</a:t>
            </a:r>
          </a:p>
        </p:txBody>
      </p:sp>
      <p:sp>
        <p:nvSpPr>
          <p:cNvPr id="22" name="TextBox 21">
            <a:extLst>
              <a:ext uri="{FF2B5EF4-FFF2-40B4-BE49-F238E27FC236}">
                <a16:creationId xmlns:a16="http://schemas.microsoft.com/office/drawing/2014/main" id="{9FB1FBB8-AD77-4DC1-AF90-F6699A256D1C}"/>
              </a:ext>
            </a:extLst>
          </p:cNvPr>
          <p:cNvSpPr txBox="1"/>
          <p:nvPr/>
        </p:nvSpPr>
        <p:spPr>
          <a:xfrm>
            <a:off x="6066903" y="5140087"/>
            <a:ext cx="3229497" cy="1477328"/>
          </a:xfrm>
          <a:prstGeom prst="rect">
            <a:avLst/>
          </a:prstGeom>
          <a:noFill/>
        </p:spPr>
        <p:txBody>
          <a:bodyPr wrap="square" rtlCol="0">
            <a:spAutoFit/>
          </a:bodyPr>
          <a:lstStyle/>
          <a:p>
            <a:r>
              <a:rPr lang="en-GB" dirty="0"/>
              <a:t>RabbitMQ could take over a important function from frame, handling the traces. Frame will remain a library for old operations</a:t>
            </a:r>
          </a:p>
        </p:txBody>
      </p:sp>
    </p:spTree>
    <p:extLst>
      <p:ext uri="{BB962C8B-B14F-4D97-AF65-F5344CB8AC3E}">
        <p14:creationId xmlns:p14="http://schemas.microsoft.com/office/powerpoint/2010/main" val="38932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5300" y="677162"/>
            <a:ext cx="8801100" cy="384080"/>
          </a:xfrm>
          <a:prstGeom prst="rect">
            <a:avLst/>
          </a:prstGeom>
        </p:spPr>
        <p:txBody>
          <a:bodyPr vert="horz" wrap="square" lIns="0" tIns="52705" rIns="0" bIns="0" rtlCol="0">
            <a:spAutoFit/>
          </a:bodyPr>
          <a:lstStyle/>
          <a:p>
            <a:pPr marL="12700">
              <a:lnSpc>
                <a:spcPct val="100000"/>
              </a:lnSpc>
              <a:spcBef>
                <a:spcPts val="415"/>
              </a:spcBef>
            </a:pPr>
            <a:r>
              <a:rPr lang="en-GB" sz="2150" b="1" spc="130" dirty="0">
                <a:solidFill>
                  <a:srgbClr val="404040"/>
                </a:solidFill>
                <a:latin typeface="Arial"/>
                <a:cs typeface="Arial"/>
              </a:rPr>
              <a:t>JSON message</a:t>
            </a:r>
            <a:endParaRPr sz="2150" dirty="0">
              <a:latin typeface="Arial Unicode MS"/>
              <a:cs typeface="Arial Unicode MS"/>
            </a:endParaRPr>
          </a:p>
        </p:txBody>
      </p:sp>
      <p:sp>
        <p:nvSpPr>
          <p:cNvPr id="5" name="object 5"/>
          <p:cNvSpPr/>
          <p:nvPr/>
        </p:nvSpPr>
        <p:spPr>
          <a:xfrm>
            <a:off x="508010" y="508000"/>
            <a:ext cx="1270000" cy="76200"/>
          </a:xfrm>
          <a:custGeom>
            <a:avLst/>
            <a:gdLst/>
            <a:ahLst/>
            <a:cxnLst/>
            <a:rect l="l" t="t" r="r" b="b"/>
            <a:pathLst>
              <a:path w="1270000" h="76200">
                <a:moveTo>
                  <a:pt x="0" y="0"/>
                </a:moveTo>
                <a:lnTo>
                  <a:pt x="1269983" y="0"/>
                </a:lnTo>
                <a:lnTo>
                  <a:pt x="1269983" y="76200"/>
                </a:lnTo>
                <a:lnTo>
                  <a:pt x="0" y="76200"/>
                </a:lnTo>
                <a:lnTo>
                  <a:pt x="0" y="0"/>
                </a:lnTo>
                <a:close/>
              </a:path>
            </a:pathLst>
          </a:custGeom>
          <a:solidFill>
            <a:srgbClr val="FBCE07"/>
          </a:solidFill>
        </p:spPr>
        <p:txBody>
          <a:bodyPr wrap="square" lIns="0" tIns="0" rIns="0" bIns="0" rtlCol="0"/>
          <a:lstStyle/>
          <a:p>
            <a:endParaRPr/>
          </a:p>
        </p:txBody>
      </p:sp>
      <p:sp>
        <p:nvSpPr>
          <p:cNvPr id="35" name="object 153">
            <a:extLst>
              <a:ext uri="{FF2B5EF4-FFF2-40B4-BE49-F238E27FC236}">
                <a16:creationId xmlns:a16="http://schemas.microsoft.com/office/drawing/2014/main" id="{0AC51F6D-7C69-4838-98F8-12E6B2A2F23F}"/>
              </a:ext>
            </a:extLst>
          </p:cNvPr>
          <p:cNvSpPr txBox="1"/>
          <p:nvPr/>
        </p:nvSpPr>
        <p:spPr>
          <a:xfrm>
            <a:off x="495300" y="6214065"/>
            <a:ext cx="2799080" cy="135935"/>
          </a:xfrm>
          <a:prstGeom prst="rect">
            <a:avLst/>
          </a:prstGeom>
        </p:spPr>
        <p:txBody>
          <a:bodyPr vert="horz" wrap="square" lIns="0" tIns="12700" rIns="0" bIns="0" rtlCol="0">
            <a:spAutoFit/>
          </a:bodyPr>
          <a:lstStyle/>
          <a:p>
            <a:pPr marL="12700">
              <a:lnSpc>
                <a:spcPct val="100000"/>
              </a:lnSpc>
            </a:pPr>
            <a:r>
              <a:rPr sz="800" spc="10" dirty="0">
                <a:solidFill>
                  <a:srgbClr val="404040"/>
                </a:solidFill>
                <a:latin typeface="Arial Unicode MS"/>
                <a:cs typeface="Arial Unicode MS"/>
              </a:rPr>
              <a:t>Copyright </a:t>
            </a:r>
            <a:r>
              <a:rPr lang="en-GB" sz="800" spc="-10" dirty="0">
                <a:solidFill>
                  <a:srgbClr val="404040"/>
                </a:solidFill>
                <a:latin typeface="Arial Unicode MS"/>
                <a:cs typeface="Arial Unicode MS"/>
              </a:rPr>
              <a:t>Berry den Hartog</a:t>
            </a:r>
            <a:endParaRPr sz="800" dirty="0">
              <a:latin typeface="Arial Unicode MS"/>
              <a:cs typeface="Arial Unicode MS"/>
            </a:endParaRPr>
          </a:p>
        </p:txBody>
      </p:sp>
      <p:sp>
        <p:nvSpPr>
          <p:cNvPr id="6" name="Rectangle 5">
            <a:extLst>
              <a:ext uri="{FF2B5EF4-FFF2-40B4-BE49-F238E27FC236}">
                <a16:creationId xmlns:a16="http://schemas.microsoft.com/office/drawing/2014/main" id="{A2EBC2E4-E254-4F07-85AA-3E0A529989B0}"/>
              </a:ext>
            </a:extLst>
          </p:cNvPr>
          <p:cNvSpPr/>
          <p:nvPr/>
        </p:nvSpPr>
        <p:spPr>
          <a:xfrm>
            <a:off x="508010" y="1154944"/>
            <a:ext cx="10845790" cy="5078313"/>
          </a:xfrm>
          <a:prstGeom prst="rect">
            <a:avLst/>
          </a:prstGeom>
        </p:spPr>
        <p:txBody>
          <a:bodyPr wrap="square">
            <a:spAutoFit/>
          </a:bodyPr>
          <a:lstStyle/>
          <a:p>
            <a:r>
              <a:rPr lang="en-GB" dirty="0"/>
              <a:t>When going to the cloud it is useful to define traces in a json format. This is making operations on step closer to RESTFULL API’s, it might be useful to also introduce panels here. </a:t>
            </a:r>
          </a:p>
          <a:p>
            <a:endParaRPr lang="en-GB" dirty="0"/>
          </a:p>
          <a:p>
            <a:r>
              <a:rPr lang="en-GB" dirty="0"/>
              <a:t>{</a:t>
            </a:r>
          </a:p>
          <a:p>
            <a:r>
              <a:rPr lang="en-GB" dirty="0"/>
              <a:t>    VERSION: 1.0.0,</a:t>
            </a:r>
          </a:p>
          <a:p>
            <a:r>
              <a:rPr lang="en-GB" dirty="0"/>
              <a:t>    ...</a:t>
            </a:r>
          </a:p>
          <a:p>
            <a:r>
              <a:rPr lang="en-GB" dirty="0"/>
              <a:t>    TRACEHEADER: {</a:t>
            </a:r>
          </a:p>
          <a:p>
            <a:r>
              <a:rPr lang="en-GB" dirty="0"/>
              <a:t>        SSP: "hello",</a:t>
            </a:r>
          </a:p>
          <a:p>
            <a:r>
              <a:rPr lang="en-GB" dirty="0"/>
              <a:t>        POS: 1,</a:t>
            </a:r>
          </a:p>
          <a:p>
            <a:r>
              <a:rPr lang="en-GB" dirty="0"/>
              <a:t>        ...</a:t>
            </a:r>
          </a:p>
          <a:p>
            <a:r>
              <a:rPr lang="en-GB" dirty="0"/>
              <a:t>    }</a:t>
            </a:r>
          </a:p>
          <a:p>
            <a:r>
              <a:rPr lang="en-GB" dirty="0"/>
              <a:t>    TRACEDATA: [</a:t>
            </a:r>
          </a:p>
          <a:p>
            <a:r>
              <a:rPr lang="en-GB" dirty="0"/>
              <a:t>        1.233,</a:t>
            </a:r>
          </a:p>
          <a:p>
            <a:r>
              <a:rPr lang="en-GB" dirty="0"/>
              <a:t>        1.234,</a:t>
            </a:r>
          </a:p>
          <a:p>
            <a:r>
              <a:rPr lang="en-GB" dirty="0"/>
              <a:t>        1.234,</a:t>
            </a:r>
          </a:p>
          <a:p>
            <a:r>
              <a:rPr lang="en-GB" dirty="0"/>
              <a:t>        ...</a:t>
            </a:r>
          </a:p>
          <a:p>
            <a:r>
              <a:rPr lang="en-GB" dirty="0"/>
              <a:t>    ]   </a:t>
            </a:r>
          </a:p>
          <a:p>
            <a:r>
              <a:rPr lang="en-GB" dirty="0"/>
              <a:t>}</a:t>
            </a:r>
          </a:p>
        </p:txBody>
      </p:sp>
    </p:spTree>
    <p:extLst>
      <p:ext uri="{BB962C8B-B14F-4D97-AF65-F5344CB8AC3E}">
        <p14:creationId xmlns:p14="http://schemas.microsoft.com/office/powerpoint/2010/main" val="32351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4313783"/>
            <a:ext cx="12192000" cy="2544445"/>
          </a:xfrm>
          <a:custGeom>
            <a:avLst/>
            <a:gdLst/>
            <a:ahLst/>
            <a:cxnLst/>
            <a:rect l="l" t="t" r="r" b="b"/>
            <a:pathLst>
              <a:path w="12192000" h="2544445">
                <a:moveTo>
                  <a:pt x="0" y="0"/>
                </a:moveTo>
                <a:lnTo>
                  <a:pt x="12192000" y="0"/>
                </a:lnTo>
                <a:lnTo>
                  <a:pt x="12192000" y="2544216"/>
                </a:lnTo>
                <a:lnTo>
                  <a:pt x="0" y="2544216"/>
                </a:lnTo>
                <a:lnTo>
                  <a:pt x="0" y="0"/>
                </a:lnTo>
                <a:close/>
              </a:path>
            </a:pathLst>
          </a:custGeom>
          <a:solidFill>
            <a:srgbClr val="FBCE07"/>
          </a:solidFill>
        </p:spPr>
        <p:txBody>
          <a:bodyPr wrap="square" lIns="0" tIns="0" rIns="0" bIns="0" rtlCol="0"/>
          <a:lstStyle/>
          <a:p>
            <a:endParaRPr/>
          </a:p>
        </p:txBody>
      </p:sp>
      <p:sp>
        <p:nvSpPr>
          <p:cNvPr id="3" name="object 3"/>
          <p:cNvSpPr/>
          <p:nvPr/>
        </p:nvSpPr>
        <p:spPr>
          <a:xfrm>
            <a:off x="761993" y="1524000"/>
            <a:ext cx="1270000" cy="76200"/>
          </a:xfrm>
          <a:custGeom>
            <a:avLst/>
            <a:gdLst/>
            <a:ahLst/>
            <a:cxnLst/>
            <a:rect l="l" t="t" r="r" b="b"/>
            <a:pathLst>
              <a:path w="1270000" h="76200">
                <a:moveTo>
                  <a:pt x="0" y="0"/>
                </a:moveTo>
                <a:lnTo>
                  <a:pt x="1269984" y="0"/>
                </a:lnTo>
                <a:lnTo>
                  <a:pt x="1269984" y="75600"/>
                </a:lnTo>
                <a:lnTo>
                  <a:pt x="0" y="75600"/>
                </a:lnTo>
                <a:lnTo>
                  <a:pt x="0" y="0"/>
                </a:lnTo>
                <a:close/>
              </a:path>
            </a:pathLst>
          </a:custGeom>
          <a:solidFill>
            <a:srgbClr val="FBCE07"/>
          </a:solidFill>
        </p:spPr>
        <p:txBody>
          <a:bodyPr wrap="square" lIns="0" tIns="0" rIns="0" bIns="0" rtlCol="0"/>
          <a:lstStyle/>
          <a:p>
            <a:endParaRPr/>
          </a:p>
        </p:txBody>
      </p:sp>
      <p:sp>
        <p:nvSpPr>
          <p:cNvPr id="5" name="object 5"/>
          <p:cNvSpPr txBox="1">
            <a:spLocks noGrp="1"/>
          </p:cNvSpPr>
          <p:nvPr>
            <p:ph type="title"/>
          </p:nvPr>
        </p:nvSpPr>
        <p:spPr>
          <a:xfrm>
            <a:off x="749300" y="1689100"/>
            <a:ext cx="6241415" cy="452120"/>
          </a:xfrm>
          <a:prstGeom prst="rect">
            <a:avLst/>
          </a:prstGeom>
        </p:spPr>
        <p:txBody>
          <a:bodyPr vert="horz" wrap="square" lIns="0" tIns="12700" rIns="0" bIns="0" rtlCol="0">
            <a:spAutoFit/>
          </a:bodyPr>
          <a:lstStyle/>
          <a:p>
            <a:pPr marL="12700">
              <a:lnSpc>
                <a:spcPct val="100000"/>
              </a:lnSpc>
              <a:spcBef>
                <a:spcPts val="100"/>
              </a:spcBef>
            </a:pPr>
            <a:r>
              <a:rPr lang="en-GB" sz="2800" b="1" spc="90" dirty="0">
                <a:solidFill>
                  <a:srgbClr val="404040"/>
                </a:solidFill>
                <a:latin typeface="Arial"/>
                <a:cs typeface="Arial"/>
              </a:rPr>
              <a:t>Opensource Technologies used</a:t>
            </a:r>
            <a:endParaRPr sz="2800" dirty="0">
              <a:latin typeface="Arial"/>
              <a:cs typeface="Arial"/>
            </a:endParaRPr>
          </a:p>
        </p:txBody>
      </p:sp>
      <p:sp>
        <p:nvSpPr>
          <p:cNvPr id="6" name="object 6"/>
          <p:cNvSpPr txBox="1"/>
          <p:nvPr/>
        </p:nvSpPr>
        <p:spPr>
          <a:xfrm>
            <a:off x="10240797" y="1992453"/>
            <a:ext cx="1562735" cy="2738120"/>
          </a:xfrm>
          <a:prstGeom prst="rect">
            <a:avLst/>
          </a:prstGeom>
        </p:spPr>
        <p:txBody>
          <a:bodyPr vert="horz" wrap="square" lIns="0" tIns="12700" rIns="0" bIns="0" rtlCol="0">
            <a:spAutoFit/>
          </a:bodyPr>
          <a:lstStyle/>
          <a:p>
            <a:pPr marL="12700">
              <a:lnSpc>
                <a:spcPct val="100000"/>
              </a:lnSpc>
              <a:spcBef>
                <a:spcPts val="100"/>
              </a:spcBef>
            </a:pPr>
            <a:r>
              <a:rPr lang="en-GB" sz="17800" b="1" spc="2200" dirty="0">
                <a:solidFill>
                  <a:srgbClr val="FBCE07"/>
                </a:solidFill>
                <a:latin typeface="Arial"/>
                <a:cs typeface="Arial"/>
              </a:rPr>
              <a:t>3</a:t>
            </a:r>
            <a:endParaRPr sz="17800" dirty="0">
              <a:latin typeface="Arial"/>
              <a:cs typeface="Arial"/>
            </a:endParaRPr>
          </a:p>
        </p:txBody>
      </p:sp>
      <p:sp>
        <p:nvSpPr>
          <p:cNvPr id="7" name="object 7"/>
          <p:cNvSpPr txBox="1"/>
          <p:nvPr/>
        </p:nvSpPr>
        <p:spPr>
          <a:xfrm>
            <a:off x="11604335" y="6452480"/>
            <a:ext cx="88265" cy="147320"/>
          </a:xfrm>
          <a:prstGeom prst="rect">
            <a:avLst/>
          </a:prstGeom>
        </p:spPr>
        <p:txBody>
          <a:bodyPr vert="horz" wrap="square" lIns="0" tIns="12700" rIns="0" bIns="0" rtlCol="0">
            <a:spAutoFit/>
          </a:bodyPr>
          <a:lstStyle/>
          <a:p>
            <a:pPr marL="12700">
              <a:lnSpc>
                <a:spcPct val="100000"/>
              </a:lnSpc>
              <a:spcBef>
                <a:spcPts val="100"/>
              </a:spcBef>
            </a:pPr>
            <a:r>
              <a:rPr sz="800" spc="40" dirty="0">
                <a:solidFill>
                  <a:srgbClr val="404040"/>
                </a:solidFill>
                <a:latin typeface="Arial Unicode MS"/>
                <a:cs typeface="Arial Unicode MS"/>
              </a:rPr>
              <a:t>9</a:t>
            </a:r>
            <a:endParaRPr sz="800">
              <a:latin typeface="Arial Unicode MS"/>
              <a:cs typeface="Arial Unicode MS"/>
            </a:endParaRPr>
          </a:p>
        </p:txBody>
      </p:sp>
    </p:spTree>
    <p:extLst>
      <p:ext uri="{BB962C8B-B14F-4D97-AF65-F5344CB8AC3E}">
        <p14:creationId xmlns:p14="http://schemas.microsoft.com/office/powerpoint/2010/main" val="3482543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TotalTime>
  <Words>837</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Unicode MS</vt:lpstr>
      <vt:lpstr>Calibri</vt:lpstr>
      <vt:lpstr>Office Theme</vt:lpstr>
      <vt:lpstr>PowerPoint Presentation</vt:lpstr>
      <vt:lpstr>PowerPoint Presentation</vt:lpstr>
      <vt:lpstr>PowerPoint Presentation</vt:lpstr>
      <vt:lpstr>SIPMAP Pipeline</vt:lpstr>
      <vt:lpstr>PowerPoint Presentation</vt:lpstr>
      <vt:lpstr>PowerPoint Presentation</vt:lpstr>
      <vt:lpstr>PowerPoint Presentation</vt:lpstr>
      <vt:lpstr>PowerPoint Presentation</vt:lpstr>
      <vt:lpstr>Opensource Technologies used</vt:lpstr>
      <vt:lpstr>PowerPoint Presentation</vt:lpstr>
      <vt:lpstr>PowerPoint Presentation</vt:lpstr>
      <vt:lpstr>PowerPoint Presentation</vt:lpstr>
      <vt:lpstr>Special Operations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145</cp:revision>
  <dcterms:created xsi:type="dcterms:W3CDTF">2019-04-11T09:48:20Z</dcterms:created>
  <dcterms:modified xsi:type="dcterms:W3CDTF">2020-01-28T19:55:04Z</dcterms:modified>
</cp:coreProperties>
</file>