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3" r:id="rId6"/>
    <p:sldId id="262" r:id="rId7"/>
    <p:sldId id="261"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p:scale>
          <a:sx n="116" d="100"/>
          <a:sy n="116" d="100"/>
        </p:scale>
        <p:origin x="10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E99A25-D216-487A-9A0D-25F54E1E148D}"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C74065B-A2D0-4B21-BB19-1E6EF8DD3F8E}">
      <dgm:prSet/>
      <dgm:spPr/>
      <dgm:t>
        <a:bodyPr/>
        <a:lstStyle/>
        <a:p>
          <a:r>
            <a:rPr lang="en-US"/>
            <a:t>What elements can help predict the financial success of a movie?</a:t>
          </a:r>
        </a:p>
      </dgm:t>
    </dgm:pt>
    <dgm:pt modelId="{CBABA01D-F297-4299-97E9-361B8B869C88}" type="parTrans" cxnId="{DB8DFDA2-99BA-4E11-8570-94E00CE861E0}">
      <dgm:prSet/>
      <dgm:spPr/>
      <dgm:t>
        <a:bodyPr/>
        <a:lstStyle/>
        <a:p>
          <a:endParaRPr lang="en-US"/>
        </a:p>
      </dgm:t>
    </dgm:pt>
    <dgm:pt modelId="{BE5991F8-AB8E-4CB6-A465-2DA480D82007}" type="sibTrans" cxnId="{DB8DFDA2-99BA-4E11-8570-94E00CE861E0}">
      <dgm:prSet/>
      <dgm:spPr/>
      <dgm:t>
        <a:bodyPr/>
        <a:lstStyle/>
        <a:p>
          <a:endParaRPr lang="en-US"/>
        </a:p>
      </dgm:t>
    </dgm:pt>
    <dgm:pt modelId="{71FE3769-D19A-4404-95CF-F5E20F83C64E}">
      <dgm:prSet/>
      <dgm:spPr/>
      <dgm:t>
        <a:bodyPr/>
        <a:lstStyle/>
        <a:p>
          <a:r>
            <a:rPr lang="en-US"/>
            <a:t>How can those elements be used to predict such success?</a:t>
          </a:r>
        </a:p>
      </dgm:t>
    </dgm:pt>
    <dgm:pt modelId="{B2F67100-9680-4632-8BD4-00EA1C41B667}" type="parTrans" cxnId="{2ECF436F-7A0C-4CD4-BE29-01D3E4BD420F}">
      <dgm:prSet/>
      <dgm:spPr/>
      <dgm:t>
        <a:bodyPr/>
        <a:lstStyle/>
        <a:p>
          <a:endParaRPr lang="en-US"/>
        </a:p>
      </dgm:t>
    </dgm:pt>
    <dgm:pt modelId="{96490966-8298-4547-BA47-96092E46C427}" type="sibTrans" cxnId="{2ECF436F-7A0C-4CD4-BE29-01D3E4BD420F}">
      <dgm:prSet/>
      <dgm:spPr/>
      <dgm:t>
        <a:bodyPr/>
        <a:lstStyle/>
        <a:p>
          <a:endParaRPr lang="en-US"/>
        </a:p>
      </dgm:t>
    </dgm:pt>
    <dgm:pt modelId="{C2DB6001-0ED4-4B08-ADAD-AD241C80D9C4}" type="pres">
      <dgm:prSet presAssocID="{51E99A25-D216-487A-9A0D-25F54E1E148D}" presName="root" presStyleCnt="0">
        <dgm:presLayoutVars>
          <dgm:dir/>
          <dgm:resizeHandles val="exact"/>
        </dgm:presLayoutVars>
      </dgm:prSet>
      <dgm:spPr/>
    </dgm:pt>
    <dgm:pt modelId="{E11A10AE-3004-450D-8AD3-50588AD44E02}" type="pres">
      <dgm:prSet presAssocID="{BC74065B-A2D0-4B21-BB19-1E6EF8DD3F8E}" presName="compNode" presStyleCnt="0"/>
      <dgm:spPr/>
    </dgm:pt>
    <dgm:pt modelId="{EB9D6B8A-481F-47C6-9175-9DDB53CA6FB8}" type="pres">
      <dgm:prSet presAssocID="{BC74065B-A2D0-4B21-BB19-1E6EF8DD3F8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5341C41F-C79A-4BCD-A32A-E1C959FC5AE1}" type="pres">
      <dgm:prSet presAssocID="{BC74065B-A2D0-4B21-BB19-1E6EF8DD3F8E}" presName="spaceRect" presStyleCnt="0"/>
      <dgm:spPr/>
    </dgm:pt>
    <dgm:pt modelId="{877CA453-D9FE-47F7-9257-6EC4E6D1AC21}" type="pres">
      <dgm:prSet presAssocID="{BC74065B-A2D0-4B21-BB19-1E6EF8DD3F8E}" presName="textRect" presStyleLbl="revTx" presStyleIdx="0" presStyleCnt="2">
        <dgm:presLayoutVars>
          <dgm:chMax val="1"/>
          <dgm:chPref val="1"/>
        </dgm:presLayoutVars>
      </dgm:prSet>
      <dgm:spPr/>
    </dgm:pt>
    <dgm:pt modelId="{B395AF24-6180-4277-89A7-ED52FA83B3AC}" type="pres">
      <dgm:prSet presAssocID="{BE5991F8-AB8E-4CB6-A465-2DA480D82007}" presName="sibTrans" presStyleCnt="0"/>
      <dgm:spPr/>
    </dgm:pt>
    <dgm:pt modelId="{F7AF2158-CADC-4EFC-888E-ADA3912A0299}" type="pres">
      <dgm:prSet presAssocID="{71FE3769-D19A-4404-95CF-F5E20F83C64E}" presName="compNode" presStyleCnt="0"/>
      <dgm:spPr/>
    </dgm:pt>
    <dgm:pt modelId="{32750469-A592-450F-AFDB-4C77802002F9}" type="pres">
      <dgm:prSet presAssocID="{71FE3769-D19A-4404-95CF-F5E20F83C64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F5701C05-D656-471A-A55D-BA2403B75E8A}" type="pres">
      <dgm:prSet presAssocID="{71FE3769-D19A-4404-95CF-F5E20F83C64E}" presName="spaceRect" presStyleCnt="0"/>
      <dgm:spPr/>
    </dgm:pt>
    <dgm:pt modelId="{09C852DB-ECE8-47F9-9EAB-124E32B33C9A}" type="pres">
      <dgm:prSet presAssocID="{71FE3769-D19A-4404-95CF-F5E20F83C64E}" presName="textRect" presStyleLbl="revTx" presStyleIdx="1" presStyleCnt="2">
        <dgm:presLayoutVars>
          <dgm:chMax val="1"/>
          <dgm:chPref val="1"/>
        </dgm:presLayoutVars>
      </dgm:prSet>
      <dgm:spPr/>
    </dgm:pt>
  </dgm:ptLst>
  <dgm:cxnLst>
    <dgm:cxn modelId="{2ECF436F-7A0C-4CD4-BE29-01D3E4BD420F}" srcId="{51E99A25-D216-487A-9A0D-25F54E1E148D}" destId="{71FE3769-D19A-4404-95CF-F5E20F83C64E}" srcOrd="1" destOrd="0" parTransId="{B2F67100-9680-4632-8BD4-00EA1C41B667}" sibTransId="{96490966-8298-4547-BA47-96092E46C427}"/>
    <dgm:cxn modelId="{E0902C80-D292-4AE1-AE01-E1C6C46A9E0B}" type="presOf" srcId="{51E99A25-D216-487A-9A0D-25F54E1E148D}" destId="{C2DB6001-0ED4-4B08-ADAD-AD241C80D9C4}" srcOrd="0" destOrd="0" presId="urn:microsoft.com/office/officeart/2018/2/layout/IconLabelList"/>
    <dgm:cxn modelId="{2D495E99-030C-4CF6-B55D-9279A7A49849}" type="presOf" srcId="{71FE3769-D19A-4404-95CF-F5E20F83C64E}" destId="{09C852DB-ECE8-47F9-9EAB-124E32B33C9A}" srcOrd="0" destOrd="0" presId="urn:microsoft.com/office/officeart/2018/2/layout/IconLabelList"/>
    <dgm:cxn modelId="{DB8DFDA2-99BA-4E11-8570-94E00CE861E0}" srcId="{51E99A25-D216-487A-9A0D-25F54E1E148D}" destId="{BC74065B-A2D0-4B21-BB19-1E6EF8DD3F8E}" srcOrd="0" destOrd="0" parTransId="{CBABA01D-F297-4299-97E9-361B8B869C88}" sibTransId="{BE5991F8-AB8E-4CB6-A465-2DA480D82007}"/>
    <dgm:cxn modelId="{C65D52FF-6D29-4AC7-8DB2-6B2795B52E79}" type="presOf" srcId="{BC74065B-A2D0-4B21-BB19-1E6EF8DD3F8E}" destId="{877CA453-D9FE-47F7-9257-6EC4E6D1AC21}" srcOrd="0" destOrd="0" presId="urn:microsoft.com/office/officeart/2018/2/layout/IconLabelList"/>
    <dgm:cxn modelId="{D96E50B6-3742-4ED4-ADED-FFADCC17F5F7}" type="presParOf" srcId="{C2DB6001-0ED4-4B08-ADAD-AD241C80D9C4}" destId="{E11A10AE-3004-450D-8AD3-50588AD44E02}" srcOrd="0" destOrd="0" presId="urn:microsoft.com/office/officeart/2018/2/layout/IconLabelList"/>
    <dgm:cxn modelId="{F1CE1C87-F247-4D42-B58E-F7D0F771B165}" type="presParOf" srcId="{E11A10AE-3004-450D-8AD3-50588AD44E02}" destId="{EB9D6B8A-481F-47C6-9175-9DDB53CA6FB8}" srcOrd="0" destOrd="0" presId="urn:microsoft.com/office/officeart/2018/2/layout/IconLabelList"/>
    <dgm:cxn modelId="{EF929F33-6781-4E8E-9134-89D1CBCEF853}" type="presParOf" srcId="{E11A10AE-3004-450D-8AD3-50588AD44E02}" destId="{5341C41F-C79A-4BCD-A32A-E1C959FC5AE1}" srcOrd="1" destOrd="0" presId="urn:microsoft.com/office/officeart/2018/2/layout/IconLabelList"/>
    <dgm:cxn modelId="{9AA1EC46-673E-440E-88AA-15FCBFBCE7F3}" type="presParOf" srcId="{E11A10AE-3004-450D-8AD3-50588AD44E02}" destId="{877CA453-D9FE-47F7-9257-6EC4E6D1AC21}" srcOrd="2" destOrd="0" presId="urn:microsoft.com/office/officeart/2018/2/layout/IconLabelList"/>
    <dgm:cxn modelId="{5A0E792F-2331-4920-82E9-0DD15BD67652}" type="presParOf" srcId="{C2DB6001-0ED4-4B08-ADAD-AD241C80D9C4}" destId="{B395AF24-6180-4277-89A7-ED52FA83B3AC}" srcOrd="1" destOrd="0" presId="urn:microsoft.com/office/officeart/2018/2/layout/IconLabelList"/>
    <dgm:cxn modelId="{B9742DAA-9E98-4A7F-9047-82B82C50D15D}" type="presParOf" srcId="{C2DB6001-0ED4-4B08-ADAD-AD241C80D9C4}" destId="{F7AF2158-CADC-4EFC-888E-ADA3912A0299}" srcOrd="2" destOrd="0" presId="urn:microsoft.com/office/officeart/2018/2/layout/IconLabelList"/>
    <dgm:cxn modelId="{371FA9B7-D83D-49B0-AAA0-B38C44F266ED}" type="presParOf" srcId="{F7AF2158-CADC-4EFC-888E-ADA3912A0299}" destId="{32750469-A592-450F-AFDB-4C77802002F9}" srcOrd="0" destOrd="0" presId="urn:microsoft.com/office/officeart/2018/2/layout/IconLabelList"/>
    <dgm:cxn modelId="{56B65226-E6E6-4CF8-A0BF-57BD268516A7}" type="presParOf" srcId="{F7AF2158-CADC-4EFC-888E-ADA3912A0299}" destId="{F5701C05-D656-471A-A55D-BA2403B75E8A}" srcOrd="1" destOrd="0" presId="urn:microsoft.com/office/officeart/2018/2/layout/IconLabelList"/>
    <dgm:cxn modelId="{682B08DF-5569-429D-8DE2-97A5EACF3699}" type="presParOf" srcId="{F7AF2158-CADC-4EFC-888E-ADA3912A0299}" destId="{09C852DB-ECE8-47F9-9EAB-124E32B33C9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4D0705-7A31-45F1-913A-9255BCB68160}"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260E642F-DF4F-440E-9EBD-D7246D935250}">
      <dgm:prSet/>
      <dgm:spPr/>
      <dgm:t>
        <a:bodyPr/>
        <a:lstStyle/>
        <a:p>
          <a:r>
            <a:rPr lang="en-US" b="0" i="0"/>
            <a:t>Two years ago, a competition was held on Kaggle.</a:t>
          </a:r>
          <a:endParaRPr lang="en-US"/>
        </a:p>
      </dgm:t>
    </dgm:pt>
    <dgm:pt modelId="{FEA95BCF-29E5-41AD-A5B1-E791F17B6A7E}" type="parTrans" cxnId="{301CC16B-AE04-4C41-BAE5-B980F101A639}">
      <dgm:prSet/>
      <dgm:spPr/>
      <dgm:t>
        <a:bodyPr/>
        <a:lstStyle/>
        <a:p>
          <a:endParaRPr lang="en-US"/>
        </a:p>
      </dgm:t>
    </dgm:pt>
    <dgm:pt modelId="{221992DC-37B0-4F13-BF28-55312C3AB704}" type="sibTrans" cxnId="{301CC16B-AE04-4C41-BAE5-B980F101A639}">
      <dgm:prSet/>
      <dgm:spPr/>
      <dgm:t>
        <a:bodyPr/>
        <a:lstStyle/>
        <a:p>
          <a:endParaRPr lang="en-US"/>
        </a:p>
      </dgm:t>
    </dgm:pt>
    <dgm:pt modelId="{08D13BBE-ABC5-46FD-B2D5-977FD21F7361}">
      <dgm:prSet/>
      <dgm:spPr/>
      <dgm:t>
        <a:bodyPr/>
        <a:lstStyle/>
        <a:p>
          <a:r>
            <a:rPr lang="en-US" b="0" i="0"/>
            <a:t>The challenge was to use an existing data set to predict a movie’s worldwide box office revenue.</a:t>
          </a:r>
          <a:endParaRPr lang="en-US"/>
        </a:p>
      </dgm:t>
    </dgm:pt>
    <dgm:pt modelId="{1BA2CA64-B99C-47ED-9910-03F2163899D9}" type="parTrans" cxnId="{0F9EFCD0-E897-4CB2-81FF-91DE796F4F84}">
      <dgm:prSet/>
      <dgm:spPr/>
      <dgm:t>
        <a:bodyPr/>
        <a:lstStyle/>
        <a:p>
          <a:endParaRPr lang="en-US"/>
        </a:p>
      </dgm:t>
    </dgm:pt>
    <dgm:pt modelId="{6355E127-0F40-46E9-AC7F-320FBC87EDB4}" type="sibTrans" cxnId="{0F9EFCD0-E897-4CB2-81FF-91DE796F4F84}">
      <dgm:prSet/>
      <dgm:spPr/>
      <dgm:t>
        <a:bodyPr/>
        <a:lstStyle/>
        <a:p>
          <a:endParaRPr lang="en-US"/>
        </a:p>
      </dgm:t>
    </dgm:pt>
    <dgm:pt modelId="{4A4CF7AB-68C8-411B-93D2-EE3BBAD8CB68}">
      <dgm:prSet/>
      <dgm:spPr/>
      <dgm:t>
        <a:bodyPr/>
        <a:lstStyle/>
        <a:p>
          <a:r>
            <a:rPr lang="en-US" b="0" i="0"/>
            <a:t>Despite the fact we were two years late to the party, we decided to use the provided data set to attempt our own prediction using the machine learning library known as Scikit-Learn.</a:t>
          </a:r>
          <a:endParaRPr lang="en-US"/>
        </a:p>
      </dgm:t>
    </dgm:pt>
    <dgm:pt modelId="{A0E30A83-04EA-440B-9918-ABCFBF51F10E}" type="parTrans" cxnId="{1FDD2801-9F6A-48EE-B6CE-BE4D2E13C43B}">
      <dgm:prSet/>
      <dgm:spPr/>
      <dgm:t>
        <a:bodyPr/>
        <a:lstStyle/>
        <a:p>
          <a:endParaRPr lang="en-US"/>
        </a:p>
      </dgm:t>
    </dgm:pt>
    <dgm:pt modelId="{D1576245-0393-4301-A625-6152D32F9692}" type="sibTrans" cxnId="{1FDD2801-9F6A-48EE-B6CE-BE4D2E13C43B}">
      <dgm:prSet/>
      <dgm:spPr/>
      <dgm:t>
        <a:bodyPr/>
        <a:lstStyle/>
        <a:p>
          <a:endParaRPr lang="en-US"/>
        </a:p>
      </dgm:t>
    </dgm:pt>
    <dgm:pt modelId="{DA0478BD-4641-4BD7-B472-7CF3C924DB57}" type="pres">
      <dgm:prSet presAssocID="{784D0705-7A31-45F1-913A-9255BCB68160}" presName="Name0" presStyleCnt="0">
        <dgm:presLayoutVars>
          <dgm:dir/>
          <dgm:animLvl val="lvl"/>
          <dgm:resizeHandles val="exact"/>
        </dgm:presLayoutVars>
      </dgm:prSet>
      <dgm:spPr/>
    </dgm:pt>
    <dgm:pt modelId="{AEDD5A50-C963-44B0-B625-BF43F1D2B68D}" type="pres">
      <dgm:prSet presAssocID="{4A4CF7AB-68C8-411B-93D2-EE3BBAD8CB68}" presName="boxAndChildren" presStyleCnt="0"/>
      <dgm:spPr/>
    </dgm:pt>
    <dgm:pt modelId="{4455393C-7655-40E8-B4D8-E69132337207}" type="pres">
      <dgm:prSet presAssocID="{4A4CF7AB-68C8-411B-93D2-EE3BBAD8CB68}" presName="parentTextBox" presStyleLbl="node1" presStyleIdx="0" presStyleCnt="3"/>
      <dgm:spPr/>
    </dgm:pt>
    <dgm:pt modelId="{EC88E9EE-8A21-415D-8081-70B17A68EBE4}" type="pres">
      <dgm:prSet presAssocID="{6355E127-0F40-46E9-AC7F-320FBC87EDB4}" presName="sp" presStyleCnt="0"/>
      <dgm:spPr/>
    </dgm:pt>
    <dgm:pt modelId="{E7029E65-C06E-4700-945E-55BD1B64BDED}" type="pres">
      <dgm:prSet presAssocID="{08D13BBE-ABC5-46FD-B2D5-977FD21F7361}" presName="arrowAndChildren" presStyleCnt="0"/>
      <dgm:spPr/>
    </dgm:pt>
    <dgm:pt modelId="{BF70FE6D-76DB-4D9B-809D-113E8D73569E}" type="pres">
      <dgm:prSet presAssocID="{08D13BBE-ABC5-46FD-B2D5-977FD21F7361}" presName="parentTextArrow" presStyleLbl="node1" presStyleIdx="1" presStyleCnt="3"/>
      <dgm:spPr/>
    </dgm:pt>
    <dgm:pt modelId="{7148981C-DD29-4D81-B75D-6D3CC6F17D87}" type="pres">
      <dgm:prSet presAssocID="{221992DC-37B0-4F13-BF28-55312C3AB704}" presName="sp" presStyleCnt="0"/>
      <dgm:spPr/>
    </dgm:pt>
    <dgm:pt modelId="{44B050D1-645A-4408-B79B-7B216B37E055}" type="pres">
      <dgm:prSet presAssocID="{260E642F-DF4F-440E-9EBD-D7246D935250}" presName="arrowAndChildren" presStyleCnt="0"/>
      <dgm:spPr/>
    </dgm:pt>
    <dgm:pt modelId="{A4546739-E622-4BBA-933F-CA82CC1A98CF}" type="pres">
      <dgm:prSet presAssocID="{260E642F-DF4F-440E-9EBD-D7246D935250}" presName="parentTextArrow" presStyleLbl="node1" presStyleIdx="2" presStyleCnt="3"/>
      <dgm:spPr/>
    </dgm:pt>
  </dgm:ptLst>
  <dgm:cxnLst>
    <dgm:cxn modelId="{1FDD2801-9F6A-48EE-B6CE-BE4D2E13C43B}" srcId="{784D0705-7A31-45F1-913A-9255BCB68160}" destId="{4A4CF7AB-68C8-411B-93D2-EE3BBAD8CB68}" srcOrd="2" destOrd="0" parTransId="{A0E30A83-04EA-440B-9918-ABCFBF51F10E}" sibTransId="{D1576245-0393-4301-A625-6152D32F9692}"/>
    <dgm:cxn modelId="{F9E46337-A408-470F-92EC-CA3C799C9F6F}" type="presOf" srcId="{08D13BBE-ABC5-46FD-B2D5-977FD21F7361}" destId="{BF70FE6D-76DB-4D9B-809D-113E8D73569E}" srcOrd="0" destOrd="0" presId="urn:microsoft.com/office/officeart/2005/8/layout/process4"/>
    <dgm:cxn modelId="{301CC16B-AE04-4C41-BAE5-B980F101A639}" srcId="{784D0705-7A31-45F1-913A-9255BCB68160}" destId="{260E642F-DF4F-440E-9EBD-D7246D935250}" srcOrd="0" destOrd="0" parTransId="{FEA95BCF-29E5-41AD-A5B1-E791F17B6A7E}" sibTransId="{221992DC-37B0-4F13-BF28-55312C3AB704}"/>
    <dgm:cxn modelId="{C6D09880-2FCA-4FB0-A8E3-CBF33429A291}" type="presOf" srcId="{4A4CF7AB-68C8-411B-93D2-EE3BBAD8CB68}" destId="{4455393C-7655-40E8-B4D8-E69132337207}" srcOrd="0" destOrd="0" presId="urn:microsoft.com/office/officeart/2005/8/layout/process4"/>
    <dgm:cxn modelId="{BFC6EF93-380B-483A-8A74-EA69272E3AEE}" type="presOf" srcId="{260E642F-DF4F-440E-9EBD-D7246D935250}" destId="{A4546739-E622-4BBA-933F-CA82CC1A98CF}" srcOrd="0" destOrd="0" presId="urn:microsoft.com/office/officeart/2005/8/layout/process4"/>
    <dgm:cxn modelId="{0F9EFCD0-E897-4CB2-81FF-91DE796F4F84}" srcId="{784D0705-7A31-45F1-913A-9255BCB68160}" destId="{08D13BBE-ABC5-46FD-B2D5-977FD21F7361}" srcOrd="1" destOrd="0" parTransId="{1BA2CA64-B99C-47ED-9910-03F2163899D9}" sibTransId="{6355E127-0F40-46E9-AC7F-320FBC87EDB4}"/>
    <dgm:cxn modelId="{FCB428D9-98F9-47F2-ACCF-63E285271107}" type="presOf" srcId="{784D0705-7A31-45F1-913A-9255BCB68160}" destId="{DA0478BD-4641-4BD7-B472-7CF3C924DB57}" srcOrd="0" destOrd="0" presId="urn:microsoft.com/office/officeart/2005/8/layout/process4"/>
    <dgm:cxn modelId="{0AC3C2E2-FC6D-416B-A38C-BEC20962C8F1}" type="presParOf" srcId="{DA0478BD-4641-4BD7-B472-7CF3C924DB57}" destId="{AEDD5A50-C963-44B0-B625-BF43F1D2B68D}" srcOrd="0" destOrd="0" presId="urn:microsoft.com/office/officeart/2005/8/layout/process4"/>
    <dgm:cxn modelId="{ED09A192-32E2-4899-9F74-9125B35ED305}" type="presParOf" srcId="{AEDD5A50-C963-44B0-B625-BF43F1D2B68D}" destId="{4455393C-7655-40E8-B4D8-E69132337207}" srcOrd="0" destOrd="0" presId="urn:microsoft.com/office/officeart/2005/8/layout/process4"/>
    <dgm:cxn modelId="{C15CFC11-36A3-4B5E-8E19-3EB56615B816}" type="presParOf" srcId="{DA0478BD-4641-4BD7-B472-7CF3C924DB57}" destId="{EC88E9EE-8A21-415D-8081-70B17A68EBE4}" srcOrd="1" destOrd="0" presId="urn:microsoft.com/office/officeart/2005/8/layout/process4"/>
    <dgm:cxn modelId="{3BC73196-ABFA-4948-9BAB-96120F84FA42}" type="presParOf" srcId="{DA0478BD-4641-4BD7-B472-7CF3C924DB57}" destId="{E7029E65-C06E-4700-945E-55BD1B64BDED}" srcOrd="2" destOrd="0" presId="urn:microsoft.com/office/officeart/2005/8/layout/process4"/>
    <dgm:cxn modelId="{D43B3AD2-50E3-41D8-9CBF-6A32EFB333C0}" type="presParOf" srcId="{E7029E65-C06E-4700-945E-55BD1B64BDED}" destId="{BF70FE6D-76DB-4D9B-809D-113E8D73569E}" srcOrd="0" destOrd="0" presId="urn:microsoft.com/office/officeart/2005/8/layout/process4"/>
    <dgm:cxn modelId="{791E17B8-D2D8-49F4-862C-5E35CD3202F3}" type="presParOf" srcId="{DA0478BD-4641-4BD7-B472-7CF3C924DB57}" destId="{7148981C-DD29-4D81-B75D-6D3CC6F17D87}" srcOrd="3" destOrd="0" presId="urn:microsoft.com/office/officeart/2005/8/layout/process4"/>
    <dgm:cxn modelId="{8AACB589-472C-459F-A06E-FED99116B832}" type="presParOf" srcId="{DA0478BD-4641-4BD7-B472-7CF3C924DB57}" destId="{44B050D1-645A-4408-B79B-7B216B37E055}" srcOrd="4" destOrd="0" presId="urn:microsoft.com/office/officeart/2005/8/layout/process4"/>
    <dgm:cxn modelId="{9A518877-52B7-46DA-B4FC-1F0B202479B9}" type="presParOf" srcId="{44B050D1-645A-4408-B79B-7B216B37E055}" destId="{A4546739-E622-4BBA-933F-CA82CC1A98C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F09590-22CF-4E80-A772-A28478E200BE}" type="doc">
      <dgm:prSet loTypeId="urn:microsoft.com/office/officeart/2005/8/layout/hProcess9" loCatId="process" qsTypeId="urn:microsoft.com/office/officeart/2005/8/quickstyle/simple1" qsCatId="simple" csTypeId="urn:microsoft.com/office/officeart/2005/8/colors/accent0_3" csCatId="mainScheme" phldr="1"/>
      <dgm:spPr/>
    </dgm:pt>
    <dgm:pt modelId="{41527DA3-E894-4468-A149-1664F31AE697}">
      <dgm:prSet phldrT="[Text]"/>
      <dgm:spPr/>
      <dgm:t>
        <a:bodyPr/>
        <a:lstStyle/>
        <a:p>
          <a:r>
            <a:rPr lang="en-US" dirty="0"/>
            <a:t>Data Preparation</a:t>
          </a:r>
        </a:p>
      </dgm:t>
    </dgm:pt>
    <dgm:pt modelId="{564E8827-92FF-4DAA-ADBF-DD880DC28CF3}" type="parTrans" cxnId="{CFC3431C-6448-4F67-9093-8476494DD633}">
      <dgm:prSet/>
      <dgm:spPr/>
      <dgm:t>
        <a:bodyPr/>
        <a:lstStyle/>
        <a:p>
          <a:endParaRPr lang="en-US"/>
        </a:p>
      </dgm:t>
    </dgm:pt>
    <dgm:pt modelId="{866FD148-B6A0-4492-A158-EE04BCF17F6C}" type="sibTrans" cxnId="{CFC3431C-6448-4F67-9093-8476494DD633}">
      <dgm:prSet/>
      <dgm:spPr/>
      <dgm:t>
        <a:bodyPr/>
        <a:lstStyle/>
        <a:p>
          <a:endParaRPr lang="en-US"/>
        </a:p>
      </dgm:t>
    </dgm:pt>
    <dgm:pt modelId="{11AC74A5-DBF1-4FAE-AEAB-CEA75A545CBB}">
      <dgm:prSet phldrT="[Text]"/>
      <dgm:spPr/>
      <dgm:t>
        <a:bodyPr/>
        <a:lstStyle/>
        <a:p>
          <a:r>
            <a:rPr lang="en-US" dirty="0"/>
            <a:t>Split data into “train” and “test”</a:t>
          </a:r>
        </a:p>
      </dgm:t>
    </dgm:pt>
    <dgm:pt modelId="{861C96D4-DC24-4FAA-B3DA-C76FBC8CE8D6}" type="parTrans" cxnId="{9908C701-143A-43A8-BEC7-61B6F8833E62}">
      <dgm:prSet/>
      <dgm:spPr/>
      <dgm:t>
        <a:bodyPr/>
        <a:lstStyle/>
        <a:p>
          <a:endParaRPr lang="en-US"/>
        </a:p>
      </dgm:t>
    </dgm:pt>
    <dgm:pt modelId="{ADA3597B-2379-4BE1-B287-0240DED8DC5A}" type="sibTrans" cxnId="{9908C701-143A-43A8-BEC7-61B6F8833E62}">
      <dgm:prSet/>
      <dgm:spPr/>
      <dgm:t>
        <a:bodyPr/>
        <a:lstStyle/>
        <a:p>
          <a:endParaRPr lang="en-US"/>
        </a:p>
      </dgm:t>
    </dgm:pt>
    <dgm:pt modelId="{30CFEC3C-7F3F-4E8B-B8D5-EEB9156D5B8E}">
      <dgm:prSet phldrT="[Text]"/>
      <dgm:spPr/>
      <dgm:t>
        <a:bodyPr/>
        <a:lstStyle/>
        <a:p>
          <a:r>
            <a:rPr lang="en-US" dirty="0"/>
            <a:t>Train model with the “train” data</a:t>
          </a:r>
        </a:p>
      </dgm:t>
    </dgm:pt>
    <dgm:pt modelId="{6D5FE4BF-B24B-4F2C-AE1E-7E7E9F931010}" type="parTrans" cxnId="{9DB412A2-D683-4270-BD3C-9C1CAFF935E1}">
      <dgm:prSet/>
      <dgm:spPr/>
      <dgm:t>
        <a:bodyPr/>
        <a:lstStyle/>
        <a:p>
          <a:endParaRPr lang="en-US"/>
        </a:p>
      </dgm:t>
    </dgm:pt>
    <dgm:pt modelId="{E7B3764D-C0B5-43DB-89A9-40C988CE9618}" type="sibTrans" cxnId="{9DB412A2-D683-4270-BD3C-9C1CAFF935E1}">
      <dgm:prSet/>
      <dgm:spPr/>
      <dgm:t>
        <a:bodyPr/>
        <a:lstStyle/>
        <a:p>
          <a:endParaRPr lang="en-US"/>
        </a:p>
      </dgm:t>
    </dgm:pt>
    <dgm:pt modelId="{86CD8A08-110D-45D0-8465-EDF24157DF56}">
      <dgm:prSet phldrT="[Text]"/>
      <dgm:spPr/>
      <dgm:t>
        <a:bodyPr/>
        <a:lstStyle/>
        <a:p>
          <a:endParaRPr lang="en-US" dirty="0"/>
        </a:p>
      </dgm:t>
    </dgm:pt>
    <dgm:pt modelId="{34F18A5F-81F2-437D-B5C0-CA010DC475C0}" type="parTrans" cxnId="{223BC23F-19F9-4266-9378-BF37534C691E}">
      <dgm:prSet/>
      <dgm:spPr/>
    </dgm:pt>
    <dgm:pt modelId="{1ABEECB2-53AB-435C-864F-1433664B35C3}" type="sibTrans" cxnId="{223BC23F-19F9-4266-9378-BF37534C691E}">
      <dgm:prSet/>
      <dgm:spPr/>
    </dgm:pt>
    <dgm:pt modelId="{71517CA6-9D91-4E7A-88C0-4F56788EF684}">
      <dgm:prSet phldrT="[Text]"/>
      <dgm:spPr/>
      <dgm:t>
        <a:bodyPr/>
        <a:lstStyle/>
        <a:p>
          <a:r>
            <a:rPr lang="en-US" dirty="0"/>
            <a:t>Use </a:t>
          </a:r>
          <a:r>
            <a:rPr lang="en-US" dirty="0" err="1"/>
            <a:t>CountVectorizer</a:t>
          </a:r>
          <a:r>
            <a:rPr lang="en-US" dirty="0"/>
            <a:t> method to create a matrix of token counts for “genre” and “language.”</a:t>
          </a:r>
        </a:p>
      </dgm:t>
    </dgm:pt>
    <dgm:pt modelId="{5DB34E3B-8FA3-4B80-868A-17F50129D5C6}" type="parTrans" cxnId="{E1324EB9-05DC-4D8C-A611-EBDCA60DEE36}">
      <dgm:prSet/>
      <dgm:spPr/>
    </dgm:pt>
    <dgm:pt modelId="{857A1CCE-3CC4-4585-B269-83C61D7EBBF9}" type="sibTrans" cxnId="{E1324EB9-05DC-4D8C-A611-EBDCA60DEE36}">
      <dgm:prSet/>
      <dgm:spPr/>
    </dgm:pt>
    <dgm:pt modelId="{D3996FD7-50EE-456A-A389-2FCBE122EEEC}">
      <dgm:prSet phldrT="[Text]"/>
      <dgm:spPr/>
      <dgm:t>
        <a:bodyPr/>
        <a:lstStyle/>
        <a:p>
          <a:r>
            <a:rPr lang="en-US" dirty="0"/>
            <a:t>Test model with “test” data</a:t>
          </a:r>
        </a:p>
      </dgm:t>
    </dgm:pt>
    <dgm:pt modelId="{F00FD767-6198-436F-946A-721C6BDA0EBE}" type="parTrans" cxnId="{457E73E0-D4CD-4EB6-AF97-276752E4939A}">
      <dgm:prSet/>
      <dgm:spPr/>
    </dgm:pt>
    <dgm:pt modelId="{3EF50759-E90D-41AA-AA03-9205E004D621}" type="sibTrans" cxnId="{457E73E0-D4CD-4EB6-AF97-276752E4939A}">
      <dgm:prSet/>
      <dgm:spPr/>
    </dgm:pt>
    <dgm:pt modelId="{987C35F3-66A3-40E8-90E0-D6F57270C737}">
      <dgm:prSet phldrT="[Text]"/>
      <dgm:spPr/>
      <dgm:t>
        <a:bodyPr/>
        <a:lstStyle/>
        <a:p>
          <a:r>
            <a:rPr lang="en-US" dirty="0"/>
            <a:t>Score model</a:t>
          </a:r>
        </a:p>
      </dgm:t>
    </dgm:pt>
    <dgm:pt modelId="{568904A3-F56B-42E8-8FD8-FE00BCB932BB}" type="parTrans" cxnId="{AC8113D3-6384-4C87-8F5E-5FD90C04B251}">
      <dgm:prSet/>
      <dgm:spPr/>
    </dgm:pt>
    <dgm:pt modelId="{45B54CAF-DE19-4A1D-BD8A-EFABB41EBBF8}" type="sibTrans" cxnId="{AC8113D3-6384-4C87-8F5E-5FD90C04B251}">
      <dgm:prSet/>
      <dgm:spPr/>
    </dgm:pt>
    <dgm:pt modelId="{10B139F6-BA5F-4E69-97F8-571D53A0E556}" type="pres">
      <dgm:prSet presAssocID="{4DF09590-22CF-4E80-A772-A28478E200BE}" presName="CompostProcess" presStyleCnt="0">
        <dgm:presLayoutVars>
          <dgm:dir/>
          <dgm:resizeHandles val="exact"/>
        </dgm:presLayoutVars>
      </dgm:prSet>
      <dgm:spPr/>
    </dgm:pt>
    <dgm:pt modelId="{CBA1ADB7-5679-4457-8E30-EEBA51DF606D}" type="pres">
      <dgm:prSet presAssocID="{4DF09590-22CF-4E80-A772-A28478E200BE}" presName="arrow" presStyleLbl="bgShp" presStyleIdx="0" presStyleCnt="1"/>
      <dgm:spPr/>
    </dgm:pt>
    <dgm:pt modelId="{BA75A124-90AA-4D04-851A-94938B20D816}" type="pres">
      <dgm:prSet presAssocID="{4DF09590-22CF-4E80-A772-A28478E200BE}" presName="linearProcess" presStyleCnt="0"/>
      <dgm:spPr/>
    </dgm:pt>
    <dgm:pt modelId="{B802AF59-CB74-4FAF-B03C-FC7E203DE53F}" type="pres">
      <dgm:prSet presAssocID="{41527DA3-E894-4468-A149-1664F31AE697}" presName="textNode" presStyleLbl="node1" presStyleIdx="0" presStyleCnt="5">
        <dgm:presLayoutVars>
          <dgm:bulletEnabled val="1"/>
        </dgm:presLayoutVars>
      </dgm:prSet>
      <dgm:spPr/>
    </dgm:pt>
    <dgm:pt modelId="{B2F90F2A-F6DA-4408-A4A9-126E92EB35EB}" type="pres">
      <dgm:prSet presAssocID="{866FD148-B6A0-4492-A158-EE04BCF17F6C}" presName="sibTrans" presStyleCnt="0"/>
      <dgm:spPr/>
    </dgm:pt>
    <dgm:pt modelId="{EF3F9507-2728-432B-99C5-B79DF9DF51C1}" type="pres">
      <dgm:prSet presAssocID="{11AC74A5-DBF1-4FAE-AEAB-CEA75A545CBB}" presName="textNode" presStyleLbl="node1" presStyleIdx="1" presStyleCnt="5">
        <dgm:presLayoutVars>
          <dgm:bulletEnabled val="1"/>
        </dgm:presLayoutVars>
      </dgm:prSet>
      <dgm:spPr/>
    </dgm:pt>
    <dgm:pt modelId="{22535EDE-7372-4706-9376-896C9E4D868C}" type="pres">
      <dgm:prSet presAssocID="{ADA3597B-2379-4BE1-B287-0240DED8DC5A}" presName="sibTrans" presStyleCnt="0"/>
      <dgm:spPr/>
    </dgm:pt>
    <dgm:pt modelId="{113D2D0E-36E8-4A79-9BAA-B9A5CE2F2D98}" type="pres">
      <dgm:prSet presAssocID="{30CFEC3C-7F3F-4E8B-B8D5-EEB9156D5B8E}" presName="textNode" presStyleLbl="node1" presStyleIdx="2" presStyleCnt="5">
        <dgm:presLayoutVars>
          <dgm:bulletEnabled val="1"/>
        </dgm:presLayoutVars>
      </dgm:prSet>
      <dgm:spPr/>
    </dgm:pt>
    <dgm:pt modelId="{735C05BA-0B1A-4177-8A03-8157D6B82326}" type="pres">
      <dgm:prSet presAssocID="{E7B3764D-C0B5-43DB-89A9-40C988CE9618}" presName="sibTrans" presStyleCnt="0"/>
      <dgm:spPr/>
    </dgm:pt>
    <dgm:pt modelId="{FDA683F5-291F-4894-A9F9-4BF809F2C21D}" type="pres">
      <dgm:prSet presAssocID="{D3996FD7-50EE-456A-A389-2FCBE122EEEC}" presName="textNode" presStyleLbl="node1" presStyleIdx="3" presStyleCnt="5">
        <dgm:presLayoutVars>
          <dgm:bulletEnabled val="1"/>
        </dgm:presLayoutVars>
      </dgm:prSet>
      <dgm:spPr/>
    </dgm:pt>
    <dgm:pt modelId="{ABEA0C16-9B6C-471C-9871-957F3C930387}" type="pres">
      <dgm:prSet presAssocID="{3EF50759-E90D-41AA-AA03-9205E004D621}" presName="sibTrans" presStyleCnt="0"/>
      <dgm:spPr/>
    </dgm:pt>
    <dgm:pt modelId="{99E3F223-E682-477C-8B01-45FC8FE07EDA}" type="pres">
      <dgm:prSet presAssocID="{987C35F3-66A3-40E8-90E0-D6F57270C737}" presName="textNode" presStyleLbl="node1" presStyleIdx="4" presStyleCnt="5">
        <dgm:presLayoutVars>
          <dgm:bulletEnabled val="1"/>
        </dgm:presLayoutVars>
      </dgm:prSet>
      <dgm:spPr/>
    </dgm:pt>
  </dgm:ptLst>
  <dgm:cxnLst>
    <dgm:cxn modelId="{9908C701-143A-43A8-BEC7-61B6F8833E62}" srcId="{4DF09590-22CF-4E80-A772-A28478E200BE}" destId="{11AC74A5-DBF1-4FAE-AEAB-CEA75A545CBB}" srcOrd="1" destOrd="0" parTransId="{861C96D4-DC24-4FAA-B3DA-C76FBC8CE8D6}" sibTransId="{ADA3597B-2379-4BE1-B287-0240DED8DC5A}"/>
    <dgm:cxn modelId="{CFC3431C-6448-4F67-9093-8476494DD633}" srcId="{4DF09590-22CF-4E80-A772-A28478E200BE}" destId="{41527DA3-E894-4468-A149-1664F31AE697}" srcOrd="0" destOrd="0" parTransId="{564E8827-92FF-4DAA-ADBF-DD880DC28CF3}" sibTransId="{866FD148-B6A0-4492-A158-EE04BCF17F6C}"/>
    <dgm:cxn modelId="{0B53AA27-BD8B-4B9B-A308-4E665E12BD26}" type="presOf" srcId="{86CD8A08-110D-45D0-8465-EDF24157DF56}" destId="{B802AF59-CB74-4FAF-B03C-FC7E203DE53F}" srcOrd="0" destOrd="1" presId="urn:microsoft.com/office/officeart/2005/8/layout/hProcess9"/>
    <dgm:cxn modelId="{B2D86C2C-78B3-48C0-BB0E-34C93A4494B9}" type="presOf" srcId="{71517CA6-9D91-4E7A-88C0-4F56788EF684}" destId="{B802AF59-CB74-4FAF-B03C-FC7E203DE53F}" srcOrd="0" destOrd="2" presId="urn:microsoft.com/office/officeart/2005/8/layout/hProcess9"/>
    <dgm:cxn modelId="{223BC23F-19F9-4266-9378-BF37534C691E}" srcId="{41527DA3-E894-4468-A149-1664F31AE697}" destId="{86CD8A08-110D-45D0-8465-EDF24157DF56}" srcOrd="0" destOrd="0" parTransId="{34F18A5F-81F2-437D-B5C0-CA010DC475C0}" sibTransId="{1ABEECB2-53AB-435C-864F-1433664B35C3}"/>
    <dgm:cxn modelId="{4566476B-E452-48D9-A068-B529FF1E757A}" type="presOf" srcId="{11AC74A5-DBF1-4FAE-AEAB-CEA75A545CBB}" destId="{EF3F9507-2728-432B-99C5-B79DF9DF51C1}" srcOrd="0" destOrd="0" presId="urn:microsoft.com/office/officeart/2005/8/layout/hProcess9"/>
    <dgm:cxn modelId="{824B3B5A-37D1-4FC8-82C9-92621AE3259D}" type="presOf" srcId="{D3996FD7-50EE-456A-A389-2FCBE122EEEC}" destId="{FDA683F5-291F-4894-A9F9-4BF809F2C21D}" srcOrd="0" destOrd="0" presId="urn:microsoft.com/office/officeart/2005/8/layout/hProcess9"/>
    <dgm:cxn modelId="{177C3F86-2823-4050-87D2-204DA5535893}" type="presOf" srcId="{41527DA3-E894-4468-A149-1664F31AE697}" destId="{B802AF59-CB74-4FAF-B03C-FC7E203DE53F}" srcOrd="0" destOrd="0" presId="urn:microsoft.com/office/officeart/2005/8/layout/hProcess9"/>
    <dgm:cxn modelId="{9DB412A2-D683-4270-BD3C-9C1CAFF935E1}" srcId="{4DF09590-22CF-4E80-A772-A28478E200BE}" destId="{30CFEC3C-7F3F-4E8B-B8D5-EEB9156D5B8E}" srcOrd="2" destOrd="0" parTransId="{6D5FE4BF-B24B-4F2C-AE1E-7E7E9F931010}" sibTransId="{E7B3764D-C0B5-43DB-89A9-40C988CE9618}"/>
    <dgm:cxn modelId="{1566B4B4-30C5-43C9-910B-54B01B7BD442}" type="presOf" srcId="{987C35F3-66A3-40E8-90E0-D6F57270C737}" destId="{99E3F223-E682-477C-8B01-45FC8FE07EDA}" srcOrd="0" destOrd="0" presId="urn:microsoft.com/office/officeart/2005/8/layout/hProcess9"/>
    <dgm:cxn modelId="{E1324EB9-05DC-4D8C-A611-EBDCA60DEE36}" srcId="{41527DA3-E894-4468-A149-1664F31AE697}" destId="{71517CA6-9D91-4E7A-88C0-4F56788EF684}" srcOrd="1" destOrd="0" parTransId="{5DB34E3B-8FA3-4B80-868A-17F50129D5C6}" sibTransId="{857A1CCE-3CC4-4585-B269-83C61D7EBBF9}"/>
    <dgm:cxn modelId="{AC8113D3-6384-4C87-8F5E-5FD90C04B251}" srcId="{4DF09590-22CF-4E80-A772-A28478E200BE}" destId="{987C35F3-66A3-40E8-90E0-D6F57270C737}" srcOrd="4" destOrd="0" parTransId="{568904A3-F56B-42E8-8FD8-FE00BCB932BB}" sibTransId="{45B54CAF-DE19-4A1D-BD8A-EFABB41EBBF8}"/>
    <dgm:cxn modelId="{6A4999D3-8FEA-4CFB-8FC6-8CCC2780CC4E}" type="presOf" srcId="{30CFEC3C-7F3F-4E8B-B8D5-EEB9156D5B8E}" destId="{113D2D0E-36E8-4A79-9BAA-B9A5CE2F2D98}" srcOrd="0" destOrd="0" presId="urn:microsoft.com/office/officeart/2005/8/layout/hProcess9"/>
    <dgm:cxn modelId="{457E73E0-D4CD-4EB6-AF97-276752E4939A}" srcId="{4DF09590-22CF-4E80-A772-A28478E200BE}" destId="{D3996FD7-50EE-456A-A389-2FCBE122EEEC}" srcOrd="3" destOrd="0" parTransId="{F00FD767-6198-436F-946A-721C6BDA0EBE}" sibTransId="{3EF50759-E90D-41AA-AA03-9205E004D621}"/>
    <dgm:cxn modelId="{8EC9B0E5-9F4A-4015-BAB0-422A69E0962A}" type="presOf" srcId="{4DF09590-22CF-4E80-A772-A28478E200BE}" destId="{10B139F6-BA5F-4E69-97F8-571D53A0E556}" srcOrd="0" destOrd="0" presId="urn:microsoft.com/office/officeart/2005/8/layout/hProcess9"/>
    <dgm:cxn modelId="{AAC0F98B-9735-439F-952A-1D39C5E02587}" type="presParOf" srcId="{10B139F6-BA5F-4E69-97F8-571D53A0E556}" destId="{CBA1ADB7-5679-4457-8E30-EEBA51DF606D}" srcOrd="0" destOrd="0" presId="urn:microsoft.com/office/officeart/2005/8/layout/hProcess9"/>
    <dgm:cxn modelId="{76D3FF62-7818-433A-893A-5046E81E4BF1}" type="presParOf" srcId="{10B139F6-BA5F-4E69-97F8-571D53A0E556}" destId="{BA75A124-90AA-4D04-851A-94938B20D816}" srcOrd="1" destOrd="0" presId="urn:microsoft.com/office/officeart/2005/8/layout/hProcess9"/>
    <dgm:cxn modelId="{3D017B67-C34C-44FA-8ED3-440CADAFA80F}" type="presParOf" srcId="{BA75A124-90AA-4D04-851A-94938B20D816}" destId="{B802AF59-CB74-4FAF-B03C-FC7E203DE53F}" srcOrd="0" destOrd="0" presId="urn:microsoft.com/office/officeart/2005/8/layout/hProcess9"/>
    <dgm:cxn modelId="{7AAB8243-0CEB-4402-A58A-D128DA32ECB6}" type="presParOf" srcId="{BA75A124-90AA-4D04-851A-94938B20D816}" destId="{B2F90F2A-F6DA-4408-A4A9-126E92EB35EB}" srcOrd="1" destOrd="0" presId="urn:microsoft.com/office/officeart/2005/8/layout/hProcess9"/>
    <dgm:cxn modelId="{D6CD747D-BE75-46A4-B8EB-DFA3FC6A9938}" type="presParOf" srcId="{BA75A124-90AA-4D04-851A-94938B20D816}" destId="{EF3F9507-2728-432B-99C5-B79DF9DF51C1}" srcOrd="2" destOrd="0" presId="urn:microsoft.com/office/officeart/2005/8/layout/hProcess9"/>
    <dgm:cxn modelId="{F9C42E58-FA95-4BFC-B1D7-5B1230DC06E1}" type="presParOf" srcId="{BA75A124-90AA-4D04-851A-94938B20D816}" destId="{22535EDE-7372-4706-9376-896C9E4D868C}" srcOrd="3" destOrd="0" presId="urn:microsoft.com/office/officeart/2005/8/layout/hProcess9"/>
    <dgm:cxn modelId="{B5E9DA8A-4416-4B64-9A56-4F282A99B34F}" type="presParOf" srcId="{BA75A124-90AA-4D04-851A-94938B20D816}" destId="{113D2D0E-36E8-4A79-9BAA-B9A5CE2F2D98}" srcOrd="4" destOrd="0" presId="urn:microsoft.com/office/officeart/2005/8/layout/hProcess9"/>
    <dgm:cxn modelId="{2F1B8238-83D4-4395-933A-FF064303F5DB}" type="presParOf" srcId="{BA75A124-90AA-4D04-851A-94938B20D816}" destId="{735C05BA-0B1A-4177-8A03-8157D6B82326}" srcOrd="5" destOrd="0" presId="urn:microsoft.com/office/officeart/2005/8/layout/hProcess9"/>
    <dgm:cxn modelId="{F081A464-522A-4832-9088-D8AE7A2D9F23}" type="presParOf" srcId="{BA75A124-90AA-4D04-851A-94938B20D816}" destId="{FDA683F5-291F-4894-A9F9-4BF809F2C21D}" srcOrd="6" destOrd="0" presId="urn:microsoft.com/office/officeart/2005/8/layout/hProcess9"/>
    <dgm:cxn modelId="{14B4B634-8B95-4AFF-A409-F821EB60A41C}" type="presParOf" srcId="{BA75A124-90AA-4D04-851A-94938B20D816}" destId="{ABEA0C16-9B6C-471C-9871-957F3C930387}" srcOrd="7" destOrd="0" presId="urn:microsoft.com/office/officeart/2005/8/layout/hProcess9"/>
    <dgm:cxn modelId="{CB3E2252-2761-4A16-B080-AF93C4092A36}" type="presParOf" srcId="{BA75A124-90AA-4D04-851A-94938B20D816}" destId="{99E3F223-E682-477C-8B01-45FC8FE07EDA}"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9D6B8A-481F-47C6-9175-9DDB53CA6FB8}">
      <dsp:nvSpPr>
        <dsp:cNvPr id="0" name=""/>
        <dsp:cNvSpPr/>
      </dsp:nvSpPr>
      <dsp:spPr>
        <a:xfrm>
          <a:off x="1937684" y="13496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7CA453-D9FE-47F7-9257-6EC4E6D1AC21}">
      <dsp:nvSpPr>
        <dsp:cNvPr id="0" name=""/>
        <dsp:cNvSpPr/>
      </dsp:nvSpPr>
      <dsp:spPr>
        <a:xfrm>
          <a:off x="749684" y="254931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kern="1200"/>
            <a:t>What elements can help predict the financial success of a movie?</a:t>
          </a:r>
        </a:p>
      </dsp:txBody>
      <dsp:txXfrm>
        <a:off x="749684" y="2549312"/>
        <a:ext cx="4320000" cy="720000"/>
      </dsp:txXfrm>
    </dsp:sp>
    <dsp:sp modelId="{32750469-A592-450F-AFDB-4C77802002F9}">
      <dsp:nvSpPr>
        <dsp:cNvPr id="0" name=""/>
        <dsp:cNvSpPr/>
      </dsp:nvSpPr>
      <dsp:spPr>
        <a:xfrm>
          <a:off x="7013685" y="13496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C852DB-ECE8-47F9-9EAB-124E32B33C9A}">
      <dsp:nvSpPr>
        <dsp:cNvPr id="0" name=""/>
        <dsp:cNvSpPr/>
      </dsp:nvSpPr>
      <dsp:spPr>
        <a:xfrm>
          <a:off x="5825684" y="254931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kern="1200"/>
            <a:t>How can those elements be used to predict such success?</a:t>
          </a:r>
        </a:p>
      </dsp:txBody>
      <dsp:txXfrm>
        <a:off x="5825684" y="2549312"/>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55393C-7655-40E8-B4D8-E69132337207}">
      <dsp:nvSpPr>
        <dsp:cNvPr id="0" name=""/>
        <dsp:cNvSpPr/>
      </dsp:nvSpPr>
      <dsp:spPr>
        <a:xfrm>
          <a:off x="0" y="2562579"/>
          <a:ext cx="10895369" cy="841095"/>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0" i="0" kern="1200"/>
            <a:t>Despite the fact we were two years late to the party, we decided to use the provided data set to attempt our own prediction using the machine learning library known as Scikit-Learn.</a:t>
          </a:r>
          <a:endParaRPr lang="en-US" sz="1800" kern="1200"/>
        </a:p>
      </dsp:txBody>
      <dsp:txXfrm>
        <a:off x="0" y="2562579"/>
        <a:ext cx="10895369" cy="841095"/>
      </dsp:txXfrm>
    </dsp:sp>
    <dsp:sp modelId="{BF70FE6D-76DB-4D9B-809D-113E8D73569E}">
      <dsp:nvSpPr>
        <dsp:cNvPr id="0" name=""/>
        <dsp:cNvSpPr/>
      </dsp:nvSpPr>
      <dsp:spPr>
        <a:xfrm rot="10800000">
          <a:off x="0" y="1281590"/>
          <a:ext cx="10895369" cy="1293605"/>
        </a:xfrm>
        <a:prstGeom prst="upArrowCallou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0" i="0" kern="1200"/>
            <a:t>The challenge was to use an existing data set to predict a movie’s worldwide box office revenue.</a:t>
          </a:r>
          <a:endParaRPr lang="en-US" sz="1800" kern="1200"/>
        </a:p>
      </dsp:txBody>
      <dsp:txXfrm rot="10800000">
        <a:off x="0" y="1281590"/>
        <a:ext cx="10895369" cy="840546"/>
      </dsp:txXfrm>
    </dsp:sp>
    <dsp:sp modelId="{A4546739-E622-4BBA-933F-CA82CC1A98CF}">
      <dsp:nvSpPr>
        <dsp:cNvPr id="0" name=""/>
        <dsp:cNvSpPr/>
      </dsp:nvSpPr>
      <dsp:spPr>
        <a:xfrm rot="10800000">
          <a:off x="0" y="601"/>
          <a:ext cx="10895369" cy="1293605"/>
        </a:xfrm>
        <a:prstGeom prst="upArrowCallou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0" i="0" kern="1200"/>
            <a:t>Two years ago, a competition was held on Kaggle.</a:t>
          </a:r>
          <a:endParaRPr lang="en-US" sz="1800" kern="1200"/>
        </a:p>
      </dsp:txBody>
      <dsp:txXfrm rot="10800000">
        <a:off x="0" y="601"/>
        <a:ext cx="10895369" cy="8405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A1ADB7-5679-4457-8E30-EEBA51DF606D}">
      <dsp:nvSpPr>
        <dsp:cNvPr id="0" name=""/>
        <dsp:cNvSpPr/>
      </dsp:nvSpPr>
      <dsp:spPr>
        <a:xfrm>
          <a:off x="670990" y="0"/>
          <a:ext cx="7604559" cy="4195481"/>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02AF59-CB74-4FAF-B03C-FC7E203DE53F}">
      <dsp:nvSpPr>
        <dsp:cNvPr id="0" name=""/>
        <dsp:cNvSpPr/>
      </dsp:nvSpPr>
      <dsp:spPr>
        <a:xfrm>
          <a:off x="3931" y="1258644"/>
          <a:ext cx="1718976" cy="1678192"/>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Data Preparation</a:t>
          </a:r>
        </a:p>
        <a:p>
          <a:pPr marL="57150" lvl="1" indent="-57150" algn="l" defTabSz="444500">
            <a:lnSpc>
              <a:spcPct val="90000"/>
            </a:lnSpc>
            <a:spcBef>
              <a:spcPct val="0"/>
            </a:spcBef>
            <a:spcAft>
              <a:spcPct val="15000"/>
            </a:spcAft>
            <a:buChar char="•"/>
          </a:pPr>
          <a:endParaRPr lang="en-US" sz="1000" kern="1200" dirty="0"/>
        </a:p>
        <a:p>
          <a:pPr marL="57150" lvl="1" indent="-57150" algn="l" defTabSz="444500">
            <a:lnSpc>
              <a:spcPct val="90000"/>
            </a:lnSpc>
            <a:spcBef>
              <a:spcPct val="0"/>
            </a:spcBef>
            <a:spcAft>
              <a:spcPct val="15000"/>
            </a:spcAft>
            <a:buChar char="•"/>
          </a:pPr>
          <a:r>
            <a:rPr lang="en-US" sz="1000" kern="1200" dirty="0"/>
            <a:t>Use </a:t>
          </a:r>
          <a:r>
            <a:rPr lang="en-US" sz="1000" kern="1200" dirty="0" err="1"/>
            <a:t>CountVectorizer</a:t>
          </a:r>
          <a:r>
            <a:rPr lang="en-US" sz="1000" kern="1200" dirty="0"/>
            <a:t> method to create a matrix of token counts for “genre” and “language.”</a:t>
          </a:r>
        </a:p>
      </dsp:txBody>
      <dsp:txXfrm>
        <a:off x="85854" y="1340567"/>
        <a:ext cx="1555130" cy="1514346"/>
      </dsp:txXfrm>
    </dsp:sp>
    <dsp:sp modelId="{EF3F9507-2728-432B-99C5-B79DF9DF51C1}">
      <dsp:nvSpPr>
        <dsp:cNvPr id="0" name=""/>
        <dsp:cNvSpPr/>
      </dsp:nvSpPr>
      <dsp:spPr>
        <a:xfrm>
          <a:off x="1808856" y="1258644"/>
          <a:ext cx="1718976" cy="1678192"/>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Split data into “train” and “test”</a:t>
          </a:r>
        </a:p>
      </dsp:txBody>
      <dsp:txXfrm>
        <a:off x="1890779" y="1340567"/>
        <a:ext cx="1555130" cy="1514346"/>
      </dsp:txXfrm>
    </dsp:sp>
    <dsp:sp modelId="{113D2D0E-36E8-4A79-9BAA-B9A5CE2F2D98}">
      <dsp:nvSpPr>
        <dsp:cNvPr id="0" name=""/>
        <dsp:cNvSpPr/>
      </dsp:nvSpPr>
      <dsp:spPr>
        <a:xfrm>
          <a:off x="3613782" y="1258644"/>
          <a:ext cx="1718976" cy="1678192"/>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Train model with the “train” data</a:t>
          </a:r>
        </a:p>
      </dsp:txBody>
      <dsp:txXfrm>
        <a:off x="3695705" y="1340567"/>
        <a:ext cx="1555130" cy="1514346"/>
      </dsp:txXfrm>
    </dsp:sp>
    <dsp:sp modelId="{FDA683F5-291F-4894-A9F9-4BF809F2C21D}">
      <dsp:nvSpPr>
        <dsp:cNvPr id="0" name=""/>
        <dsp:cNvSpPr/>
      </dsp:nvSpPr>
      <dsp:spPr>
        <a:xfrm>
          <a:off x="5418707" y="1258644"/>
          <a:ext cx="1718976" cy="1678192"/>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Test model with “test” data</a:t>
          </a:r>
        </a:p>
      </dsp:txBody>
      <dsp:txXfrm>
        <a:off x="5500630" y="1340567"/>
        <a:ext cx="1555130" cy="1514346"/>
      </dsp:txXfrm>
    </dsp:sp>
    <dsp:sp modelId="{99E3F223-E682-477C-8B01-45FC8FE07EDA}">
      <dsp:nvSpPr>
        <dsp:cNvPr id="0" name=""/>
        <dsp:cNvSpPr/>
      </dsp:nvSpPr>
      <dsp:spPr>
        <a:xfrm>
          <a:off x="7223632" y="1258644"/>
          <a:ext cx="1718976" cy="1678192"/>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Score model</a:t>
          </a:r>
        </a:p>
      </dsp:txBody>
      <dsp:txXfrm>
        <a:off x="7305555" y="1340567"/>
        <a:ext cx="1555130" cy="151434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6/1/2021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6/1/2021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6/1/2021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6/1/2021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Project Three</a:t>
            </a:r>
          </a:p>
        </p:txBody>
      </p:sp>
      <p:sp>
        <p:nvSpPr>
          <p:cNvPr id="3" name="Subtitle 2"/>
          <p:cNvSpPr>
            <a:spLocks noGrp="1"/>
          </p:cNvSpPr>
          <p:nvPr>
            <p:ph type="subTitle" idx="1"/>
          </p:nvPr>
        </p:nvSpPr>
        <p:spPr/>
        <p:txBody>
          <a:bodyPr/>
          <a:lstStyle/>
          <a:p>
            <a:pPr algn="ctr"/>
            <a:r>
              <a:rPr lang="en-US" dirty="0"/>
              <a:t>How to become a Hollywood millionaire</a:t>
            </a:r>
          </a:p>
        </p:txBody>
      </p:sp>
    </p:spTree>
    <p:extLst>
      <p:ext uri="{BB962C8B-B14F-4D97-AF65-F5344CB8AC3E}">
        <p14:creationId xmlns:p14="http://schemas.microsoft.com/office/powerpoint/2010/main" val="2299734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67E7CFB-C07C-4A1E-9530-98041DB3BF74}"/>
              </a:ext>
            </a:extLst>
          </p:cNvPr>
          <p:cNvSpPr>
            <a:spLocks noGrp="1"/>
          </p:cNvSpPr>
          <p:nvPr>
            <p:ph type="title"/>
          </p:nvPr>
        </p:nvSpPr>
        <p:spPr>
          <a:xfrm>
            <a:off x="648930" y="629267"/>
            <a:ext cx="9252154" cy="1016654"/>
          </a:xfrm>
        </p:spPr>
        <p:txBody>
          <a:bodyPr>
            <a:normAutofit/>
          </a:bodyPr>
          <a:lstStyle/>
          <a:p>
            <a:r>
              <a:rPr lang="en-US">
                <a:solidFill>
                  <a:srgbClr val="EBEBEB"/>
                </a:solidFill>
              </a:rPr>
              <a:t>Project Three</a:t>
            </a: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C38274F9-B451-4137-AF53-E4BA51ECDE28}"/>
              </a:ext>
            </a:extLst>
          </p:cNvPr>
          <p:cNvGraphicFramePr>
            <a:graphicFrameLocks noGrp="1"/>
          </p:cNvGraphicFramePr>
          <p:nvPr>
            <p:ph idx="1"/>
            <p:extLst>
              <p:ext uri="{D42A27DB-BD31-4B8C-83A1-F6EECF244321}">
                <p14:modId xmlns:p14="http://schemas.microsoft.com/office/powerpoint/2010/main" val="3734967060"/>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11485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A3383AF-5E8B-41BB-AEE9-4ADB8C58BB51}"/>
              </a:ext>
            </a:extLst>
          </p:cNvPr>
          <p:cNvSpPr>
            <a:spLocks noGrp="1"/>
          </p:cNvSpPr>
          <p:nvPr>
            <p:ph type="title"/>
          </p:nvPr>
        </p:nvSpPr>
        <p:spPr>
          <a:xfrm>
            <a:off x="648930" y="629267"/>
            <a:ext cx="9252154" cy="1016654"/>
          </a:xfrm>
        </p:spPr>
        <p:txBody>
          <a:bodyPr>
            <a:normAutofit/>
          </a:bodyPr>
          <a:lstStyle/>
          <a:p>
            <a:r>
              <a:rPr lang="en-US">
                <a:solidFill>
                  <a:srgbClr val="EBEBEB"/>
                </a:solidFill>
              </a:rPr>
              <a:t>Data</a:t>
            </a:r>
          </a:p>
        </p:txBody>
      </p:sp>
      <p:sp>
        <p:nvSpPr>
          <p:cNvPr id="13" name="Rectangle 12">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32F11E5E-0180-4764-B204-1CA3E337E1A8}"/>
              </a:ext>
            </a:extLst>
          </p:cNvPr>
          <p:cNvGraphicFramePr>
            <a:graphicFrameLocks noGrp="1"/>
          </p:cNvGraphicFramePr>
          <p:nvPr>
            <p:ph idx="1"/>
            <p:extLst>
              <p:ext uri="{D42A27DB-BD31-4B8C-83A1-F6EECF244321}">
                <p14:modId xmlns:p14="http://schemas.microsoft.com/office/powerpoint/2010/main" val="3071646835"/>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780677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F5E71-1806-47BD-9076-7568E583E6CC}"/>
              </a:ext>
            </a:extLst>
          </p:cNvPr>
          <p:cNvSpPr>
            <a:spLocks noGrp="1"/>
          </p:cNvSpPr>
          <p:nvPr>
            <p:ph type="title"/>
          </p:nvPr>
        </p:nvSpPr>
        <p:spPr/>
        <p:txBody>
          <a:bodyPr/>
          <a:lstStyle/>
          <a:p>
            <a:pPr algn="ctr"/>
            <a:r>
              <a:rPr lang="en-US" dirty="0">
                <a:solidFill>
                  <a:srgbClr val="FFFFFF"/>
                </a:solidFill>
              </a:rPr>
              <a:t>Which type of model to use?</a:t>
            </a:r>
            <a:endParaRPr lang="en-US" dirty="0"/>
          </a:p>
        </p:txBody>
      </p:sp>
      <p:sp>
        <p:nvSpPr>
          <p:cNvPr id="3" name="Text Placeholder 2">
            <a:extLst>
              <a:ext uri="{FF2B5EF4-FFF2-40B4-BE49-F238E27FC236}">
                <a16:creationId xmlns:a16="http://schemas.microsoft.com/office/drawing/2014/main" id="{5CF0F659-DB42-4951-B8CC-30D8AAEAC2B6}"/>
              </a:ext>
            </a:extLst>
          </p:cNvPr>
          <p:cNvSpPr>
            <a:spLocks noGrp="1"/>
          </p:cNvSpPr>
          <p:nvPr>
            <p:ph type="body" idx="1"/>
          </p:nvPr>
        </p:nvSpPr>
        <p:spPr/>
        <p:txBody>
          <a:bodyPr/>
          <a:lstStyle/>
          <a:p>
            <a:r>
              <a:rPr lang="en-US" dirty="0"/>
              <a:t>Considerations</a:t>
            </a:r>
          </a:p>
        </p:txBody>
      </p:sp>
      <p:sp>
        <p:nvSpPr>
          <p:cNvPr id="4" name="Content Placeholder 3">
            <a:extLst>
              <a:ext uri="{FF2B5EF4-FFF2-40B4-BE49-F238E27FC236}">
                <a16:creationId xmlns:a16="http://schemas.microsoft.com/office/drawing/2014/main" id="{2E37F898-5DDB-41E3-BB60-9E99EEC34473}"/>
              </a:ext>
            </a:extLst>
          </p:cNvPr>
          <p:cNvSpPr>
            <a:spLocks noGrp="1"/>
          </p:cNvSpPr>
          <p:nvPr>
            <p:ph sz="half" idx="2"/>
          </p:nvPr>
        </p:nvSpPr>
        <p:spPr/>
        <p:txBody>
          <a:bodyPr>
            <a:normAutofit fontScale="92500" lnSpcReduction="10000"/>
          </a:bodyPr>
          <a:lstStyle/>
          <a:p>
            <a:r>
              <a:rPr lang="en-US" dirty="0"/>
              <a:t>We’re noobs.</a:t>
            </a:r>
          </a:p>
          <a:p>
            <a:r>
              <a:rPr lang="en-US" dirty="0"/>
              <a:t>Our dataset was “relatively” small.</a:t>
            </a:r>
          </a:p>
          <a:p>
            <a:r>
              <a:rPr lang="en-US" dirty="0"/>
              <a:t>The time frame was...compressed.</a:t>
            </a:r>
          </a:p>
          <a:p>
            <a:r>
              <a:rPr lang="en-US" dirty="0"/>
              <a:t>We wanted to know which inputs were most important to the prediction. </a:t>
            </a:r>
          </a:p>
          <a:p>
            <a:endParaRPr lang="en-US" dirty="0"/>
          </a:p>
        </p:txBody>
      </p:sp>
      <p:sp>
        <p:nvSpPr>
          <p:cNvPr id="5" name="Text Placeholder 4">
            <a:extLst>
              <a:ext uri="{FF2B5EF4-FFF2-40B4-BE49-F238E27FC236}">
                <a16:creationId xmlns:a16="http://schemas.microsoft.com/office/drawing/2014/main" id="{9C0E6F30-9B54-4FC6-9E9B-5B90843FA525}"/>
              </a:ext>
            </a:extLst>
          </p:cNvPr>
          <p:cNvSpPr>
            <a:spLocks noGrp="1"/>
          </p:cNvSpPr>
          <p:nvPr>
            <p:ph type="body" sz="quarter" idx="3"/>
          </p:nvPr>
        </p:nvSpPr>
        <p:spPr/>
        <p:txBody>
          <a:bodyPr/>
          <a:lstStyle/>
          <a:p>
            <a:r>
              <a:rPr lang="en-US" dirty="0"/>
              <a:t>Factors	</a:t>
            </a:r>
          </a:p>
        </p:txBody>
      </p:sp>
      <p:sp>
        <p:nvSpPr>
          <p:cNvPr id="6" name="Content Placeholder 5">
            <a:extLst>
              <a:ext uri="{FF2B5EF4-FFF2-40B4-BE49-F238E27FC236}">
                <a16:creationId xmlns:a16="http://schemas.microsoft.com/office/drawing/2014/main" id="{F454839F-A719-4DA6-BA49-E9A2F89EACDD}"/>
              </a:ext>
            </a:extLst>
          </p:cNvPr>
          <p:cNvSpPr>
            <a:spLocks noGrp="1"/>
          </p:cNvSpPr>
          <p:nvPr>
            <p:ph sz="quarter" idx="4"/>
          </p:nvPr>
        </p:nvSpPr>
        <p:spPr/>
        <p:txBody>
          <a:bodyPr>
            <a:normAutofit fontScale="92500" lnSpcReduction="10000"/>
          </a:bodyPr>
          <a:lstStyle/>
          <a:p>
            <a:r>
              <a:rPr lang="en-US" dirty="0"/>
              <a:t>Random forest algorithms are relatively simple.</a:t>
            </a:r>
          </a:p>
          <a:p>
            <a:r>
              <a:rPr lang="en-US" dirty="0"/>
              <a:t>This makes it ideal for a group of noobs with a deadline.</a:t>
            </a:r>
          </a:p>
          <a:p>
            <a:r>
              <a:rPr lang="en-US" dirty="0"/>
              <a:t>Random forest algorithms are ideal for high-dimensional datasets (another relative term, but we wanted to use several different attributes).</a:t>
            </a:r>
          </a:p>
          <a:p>
            <a:r>
              <a:rPr lang="en-US" dirty="0"/>
              <a:t>Random forest algorithms make it easy to know measure the relative importance of each feature on the prediction and </a:t>
            </a:r>
            <a:r>
              <a:rPr lang="en-US" dirty="0" err="1"/>
              <a:t>Sklearn</a:t>
            </a:r>
            <a:r>
              <a:rPr lang="en-US" dirty="0"/>
              <a:t> provides an easy tool for such an analysis.</a:t>
            </a:r>
          </a:p>
        </p:txBody>
      </p:sp>
    </p:spTree>
    <p:extLst>
      <p:ext uri="{BB962C8B-B14F-4D97-AF65-F5344CB8AC3E}">
        <p14:creationId xmlns:p14="http://schemas.microsoft.com/office/powerpoint/2010/main" val="3781997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5DD7-BD9E-43DB-8568-748FEEB33323}"/>
              </a:ext>
            </a:extLst>
          </p:cNvPr>
          <p:cNvSpPr>
            <a:spLocks noGrp="1"/>
          </p:cNvSpPr>
          <p:nvPr>
            <p:ph type="title"/>
          </p:nvPr>
        </p:nvSpPr>
        <p:spPr/>
        <p:txBody>
          <a:bodyPr/>
          <a:lstStyle/>
          <a:p>
            <a:r>
              <a:rPr lang="en-US" dirty="0"/>
              <a:t>Attempted models	</a:t>
            </a:r>
          </a:p>
        </p:txBody>
      </p:sp>
      <p:sp>
        <p:nvSpPr>
          <p:cNvPr id="3" name="Content Placeholder 2">
            <a:extLst>
              <a:ext uri="{FF2B5EF4-FFF2-40B4-BE49-F238E27FC236}">
                <a16:creationId xmlns:a16="http://schemas.microsoft.com/office/drawing/2014/main" id="{48D70D72-92E9-4648-A40A-57D81A1AE983}"/>
              </a:ext>
            </a:extLst>
          </p:cNvPr>
          <p:cNvSpPr>
            <a:spLocks noGrp="1"/>
          </p:cNvSpPr>
          <p:nvPr>
            <p:ph idx="1"/>
          </p:nvPr>
        </p:nvSpPr>
        <p:spPr/>
        <p:txBody>
          <a:bodyPr/>
          <a:lstStyle/>
          <a:p>
            <a:r>
              <a:rPr lang="en-US" dirty="0"/>
              <a:t>Multiple Input Linear Regression</a:t>
            </a:r>
          </a:p>
          <a:p>
            <a:r>
              <a:rPr lang="en-US" dirty="0"/>
              <a:t>Random Forest Classifier</a:t>
            </a:r>
          </a:p>
          <a:p>
            <a:r>
              <a:rPr lang="en-US" dirty="0"/>
              <a:t>Random Forest Regression</a:t>
            </a:r>
          </a:p>
          <a:p>
            <a:r>
              <a:rPr lang="en-US" dirty="0"/>
              <a:t>Neural Network</a:t>
            </a:r>
          </a:p>
        </p:txBody>
      </p:sp>
    </p:spTree>
    <p:extLst>
      <p:ext uri="{BB962C8B-B14F-4D97-AF65-F5344CB8AC3E}">
        <p14:creationId xmlns:p14="http://schemas.microsoft.com/office/powerpoint/2010/main" val="1634705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F3AB9-D07C-4262-BC4D-8756CE11C267}"/>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4AEE0CED-402E-4F00-B269-5395AAC109F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3447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4F08E-CCC0-408E-B2BE-C57097B206E0}"/>
              </a:ext>
            </a:extLst>
          </p:cNvPr>
          <p:cNvSpPr>
            <a:spLocks noGrp="1"/>
          </p:cNvSpPr>
          <p:nvPr>
            <p:ph type="title"/>
          </p:nvPr>
        </p:nvSpPr>
        <p:spPr>
          <a:xfrm>
            <a:off x="646111" y="452718"/>
            <a:ext cx="9404723" cy="1400530"/>
          </a:xfrm>
        </p:spPr>
        <p:txBody>
          <a:bodyPr>
            <a:normAutofit/>
          </a:bodyPr>
          <a:lstStyle/>
          <a:p>
            <a:r>
              <a:rPr lang="en-US" dirty="0"/>
              <a:t>Process</a:t>
            </a:r>
            <a:endParaRPr lang="en-US"/>
          </a:p>
        </p:txBody>
      </p:sp>
      <p:sp>
        <p:nvSpPr>
          <p:cNvPr id="9" name="Rectangle 8">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 name="Content Placeholder 3">
            <a:extLst>
              <a:ext uri="{FF2B5EF4-FFF2-40B4-BE49-F238E27FC236}">
                <a16:creationId xmlns:a16="http://schemas.microsoft.com/office/drawing/2014/main" id="{D7CD77BE-91AD-4D1C-B470-498B97737C0A}"/>
              </a:ext>
            </a:extLst>
          </p:cNvPr>
          <p:cNvGraphicFramePr>
            <a:graphicFrameLocks noGrp="1"/>
          </p:cNvGraphicFramePr>
          <p:nvPr>
            <p:ph idx="1"/>
            <p:extLst>
              <p:ext uri="{D42A27DB-BD31-4B8C-83A1-F6EECF244321}">
                <p14:modId xmlns:p14="http://schemas.microsoft.com/office/powerpoint/2010/main" val="2946418958"/>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2214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4877-8E2D-4ECC-90A4-9B99B785FD4F}"/>
              </a:ext>
            </a:extLst>
          </p:cNvPr>
          <p:cNvSpPr>
            <a:spLocks noGrp="1"/>
          </p:cNvSpPr>
          <p:nvPr>
            <p:ph type="title"/>
          </p:nvPr>
        </p:nvSpPr>
        <p:spPr>
          <a:xfrm>
            <a:off x="1683171" y="605121"/>
            <a:ext cx="8825657" cy="566738"/>
          </a:xfrm>
        </p:spPr>
        <p:txBody>
          <a:bodyPr anchor="t">
            <a:noAutofit/>
          </a:bodyPr>
          <a:lstStyle/>
          <a:p>
            <a:pPr algn="ctr"/>
            <a:r>
              <a:rPr lang="en-US" sz="4400" dirty="0"/>
              <a:t>R</a:t>
            </a:r>
            <a:r>
              <a:rPr lang="en-US" sz="4400" baseline="30000" dirty="0"/>
              <a:t>2 </a:t>
            </a:r>
            <a:r>
              <a:rPr lang="en-US" sz="4400" dirty="0"/>
              <a:t>Score</a:t>
            </a:r>
          </a:p>
        </p:txBody>
      </p:sp>
      <p:sp>
        <p:nvSpPr>
          <p:cNvPr id="6" name="TextBox 5">
            <a:extLst>
              <a:ext uri="{FF2B5EF4-FFF2-40B4-BE49-F238E27FC236}">
                <a16:creationId xmlns:a16="http://schemas.microsoft.com/office/drawing/2014/main" id="{33437A2B-F4C4-479C-AE5A-FC93ADCD0AE3}"/>
              </a:ext>
            </a:extLst>
          </p:cNvPr>
          <p:cNvSpPr txBox="1"/>
          <p:nvPr/>
        </p:nvSpPr>
        <p:spPr>
          <a:xfrm>
            <a:off x="934994" y="3612666"/>
            <a:ext cx="10037806" cy="646331"/>
          </a:xfrm>
          <a:prstGeom prst="rect">
            <a:avLst/>
          </a:prstGeom>
          <a:noFill/>
        </p:spPr>
        <p:txBody>
          <a:bodyPr wrap="square" rtlCol="0">
            <a:spAutoFit/>
          </a:bodyPr>
          <a:lstStyle/>
          <a:p>
            <a:r>
              <a:rPr lang="en-US" dirty="0"/>
              <a:t>Translation: Almost 90% of the variance in our prediction of gross revenue is predictable based on our inputs.</a:t>
            </a:r>
          </a:p>
        </p:txBody>
      </p:sp>
      <p:pic>
        <p:nvPicPr>
          <p:cNvPr id="16" name="Picture 15">
            <a:extLst>
              <a:ext uri="{FF2B5EF4-FFF2-40B4-BE49-F238E27FC236}">
                <a16:creationId xmlns:a16="http://schemas.microsoft.com/office/drawing/2014/main" id="{FD569E14-03C0-4CE7-80F5-8883FA8535A1}"/>
              </a:ext>
            </a:extLst>
          </p:cNvPr>
          <p:cNvPicPr>
            <a:picLocks noChangeAspect="1"/>
          </p:cNvPicPr>
          <p:nvPr/>
        </p:nvPicPr>
        <p:blipFill>
          <a:blip r:embed="rId2"/>
          <a:stretch>
            <a:fillRect/>
          </a:stretch>
        </p:blipFill>
        <p:spPr>
          <a:xfrm>
            <a:off x="2857027" y="1716904"/>
            <a:ext cx="6477947" cy="1429949"/>
          </a:xfrm>
          <a:prstGeom prst="rect">
            <a:avLst/>
          </a:prstGeom>
        </p:spPr>
      </p:pic>
    </p:spTree>
    <p:extLst>
      <p:ext uri="{BB962C8B-B14F-4D97-AF65-F5344CB8AC3E}">
        <p14:creationId xmlns:p14="http://schemas.microsoft.com/office/powerpoint/2010/main" val="1473148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B4316-3772-475D-96ED-21B9AFE3E28D}"/>
              </a:ext>
            </a:extLst>
          </p:cNvPr>
          <p:cNvSpPr>
            <a:spLocks noGrp="1"/>
          </p:cNvSpPr>
          <p:nvPr>
            <p:ph type="title"/>
          </p:nvPr>
        </p:nvSpPr>
        <p:spPr/>
        <p:txBody>
          <a:bodyPr/>
          <a:lstStyle/>
          <a:p>
            <a:r>
              <a:rPr lang="en-US" dirty="0"/>
              <a:t>Feature Importance	</a:t>
            </a:r>
          </a:p>
        </p:txBody>
      </p:sp>
      <p:pic>
        <p:nvPicPr>
          <p:cNvPr id="5" name="Content Placeholder 4" descr="Chart&#10;&#10;Description automatically generated">
            <a:extLst>
              <a:ext uri="{FF2B5EF4-FFF2-40B4-BE49-F238E27FC236}">
                <a16:creationId xmlns:a16="http://schemas.microsoft.com/office/drawing/2014/main" id="{93574A0C-4899-4E96-AEB3-91E0D80D116B}"/>
              </a:ext>
            </a:extLst>
          </p:cNvPr>
          <p:cNvPicPr>
            <a:picLocks noGrp="1" noChangeAspect="1"/>
          </p:cNvPicPr>
          <p:nvPr>
            <p:ph idx="1"/>
          </p:nvPr>
        </p:nvPicPr>
        <p:blipFill>
          <a:blip r:embed="rId2"/>
          <a:stretch>
            <a:fillRect/>
          </a:stretch>
        </p:blipFill>
        <p:spPr>
          <a:xfrm>
            <a:off x="2905944" y="1583082"/>
            <a:ext cx="5341888" cy="4195762"/>
          </a:xfrm>
        </p:spPr>
      </p:pic>
    </p:spTree>
    <p:extLst>
      <p:ext uri="{BB962C8B-B14F-4D97-AF65-F5344CB8AC3E}">
        <p14:creationId xmlns:p14="http://schemas.microsoft.com/office/powerpoint/2010/main" val="24610761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tf00001029_wac</Template>
  <TotalTime>134</TotalTime>
  <Words>300</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Project Three</vt:lpstr>
      <vt:lpstr>Project Three</vt:lpstr>
      <vt:lpstr>Data</vt:lpstr>
      <vt:lpstr>Which type of model to use?</vt:lpstr>
      <vt:lpstr>Attempted models </vt:lpstr>
      <vt:lpstr>Data Analysis</vt:lpstr>
      <vt:lpstr>Process</vt:lpstr>
      <vt:lpstr>R2 Score</vt:lpstr>
      <vt:lpstr>Feature Importance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Three</dc:title>
  <dc:creator>Berry, Matthew J</dc:creator>
  <cp:lastModifiedBy>Berry, Matthew J</cp:lastModifiedBy>
  <cp:revision>10</cp:revision>
  <dcterms:created xsi:type="dcterms:W3CDTF">2021-06-01T21:08:20Z</dcterms:created>
  <dcterms:modified xsi:type="dcterms:W3CDTF">2021-06-01T23:23:05Z</dcterms:modified>
</cp:coreProperties>
</file>