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75" r:id="rId7"/>
    <p:sldId id="258" r:id="rId8"/>
    <p:sldId id="260" r:id="rId9"/>
    <p:sldId id="269" r:id="rId10"/>
    <p:sldId id="270" r:id="rId11"/>
    <p:sldId id="271" r:id="rId12"/>
    <p:sldId id="276" r:id="rId13"/>
    <p:sldId id="268" r:id="rId14"/>
    <p:sldId id="272" r:id="rId15"/>
    <p:sldId id="273" r:id="rId16"/>
    <p:sldId id="266" r:id="rId17"/>
    <p:sldId id="277"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03" d="100"/>
          <a:sy n="103" d="100"/>
        </p:scale>
        <p:origin x="126" y="3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43754-C629-4956-8CED-C98D1602705F}"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94FB85B4-D61F-4294-A01C-F8866DC995ED}">
      <dgm:prSet/>
      <dgm:spPr/>
      <dgm:t>
        <a:bodyPr/>
        <a:lstStyle/>
        <a:p>
          <a:r>
            <a:rPr lang="en-US"/>
            <a:t>Data Needed: </a:t>
          </a:r>
        </a:p>
      </dgm:t>
    </dgm:pt>
    <dgm:pt modelId="{9BE78D9C-C756-4E94-B4D4-3ED69EF85878}" type="parTrans" cxnId="{5F0770FB-9A6D-46F8-858B-8345E3F5F24C}">
      <dgm:prSet/>
      <dgm:spPr/>
      <dgm:t>
        <a:bodyPr/>
        <a:lstStyle/>
        <a:p>
          <a:endParaRPr lang="en-US"/>
        </a:p>
      </dgm:t>
    </dgm:pt>
    <dgm:pt modelId="{F081CCC6-6478-4787-9AF5-9DDC40F3BDA9}" type="sibTrans" cxnId="{5F0770FB-9A6D-46F8-858B-8345E3F5F24C}">
      <dgm:prSet/>
      <dgm:spPr/>
      <dgm:t>
        <a:bodyPr/>
        <a:lstStyle/>
        <a:p>
          <a:endParaRPr lang="en-US"/>
        </a:p>
      </dgm:t>
    </dgm:pt>
    <dgm:pt modelId="{B00087C8-45A8-4A12-A4A6-1191C6DCF40E}">
      <dgm:prSet/>
      <dgm:spPr/>
      <dgm:t>
        <a:bodyPr/>
        <a:lstStyle/>
        <a:p>
          <a:r>
            <a:rPr lang="en-US"/>
            <a:t>Information regarding “union density” in OECD countries </a:t>
          </a:r>
        </a:p>
      </dgm:t>
    </dgm:pt>
    <dgm:pt modelId="{CD1D05B9-3E20-49C2-BF6A-39AC8C653865}" type="parTrans" cxnId="{F7B3EF8F-1DF1-410B-9485-1076AF233CEE}">
      <dgm:prSet/>
      <dgm:spPr/>
      <dgm:t>
        <a:bodyPr/>
        <a:lstStyle/>
        <a:p>
          <a:endParaRPr lang="en-US"/>
        </a:p>
      </dgm:t>
    </dgm:pt>
    <dgm:pt modelId="{C09B66F3-596E-42BC-ACEF-4B3B6B18311D}" type="sibTrans" cxnId="{F7B3EF8F-1DF1-410B-9485-1076AF233CEE}">
      <dgm:prSet/>
      <dgm:spPr/>
      <dgm:t>
        <a:bodyPr/>
        <a:lstStyle/>
        <a:p>
          <a:endParaRPr lang="en-US"/>
        </a:p>
      </dgm:t>
    </dgm:pt>
    <dgm:pt modelId="{8FB3BFA9-C74E-448F-B6DC-6F64C30476BF}">
      <dgm:prSet/>
      <dgm:spPr/>
      <dgm:t>
        <a:bodyPr/>
        <a:lstStyle/>
        <a:p>
          <a:r>
            <a:rPr lang="en-US"/>
            <a:t>“Trade Union Density” expresses union membership as a proportion of the eligible workforce</a:t>
          </a:r>
        </a:p>
      </dgm:t>
    </dgm:pt>
    <dgm:pt modelId="{69D94B43-C9C3-446B-8A0B-E0309B1BE90E}" type="parTrans" cxnId="{B6338120-E2A9-4333-96E6-18A2BB405B3C}">
      <dgm:prSet/>
      <dgm:spPr/>
      <dgm:t>
        <a:bodyPr/>
        <a:lstStyle/>
        <a:p>
          <a:endParaRPr lang="en-US"/>
        </a:p>
      </dgm:t>
    </dgm:pt>
    <dgm:pt modelId="{3226EFB5-3E70-45FE-BEC8-A5196C9AC2DC}" type="sibTrans" cxnId="{B6338120-E2A9-4333-96E6-18A2BB405B3C}">
      <dgm:prSet/>
      <dgm:spPr/>
      <dgm:t>
        <a:bodyPr/>
        <a:lstStyle/>
        <a:p>
          <a:endParaRPr lang="en-US"/>
        </a:p>
      </dgm:t>
    </dgm:pt>
    <dgm:pt modelId="{9EA70DB2-C137-488B-B0A7-2666CCBB122C}">
      <dgm:prSet/>
      <dgm:spPr/>
      <dgm:t>
        <a:bodyPr/>
        <a:lstStyle/>
        <a:p>
          <a:r>
            <a:rPr lang="en-US" dirty="0"/>
            <a:t>Information regarding income inequality and GDP in OECD countries</a:t>
          </a:r>
        </a:p>
      </dgm:t>
    </dgm:pt>
    <dgm:pt modelId="{614BE39E-25CC-4649-A749-1B8C41BBCD0D}" type="parTrans" cxnId="{5B6C3158-F144-414F-9003-79907289EFBA}">
      <dgm:prSet/>
      <dgm:spPr/>
      <dgm:t>
        <a:bodyPr/>
        <a:lstStyle/>
        <a:p>
          <a:endParaRPr lang="en-US"/>
        </a:p>
      </dgm:t>
    </dgm:pt>
    <dgm:pt modelId="{984A2516-9107-4F6D-A1B7-54936FA61E85}" type="sibTrans" cxnId="{5B6C3158-F144-414F-9003-79907289EFBA}">
      <dgm:prSet/>
      <dgm:spPr/>
      <dgm:t>
        <a:bodyPr/>
        <a:lstStyle/>
        <a:p>
          <a:endParaRPr lang="en-US"/>
        </a:p>
      </dgm:t>
    </dgm:pt>
    <dgm:pt modelId="{8900F02F-B49F-4A3B-8D6B-FE7666EC2DE5}">
      <dgm:prSet/>
      <dgm:spPr/>
      <dgm:t>
        <a:bodyPr/>
        <a:lstStyle/>
        <a:p>
          <a:r>
            <a:rPr lang="en-US"/>
            <a:t>The Gini Coefficient measures the extent to which the distribution of income among individuals or households within an economy deviates from a perfectly equal distribution </a:t>
          </a:r>
        </a:p>
      </dgm:t>
    </dgm:pt>
    <dgm:pt modelId="{0239BE52-ADFC-49EF-964B-D9A50AC2634A}" type="parTrans" cxnId="{7A0CC43C-003E-45A5-B0EB-6B334420FF21}">
      <dgm:prSet/>
      <dgm:spPr/>
      <dgm:t>
        <a:bodyPr/>
        <a:lstStyle/>
        <a:p>
          <a:endParaRPr lang="en-US"/>
        </a:p>
      </dgm:t>
    </dgm:pt>
    <dgm:pt modelId="{C4DDAC6D-23D9-426B-BF2F-5BDABF9BDC75}" type="sibTrans" cxnId="{7A0CC43C-003E-45A5-B0EB-6B334420FF21}">
      <dgm:prSet/>
      <dgm:spPr/>
      <dgm:t>
        <a:bodyPr/>
        <a:lstStyle/>
        <a:p>
          <a:endParaRPr lang="en-US"/>
        </a:p>
      </dgm:t>
    </dgm:pt>
    <dgm:pt modelId="{AC838EB1-9D13-4FAE-8BBD-28F82AB2C0FB}">
      <dgm:prSet/>
      <dgm:spPr/>
      <dgm:t>
        <a:bodyPr/>
        <a:lstStyle/>
        <a:p>
          <a:r>
            <a:rPr lang="en-US"/>
            <a:t>Sources:</a:t>
          </a:r>
        </a:p>
      </dgm:t>
    </dgm:pt>
    <dgm:pt modelId="{BEF7374D-3E17-4E47-8941-8E9D4E7700C7}" type="parTrans" cxnId="{D46C12E3-D798-495D-B5B3-49A5B58F6B0A}">
      <dgm:prSet/>
      <dgm:spPr/>
      <dgm:t>
        <a:bodyPr/>
        <a:lstStyle/>
        <a:p>
          <a:endParaRPr lang="en-US"/>
        </a:p>
      </dgm:t>
    </dgm:pt>
    <dgm:pt modelId="{D0CB6B24-7A21-4C71-A6AC-12F6D113AD79}" type="sibTrans" cxnId="{D46C12E3-D798-495D-B5B3-49A5B58F6B0A}">
      <dgm:prSet/>
      <dgm:spPr/>
      <dgm:t>
        <a:bodyPr/>
        <a:lstStyle/>
        <a:p>
          <a:endParaRPr lang="en-US"/>
        </a:p>
      </dgm:t>
    </dgm:pt>
    <dgm:pt modelId="{8990C565-3D04-4B13-81C7-9A04A095671D}">
      <dgm:prSet/>
      <dgm:spPr/>
      <dgm:t>
        <a:bodyPr/>
        <a:lstStyle/>
        <a:p>
          <a:r>
            <a:rPr lang="en-US"/>
            <a:t>Union Density Data Source: OECD (2021), Trade Union (database), stats.oecd.org </a:t>
          </a:r>
        </a:p>
      </dgm:t>
    </dgm:pt>
    <dgm:pt modelId="{6422F0F9-1FF5-492E-9A18-4D9DFA8F9714}" type="parTrans" cxnId="{1287AA3D-992A-46FB-9F44-6ACBD191660B}">
      <dgm:prSet/>
      <dgm:spPr/>
      <dgm:t>
        <a:bodyPr/>
        <a:lstStyle/>
        <a:p>
          <a:endParaRPr lang="en-US"/>
        </a:p>
      </dgm:t>
    </dgm:pt>
    <dgm:pt modelId="{742E8092-F2CB-473F-BC6D-B607B18E715E}" type="sibTrans" cxnId="{1287AA3D-992A-46FB-9F44-6ACBD191660B}">
      <dgm:prSet/>
      <dgm:spPr/>
      <dgm:t>
        <a:bodyPr/>
        <a:lstStyle/>
        <a:p>
          <a:endParaRPr lang="en-US"/>
        </a:p>
      </dgm:t>
    </dgm:pt>
    <dgm:pt modelId="{62A22B35-A2F9-40B6-AA6C-2248C6378828}">
      <dgm:prSet/>
      <dgm:spPr/>
      <dgm:t>
        <a:bodyPr/>
        <a:lstStyle/>
        <a:p>
          <a:r>
            <a:rPr lang="en-US"/>
            <a:t>Gini Coefficient Data Source: OECD (2021), Income Distribution (database), stats.oecd.org </a:t>
          </a:r>
        </a:p>
      </dgm:t>
    </dgm:pt>
    <dgm:pt modelId="{782A38AE-408E-4201-B726-197119E924DF}" type="parTrans" cxnId="{F428DE66-6FA1-4BD6-AB8C-3B2D2946C5BC}">
      <dgm:prSet/>
      <dgm:spPr/>
      <dgm:t>
        <a:bodyPr/>
        <a:lstStyle/>
        <a:p>
          <a:endParaRPr lang="en-US"/>
        </a:p>
      </dgm:t>
    </dgm:pt>
    <dgm:pt modelId="{077DDFEF-C284-408E-9ECB-0EA4E5A1D8EF}" type="sibTrans" cxnId="{F428DE66-6FA1-4BD6-AB8C-3B2D2946C5BC}">
      <dgm:prSet/>
      <dgm:spPr/>
      <dgm:t>
        <a:bodyPr/>
        <a:lstStyle/>
        <a:p>
          <a:endParaRPr lang="en-US"/>
        </a:p>
      </dgm:t>
    </dgm:pt>
    <dgm:pt modelId="{26094461-2D5A-49E0-8A94-9B8B6A49F1B3}" type="pres">
      <dgm:prSet presAssocID="{C2043754-C629-4956-8CED-C98D1602705F}" presName="Name0" presStyleCnt="0">
        <dgm:presLayoutVars>
          <dgm:dir/>
          <dgm:animLvl val="lvl"/>
          <dgm:resizeHandles val="exact"/>
        </dgm:presLayoutVars>
      </dgm:prSet>
      <dgm:spPr/>
    </dgm:pt>
    <dgm:pt modelId="{5892A9BB-182F-4E93-AD10-8A3AE70BE947}" type="pres">
      <dgm:prSet presAssocID="{94FB85B4-D61F-4294-A01C-F8866DC995ED}" presName="composite" presStyleCnt="0"/>
      <dgm:spPr/>
    </dgm:pt>
    <dgm:pt modelId="{30604BC3-E3F5-4F8B-A10F-C893D3C4B82A}" type="pres">
      <dgm:prSet presAssocID="{94FB85B4-D61F-4294-A01C-F8866DC995ED}" presName="parTx" presStyleLbl="alignNode1" presStyleIdx="0" presStyleCnt="2">
        <dgm:presLayoutVars>
          <dgm:chMax val="0"/>
          <dgm:chPref val="0"/>
          <dgm:bulletEnabled val="1"/>
        </dgm:presLayoutVars>
      </dgm:prSet>
      <dgm:spPr/>
    </dgm:pt>
    <dgm:pt modelId="{755FBF99-599F-4EDB-840C-07CCEB92D579}" type="pres">
      <dgm:prSet presAssocID="{94FB85B4-D61F-4294-A01C-F8866DC995ED}" presName="desTx" presStyleLbl="alignAccFollowNode1" presStyleIdx="0" presStyleCnt="2">
        <dgm:presLayoutVars>
          <dgm:bulletEnabled val="1"/>
        </dgm:presLayoutVars>
      </dgm:prSet>
      <dgm:spPr/>
    </dgm:pt>
    <dgm:pt modelId="{3274DDE6-1115-42D5-9DA2-5D44651E1984}" type="pres">
      <dgm:prSet presAssocID="{F081CCC6-6478-4787-9AF5-9DDC40F3BDA9}" presName="space" presStyleCnt="0"/>
      <dgm:spPr/>
    </dgm:pt>
    <dgm:pt modelId="{F1CEC47F-B689-4D36-953B-AE893078BD1F}" type="pres">
      <dgm:prSet presAssocID="{AC838EB1-9D13-4FAE-8BBD-28F82AB2C0FB}" presName="composite" presStyleCnt="0"/>
      <dgm:spPr/>
    </dgm:pt>
    <dgm:pt modelId="{41BDBBDE-961E-4C16-9FE1-41B04E676920}" type="pres">
      <dgm:prSet presAssocID="{AC838EB1-9D13-4FAE-8BBD-28F82AB2C0FB}" presName="parTx" presStyleLbl="alignNode1" presStyleIdx="1" presStyleCnt="2">
        <dgm:presLayoutVars>
          <dgm:chMax val="0"/>
          <dgm:chPref val="0"/>
          <dgm:bulletEnabled val="1"/>
        </dgm:presLayoutVars>
      </dgm:prSet>
      <dgm:spPr/>
    </dgm:pt>
    <dgm:pt modelId="{B0C69600-88EE-4CAD-8D51-771BFE250C34}" type="pres">
      <dgm:prSet presAssocID="{AC838EB1-9D13-4FAE-8BBD-28F82AB2C0FB}" presName="desTx" presStyleLbl="alignAccFollowNode1" presStyleIdx="1" presStyleCnt="2">
        <dgm:presLayoutVars>
          <dgm:bulletEnabled val="1"/>
        </dgm:presLayoutVars>
      </dgm:prSet>
      <dgm:spPr/>
    </dgm:pt>
  </dgm:ptLst>
  <dgm:cxnLst>
    <dgm:cxn modelId="{F346AC0C-BCE1-44F4-BF1B-D9F7D1CE8470}" type="presOf" srcId="{8900F02F-B49F-4A3B-8D6B-FE7666EC2DE5}" destId="{755FBF99-599F-4EDB-840C-07CCEB92D579}" srcOrd="0" destOrd="3" presId="urn:microsoft.com/office/officeart/2005/8/layout/hList1"/>
    <dgm:cxn modelId="{B9CC3D1D-C055-48CA-A5DB-92FC3750E597}" type="presOf" srcId="{B00087C8-45A8-4A12-A4A6-1191C6DCF40E}" destId="{755FBF99-599F-4EDB-840C-07CCEB92D579}" srcOrd="0" destOrd="0" presId="urn:microsoft.com/office/officeart/2005/8/layout/hList1"/>
    <dgm:cxn modelId="{C8E7611F-BDD0-4159-BF60-33B2D43B9273}" type="presOf" srcId="{C2043754-C629-4956-8CED-C98D1602705F}" destId="{26094461-2D5A-49E0-8A94-9B8B6A49F1B3}" srcOrd="0" destOrd="0" presId="urn:microsoft.com/office/officeart/2005/8/layout/hList1"/>
    <dgm:cxn modelId="{B6338120-E2A9-4333-96E6-18A2BB405B3C}" srcId="{B00087C8-45A8-4A12-A4A6-1191C6DCF40E}" destId="{8FB3BFA9-C74E-448F-B6DC-6F64C30476BF}" srcOrd="0" destOrd="0" parTransId="{69D94B43-C9C3-446B-8A0B-E0309B1BE90E}" sibTransId="{3226EFB5-3E70-45FE-BEC8-A5196C9AC2DC}"/>
    <dgm:cxn modelId="{4D132A30-3A47-4E1B-987B-22E73DADE096}" type="presOf" srcId="{94FB85B4-D61F-4294-A01C-F8866DC995ED}" destId="{30604BC3-E3F5-4F8B-A10F-C893D3C4B82A}" srcOrd="0" destOrd="0" presId="urn:microsoft.com/office/officeart/2005/8/layout/hList1"/>
    <dgm:cxn modelId="{7A0CC43C-003E-45A5-B0EB-6B334420FF21}" srcId="{9EA70DB2-C137-488B-B0A7-2666CCBB122C}" destId="{8900F02F-B49F-4A3B-8D6B-FE7666EC2DE5}" srcOrd="0" destOrd="0" parTransId="{0239BE52-ADFC-49EF-964B-D9A50AC2634A}" sibTransId="{C4DDAC6D-23D9-426B-BF2F-5BDABF9BDC75}"/>
    <dgm:cxn modelId="{1287AA3D-992A-46FB-9F44-6ACBD191660B}" srcId="{AC838EB1-9D13-4FAE-8BBD-28F82AB2C0FB}" destId="{8990C565-3D04-4B13-81C7-9A04A095671D}" srcOrd="0" destOrd="0" parTransId="{6422F0F9-1FF5-492E-9A18-4D9DFA8F9714}" sibTransId="{742E8092-F2CB-473F-BC6D-B607B18E715E}"/>
    <dgm:cxn modelId="{F428DE66-6FA1-4BD6-AB8C-3B2D2946C5BC}" srcId="{AC838EB1-9D13-4FAE-8BBD-28F82AB2C0FB}" destId="{62A22B35-A2F9-40B6-AA6C-2248C6378828}" srcOrd="1" destOrd="0" parTransId="{782A38AE-408E-4201-B726-197119E924DF}" sibTransId="{077DDFEF-C284-408E-9ECB-0EA4E5A1D8EF}"/>
    <dgm:cxn modelId="{5B6C3158-F144-414F-9003-79907289EFBA}" srcId="{94FB85B4-D61F-4294-A01C-F8866DC995ED}" destId="{9EA70DB2-C137-488B-B0A7-2666CCBB122C}" srcOrd="1" destOrd="0" parTransId="{614BE39E-25CC-4649-A749-1B8C41BBCD0D}" sibTransId="{984A2516-9107-4F6D-A1B7-54936FA61E85}"/>
    <dgm:cxn modelId="{062A9D8C-3E8A-4B85-A589-74D164050C3F}" type="presOf" srcId="{9EA70DB2-C137-488B-B0A7-2666CCBB122C}" destId="{755FBF99-599F-4EDB-840C-07CCEB92D579}" srcOrd="0" destOrd="2" presId="urn:microsoft.com/office/officeart/2005/8/layout/hList1"/>
    <dgm:cxn modelId="{F7B3EF8F-1DF1-410B-9485-1076AF233CEE}" srcId="{94FB85B4-D61F-4294-A01C-F8866DC995ED}" destId="{B00087C8-45A8-4A12-A4A6-1191C6DCF40E}" srcOrd="0" destOrd="0" parTransId="{CD1D05B9-3E20-49C2-BF6A-39AC8C653865}" sibTransId="{C09B66F3-596E-42BC-ACEF-4B3B6B18311D}"/>
    <dgm:cxn modelId="{87B54894-656A-4F7C-B8D2-1B67EA02D0E9}" type="presOf" srcId="{AC838EB1-9D13-4FAE-8BBD-28F82AB2C0FB}" destId="{41BDBBDE-961E-4C16-9FE1-41B04E676920}" srcOrd="0" destOrd="0" presId="urn:microsoft.com/office/officeart/2005/8/layout/hList1"/>
    <dgm:cxn modelId="{718C4C96-2A1B-49A8-87C9-875599217BA6}" type="presOf" srcId="{62A22B35-A2F9-40B6-AA6C-2248C6378828}" destId="{B0C69600-88EE-4CAD-8D51-771BFE250C34}" srcOrd="0" destOrd="1" presId="urn:microsoft.com/office/officeart/2005/8/layout/hList1"/>
    <dgm:cxn modelId="{FCEC93C8-DB2B-4B2B-A150-2B18307A8D1E}" type="presOf" srcId="{8FB3BFA9-C74E-448F-B6DC-6F64C30476BF}" destId="{755FBF99-599F-4EDB-840C-07CCEB92D579}" srcOrd="0" destOrd="1" presId="urn:microsoft.com/office/officeart/2005/8/layout/hList1"/>
    <dgm:cxn modelId="{D46C12E3-D798-495D-B5B3-49A5B58F6B0A}" srcId="{C2043754-C629-4956-8CED-C98D1602705F}" destId="{AC838EB1-9D13-4FAE-8BBD-28F82AB2C0FB}" srcOrd="1" destOrd="0" parTransId="{BEF7374D-3E17-4E47-8941-8E9D4E7700C7}" sibTransId="{D0CB6B24-7A21-4C71-A6AC-12F6D113AD79}"/>
    <dgm:cxn modelId="{5AA168F0-8E22-4600-BE3E-D5687C236106}" type="presOf" srcId="{8990C565-3D04-4B13-81C7-9A04A095671D}" destId="{B0C69600-88EE-4CAD-8D51-771BFE250C34}" srcOrd="0" destOrd="0" presId="urn:microsoft.com/office/officeart/2005/8/layout/hList1"/>
    <dgm:cxn modelId="{5F0770FB-9A6D-46F8-858B-8345E3F5F24C}" srcId="{C2043754-C629-4956-8CED-C98D1602705F}" destId="{94FB85B4-D61F-4294-A01C-F8866DC995ED}" srcOrd="0" destOrd="0" parTransId="{9BE78D9C-C756-4E94-B4D4-3ED69EF85878}" sibTransId="{F081CCC6-6478-4787-9AF5-9DDC40F3BDA9}"/>
    <dgm:cxn modelId="{BBEADA42-BF96-404A-A06C-EF3A8A142349}" type="presParOf" srcId="{26094461-2D5A-49E0-8A94-9B8B6A49F1B3}" destId="{5892A9BB-182F-4E93-AD10-8A3AE70BE947}" srcOrd="0" destOrd="0" presId="urn:microsoft.com/office/officeart/2005/8/layout/hList1"/>
    <dgm:cxn modelId="{1A26E7E8-C6F5-4C21-A31F-C3E3123C752F}" type="presParOf" srcId="{5892A9BB-182F-4E93-AD10-8A3AE70BE947}" destId="{30604BC3-E3F5-4F8B-A10F-C893D3C4B82A}" srcOrd="0" destOrd="0" presId="urn:microsoft.com/office/officeart/2005/8/layout/hList1"/>
    <dgm:cxn modelId="{0E6B09A5-8611-4E9E-896E-5F35D099374F}" type="presParOf" srcId="{5892A9BB-182F-4E93-AD10-8A3AE70BE947}" destId="{755FBF99-599F-4EDB-840C-07CCEB92D579}" srcOrd="1" destOrd="0" presId="urn:microsoft.com/office/officeart/2005/8/layout/hList1"/>
    <dgm:cxn modelId="{2978F094-68F5-4A98-93F6-3F28B447CAD7}" type="presParOf" srcId="{26094461-2D5A-49E0-8A94-9B8B6A49F1B3}" destId="{3274DDE6-1115-42D5-9DA2-5D44651E1984}" srcOrd="1" destOrd="0" presId="urn:microsoft.com/office/officeart/2005/8/layout/hList1"/>
    <dgm:cxn modelId="{58A98AC6-5D8B-40B4-A0D9-F7C6D108305B}" type="presParOf" srcId="{26094461-2D5A-49E0-8A94-9B8B6A49F1B3}" destId="{F1CEC47F-B689-4D36-953B-AE893078BD1F}" srcOrd="2" destOrd="0" presId="urn:microsoft.com/office/officeart/2005/8/layout/hList1"/>
    <dgm:cxn modelId="{2B063EBF-7296-465D-9CDC-BD6F313D2F14}" type="presParOf" srcId="{F1CEC47F-B689-4D36-953B-AE893078BD1F}" destId="{41BDBBDE-961E-4C16-9FE1-41B04E676920}" srcOrd="0" destOrd="0" presId="urn:microsoft.com/office/officeart/2005/8/layout/hList1"/>
    <dgm:cxn modelId="{2AE9BD41-8F90-48B8-B978-66C3E04098BA}" type="presParOf" srcId="{F1CEC47F-B689-4D36-953B-AE893078BD1F}" destId="{B0C69600-88EE-4CAD-8D51-771BFE250C3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DBA80-6EE0-4E68-B154-A3E9B7EF4791}"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36A967A6-733B-4D76-B412-CEA21112BA60}">
      <dgm:prSet custT="1"/>
      <dgm:spPr/>
      <dgm:t>
        <a:bodyPr/>
        <a:lstStyle/>
        <a:p>
          <a:r>
            <a:rPr lang="en-US" sz="1600" dirty="0"/>
            <a:t>Data Needed:</a:t>
          </a:r>
        </a:p>
      </dgm:t>
    </dgm:pt>
    <dgm:pt modelId="{AC9E1B3D-37D7-41C0-A912-F7C2AA019E58}" type="parTrans" cxnId="{023E5782-ADC2-4779-8D0D-8BDD1AA09715}">
      <dgm:prSet/>
      <dgm:spPr/>
      <dgm:t>
        <a:bodyPr/>
        <a:lstStyle/>
        <a:p>
          <a:endParaRPr lang="en-US"/>
        </a:p>
      </dgm:t>
    </dgm:pt>
    <dgm:pt modelId="{51724B62-9241-4878-8901-EBD71BC6B697}" type="sibTrans" cxnId="{023E5782-ADC2-4779-8D0D-8BDD1AA09715}">
      <dgm:prSet/>
      <dgm:spPr/>
      <dgm:t>
        <a:bodyPr/>
        <a:lstStyle/>
        <a:p>
          <a:endParaRPr lang="en-US"/>
        </a:p>
      </dgm:t>
    </dgm:pt>
    <dgm:pt modelId="{DE297515-0873-49F7-8F96-75C82D6A5005}">
      <dgm:prSet custT="1"/>
      <dgm:spPr/>
      <dgm:t>
        <a:bodyPr/>
        <a:lstStyle/>
        <a:p>
          <a:r>
            <a:rPr lang="en-US" sz="1200" dirty="0"/>
            <a:t>A way to delineate how the concept can be measured</a:t>
          </a:r>
        </a:p>
      </dgm:t>
    </dgm:pt>
    <dgm:pt modelId="{EF587354-3183-428F-ABCC-06383EAE0006}" type="parTrans" cxnId="{B55B1D52-F22F-4019-AF5C-114FE2561129}">
      <dgm:prSet/>
      <dgm:spPr/>
      <dgm:t>
        <a:bodyPr/>
        <a:lstStyle/>
        <a:p>
          <a:endParaRPr lang="en-US"/>
        </a:p>
      </dgm:t>
    </dgm:pt>
    <dgm:pt modelId="{9664DF62-384E-4C3E-8F56-7A8D4B260A56}" type="sibTrans" cxnId="{B55B1D52-F22F-4019-AF5C-114FE2561129}">
      <dgm:prSet/>
      <dgm:spPr/>
      <dgm:t>
        <a:bodyPr/>
        <a:lstStyle/>
        <a:p>
          <a:endParaRPr lang="en-US"/>
        </a:p>
      </dgm:t>
    </dgm:pt>
    <dgm:pt modelId="{E60137FB-4D4C-4784-9695-0D7CBBAC911F}">
      <dgm:prSet/>
      <dgm:spPr/>
      <dgm:t>
        <a:bodyPr/>
        <a:lstStyle/>
        <a:p>
          <a:r>
            <a:rPr lang="en-US" dirty="0"/>
            <a:t>The ITUC Global Rights Index is based on information recorded in the ITUC Survey, the world’s most comprehensive database on workers’ rights violations. It covers violations in law and in practice </a:t>
          </a:r>
        </a:p>
      </dgm:t>
    </dgm:pt>
    <dgm:pt modelId="{E6947DD9-4CE0-4353-86D6-DD2D2761CE9D}" type="parTrans" cxnId="{1CE244EF-01FF-4A9D-8CC5-E48DEE2347D7}">
      <dgm:prSet/>
      <dgm:spPr/>
      <dgm:t>
        <a:bodyPr/>
        <a:lstStyle/>
        <a:p>
          <a:endParaRPr lang="en-US"/>
        </a:p>
      </dgm:t>
    </dgm:pt>
    <dgm:pt modelId="{AAA182C5-1DA9-4B17-97B4-E3184062FFBA}" type="sibTrans" cxnId="{1CE244EF-01FF-4A9D-8CC5-E48DEE2347D7}">
      <dgm:prSet/>
      <dgm:spPr/>
      <dgm:t>
        <a:bodyPr/>
        <a:lstStyle/>
        <a:p>
          <a:endParaRPr lang="en-US"/>
        </a:p>
      </dgm:t>
    </dgm:pt>
    <dgm:pt modelId="{04FCEA23-5D9C-49C0-85C6-983D72F07C55}">
      <dgm:prSet/>
      <dgm:spPr/>
      <dgm:t>
        <a:bodyPr/>
        <a:lstStyle/>
        <a:p>
          <a:r>
            <a:rPr lang="en-US" dirty="0"/>
            <a:t>Countries are rated on a scale from 1 to 5. A high score effectively means that many violations were committed which in turn results in a poor rating</a:t>
          </a:r>
        </a:p>
      </dgm:t>
    </dgm:pt>
    <dgm:pt modelId="{0FF17D16-4B9F-478C-BDA5-317FC4AE8F6C}" type="parTrans" cxnId="{3AD9B8E0-4A06-496C-BE34-3F532D3E2996}">
      <dgm:prSet/>
      <dgm:spPr/>
      <dgm:t>
        <a:bodyPr/>
        <a:lstStyle/>
        <a:p>
          <a:endParaRPr lang="en-US"/>
        </a:p>
      </dgm:t>
    </dgm:pt>
    <dgm:pt modelId="{A56C1564-03A1-4719-9933-AC7D0FD4AF71}" type="sibTrans" cxnId="{3AD9B8E0-4A06-496C-BE34-3F532D3E2996}">
      <dgm:prSet/>
      <dgm:spPr/>
      <dgm:t>
        <a:bodyPr/>
        <a:lstStyle/>
        <a:p>
          <a:endParaRPr lang="en-US"/>
        </a:p>
      </dgm:t>
    </dgm:pt>
    <dgm:pt modelId="{02447814-97CB-4ECB-B299-98B8FFB7D778}">
      <dgm:prSet custT="1"/>
      <dgm:spPr/>
      <dgm:t>
        <a:bodyPr/>
        <a:lstStyle/>
        <a:p>
          <a:r>
            <a:rPr lang="en-US" sz="1600" dirty="0"/>
            <a:t>Data Source: </a:t>
          </a:r>
        </a:p>
      </dgm:t>
    </dgm:pt>
    <dgm:pt modelId="{324429ED-E8BA-4D86-B654-9368517618E6}" type="parTrans" cxnId="{6A68DEA9-5F2F-4D63-A71C-9F3D501B0771}">
      <dgm:prSet/>
      <dgm:spPr/>
      <dgm:t>
        <a:bodyPr/>
        <a:lstStyle/>
        <a:p>
          <a:endParaRPr lang="en-US"/>
        </a:p>
      </dgm:t>
    </dgm:pt>
    <dgm:pt modelId="{E8D0B139-A28C-4A27-982F-E3BFC3CCF956}" type="sibTrans" cxnId="{6A68DEA9-5F2F-4D63-A71C-9F3D501B0771}">
      <dgm:prSet/>
      <dgm:spPr/>
      <dgm:t>
        <a:bodyPr/>
        <a:lstStyle/>
        <a:p>
          <a:endParaRPr lang="en-US"/>
        </a:p>
      </dgm:t>
    </dgm:pt>
    <dgm:pt modelId="{1CAFA372-E6BD-49B0-AA58-DF818EFAB9A5}">
      <dgm:prSet custT="1"/>
      <dgm:spPr/>
      <dgm:t>
        <a:bodyPr/>
        <a:lstStyle/>
        <a:p>
          <a:r>
            <a:rPr lang="en-US" sz="1600" dirty="0"/>
            <a:t>International Trade Union Confederation</a:t>
          </a:r>
        </a:p>
      </dgm:t>
    </dgm:pt>
    <dgm:pt modelId="{217CA713-D456-4ED1-9321-A485BB8C1920}" type="parTrans" cxnId="{49773A8D-43DC-4B02-88D8-30B9BCBFC5EB}">
      <dgm:prSet/>
      <dgm:spPr/>
      <dgm:t>
        <a:bodyPr/>
        <a:lstStyle/>
        <a:p>
          <a:endParaRPr lang="en-US"/>
        </a:p>
      </dgm:t>
    </dgm:pt>
    <dgm:pt modelId="{9B02EDDC-6EFB-4C0A-A02A-C7F92D02D5FF}" type="sibTrans" cxnId="{49773A8D-43DC-4B02-88D8-30B9BCBFC5EB}">
      <dgm:prSet/>
      <dgm:spPr/>
      <dgm:t>
        <a:bodyPr/>
        <a:lstStyle/>
        <a:p>
          <a:endParaRPr lang="en-US"/>
        </a:p>
      </dgm:t>
    </dgm:pt>
    <dgm:pt modelId="{C9425118-4E8D-4E56-8C4B-4B151910FE2D}" type="pres">
      <dgm:prSet presAssocID="{3A1DBA80-6EE0-4E68-B154-A3E9B7EF4791}" presName="hierChild1" presStyleCnt="0">
        <dgm:presLayoutVars>
          <dgm:chPref val="1"/>
          <dgm:dir/>
          <dgm:animOne val="branch"/>
          <dgm:animLvl val="lvl"/>
          <dgm:resizeHandles/>
        </dgm:presLayoutVars>
      </dgm:prSet>
      <dgm:spPr/>
    </dgm:pt>
    <dgm:pt modelId="{BCE26459-35C2-4A9F-8E75-C72B0596305E}" type="pres">
      <dgm:prSet presAssocID="{36A967A6-733B-4D76-B412-CEA21112BA60}" presName="hierRoot1" presStyleCnt="0"/>
      <dgm:spPr/>
    </dgm:pt>
    <dgm:pt modelId="{3D82791F-84E3-4C90-9CC5-6745B6368DE8}" type="pres">
      <dgm:prSet presAssocID="{36A967A6-733B-4D76-B412-CEA21112BA60}" presName="composite" presStyleCnt="0"/>
      <dgm:spPr/>
    </dgm:pt>
    <dgm:pt modelId="{9B555EF3-57DA-4D6B-B3D4-4B1E9A7EE0B3}" type="pres">
      <dgm:prSet presAssocID="{36A967A6-733B-4D76-B412-CEA21112BA60}" presName="background" presStyleLbl="node0" presStyleIdx="0" presStyleCnt="2"/>
      <dgm:spPr/>
    </dgm:pt>
    <dgm:pt modelId="{4ED071E8-9872-4F06-AB77-7B3B0658F7BE}" type="pres">
      <dgm:prSet presAssocID="{36A967A6-733B-4D76-B412-CEA21112BA60}" presName="text" presStyleLbl="fgAcc0" presStyleIdx="0" presStyleCnt="2">
        <dgm:presLayoutVars>
          <dgm:chPref val="3"/>
        </dgm:presLayoutVars>
      </dgm:prSet>
      <dgm:spPr/>
    </dgm:pt>
    <dgm:pt modelId="{01A26859-71B1-4929-ADF8-22CBFA6AA24E}" type="pres">
      <dgm:prSet presAssocID="{36A967A6-733B-4D76-B412-CEA21112BA60}" presName="hierChild2" presStyleCnt="0"/>
      <dgm:spPr/>
    </dgm:pt>
    <dgm:pt modelId="{D091A555-50AC-4437-8CB6-BDA3972D0FFE}" type="pres">
      <dgm:prSet presAssocID="{EF587354-3183-428F-ABCC-06383EAE0006}" presName="Name10" presStyleLbl="parChTrans1D2" presStyleIdx="0" presStyleCnt="2"/>
      <dgm:spPr/>
    </dgm:pt>
    <dgm:pt modelId="{378FB541-AE05-42BE-819B-9F7B20C710CB}" type="pres">
      <dgm:prSet presAssocID="{DE297515-0873-49F7-8F96-75C82D6A5005}" presName="hierRoot2" presStyleCnt="0"/>
      <dgm:spPr/>
    </dgm:pt>
    <dgm:pt modelId="{DFE9FED0-5660-4CEF-8B82-521DAB21124A}" type="pres">
      <dgm:prSet presAssocID="{DE297515-0873-49F7-8F96-75C82D6A5005}" presName="composite2" presStyleCnt="0"/>
      <dgm:spPr/>
    </dgm:pt>
    <dgm:pt modelId="{1FAF83D9-78AF-4965-B6E9-C8B2220E0845}" type="pres">
      <dgm:prSet presAssocID="{DE297515-0873-49F7-8F96-75C82D6A5005}" presName="background2" presStyleLbl="node2" presStyleIdx="0" presStyleCnt="2"/>
      <dgm:spPr/>
    </dgm:pt>
    <dgm:pt modelId="{70F315BE-7587-4C3C-82C7-ECEA52CA016A}" type="pres">
      <dgm:prSet presAssocID="{DE297515-0873-49F7-8F96-75C82D6A5005}" presName="text2" presStyleLbl="fgAcc2" presStyleIdx="0" presStyleCnt="2">
        <dgm:presLayoutVars>
          <dgm:chPref val="3"/>
        </dgm:presLayoutVars>
      </dgm:prSet>
      <dgm:spPr/>
    </dgm:pt>
    <dgm:pt modelId="{31B3A700-7FA4-4535-92FA-D303C700A005}" type="pres">
      <dgm:prSet presAssocID="{DE297515-0873-49F7-8F96-75C82D6A5005}" presName="hierChild3" presStyleCnt="0"/>
      <dgm:spPr/>
    </dgm:pt>
    <dgm:pt modelId="{C104E950-2FF3-4597-855E-00C16B15F7A7}" type="pres">
      <dgm:prSet presAssocID="{E6947DD9-4CE0-4353-86D6-DD2D2761CE9D}" presName="Name17" presStyleLbl="parChTrans1D3" presStyleIdx="0" presStyleCnt="2"/>
      <dgm:spPr/>
    </dgm:pt>
    <dgm:pt modelId="{33B7B53A-4AE6-447E-B702-1C78B318A841}" type="pres">
      <dgm:prSet presAssocID="{E60137FB-4D4C-4784-9695-0D7CBBAC911F}" presName="hierRoot3" presStyleCnt="0"/>
      <dgm:spPr/>
    </dgm:pt>
    <dgm:pt modelId="{90481C3E-EAEB-44D7-8833-1AAB17EAB223}" type="pres">
      <dgm:prSet presAssocID="{E60137FB-4D4C-4784-9695-0D7CBBAC911F}" presName="composite3" presStyleCnt="0"/>
      <dgm:spPr/>
    </dgm:pt>
    <dgm:pt modelId="{B7481C72-ECAE-465C-9BA2-B6565892287A}" type="pres">
      <dgm:prSet presAssocID="{E60137FB-4D4C-4784-9695-0D7CBBAC911F}" presName="background3" presStyleLbl="node3" presStyleIdx="0" presStyleCnt="2"/>
      <dgm:spPr/>
    </dgm:pt>
    <dgm:pt modelId="{B5851C82-E0C1-41FE-9C21-4134ABEC2BB3}" type="pres">
      <dgm:prSet presAssocID="{E60137FB-4D4C-4784-9695-0D7CBBAC911F}" presName="text3" presStyleLbl="fgAcc3" presStyleIdx="0" presStyleCnt="2">
        <dgm:presLayoutVars>
          <dgm:chPref val="3"/>
        </dgm:presLayoutVars>
      </dgm:prSet>
      <dgm:spPr/>
    </dgm:pt>
    <dgm:pt modelId="{F9636065-A723-4905-ABEE-13CDA762B1D4}" type="pres">
      <dgm:prSet presAssocID="{E60137FB-4D4C-4784-9695-0D7CBBAC911F}" presName="hierChild4" presStyleCnt="0"/>
      <dgm:spPr/>
    </dgm:pt>
    <dgm:pt modelId="{8F23D32B-B5BA-44DB-8E16-1C332CBCA6CD}" type="pres">
      <dgm:prSet presAssocID="{0FF17D16-4B9F-478C-BDA5-317FC4AE8F6C}" presName="Name17" presStyleLbl="parChTrans1D3" presStyleIdx="1" presStyleCnt="2"/>
      <dgm:spPr/>
    </dgm:pt>
    <dgm:pt modelId="{9C35625C-740A-4673-BD75-06F4C7A3022E}" type="pres">
      <dgm:prSet presAssocID="{04FCEA23-5D9C-49C0-85C6-983D72F07C55}" presName="hierRoot3" presStyleCnt="0"/>
      <dgm:spPr/>
    </dgm:pt>
    <dgm:pt modelId="{21B9EFEC-BCA3-4208-8AC4-0208B9C6B55C}" type="pres">
      <dgm:prSet presAssocID="{04FCEA23-5D9C-49C0-85C6-983D72F07C55}" presName="composite3" presStyleCnt="0"/>
      <dgm:spPr/>
    </dgm:pt>
    <dgm:pt modelId="{831B79A0-CBFE-46CC-BD25-A0C510A67150}" type="pres">
      <dgm:prSet presAssocID="{04FCEA23-5D9C-49C0-85C6-983D72F07C55}" presName="background3" presStyleLbl="node3" presStyleIdx="1" presStyleCnt="2"/>
      <dgm:spPr/>
    </dgm:pt>
    <dgm:pt modelId="{41417329-F6FD-4AAD-87D5-DBB99CFB5628}" type="pres">
      <dgm:prSet presAssocID="{04FCEA23-5D9C-49C0-85C6-983D72F07C55}" presName="text3" presStyleLbl="fgAcc3" presStyleIdx="1" presStyleCnt="2">
        <dgm:presLayoutVars>
          <dgm:chPref val="3"/>
        </dgm:presLayoutVars>
      </dgm:prSet>
      <dgm:spPr/>
    </dgm:pt>
    <dgm:pt modelId="{EC019969-5271-4C8B-96EF-5DCD126BA9A1}" type="pres">
      <dgm:prSet presAssocID="{04FCEA23-5D9C-49C0-85C6-983D72F07C55}" presName="hierChild4" presStyleCnt="0"/>
      <dgm:spPr/>
    </dgm:pt>
    <dgm:pt modelId="{89815EFA-D637-44BB-AF8F-3006622C20A2}" type="pres">
      <dgm:prSet presAssocID="{02447814-97CB-4ECB-B299-98B8FFB7D778}" presName="hierRoot1" presStyleCnt="0"/>
      <dgm:spPr/>
    </dgm:pt>
    <dgm:pt modelId="{38689B95-6787-4D87-9546-A8196BCBE858}" type="pres">
      <dgm:prSet presAssocID="{02447814-97CB-4ECB-B299-98B8FFB7D778}" presName="composite" presStyleCnt="0"/>
      <dgm:spPr/>
    </dgm:pt>
    <dgm:pt modelId="{AC2BE8FD-53BD-404D-A3EA-4CE3ADDBEF51}" type="pres">
      <dgm:prSet presAssocID="{02447814-97CB-4ECB-B299-98B8FFB7D778}" presName="background" presStyleLbl="node0" presStyleIdx="1" presStyleCnt="2"/>
      <dgm:spPr/>
    </dgm:pt>
    <dgm:pt modelId="{0909153E-FBEC-4358-82D9-031869D1A77B}" type="pres">
      <dgm:prSet presAssocID="{02447814-97CB-4ECB-B299-98B8FFB7D778}" presName="text" presStyleLbl="fgAcc0" presStyleIdx="1" presStyleCnt="2" custLinFactNeighborX="1427">
        <dgm:presLayoutVars>
          <dgm:chPref val="3"/>
        </dgm:presLayoutVars>
      </dgm:prSet>
      <dgm:spPr/>
    </dgm:pt>
    <dgm:pt modelId="{C5853E26-CA76-4805-A0AF-FEA6C3BF12FE}" type="pres">
      <dgm:prSet presAssocID="{02447814-97CB-4ECB-B299-98B8FFB7D778}" presName="hierChild2" presStyleCnt="0"/>
      <dgm:spPr/>
    </dgm:pt>
    <dgm:pt modelId="{8627E15C-63DB-4EE2-9E5E-C7ECB99F468D}" type="pres">
      <dgm:prSet presAssocID="{217CA713-D456-4ED1-9321-A485BB8C1920}" presName="Name10" presStyleLbl="parChTrans1D2" presStyleIdx="1" presStyleCnt="2"/>
      <dgm:spPr/>
    </dgm:pt>
    <dgm:pt modelId="{FA8567A5-C692-463E-B2D1-28BE25455EE5}" type="pres">
      <dgm:prSet presAssocID="{1CAFA372-E6BD-49B0-AA58-DF818EFAB9A5}" presName="hierRoot2" presStyleCnt="0"/>
      <dgm:spPr/>
    </dgm:pt>
    <dgm:pt modelId="{C96FA736-3928-4B91-A684-547BF331D563}" type="pres">
      <dgm:prSet presAssocID="{1CAFA372-E6BD-49B0-AA58-DF818EFAB9A5}" presName="composite2" presStyleCnt="0"/>
      <dgm:spPr/>
    </dgm:pt>
    <dgm:pt modelId="{647A168F-DA25-43EF-A8DE-CE4B94F983D9}" type="pres">
      <dgm:prSet presAssocID="{1CAFA372-E6BD-49B0-AA58-DF818EFAB9A5}" presName="background2" presStyleLbl="node2" presStyleIdx="1" presStyleCnt="2"/>
      <dgm:spPr/>
    </dgm:pt>
    <dgm:pt modelId="{FE749480-0E75-40F6-B9D0-3A27FB56D754}" type="pres">
      <dgm:prSet presAssocID="{1CAFA372-E6BD-49B0-AA58-DF818EFAB9A5}" presName="text2" presStyleLbl="fgAcc2" presStyleIdx="1" presStyleCnt="2">
        <dgm:presLayoutVars>
          <dgm:chPref val="3"/>
        </dgm:presLayoutVars>
      </dgm:prSet>
      <dgm:spPr/>
    </dgm:pt>
    <dgm:pt modelId="{9110E3B7-3241-4107-BB07-F257F162B816}" type="pres">
      <dgm:prSet presAssocID="{1CAFA372-E6BD-49B0-AA58-DF818EFAB9A5}" presName="hierChild3" presStyleCnt="0"/>
      <dgm:spPr/>
    </dgm:pt>
  </dgm:ptLst>
  <dgm:cxnLst>
    <dgm:cxn modelId="{5321FF01-6881-4DD8-9BCE-764FE4D158DA}" type="presOf" srcId="{E6947DD9-4CE0-4353-86D6-DD2D2761CE9D}" destId="{C104E950-2FF3-4597-855E-00C16B15F7A7}" srcOrd="0" destOrd="0" presId="urn:microsoft.com/office/officeart/2005/8/layout/hierarchy1"/>
    <dgm:cxn modelId="{AB86C908-5C45-4CAE-AD4B-BCDC4F38104F}" type="presOf" srcId="{3A1DBA80-6EE0-4E68-B154-A3E9B7EF4791}" destId="{C9425118-4E8D-4E56-8C4B-4B151910FE2D}" srcOrd="0" destOrd="0" presId="urn:microsoft.com/office/officeart/2005/8/layout/hierarchy1"/>
    <dgm:cxn modelId="{8899970C-884F-48A9-A550-C1D2447550C2}" type="presOf" srcId="{EF587354-3183-428F-ABCC-06383EAE0006}" destId="{D091A555-50AC-4437-8CB6-BDA3972D0FFE}" srcOrd="0" destOrd="0" presId="urn:microsoft.com/office/officeart/2005/8/layout/hierarchy1"/>
    <dgm:cxn modelId="{9EE6011E-242E-48D5-9270-3218BED02494}" type="presOf" srcId="{DE297515-0873-49F7-8F96-75C82D6A5005}" destId="{70F315BE-7587-4C3C-82C7-ECEA52CA016A}" srcOrd="0" destOrd="0" presId="urn:microsoft.com/office/officeart/2005/8/layout/hierarchy1"/>
    <dgm:cxn modelId="{1BC6F32A-AC41-455F-83F1-09E51EAEA4B3}" type="presOf" srcId="{1CAFA372-E6BD-49B0-AA58-DF818EFAB9A5}" destId="{FE749480-0E75-40F6-B9D0-3A27FB56D754}" srcOrd="0" destOrd="0" presId="urn:microsoft.com/office/officeart/2005/8/layout/hierarchy1"/>
    <dgm:cxn modelId="{8D9B7F2F-ABE5-43F4-B26D-1DF18107F279}" type="presOf" srcId="{E60137FB-4D4C-4784-9695-0D7CBBAC911F}" destId="{B5851C82-E0C1-41FE-9C21-4134ABEC2BB3}" srcOrd="0" destOrd="0" presId="urn:microsoft.com/office/officeart/2005/8/layout/hierarchy1"/>
    <dgm:cxn modelId="{F1DFE93D-898F-4F8C-B6E8-9652E6639E15}" type="presOf" srcId="{02447814-97CB-4ECB-B299-98B8FFB7D778}" destId="{0909153E-FBEC-4358-82D9-031869D1A77B}" srcOrd="0" destOrd="0" presId="urn:microsoft.com/office/officeart/2005/8/layout/hierarchy1"/>
    <dgm:cxn modelId="{B55B1D52-F22F-4019-AF5C-114FE2561129}" srcId="{36A967A6-733B-4D76-B412-CEA21112BA60}" destId="{DE297515-0873-49F7-8F96-75C82D6A5005}" srcOrd="0" destOrd="0" parTransId="{EF587354-3183-428F-ABCC-06383EAE0006}" sibTransId="{9664DF62-384E-4C3E-8F56-7A8D4B260A56}"/>
    <dgm:cxn modelId="{023E5782-ADC2-4779-8D0D-8BDD1AA09715}" srcId="{3A1DBA80-6EE0-4E68-B154-A3E9B7EF4791}" destId="{36A967A6-733B-4D76-B412-CEA21112BA60}" srcOrd="0" destOrd="0" parTransId="{AC9E1B3D-37D7-41C0-A912-F7C2AA019E58}" sibTransId="{51724B62-9241-4878-8901-EBD71BC6B697}"/>
    <dgm:cxn modelId="{49773A8D-43DC-4B02-88D8-30B9BCBFC5EB}" srcId="{02447814-97CB-4ECB-B299-98B8FFB7D778}" destId="{1CAFA372-E6BD-49B0-AA58-DF818EFAB9A5}" srcOrd="0" destOrd="0" parTransId="{217CA713-D456-4ED1-9321-A485BB8C1920}" sibTransId="{9B02EDDC-6EFB-4C0A-A02A-C7F92D02D5FF}"/>
    <dgm:cxn modelId="{C2372FA4-A019-4589-B548-0FA8493B8C12}" type="presOf" srcId="{217CA713-D456-4ED1-9321-A485BB8C1920}" destId="{8627E15C-63DB-4EE2-9E5E-C7ECB99F468D}" srcOrd="0" destOrd="0" presId="urn:microsoft.com/office/officeart/2005/8/layout/hierarchy1"/>
    <dgm:cxn modelId="{6A68DEA9-5F2F-4D63-A71C-9F3D501B0771}" srcId="{3A1DBA80-6EE0-4E68-B154-A3E9B7EF4791}" destId="{02447814-97CB-4ECB-B299-98B8FFB7D778}" srcOrd="1" destOrd="0" parTransId="{324429ED-E8BA-4D86-B654-9368517618E6}" sibTransId="{E8D0B139-A28C-4A27-982F-E3BFC3CCF956}"/>
    <dgm:cxn modelId="{968C83B8-68AF-4AD3-8B59-6B1AD426683C}" type="presOf" srcId="{04FCEA23-5D9C-49C0-85C6-983D72F07C55}" destId="{41417329-F6FD-4AAD-87D5-DBB99CFB5628}" srcOrd="0" destOrd="0" presId="urn:microsoft.com/office/officeart/2005/8/layout/hierarchy1"/>
    <dgm:cxn modelId="{9A29E8CA-4518-4DD6-AA9C-0A28541B80DD}" type="presOf" srcId="{0FF17D16-4B9F-478C-BDA5-317FC4AE8F6C}" destId="{8F23D32B-B5BA-44DB-8E16-1C332CBCA6CD}" srcOrd="0" destOrd="0" presId="urn:microsoft.com/office/officeart/2005/8/layout/hierarchy1"/>
    <dgm:cxn modelId="{3AD9B8E0-4A06-496C-BE34-3F532D3E2996}" srcId="{DE297515-0873-49F7-8F96-75C82D6A5005}" destId="{04FCEA23-5D9C-49C0-85C6-983D72F07C55}" srcOrd="1" destOrd="0" parTransId="{0FF17D16-4B9F-478C-BDA5-317FC4AE8F6C}" sibTransId="{A56C1564-03A1-4719-9933-AC7D0FD4AF71}"/>
    <dgm:cxn modelId="{1CE244EF-01FF-4A9D-8CC5-E48DEE2347D7}" srcId="{DE297515-0873-49F7-8F96-75C82D6A5005}" destId="{E60137FB-4D4C-4784-9695-0D7CBBAC911F}" srcOrd="0" destOrd="0" parTransId="{E6947DD9-4CE0-4353-86D6-DD2D2761CE9D}" sibTransId="{AAA182C5-1DA9-4B17-97B4-E3184062FFBA}"/>
    <dgm:cxn modelId="{EA83BCF2-A293-4EAC-81BB-BF1C01B9BB10}" type="presOf" srcId="{36A967A6-733B-4D76-B412-CEA21112BA60}" destId="{4ED071E8-9872-4F06-AB77-7B3B0658F7BE}" srcOrd="0" destOrd="0" presId="urn:microsoft.com/office/officeart/2005/8/layout/hierarchy1"/>
    <dgm:cxn modelId="{512D5A7B-9D74-4067-B4C9-B55D51753656}" type="presParOf" srcId="{C9425118-4E8D-4E56-8C4B-4B151910FE2D}" destId="{BCE26459-35C2-4A9F-8E75-C72B0596305E}" srcOrd="0" destOrd="0" presId="urn:microsoft.com/office/officeart/2005/8/layout/hierarchy1"/>
    <dgm:cxn modelId="{718916B7-A18E-4807-836F-528018E8829A}" type="presParOf" srcId="{BCE26459-35C2-4A9F-8E75-C72B0596305E}" destId="{3D82791F-84E3-4C90-9CC5-6745B6368DE8}" srcOrd="0" destOrd="0" presId="urn:microsoft.com/office/officeart/2005/8/layout/hierarchy1"/>
    <dgm:cxn modelId="{CD148AB5-AF65-49E2-ABC9-1605D022502A}" type="presParOf" srcId="{3D82791F-84E3-4C90-9CC5-6745B6368DE8}" destId="{9B555EF3-57DA-4D6B-B3D4-4B1E9A7EE0B3}" srcOrd="0" destOrd="0" presId="urn:microsoft.com/office/officeart/2005/8/layout/hierarchy1"/>
    <dgm:cxn modelId="{19C70083-8BB8-4E72-B8D8-2A86B97CFBBA}" type="presParOf" srcId="{3D82791F-84E3-4C90-9CC5-6745B6368DE8}" destId="{4ED071E8-9872-4F06-AB77-7B3B0658F7BE}" srcOrd="1" destOrd="0" presId="urn:microsoft.com/office/officeart/2005/8/layout/hierarchy1"/>
    <dgm:cxn modelId="{4C01E64B-1736-4CE9-8B2B-756154D124DC}" type="presParOf" srcId="{BCE26459-35C2-4A9F-8E75-C72B0596305E}" destId="{01A26859-71B1-4929-ADF8-22CBFA6AA24E}" srcOrd="1" destOrd="0" presId="urn:microsoft.com/office/officeart/2005/8/layout/hierarchy1"/>
    <dgm:cxn modelId="{2C97B00B-3DC4-4BF5-B6E5-972A0E300107}" type="presParOf" srcId="{01A26859-71B1-4929-ADF8-22CBFA6AA24E}" destId="{D091A555-50AC-4437-8CB6-BDA3972D0FFE}" srcOrd="0" destOrd="0" presId="urn:microsoft.com/office/officeart/2005/8/layout/hierarchy1"/>
    <dgm:cxn modelId="{3D07367F-5EF5-4609-BA35-9B222978FFA5}" type="presParOf" srcId="{01A26859-71B1-4929-ADF8-22CBFA6AA24E}" destId="{378FB541-AE05-42BE-819B-9F7B20C710CB}" srcOrd="1" destOrd="0" presId="urn:microsoft.com/office/officeart/2005/8/layout/hierarchy1"/>
    <dgm:cxn modelId="{68C68589-123E-4B8C-9957-0B7B712EC342}" type="presParOf" srcId="{378FB541-AE05-42BE-819B-9F7B20C710CB}" destId="{DFE9FED0-5660-4CEF-8B82-521DAB21124A}" srcOrd="0" destOrd="0" presId="urn:microsoft.com/office/officeart/2005/8/layout/hierarchy1"/>
    <dgm:cxn modelId="{E6F9C721-64F8-4108-A935-9C94844966AE}" type="presParOf" srcId="{DFE9FED0-5660-4CEF-8B82-521DAB21124A}" destId="{1FAF83D9-78AF-4965-B6E9-C8B2220E0845}" srcOrd="0" destOrd="0" presId="urn:microsoft.com/office/officeart/2005/8/layout/hierarchy1"/>
    <dgm:cxn modelId="{A5D639EC-566C-4F0C-9EB6-16306A457C92}" type="presParOf" srcId="{DFE9FED0-5660-4CEF-8B82-521DAB21124A}" destId="{70F315BE-7587-4C3C-82C7-ECEA52CA016A}" srcOrd="1" destOrd="0" presId="urn:microsoft.com/office/officeart/2005/8/layout/hierarchy1"/>
    <dgm:cxn modelId="{18B78A75-CF34-48D6-93F0-8F464FFC97A9}" type="presParOf" srcId="{378FB541-AE05-42BE-819B-9F7B20C710CB}" destId="{31B3A700-7FA4-4535-92FA-D303C700A005}" srcOrd="1" destOrd="0" presId="urn:microsoft.com/office/officeart/2005/8/layout/hierarchy1"/>
    <dgm:cxn modelId="{9F509070-1E9C-44BC-8645-47C5501D88A5}" type="presParOf" srcId="{31B3A700-7FA4-4535-92FA-D303C700A005}" destId="{C104E950-2FF3-4597-855E-00C16B15F7A7}" srcOrd="0" destOrd="0" presId="urn:microsoft.com/office/officeart/2005/8/layout/hierarchy1"/>
    <dgm:cxn modelId="{3B0D1F76-1F92-4D9F-9D64-0C7B3A7DC01B}" type="presParOf" srcId="{31B3A700-7FA4-4535-92FA-D303C700A005}" destId="{33B7B53A-4AE6-447E-B702-1C78B318A841}" srcOrd="1" destOrd="0" presId="urn:microsoft.com/office/officeart/2005/8/layout/hierarchy1"/>
    <dgm:cxn modelId="{9A6A8AEB-6436-47C5-A2ED-A00AB20D2395}" type="presParOf" srcId="{33B7B53A-4AE6-447E-B702-1C78B318A841}" destId="{90481C3E-EAEB-44D7-8833-1AAB17EAB223}" srcOrd="0" destOrd="0" presId="urn:microsoft.com/office/officeart/2005/8/layout/hierarchy1"/>
    <dgm:cxn modelId="{BA37BA1A-CE8C-4CA9-8CDD-20BDA5CFD444}" type="presParOf" srcId="{90481C3E-EAEB-44D7-8833-1AAB17EAB223}" destId="{B7481C72-ECAE-465C-9BA2-B6565892287A}" srcOrd="0" destOrd="0" presId="urn:microsoft.com/office/officeart/2005/8/layout/hierarchy1"/>
    <dgm:cxn modelId="{790F824C-C423-418B-B50C-66E34B8F3E4C}" type="presParOf" srcId="{90481C3E-EAEB-44D7-8833-1AAB17EAB223}" destId="{B5851C82-E0C1-41FE-9C21-4134ABEC2BB3}" srcOrd="1" destOrd="0" presId="urn:microsoft.com/office/officeart/2005/8/layout/hierarchy1"/>
    <dgm:cxn modelId="{454C6F86-5722-419E-99F9-9A406329B910}" type="presParOf" srcId="{33B7B53A-4AE6-447E-B702-1C78B318A841}" destId="{F9636065-A723-4905-ABEE-13CDA762B1D4}" srcOrd="1" destOrd="0" presId="urn:microsoft.com/office/officeart/2005/8/layout/hierarchy1"/>
    <dgm:cxn modelId="{A1FA703B-EE6A-49ED-BE41-C5EEA713D637}" type="presParOf" srcId="{31B3A700-7FA4-4535-92FA-D303C700A005}" destId="{8F23D32B-B5BA-44DB-8E16-1C332CBCA6CD}" srcOrd="2" destOrd="0" presId="urn:microsoft.com/office/officeart/2005/8/layout/hierarchy1"/>
    <dgm:cxn modelId="{8335E3C1-DD3B-45B2-8EC3-B00B821BC2DD}" type="presParOf" srcId="{31B3A700-7FA4-4535-92FA-D303C700A005}" destId="{9C35625C-740A-4673-BD75-06F4C7A3022E}" srcOrd="3" destOrd="0" presId="urn:microsoft.com/office/officeart/2005/8/layout/hierarchy1"/>
    <dgm:cxn modelId="{619B5BD7-3A64-4EA5-98D7-363B39C1E16F}" type="presParOf" srcId="{9C35625C-740A-4673-BD75-06F4C7A3022E}" destId="{21B9EFEC-BCA3-4208-8AC4-0208B9C6B55C}" srcOrd="0" destOrd="0" presId="urn:microsoft.com/office/officeart/2005/8/layout/hierarchy1"/>
    <dgm:cxn modelId="{7070FDE9-E293-4DE0-8893-43D64CC269B9}" type="presParOf" srcId="{21B9EFEC-BCA3-4208-8AC4-0208B9C6B55C}" destId="{831B79A0-CBFE-46CC-BD25-A0C510A67150}" srcOrd="0" destOrd="0" presId="urn:microsoft.com/office/officeart/2005/8/layout/hierarchy1"/>
    <dgm:cxn modelId="{E4044E7B-D797-492C-B6B1-53A0D96B7A74}" type="presParOf" srcId="{21B9EFEC-BCA3-4208-8AC4-0208B9C6B55C}" destId="{41417329-F6FD-4AAD-87D5-DBB99CFB5628}" srcOrd="1" destOrd="0" presId="urn:microsoft.com/office/officeart/2005/8/layout/hierarchy1"/>
    <dgm:cxn modelId="{BA36D8CE-9E51-4F07-8C5D-88AE26CD0486}" type="presParOf" srcId="{9C35625C-740A-4673-BD75-06F4C7A3022E}" destId="{EC019969-5271-4C8B-96EF-5DCD126BA9A1}" srcOrd="1" destOrd="0" presId="urn:microsoft.com/office/officeart/2005/8/layout/hierarchy1"/>
    <dgm:cxn modelId="{4F947AC9-2509-492A-9C96-B16A4E2B952B}" type="presParOf" srcId="{C9425118-4E8D-4E56-8C4B-4B151910FE2D}" destId="{89815EFA-D637-44BB-AF8F-3006622C20A2}" srcOrd="1" destOrd="0" presId="urn:microsoft.com/office/officeart/2005/8/layout/hierarchy1"/>
    <dgm:cxn modelId="{5DA24F35-0609-4FD7-92EB-5E7C2039841F}" type="presParOf" srcId="{89815EFA-D637-44BB-AF8F-3006622C20A2}" destId="{38689B95-6787-4D87-9546-A8196BCBE858}" srcOrd="0" destOrd="0" presId="urn:microsoft.com/office/officeart/2005/8/layout/hierarchy1"/>
    <dgm:cxn modelId="{89D7D574-EF51-4F50-8136-5BF87A0BFB80}" type="presParOf" srcId="{38689B95-6787-4D87-9546-A8196BCBE858}" destId="{AC2BE8FD-53BD-404D-A3EA-4CE3ADDBEF51}" srcOrd="0" destOrd="0" presId="urn:microsoft.com/office/officeart/2005/8/layout/hierarchy1"/>
    <dgm:cxn modelId="{F75A8A39-E648-4653-8B0B-72DD55FFE8B0}" type="presParOf" srcId="{38689B95-6787-4D87-9546-A8196BCBE858}" destId="{0909153E-FBEC-4358-82D9-031869D1A77B}" srcOrd="1" destOrd="0" presId="urn:microsoft.com/office/officeart/2005/8/layout/hierarchy1"/>
    <dgm:cxn modelId="{AB71B7A2-DCA8-4E68-BA4B-E60B5DFE17C2}" type="presParOf" srcId="{89815EFA-D637-44BB-AF8F-3006622C20A2}" destId="{C5853E26-CA76-4805-A0AF-FEA6C3BF12FE}" srcOrd="1" destOrd="0" presId="urn:microsoft.com/office/officeart/2005/8/layout/hierarchy1"/>
    <dgm:cxn modelId="{68CCFD9F-EDE7-40BE-A768-A4B528BA095C}" type="presParOf" srcId="{C5853E26-CA76-4805-A0AF-FEA6C3BF12FE}" destId="{8627E15C-63DB-4EE2-9E5E-C7ECB99F468D}" srcOrd="0" destOrd="0" presId="urn:microsoft.com/office/officeart/2005/8/layout/hierarchy1"/>
    <dgm:cxn modelId="{42133099-8505-4D18-8DE0-08EF1936A380}" type="presParOf" srcId="{C5853E26-CA76-4805-A0AF-FEA6C3BF12FE}" destId="{FA8567A5-C692-463E-B2D1-28BE25455EE5}" srcOrd="1" destOrd="0" presId="urn:microsoft.com/office/officeart/2005/8/layout/hierarchy1"/>
    <dgm:cxn modelId="{038D0AAF-D23E-4B7A-9741-68998AF72A04}" type="presParOf" srcId="{FA8567A5-C692-463E-B2D1-28BE25455EE5}" destId="{C96FA736-3928-4B91-A684-547BF331D563}" srcOrd="0" destOrd="0" presId="urn:microsoft.com/office/officeart/2005/8/layout/hierarchy1"/>
    <dgm:cxn modelId="{6EB5B417-B639-4311-AE59-40590C18B81B}" type="presParOf" srcId="{C96FA736-3928-4B91-A684-547BF331D563}" destId="{647A168F-DA25-43EF-A8DE-CE4B94F983D9}" srcOrd="0" destOrd="0" presId="urn:microsoft.com/office/officeart/2005/8/layout/hierarchy1"/>
    <dgm:cxn modelId="{8E6DC6CB-744A-412E-AD7C-2BE0435864EF}" type="presParOf" srcId="{C96FA736-3928-4B91-A684-547BF331D563}" destId="{FE749480-0E75-40F6-B9D0-3A27FB56D754}" srcOrd="1" destOrd="0" presId="urn:microsoft.com/office/officeart/2005/8/layout/hierarchy1"/>
    <dgm:cxn modelId="{DA1AF459-EAE3-4386-8160-B6FCF2A9EC66}" type="presParOf" srcId="{FA8567A5-C692-463E-B2D1-28BE25455EE5}" destId="{9110E3B7-3241-4107-BB07-F257F162B8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BC3-E3F5-4F8B-A10F-C893D3C4B82A}">
      <dsp:nvSpPr>
        <dsp:cNvPr id="0" name=""/>
        <dsp:cNvSpPr/>
      </dsp:nvSpPr>
      <dsp:spPr>
        <a:xfrm>
          <a:off x="48" y="50400"/>
          <a:ext cx="4664533" cy="518400"/>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Data Needed: </a:t>
          </a:r>
        </a:p>
      </dsp:txBody>
      <dsp:txXfrm>
        <a:off x="48" y="50400"/>
        <a:ext cx="4664533" cy="518400"/>
      </dsp:txXfrm>
    </dsp:sp>
    <dsp:sp modelId="{755FBF99-599F-4EDB-840C-07CCEB92D579}">
      <dsp:nvSpPr>
        <dsp:cNvPr id="0" name=""/>
        <dsp:cNvSpPr/>
      </dsp:nvSpPr>
      <dsp:spPr>
        <a:xfrm>
          <a:off x="48" y="568800"/>
          <a:ext cx="4664533" cy="3952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Information regarding “union density” in OECD countries </a:t>
          </a:r>
        </a:p>
        <a:p>
          <a:pPr marL="342900" lvl="2" indent="-171450" algn="l" defTabSz="800100">
            <a:lnSpc>
              <a:spcPct val="90000"/>
            </a:lnSpc>
            <a:spcBef>
              <a:spcPct val="0"/>
            </a:spcBef>
            <a:spcAft>
              <a:spcPct val="15000"/>
            </a:spcAft>
            <a:buChar char="•"/>
          </a:pPr>
          <a:r>
            <a:rPr lang="en-US" sz="1800" kern="1200"/>
            <a:t>“Trade Union Density” expresses union membership as a proportion of the eligible workforce</a:t>
          </a:r>
        </a:p>
        <a:p>
          <a:pPr marL="171450" lvl="1" indent="-171450" algn="l" defTabSz="800100">
            <a:lnSpc>
              <a:spcPct val="90000"/>
            </a:lnSpc>
            <a:spcBef>
              <a:spcPct val="0"/>
            </a:spcBef>
            <a:spcAft>
              <a:spcPct val="15000"/>
            </a:spcAft>
            <a:buChar char="•"/>
          </a:pPr>
          <a:r>
            <a:rPr lang="en-US" sz="1800" kern="1200" dirty="0"/>
            <a:t>Information regarding income inequality and GDP in OECD countries</a:t>
          </a:r>
        </a:p>
        <a:p>
          <a:pPr marL="342900" lvl="2" indent="-171450" algn="l" defTabSz="800100">
            <a:lnSpc>
              <a:spcPct val="90000"/>
            </a:lnSpc>
            <a:spcBef>
              <a:spcPct val="0"/>
            </a:spcBef>
            <a:spcAft>
              <a:spcPct val="15000"/>
            </a:spcAft>
            <a:buChar char="•"/>
          </a:pPr>
          <a:r>
            <a:rPr lang="en-US" sz="1800" kern="1200"/>
            <a:t>The Gini Coefficient measures the extent to which the distribution of income among individuals or households within an economy deviates from a perfectly equal distribution </a:t>
          </a:r>
        </a:p>
      </dsp:txBody>
      <dsp:txXfrm>
        <a:off x="48" y="568800"/>
        <a:ext cx="4664533" cy="3952799"/>
      </dsp:txXfrm>
    </dsp:sp>
    <dsp:sp modelId="{41BDBBDE-961E-4C16-9FE1-41B04E676920}">
      <dsp:nvSpPr>
        <dsp:cNvPr id="0" name=""/>
        <dsp:cNvSpPr/>
      </dsp:nvSpPr>
      <dsp:spPr>
        <a:xfrm>
          <a:off x="5317617" y="50400"/>
          <a:ext cx="4664533" cy="518400"/>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Sources:</a:t>
          </a:r>
        </a:p>
      </dsp:txBody>
      <dsp:txXfrm>
        <a:off x="5317617" y="50400"/>
        <a:ext cx="4664533" cy="518400"/>
      </dsp:txXfrm>
    </dsp:sp>
    <dsp:sp modelId="{B0C69600-88EE-4CAD-8D51-771BFE250C34}">
      <dsp:nvSpPr>
        <dsp:cNvPr id="0" name=""/>
        <dsp:cNvSpPr/>
      </dsp:nvSpPr>
      <dsp:spPr>
        <a:xfrm>
          <a:off x="5317617" y="568800"/>
          <a:ext cx="4664533" cy="3952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Union Density Data Source: OECD (2021), Trade Union (database), stats.oecd.org </a:t>
          </a:r>
        </a:p>
        <a:p>
          <a:pPr marL="171450" lvl="1" indent="-171450" algn="l" defTabSz="800100">
            <a:lnSpc>
              <a:spcPct val="90000"/>
            </a:lnSpc>
            <a:spcBef>
              <a:spcPct val="0"/>
            </a:spcBef>
            <a:spcAft>
              <a:spcPct val="15000"/>
            </a:spcAft>
            <a:buChar char="•"/>
          </a:pPr>
          <a:r>
            <a:rPr lang="en-US" sz="1800" kern="1200"/>
            <a:t>Gini Coefficient Data Source: OECD (2021), Income Distribution (database), stats.oecd.org </a:t>
          </a:r>
        </a:p>
      </dsp:txBody>
      <dsp:txXfrm>
        <a:off x="5317617" y="568800"/>
        <a:ext cx="4664533" cy="3952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7E15C-63DB-4EE2-9E5E-C7ECB99F468D}">
      <dsp:nvSpPr>
        <dsp:cNvPr id="0" name=""/>
        <dsp:cNvSpPr/>
      </dsp:nvSpPr>
      <dsp:spPr>
        <a:xfrm>
          <a:off x="6463912" y="1120158"/>
          <a:ext cx="91440" cy="512872"/>
        </a:xfrm>
        <a:custGeom>
          <a:avLst/>
          <a:gdLst/>
          <a:ahLst/>
          <a:cxnLst/>
          <a:rect l="0" t="0" r="0" b="0"/>
          <a:pathLst>
            <a:path>
              <a:moveTo>
                <a:pt x="70884" y="0"/>
              </a:moveTo>
              <a:lnTo>
                <a:pt x="70884" y="349507"/>
              </a:lnTo>
              <a:lnTo>
                <a:pt x="45720" y="349507"/>
              </a:lnTo>
              <a:lnTo>
                <a:pt x="45720" y="512872"/>
              </a:lnTo>
            </a:path>
          </a:pathLst>
        </a:custGeom>
        <a:noFill/>
        <a:ln w="48000" cap="flat" cmpd="thickThin"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3D32B-B5BA-44DB-8E16-1C332CBCA6CD}">
      <dsp:nvSpPr>
        <dsp:cNvPr id="0" name=""/>
        <dsp:cNvSpPr/>
      </dsp:nvSpPr>
      <dsp:spPr>
        <a:xfrm>
          <a:off x="4354296" y="2752826"/>
          <a:ext cx="1077668" cy="512872"/>
        </a:xfrm>
        <a:custGeom>
          <a:avLst/>
          <a:gdLst/>
          <a:ahLst/>
          <a:cxnLst/>
          <a:rect l="0" t="0" r="0" b="0"/>
          <a:pathLst>
            <a:path>
              <a:moveTo>
                <a:pt x="0" y="0"/>
              </a:moveTo>
              <a:lnTo>
                <a:pt x="0" y="349507"/>
              </a:lnTo>
              <a:lnTo>
                <a:pt x="1077668" y="349507"/>
              </a:lnTo>
              <a:lnTo>
                <a:pt x="1077668" y="512872"/>
              </a:lnTo>
            </a:path>
          </a:pathLst>
        </a:custGeom>
        <a:noFill/>
        <a:ln w="48000" cap="flat" cmpd="thickThin"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4E950-2FF3-4597-855E-00C16B15F7A7}">
      <dsp:nvSpPr>
        <dsp:cNvPr id="0" name=""/>
        <dsp:cNvSpPr/>
      </dsp:nvSpPr>
      <dsp:spPr>
        <a:xfrm>
          <a:off x="3276627" y="2752826"/>
          <a:ext cx="1077668" cy="512872"/>
        </a:xfrm>
        <a:custGeom>
          <a:avLst/>
          <a:gdLst/>
          <a:ahLst/>
          <a:cxnLst/>
          <a:rect l="0" t="0" r="0" b="0"/>
          <a:pathLst>
            <a:path>
              <a:moveTo>
                <a:pt x="1077668" y="0"/>
              </a:moveTo>
              <a:lnTo>
                <a:pt x="1077668" y="349507"/>
              </a:lnTo>
              <a:lnTo>
                <a:pt x="0" y="349507"/>
              </a:lnTo>
              <a:lnTo>
                <a:pt x="0" y="512872"/>
              </a:lnTo>
            </a:path>
          </a:pathLst>
        </a:custGeom>
        <a:noFill/>
        <a:ln w="48000" cap="flat" cmpd="thickThin"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91A555-50AC-4437-8CB6-BDA3972D0FFE}">
      <dsp:nvSpPr>
        <dsp:cNvPr id="0" name=""/>
        <dsp:cNvSpPr/>
      </dsp:nvSpPr>
      <dsp:spPr>
        <a:xfrm>
          <a:off x="4308576" y="1120158"/>
          <a:ext cx="91440" cy="512872"/>
        </a:xfrm>
        <a:custGeom>
          <a:avLst/>
          <a:gdLst/>
          <a:ahLst/>
          <a:cxnLst/>
          <a:rect l="0" t="0" r="0" b="0"/>
          <a:pathLst>
            <a:path>
              <a:moveTo>
                <a:pt x="45720" y="0"/>
              </a:moveTo>
              <a:lnTo>
                <a:pt x="45720" y="512872"/>
              </a:lnTo>
            </a:path>
          </a:pathLst>
        </a:custGeom>
        <a:noFill/>
        <a:ln w="48000" cap="flat" cmpd="thickThin"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555EF3-57DA-4D6B-B3D4-4B1E9A7EE0B3}">
      <dsp:nvSpPr>
        <dsp:cNvPr id="0" name=""/>
        <dsp:cNvSpPr/>
      </dsp:nvSpPr>
      <dsp:spPr>
        <a:xfrm>
          <a:off x="3472567" y="363"/>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071E8-9872-4F06-AB77-7B3B0658F7BE}">
      <dsp:nvSpPr>
        <dsp:cNvPr id="0" name=""/>
        <dsp:cNvSpPr/>
      </dsp:nvSpPr>
      <dsp:spPr>
        <a:xfrm>
          <a:off x="3668507" y="186506"/>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Needed:</a:t>
          </a:r>
        </a:p>
      </dsp:txBody>
      <dsp:txXfrm>
        <a:off x="3701305" y="219304"/>
        <a:ext cx="1697861" cy="1054199"/>
      </dsp:txXfrm>
    </dsp:sp>
    <dsp:sp modelId="{1FAF83D9-78AF-4965-B6E9-C8B2220E0845}">
      <dsp:nvSpPr>
        <dsp:cNvPr id="0" name=""/>
        <dsp:cNvSpPr/>
      </dsp:nvSpPr>
      <dsp:spPr>
        <a:xfrm>
          <a:off x="3472567" y="1633031"/>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315BE-7587-4C3C-82C7-ECEA52CA016A}">
      <dsp:nvSpPr>
        <dsp:cNvPr id="0" name=""/>
        <dsp:cNvSpPr/>
      </dsp:nvSpPr>
      <dsp:spPr>
        <a:xfrm>
          <a:off x="3668507" y="1819173"/>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 way to delineate how the concept can be measured</a:t>
          </a:r>
        </a:p>
      </dsp:txBody>
      <dsp:txXfrm>
        <a:off x="3701305" y="1851971"/>
        <a:ext cx="1697861" cy="1054199"/>
      </dsp:txXfrm>
    </dsp:sp>
    <dsp:sp modelId="{B7481C72-ECAE-465C-9BA2-B6565892287A}">
      <dsp:nvSpPr>
        <dsp:cNvPr id="0" name=""/>
        <dsp:cNvSpPr/>
      </dsp:nvSpPr>
      <dsp:spPr>
        <a:xfrm>
          <a:off x="2394899" y="3265698"/>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51C82-E0C1-41FE-9C21-4134ABEC2BB3}">
      <dsp:nvSpPr>
        <dsp:cNvPr id="0" name=""/>
        <dsp:cNvSpPr/>
      </dsp:nvSpPr>
      <dsp:spPr>
        <a:xfrm>
          <a:off x="2590839" y="3451841"/>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The ITUC Global Rights Index is based on information recorded in the ITUC Survey, the world’s most comprehensive database on workers’ rights violations. It covers violations in law and in practice </a:t>
          </a:r>
        </a:p>
      </dsp:txBody>
      <dsp:txXfrm>
        <a:off x="2623637" y="3484639"/>
        <a:ext cx="1697861" cy="1054199"/>
      </dsp:txXfrm>
    </dsp:sp>
    <dsp:sp modelId="{831B79A0-CBFE-46CC-BD25-A0C510A67150}">
      <dsp:nvSpPr>
        <dsp:cNvPr id="0" name=""/>
        <dsp:cNvSpPr/>
      </dsp:nvSpPr>
      <dsp:spPr>
        <a:xfrm>
          <a:off x="4550235" y="3265698"/>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17329-F6FD-4AAD-87D5-DBB99CFB5628}">
      <dsp:nvSpPr>
        <dsp:cNvPr id="0" name=""/>
        <dsp:cNvSpPr/>
      </dsp:nvSpPr>
      <dsp:spPr>
        <a:xfrm>
          <a:off x="4746175" y="3451841"/>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Countries are rated on a scale from 1 to 5. A high score effectively means that many violations were committed which in turn results in a poor rating</a:t>
          </a:r>
        </a:p>
      </dsp:txBody>
      <dsp:txXfrm>
        <a:off x="4778973" y="3484639"/>
        <a:ext cx="1697861" cy="1054199"/>
      </dsp:txXfrm>
    </dsp:sp>
    <dsp:sp modelId="{AC2BE8FD-53BD-404D-A3EA-4CE3ADDBEF51}">
      <dsp:nvSpPr>
        <dsp:cNvPr id="0" name=""/>
        <dsp:cNvSpPr/>
      </dsp:nvSpPr>
      <dsp:spPr>
        <a:xfrm>
          <a:off x="5653068" y="363"/>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9153E-FBEC-4358-82D9-031869D1A77B}">
      <dsp:nvSpPr>
        <dsp:cNvPr id="0" name=""/>
        <dsp:cNvSpPr/>
      </dsp:nvSpPr>
      <dsp:spPr>
        <a:xfrm>
          <a:off x="5849008" y="186506"/>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Source: </a:t>
          </a:r>
        </a:p>
      </dsp:txBody>
      <dsp:txXfrm>
        <a:off x="5881806" y="219304"/>
        <a:ext cx="1697861" cy="1054199"/>
      </dsp:txXfrm>
    </dsp:sp>
    <dsp:sp modelId="{647A168F-DA25-43EF-A8DE-CE4B94F983D9}">
      <dsp:nvSpPr>
        <dsp:cNvPr id="0" name=""/>
        <dsp:cNvSpPr/>
      </dsp:nvSpPr>
      <dsp:spPr>
        <a:xfrm>
          <a:off x="5627903" y="1633031"/>
          <a:ext cx="1763457" cy="1119795"/>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49480-0E75-40F6-B9D0-3A27FB56D754}">
      <dsp:nvSpPr>
        <dsp:cNvPr id="0" name=""/>
        <dsp:cNvSpPr/>
      </dsp:nvSpPr>
      <dsp:spPr>
        <a:xfrm>
          <a:off x="5823843" y="1819173"/>
          <a:ext cx="1763457" cy="1119795"/>
        </a:xfrm>
        <a:prstGeom prst="roundRect">
          <a:avLst>
            <a:gd name="adj" fmla="val 10000"/>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International Trade Union Confederation</a:t>
          </a:r>
        </a:p>
      </dsp:txBody>
      <dsp:txXfrm>
        <a:off x="5856641" y="1851971"/>
        <a:ext cx="1697861" cy="10541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6/15/2021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6/15/2021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fontScale="90000"/>
          </a:bodyPr>
          <a:lstStyle/>
          <a:p>
            <a:r>
              <a:rPr lang="en-US" dirty="0"/>
              <a:t>Union density its Relationship with OTHER ECONOMIC measurements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2971806"/>
            <a:ext cx="10071099" cy="1684150"/>
          </a:xfrm>
        </p:spPr>
        <p:txBody>
          <a:bodyPr anchor="ctr">
            <a:normAutofit/>
          </a:bodyPr>
          <a:lstStyle/>
          <a:p>
            <a:r>
              <a:rPr lang="en-US" dirty="0"/>
              <a:t>Union Density and GDP</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3" name="TextBox 2">
            <a:extLst>
              <a:ext uri="{FF2B5EF4-FFF2-40B4-BE49-F238E27FC236}">
                <a16:creationId xmlns:a16="http://schemas.microsoft.com/office/drawing/2014/main" id="{DF71AE69-30F3-4232-A8F7-0EDAC72DF568}"/>
              </a:ext>
            </a:extLst>
          </p:cNvPr>
          <p:cNvSpPr txBox="1"/>
          <p:nvPr/>
        </p:nvSpPr>
        <p:spPr>
          <a:xfrm>
            <a:off x="1409311" y="1600200"/>
            <a:ext cx="9373378"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GDP and Union Density indicates a weak positive correlation (</a:t>
            </a:r>
            <a:r>
              <a:rPr lang="en-US" kern="1200" dirty="0" err="1">
                <a:latin typeface="+mn-lt"/>
                <a:ea typeface="+mn-ea"/>
                <a:cs typeface="+mn-cs"/>
              </a:rPr>
              <a:t>r-value</a:t>
            </a:r>
            <a:r>
              <a:rPr lang="en-US" kern="1200" dirty="0">
                <a:latin typeface="+mn-lt"/>
                <a:ea typeface="+mn-ea"/>
                <a:cs typeface="+mn-cs"/>
              </a:rPr>
              <a:t> = .36) between Union Density on the x-axis, and GDP on the y-axis.</a:t>
            </a:r>
          </a:p>
        </p:txBody>
      </p:sp>
      <p:pic>
        <p:nvPicPr>
          <p:cNvPr id="5" name="Picture 4" descr="Chart, scatter chart&#10;&#10;Description automatically generated">
            <a:extLst>
              <a:ext uri="{FF2B5EF4-FFF2-40B4-BE49-F238E27FC236}">
                <a16:creationId xmlns:a16="http://schemas.microsoft.com/office/drawing/2014/main" id="{534A769F-63E5-49A4-82CA-54629A902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212" y="1744825"/>
            <a:ext cx="7405577" cy="4943222"/>
          </a:xfrm>
          <a:prstGeom prst="rect">
            <a:avLst/>
          </a:prstGeom>
          <a:noFill/>
        </p:spPr>
      </p:pic>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endParaRPr lang="en-US" kern="1200" dirty="0">
              <a:latin typeface="+mn-lt"/>
              <a:ea typeface="+mn-ea"/>
              <a:cs typeface="+mn-cs"/>
            </a:endParaRPr>
          </a:p>
        </p:txBody>
      </p:sp>
    </p:spTree>
    <p:extLst>
      <p:ext uri="{BB962C8B-B14F-4D97-AF65-F5344CB8AC3E}">
        <p14:creationId xmlns:p14="http://schemas.microsoft.com/office/powerpoint/2010/main" val="38827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600200"/>
            <a:ext cx="4572000" cy="2141376"/>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countries are separated into regions, one can see a moderate positive correlation in the Western countries, but interestingly, a weak negative correlation in the Scandinavian countries.</a:t>
            </a:r>
          </a:p>
        </p:txBody>
      </p:sp>
      <p:pic>
        <p:nvPicPr>
          <p:cNvPr id="6" name="Picture 5" descr="Graphical user interface, calendar&#10;&#10;Description automatically generated">
            <a:extLst>
              <a:ext uri="{FF2B5EF4-FFF2-40B4-BE49-F238E27FC236}">
                <a16:creationId xmlns:a16="http://schemas.microsoft.com/office/drawing/2014/main" id="{969A2AA2-B138-4291-99D0-BD4D6F974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900" y="924345"/>
            <a:ext cx="6032241" cy="6032241"/>
          </a:xfrm>
          <a:prstGeom prst="rect">
            <a:avLst/>
          </a:prstGeom>
          <a:noFill/>
        </p:spPr>
      </p:pic>
    </p:spTree>
    <p:extLst>
      <p:ext uri="{BB962C8B-B14F-4D97-AF65-F5344CB8AC3E}">
        <p14:creationId xmlns:p14="http://schemas.microsoft.com/office/powerpoint/2010/main" val="31584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Statistical Outliers</a:t>
            </a:r>
          </a:p>
        </p:txBody>
      </p:sp>
      <p:sp>
        <p:nvSpPr>
          <p:cNvPr id="4" name="Text Placeholder 3"/>
          <p:cNvSpPr>
            <a:spLocks noGrp="1"/>
          </p:cNvSpPr>
          <p:nvPr>
            <p:ph type="body" sz="half" idx="2"/>
          </p:nvPr>
        </p:nvSpPr>
        <p:spPr/>
        <p:txBody>
          <a:bodyPr/>
          <a:lstStyle/>
          <a:p>
            <a:r>
              <a:rPr lang="en-US" dirty="0"/>
              <a:t>After calculating the Inter-Quartile Ranges for both GDP and Union Density and removing the datapoints outside those ranges the </a:t>
            </a:r>
            <a:r>
              <a:rPr lang="en-US" dirty="0" err="1"/>
              <a:t>r-value</a:t>
            </a:r>
            <a:r>
              <a:rPr lang="en-US" dirty="0"/>
              <a:t> increases to 0.49.</a:t>
            </a:r>
          </a:p>
        </p:txBody>
      </p:sp>
      <p:pic>
        <p:nvPicPr>
          <p:cNvPr id="8" name="Picture Placeholder 7" descr="Chart, scatter chart&#10;&#10;Description automatically generated">
            <a:extLst>
              <a:ext uri="{FF2B5EF4-FFF2-40B4-BE49-F238E27FC236}">
                <a16:creationId xmlns:a16="http://schemas.microsoft.com/office/drawing/2014/main" id="{012DA3F0-3FB1-414C-834D-1ABD4CA3F2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13" r="3113"/>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C034-844B-49C9-A6A1-ABF1D7F37A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C06DF0-E606-4688-B6F6-8AE4AEADDF42}"/>
              </a:ext>
            </a:extLst>
          </p:cNvPr>
          <p:cNvSpPr>
            <a:spLocks noGrp="1"/>
          </p:cNvSpPr>
          <p:nvPr>
            <p:ph idx="1"/>
          </p:nvPr>
        </p:nvSpPr>
        <p:spPr/>
        <p:txBody>
          <a:bodyPr/>
          <a:lstStyle/>
          <a:p>
            <a:r>
              <a:rPr lang="en-US" dirty="0"/>
              <a:t>In the OECD there appears to be a moderate positive correlation between Union Density and GDP. Meaning that as Union Density increases there is a moderate increase in GDP.</a:t>
            </a:r>
          </a:p>
        </p:txBody>
      </p:sp>
    </p:spTree>
    <p:extLst>
      <p:ext uri="{BB962C8B-B14F-4D97-AF65-F5344CB8AC3E}">
        <p14:creationId xmlns:p14="http://schemas.microsoft.com/office/powerpoint/2010/main" val="2229617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237F72C-8E6A-409C-9FBA-98EAE4D051DF}"/>
              </a:ext>
            </a:extLst>
          </p:cNvPr>
          <p:cNvSpPr>
            <a:spLocks noGrp="1"/>
          </p:cNvSpPr>
          <p:nvPr>
            <p:ph type="title"/>
          </p:nvPr>
        </p:nvSpPr>
        <p:spPr>
          <a:xfrm>
            <a:off x="1104900" y="76200"/>
            <a:ext cx="9980682" cy="1096962"/>
          </a:xfrm>
        </p:spPr>
        <p:txBody>
          <a:bodyPr anchor="b">
            <a:normAutofit/>
          </a:bodyPr>
          <a:lstStyle/>
          <a:p>
            <a:r>
              <a:rPr lang="en-US" dirty="0"/>
              <a:t>How does the political and legal environment within each country affect income inequality?</a:t>
            </a:r>
          </a:p>
        </p:txBody>
      </p:sp>
      <p:graphicFrame>
        <p:nvGraphicFramePr>
          <p:cNvPr id="20" name="Text Placeholder 9">
            <a:extLst>
              <a:ext uri="{FF2B5EF4-FFF2-40B4-BE49-F238E27FC236}">
                <a16:creationId xmlns:a16="http://schemas.microsoft.com/office/drawing/2014/main" id="{C7511F6A-164C-4E9A-B6D9-0FB2C555CCAF}"/>
              </a:ext>
            </a:extLst>
          </p:cNvPr>
          <p:cNvGraphicFramePr/>
          <p:nvPr>
            <p:extLst>
              <p:ext uri="{D42A27DB-BD31-4B8C-83A1-F6EECF244321}">
                <p14:modId xmlns:p14="http://schemas.microsoft.com/office/powerpoint/2010/main" val="2530736392"/>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3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3" name="TextBox 2">
            <a:extLst>
              <a:ext uri="{FF2B5EF4-FFF2-40B4-BE49-F238E27FC236}">
                <a16:creationId xmlns:a16="http://schemas.microsoft.com/office/drawing/2014/main" id="{8DD92B05-C73E-4809-B665-676C1440AB3F}"/>
              </a:ext>
            </a:extLst>
          </p:cNvPr>
          <p:cNvSpPr txBox="1"/>
          <p:nvPr/>
        </p:nvSpPr>
        <p:spPr>
          <a:xfrm>
            <a:off x="1104900" y="1600200"/>
            <a:ext cx="3396996" cy="4572000"/>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Conclusion: Countries with a more labor union “friendly” political and legal environment appear to have lower levels of income inequality on average and as the climate becomes less friendly to labor unions the average level of income inequality increases. </a:t>
            </a:r>
          </a:p>
          <a:p>
            <a:pPr>
              <a:lnSpc>
                <a:spcPct val="90000"/>
              </a:lnSpc>
              <a:spcBef>
                <a:spcPts val="1200"/>
              </a:spcBef>
            </a:pPr>
            <a:r>
              <a:rPr lang="en-US" kern="1200" dirty="0">
                <a:latin typeface="+mn-lt"/>
                <a:ea typeface="+mn-ea"/>
                <a:cs typeface="+mn-cs"/>
              </a:rPr>
              <a:t>Interestingly this is not true for the three OECD countries with the worst political and legal climate for labor unions.</a:t>
            </a:r>
          </a:p>
        </p:txBody>
      </p:sp>
      <p:pic>
        <p:nvPicPr>
          <p:cNvPr id="6" name="Content Placeholder 5" descr="Icon&#10;&#10;Description automatically generated">
            <a:extLst>
              <a:ext uri="{FF2B5EF4-FFF2-40B4-BE49-F238E27FC236}">
                <a16:creationId xmlns:a16="http://schemas.microsoft.com/office/drawing/2014/main" id="{53315586-7347-46E6-96D1-B73B062FE38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654671" y="1742562"/>
            <a:ext cx="6430912" cy="4287275"/>
          </a:xfrm>
          <a:noFill/>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096962"/>
          </a:xfrm>
        </p:spPr>
        <p:txBody>
          <a:bodyPr anchor="b">
            <a:normAutofit/>
          </a:bodyPr>
          <a:lstStyle/>
          <a:p>
            <a:r>
              <a:rPr lang="en-US" dirty="0"/>
              <a:t>Preliminary Information</a:t>
            </a:r>
          </a:p>
        </p:txBody>
      </p:sp>
      <p:sp>
        <p:nvSpPr>
          <p:cNvPr id="18" name="Content Placeholder 13"/>
          <p:cNvSpPr>
            <a:spLocks noGrp="1"/>
          </p:cNvSpPr>
          <p:nvPr>
            <p:ph sz="half" idx="1"/>
          </p:nvPr>
        </p:nvSpPr>
        <p:spPr>
          <a:xfrm>
            <a:off x="1104900" y="1600200"/>
            <a:ext cx="4914900" cy="4571999"/>
          </a:xfrm>
        </p:spPr>
        <p:txBody>
          <a:bodyPr>
            <a:normAutofit/>
          </a:bodyPr>
          <a:lstStyle/>
          <a:p>
            <a:pPr>
              <a:spcAft>
                <a:spcPts val="600"/>
              </a:spcAft>
            </a:pPr>
            <a:r>
              <a:rPr lang="en-US"/>
              <a:t>Over the last forty years, the legal and political climate in the United States has become very hostile to labor unions. </a:t>
            </a:r>
          </a:p>
          <a:p>
            <a:pPr>
              <a:spcAft>
                <a:spcPts val="600"/>
              </a:spcAft>
            </a:pPr>
            <a:r>
              <a:rPr lang="en-US"/>
              <a:t>The 2016 Republican Party platform declared: "[w]e support the right of states to enact Right-to-Work laws and call for a national law to protect the economic liberty of the modern workforce.“</a:t>
            </a:r>
          </a:p>
          <a:p>
            <a:pPr>
              <a:spcAft>
                <a:spcPts val="600"/>
              </a:spcAft>
            </a:pPr>
            <a:r>
              <a:rPr lang="en-US"/>
              <a:t>Since 1980 the amount of workers in the United States that are members of a labor union has declined drastically.</a:t>
            </a:r>
          </a:p>
        </p:txBody>
      </p:sp>
      <p:pic>
        <p:nvPicPr>
          <p:cNvPr id="3" name="Content Placeholder 2" descr="Chart, line chart&#10;&#10;Description automatically generated">
            <a:extLst>
              <a:ext uri="{FF2B5EF4-FFF2-40B4-BE49-F238E27FC236}">
                <a16:creationId xmlns:a16="http://schemas.microsoft.com/office/drawing/2014/main" id="{69282B0C-935E-48C1-9AF2-59020399847C}"/>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tretch/>
        </p:blipFill>
        <p:spPr>
          <a:xfrm>
            <a:off x="6172200" y="2596038"/>
            <a:ext cx="4914900" cy="2580322"/>
          </a:xfrm>
          <a:noFill/>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082C-504E-42FE-9F73-7BDC4655D07A}"/>
              </a:ext>
            </a:extLst>
          </p:cNvPr>
          <p:cNvSpPr>
            <a:spLocks noGrp="1"/>
          </p:cNvSpPr>
          <p:nvPr>
            <p:ph type="title"/>
          </p:nvPr>
        </p:nvSpPr>
        <p:spPr/>
        <p:txBody>
          <a:bodyPr/>
          <a:lstStyle/>
          <a:p>
            <a:r>
              <a:rPr lang="en-US" dirty="0"/>
              <a:t>Union Density and Income inequality</a:t>
            </a:r>
          </a:p>
        </p:txBody>
      </p:sp>
    </p:spTree>
    <p:extLst>
      <p:ext uri="{BB962C8B-B14F-4D97-AF65-F5344CB8AC3E}">
        <p14:creationId xmlns:p14="http://schemas.microsoft.com/office/powerpoint/2010/main" val="385046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What is the relationship between union density and income inequality within the countries of the OECD?</a:t>
            </a:r>
          </a:p>
        </p:txBody>
      </p:sp>
      <p:graphicFrame>
        <p:nvGraphicFramePr>
          <p:cNvPr id="6" name="Content Placeholder 3">
            <a:extLst>
              <a:ext uri="{FF2B5EF4-FFF2-40B4-BE49-F238E27FC236}">
                <a16:creationId xmlns:a16="http://schemas.microsoft.com/office/drawing/2014/main" id="{0DC50838-06B5-4B95-B750-4E5267E4A725}"/>
              </a:ext>
            </a:extLst>
          </p:cNvPr>
          <p:cNvGraphicFramePr>
            <a:graphicFrameLocks noGrp="1"/>
          </p:cNvGraphicFramePr>
          <p:nvPr>
            <p:ph idx="1"/>
            <p:extLst>
              <p:ext uri="{D42A27DB-BD31-4B8C-83A1-F6EECF244321}">
                <p14:modId xmlns:p14="http://schemas.microsoft.com/office/powerpoint/2010/main" val="364687396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data between 2009 and 2019 indicates there is a weak and negative correlation between Union Density and Income Inequality in the OECD countries.</a:t>
            </a:r>
          </a:p>
        </p:txBody>
      </p:sp>
      <p:pic>
        <p:nvPicPr>
          <p:cNvPr id="7" name="Content Placeholder 6" descr="Chart, scatter chart&#10;&#10;Description automatically generated">
            <a:extLst>
              <a:ext uri="{FF2B5EF4-FFF2-40B4-BE49-F238E27FC236}">
                <a16:creationId xmlns:a16="http://schemas.microsoft.com/office/drawing/2014/main" id="{F58D0EAA-30CE-42BF-B981-54FA28F579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198927" y="2055303"/>
            <a:ext cx="9794146" cy="3917657"/>
          </a:xfrm>
          <a:noFill/>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The same analysis, with the countries of the OECD grouped by region indicates the data from the Latin American countries </a:t>
            </a:r>
            <a:r>
              <a:rPr lang="en-US" dirty="0"/>
              <a:t>are statistical outliers. </a:t>
            </a:r>
            <a:endParaRPr lang="en-US" kern="1200" dirty="0">
              <a:latin typeface="+mn-lt"/>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3F451B70-EA03-4042-801D-50AC4271B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57" y="2014056"/>
            <a:ext cx="8925886" cy="4462943"/>
          </a:xfrm>
          <a:prstGeom prst="rect">
            <a:avLst/>
          </a:prstGeom>
        </p:spPr>
      </p:pic>
    </p:spTree>
    <p:extLst>
      <p:ext uri="{BB962C8B-B14F-4D97-AF65-F5344CB8AC3E}">
        <p14:creationId xmlns:p14="http://schemas.microsoft.com/office/powerpoint/2010/main" val="39253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Latin American countries are removed from the analysis the correlation is stronger. The “</a:t>
            </a:r>
            <a:r>
              <a:rPr lang="en-US" kern="1200" dirty="0" err="1">
                <a:latin typeface="+mn-lt"/>
                <a:ea typeface="+mn-ea"/>
                <a:cs typeface="+mn-cs"/>
              </a:rPr>
              <a:t>r-value</a:t>
            </a:r>
            <a:r>
              <a:rPr lang="en-US" kern="1200" dirty="0">
                <a:latin typeface="+mn-lt"/>
                <a:ea typeface="+mn-ea"/>
                <a:cs typeface="+mn-cs"/>
              </a:rPr>
              <a:t>” increases to -0.52.</a:t>
            </a:r>
          </a:p>
        </p:txBody>
      </p:sp>
      <p:pic>
        <p:nvPicPr>
          <p:cNvPr id="4" name="Picture 3" descr="Chart, scatter chart&#10;&#10;Description automatically generated">
            <a:extLst>
              <a:ext uri="{FF2B5EF4-FFF2-40B4-BE49-F238E27FC236}">
                <a16:creationId xmlns:a16="http://schemas.microsoft.com/office/drawing/2014/main" id="{B9FAB5E2-D084-4C7A-B52E-37D3B9CE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92000" cy="4876800"/>
          </a:xfrm>
          <a:prstGeom prst="rect">
            <a:avLst/>
          </a:prstGeom>
        </p:spPr>
      </p:pic>
    </p:spTree>
    <p:extLst>
      <p:ext uri="{BB962C8B-B14F-4D97-AF65-F5344CB8AC3E}">
        <p14:creationId xmlns:p14="http://schemas.microsoft.com/office/powerpoint/2010/main" val="169644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pic>
        <p:nvPicPr>
          <p:cNvPr id="5" name="Picture 4" descr="A picture containing text, shoji, crossword puzzle, station&#10;&#10;Description automatically generated">
            <a:extLst>
              <a:ext uri="{FF2B5EF4-FFF2-40B4-BE49-F238E27FC236}">
                <a16:creationId xmlns:a16="http://schemas.microsoft.com/office/drawing/2014/main" id="{886545F4-75C4-4794-AB3B-484F6D60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6751"/>
            <a:ext cx="12192000" cy="4785049"/>
          </a:xfrm>
          <a:prstGeom prst="rect">
            <a:avLst/>
          </a:prstGeom>
        </p:spPr>
      </p:pic>
    </p:spTree>
    <p:extLst>
      <p:ext uri="{BB962C8B-B14F-4D97-AF65-F5344CB8AC3E}">
        <p14:creationId xmlns:p14="http://schemas.microsoft.com/office/powerpoint/2010/main" val="170202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C034-844B-49C9-A6A1-ABF1D7F37A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C06DF0-E606-4688-B6F6-8AE4AEADDF42}"/>
              </a:ext>
            </a:extLst>
          </p:cNvPr>
          <p:cNvSpPr>
            <a:spLocks noGrp="1"/>
          </p:cNvSpPr>
          <p:nvPr>
            <p:ph idx="1"/>
          </p:nvPr>
        </p:nvSpPr>
        <p:spPr/>
        <p:txBody>
          <a:bodyPr/>
          <a:lstStyle/>
          <a:p>
            <a:r>
              <a:rPr lang="en-US" dirty="0"/>
              <a:t>In the OECD there appears to be a moderate negative correlation between Union Density and the Gini Coefficient. Meaning that as Union Density increases there is a moderate decrease in income inequality.</a:t>
            </a:r>
          </a:p>
        </p:txBody>
      </p:sp>
    </p:spTree>
    <p:extLst>
      <p:ext uri="{BB962C8B-B14F-4D97-AF65-F5344CB8AC3E}">
        <p14:creationId xmlns:p14="http://schemas.microsoft.com/office/powerpoint/2010/main" val="400479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683</TotalTime>
  <Words>705</Words>
  <Application>Microsoft Office PowerPoint</Application>
  <PresentationFormat>Widescreen</PresentationFormat>
  <Paragraphs>47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Euphemia</vt:lpstr>
      <vt:lpstr>Plantagenet Cherokee</vt:lpstr>
      <vt:lpstr>Wingdings</vt:lpstr>
      <vt:lpstr>Academic Literature 16x9</vt:lpstr>
      <vt:lpstr>Union density its Relationship with OTHER ECONOMIC measurements</vt:lpstr>
      <vt:lpstr>Preliminary Information</vt:lpstr>
      <vt:lpstr>Union Density and Income inequality</vt:lpstr>
      <vt:lpstr>What is the relationship between union density and income inequality within the countries of the OECD?</vt:lpstr>
      <vt:lpstr>Analysis</vt:lpstr>
      <vt:lpstr>Analysis</vt:lpstr>
      <vt:lpstr>Analysis</vt:lpstr>
      <vt:lpstr>Analysis</vt:lpstr>
      <vt:lpstr>Conclusion</vt:lpstr>
      <vt:lpstr>Union Density and GDP</vt:lpstr>
      <vt:lpstr>Analysis</vt:lpstr>
      <vt:lpstr>Analysis</vt:lpstr>
      <vt:lpstr>Removing Statistical Outliers</vt:lpstr>
      <vt:lpstr>Conclusion</vt:lpstr>
      <vt:lpstr>How does the political and legal environment within each country affect income inequality?</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density and income inequality</dc:title>
  <dc:creator>Berry, Matthew J</dc:creator>
  <cp:lastModifiedBy>Matthew Berry</cp:lastModifiedBy>
  <cp:revision>15</cp:revision>
  <dcterms:created xsi:type="dcterms:W3CDTF">2021-04-27T18:33:46Z</dcterms:created>
  <dcterms:modified xsi:type="dcterms:W3CDTF">2021-06-15T20:31:32Z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