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58" r:id="rId7"/>
    <p:sldId id="260" r:id="rId8"/>
    <p:sldId id="269" r:id="rId9"/>
    <p:sldId id="270" r:id="rId10"/>
    <p:sldId id="271" r:id="rId11"/>
    <p:sldId id="268" r:id="rId12"/>
    <p:sldId id="272" r:id="rId13"/>
    <p:sldId id="273" r:id="rId14"/>
    <p:sldId id="266" r:id="rId15"/>
    <p:sldId id="27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103" d="100"/>
          <a:sy n="103" d="100"/>
        </p:scale>
        <p:origin x="126" y="3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6/14/2021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6/14/2021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6/14/2021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6/14/2021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6/14/2021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6/14/2021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6/14/2021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6/14/2021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6/14/2021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6/14/2021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fontScale="90000"/>
          </a:bodyPr>
          <a:lstStyle/>
          <a:p>
            <a:r>
              <a:rPr lang="en-US" dirty="0"/>
              <a:t>Union density and OTHER ECONOMIC INDICATORS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600200"/>
            <a:ext cx="4572000" cy="2141376"/>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When the countries are separated into regions, one can see a moderate positive correlation in the Western countries, but interestingly, a weak negative correlation in the </a:t>
            </a:r>
            <a:r>
              <a:rPr lang="en-US" kern="1200" dirty="0" err="1">
                <a:latin typeface="+mn-lt"/>
                <a:ea typeface="+mn-ea"/>
                <a:cs typeface="+mn-cs"/>
              </a:rPr>
              <a:t>Scandanavian</a:t>
            </a:r>
            <a:r>
              <a:rPr lang="en-US" kern="1200" dirty="0">
                <a:latin typeface="+mn-lt"/>
                <a:ea typeface="+mn-ea"/>
                <a:cs typeface="+mn-cs"/>
              </a:rPr>
              <a:t> countries.</a:t>
            </a:r>
          </a:p>
        </p:txBody>
      </p:sp>
      <p:pic>
        <p:nvPicPr>
          <p:cNvPr id="6" name="Picture 5" descr="Graphical user interface, calendar&#10;&#10;Description automatically generated">
            <a:extLst>
              <a:ext uri="{FF2B5EF4-FFF2-40B4-BE49-F238E27FC236}">
                <a16:creationId xmlns:a16="http://schemas.microsoft.com/office/drawing/2014/main" id="{969A2AA2-B138-4291-99D0-BD4D6F974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900" y="924345"/>
            <a:ext cx="6032241" cy="6032241"/>
          </a:xfrm>
          <a:prstGeom prst="rect">
            <a:avLst/>
          </a:prstGeom>
          <a:noFill/>
        </p:spPr>
      </p:pic>
    </p:spTree>
    <p:extLst>
      <p:ext uri="{BB962C8B-B14F-4D97-AF65-F5344CB8AC3E}">
        <p14:creationId xmlns:p14="http://schemas.microsoft.com/office/powerpoint/2010/main" val="3158431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Statistical Outliers</a:t>
            </a:r>
          </a:p>
        </p:txBody>
      </p:sp>
      <p:sp>
        <p:nvSpPr>
          <p:cNvPr id="4" name="Text Placeholder 3"/>
          <p:cNvSpPr>
            <a:spLocks noGrp="1"/>
          </p:cNvSpPr>
          <p:nvPr>
            <p:ph type="body" sz="half" idx="2"/>
          </p:nvPr>
        </p:nvSpPr>
        <p:spPr/>
        <p:txBody>
          <a:bodyPr/>
          <a:lstStyle/>
          <a:p>
            <a:r>
              <a:rPr lang="en-US" dirty="0"/>
              <a:t>After calculating the Inter-Quartile Ranges for both GDP and Union Density and removing the datapoints outside those ranges the </a:t>
            </a:r>
            <a:r>
              <a:rPr lang="en-US" dirty="0" err="1"/>
              <a:t>r-value</a:t>
            </a:r>
            <a:r>
              <a:rPr lang="en-US" dirty="0"/>
              <a:t> to 0.49.</a:t>
            </a:r>
          </a:p>
        </p:txBody>
      </p:sp>
      <p:pic>
        <p:nvPicPr>
          <p:cNvPr id="8" name="Picture Placeholder 7" descr="Chart, scatter chart&#10;&#10;Description automatically generated">
            <a:extLst>
              <a:ext uri="{FF2B5EF4-FFF2-40B4-BE49-F238E27FC236}">
                <a16:creationId xmlns:a16="http://schemas.microsoft.com/office/drawing/2014/main" id="{012DA3F0-3FB1-414C-834D-1ABD4CA3F2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113" r="3113"/>
          <a:stretch>
            <a:fillRect/>
          </a:stretch>
        </p:blipFill>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22A927E-65EE-435C-B567-9B75E6DEFE70}"/>
              </a:ext>
            </a:extLst>
          </p:cNvPr>
          <p:cNvSpPr>
            <a:spLocks noGrp="1"/>
          </p:cNvSpPr>
          <p:nvPr>
            <p:ph type="body" sz="half" idx="2"/>
          </p:nvPr>
        </p:nvSpPr>
        <p:spPr>
          <a:xfrm>
            <a:off x="1104900" y="1600200"/>
            <a:ext cx="9859511" cy="4572000"/>
          </a:xfrm>
        </p:spPr>
        <p:txBody>
          <a:bodyPr>
            <a:normAutofit/>
          </a:bodyPr>
          <a:lstStyle/>
          <a:p>
            <a:r>
              <a:rPr lang="en-US" dirty="0"/>
              <a:t>Data Needed:</a:t>
            </a:r>
          </a:p>
          <a:p>
            <a:r>
              <a:rPr lang="en-US" dirty="0"/>
              <a:t>A way to delineate how the concept can be measured</a:t>
            </a:r>
          </a:p>
          <a:p>
            <a:r>
              <a:rPr lang="en-US" dirty="0"/>
              <a:t>The ITUC Global Rights Index is based on information recorded in the ITUC Survey, the world’s most comprehensive database on workers’ rights violations. It covers violations in law and in practice </a:t>
            </a:r>
          </a:p>
          <a:p>
            <a:r>
              <a:rPr lang="en-US" dirty="0"/>
              <a:t>Countries are rated on a scale from 1 to 5. A high score effectively means that a large number of violations were committed which in turn results in a poor rating</a:t>
            </a:r>
          </a:p>
          <a:p>
            <a:r>
              <a:rPr lang="en-US" dirty="0"/>
              <a:t>Data Source: </a:t>
            </a:r>
          </a:p>
          <a:p>
            <a:r>
              <a:rPr lang="en-US" dirty="0"/>
              <a:t>International Trade Union Confederation</a:t>
            </a:r>
          </a:p>
          <a:p>
            <a:r>
              <a:rPr lang="en-US" dirty="0"/>
              <a:t>Analysis:</a:t>
            </a:r>
          </a:p>
          <a:p>
            <a:r>
              <a:rPr lang="en-US" dirty="0"/>
              <a:t>OECD countries where the political and legal systems are more friendly to labor unions tend to have a lower average Gini coefficient. Interestingly, this is not true for the three countries rated most poorly</a:t>
            </a:r>
          </a:p>
          <a:p>
            <a:endParaRPr lang="en-US" dirty="0"/>
          </a:p>
        </p:txBody>
      </p:sp>
      <p:sp>
        <p:nvSpPr>
          <p:cNvPr id="12" name="Title 11">
            <a:extLst>
              <a:ext uri="{FF2B5EF4-FFF2-40B4-BE49-F238E27FC236}">
                <a16:creationId xmlns:a16="http://schemas.microsoft.com/office/drawing/2014/main" id="{B237F72C-8E6A-409C-9FBA-98EAE4D051DF}"/>
              </a:ext>
            </a:extLst>
          </p:cNvPr>
          <p:cNvSpPr>
            <a:spLocks noGrp="1"/>
          </p:cNvSpPr>
          <p:nvPr>
            <p:ph type="title"/>
          </p:nvPr>
        </p:nvSpPr>
        <p:spPr/>
        <p:txBody>
          <a:bodyPr/>
          <a:lstStyle/>
          <a:p>
            <a:r>
              <a:rPr lang="en-US" dirty="0"/>
              <a:t>How does the political and legal environment within each country affect income inequality?</a:t>
            </a:r>
          </a:p>
        </p:txBody>
      </p:sp>
    </p:spTree>
    <p:extLst>
      <p:ext uri="{BB962C8B-B14F-4D97-AF65-F5344CB8AC3E}">
        <p14:creationId xmlns:p14="http://schemas.microsoft.com/office/powerpoint/2010/main" val="64936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ITUC</a:t>
            </a:r>
          </a:p>
        </p:txBody>
      </p:sp>
      <p:pic>
        <p:nvPicPr>
          <p:cNvPr id="6" name="Content Placeholder 5" descr="Icon&#10;&#10;Description automatically generated">
            <a:extLst>
              <a:ext uri="{FF2B5EF4-FFF2-40B4-BE49-F238E27FC236}">
                <a16:creationId xmlns:a16="http://schemas.microsoft.com/office/drawing/2014/main" id="{53315586-7347-46E6-96D1-B73B062FE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600200"/>
            <a:ext cx="6857999" cy="4572000"/>
          </a:xfrm>
          <a:noFill/>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QUESTIONS</a:t>
            </a:r>
          </a:p>
        </p:txBody>
      </p:sp>
      <p:sp>
        <p:nvSpPr>
          <p:cNvPr id="14" name="Content Placeholder 13"/>
          <p:cNvSpPr>
            <a:spLocks noGrp="1"/>
          </p:cNvSpPr>
          <p:nvPr>
            <p:ph idx="1"/>
          </p:nvPr>
        </p:nvSpPr>
        <p:spPr/>
        <p:txBody>
          <a:bodyPr>
            <a:normAutofit/>
          </a:bodyPr>
          <a:lstStyle/>
          <a:p>
            <a:r>
              <a:rPr lang="en-US" dirty="0"/>
              <a:t>Over the last forty years, the legal and political climate in the United States has become very hostile to labor unions. </a:t>
            </a:r>
          </a:p>
          <a:p>
            <a:r>
              <a:rPr lang="en-US" dirty="0"/>
              <a:t>The 2016 Republican Party platform declared: "[w]e support the right of states to enact Right-to-Work laws and call for a national law to protect the economic liberty of the modern workforce."</a:t>
            </a:r>
          </a:p>
          <a:p>
            <a:r>
              <a:rPr lang="en-US" dirty="0"/>
              <a:t>The primary motivation behind this project is to analyze what sort of effects union density has on income inequality and gross domestic product</a:t>
            </a:r>
          </a:p>
          <a:p>
            <a:r>
              <a:rPr lang="en-US" dirty="0"/>
              <a:t>During the research, the question: “how does the political and legal environment within a country affect income inequality and gross domestic product?”</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relationship between union density and income inequality within the countries of the OECD?</a:t>
            </a:r>
          </a:p>
        </p:txBody>
      </p:sp>
      <p:sp>
        <p:nvSpPr>
          <p:cNvPr id="4" name="Content Placeholder 3">
            <a:extLst>
              <a:ext uri="{FF2B5EF4-FFF2-40B4-BE49-F238E27FC236}">
                <a16:creationId xmlns:a16="http://schemas.microsoft.com/office/drawing/2014/main" id="{4AEFC5BF-34E9-43C3-91B1-75EDCD23BFAA}"/>
              </a:ext>
            </a:extLst>
          </p:cNvPr>
          <p:cNvSpPr>
            <a:spLocks noGrp="1"/>
          </p:cNvSpPr>
          <p:nvPr>
            <p:ph idx="1"/>
          </p:nvPr>
        </p:nvSpPr>
        <p:spPr/>
        <p:txBody>
          <a:bodyPr/>
          <a:lstStyle/>
          <a:p>
            <a:r>
              <a:rPr lang="en-US" dirty="0"/>
              <a:t>Data Needed: </a:t>
            </a:r>
          </a:p>
          <a:p>
            <a:pPr lvl="1"/>
            <a:r>
              <a:rPr lang="en-US" dirty="0"/>
              <a:t>Information regarding “union density” in OECD countries </a:t>
            </a:r>
          </a:p>
          <a:p>
            <a:pPr lvl="2"/>
            <a:r>
              <a:rPr lang="en-US" dirty="0"/>
              <a:t>“Trade Union Density” expresses union membership as a proportion of the eligible workforce</a:t>
            </a:r>
          </a:p>
          <a:p>
            <a:pPr lvl="1"/>
            <a:r>
              <a:rPr lang="en-US" dirty="0"/>
              <a:t>Information regarding income inequality in OECD countries</a:t>
            </a:r>
          </a:p>
          <a:p>
            <a:pPr lvl="2"/>
            <a:r>
              <a:rPr lang="en-US" dirty="0"/>
              <a:t>The Gini Coefficient measures the extent to which the distribution of income among individuals or households within an economy deviates from a perfectly equal distribution </a:t>
            </a:r>
          </a:p>
          <a:p>
            <a:r>
              <a:rPr lang="en-US" dirty="0"/>
              <a:t>Sources:</a:t>
            </a:r>
          </a:p>
          <a:p>
            <a:pPr lvl="1"/>
            <a:r>
              <a:rPr lang="en-US" dirty="0"/>
              <a:t>Union Density Data Source: OECD (2021), Trade Union (database), stats.oecd.org </a:t>
            </a:r>
          </a:p>
          <a:p>
            <a:pPr lvl="1"/>
            <a:r>
              <a:rPr lang="en-US" dirty="0"/>
              <a:t>Gini Coefficient Data Source: OECD (2021), Income Distribution (database), stats.oecd.org </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 linear regression analysis of data between 2009 and 2019 indicates there is a weak correlation between Union Density and Income Inequality in the OECD countries.</a:t>
            </a:r>
          </a:p>
        </p:txBody>
      </p:sp>
      <p:pic>
        <p:nvPicPr>
          <p:cNvPr id="7" name="Content Placeholder 6" descr="Chart, scatter chart&#10;&#10;Description automatically generated">
            <a:extLst>
              <a:ext uri="{FF2B5EF4-FFF2-40B4-BE49-F238E27FC236}">
                <a16:creationId xmlns:a16="http://schemas.microsoft.com/office/drawing/2014/main" id="{F58D0EAA-30CE-42BF-B981-54FA28F5792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198927" y="2055303"/>
            <a:ext cx="9794146" cy="3917657"/>
          </a:xfrm>
          <a:noFill/>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The same analysis with the countries of the OECD grouped by region indicates the data from the Latin American countries </a:t>
            </a:r>
            <a:r>
              <a:rPr lang="en-US" dirty="0"/>
              <a:t>are outliers. </a:t>
            </a:r>
            <a:endParaRPr lang="en-US" kern="1200" dirty="0">
              <a:latin typeface="+mn-lt"/>
              <a:ea typeface="+mn-ea"/>
              <a:cs typeface="+mn-cs"/>
            </a:endParaRPr>
          </a:p>
        </p:txBody>
      </p:sp>
      <p:pic>
        <p:nvPicPr>
          <p:cNvPr id="6" name="Picture 5" descr="Chart, scatter chart&#10;&#10;Description automatically generated">
            <a:extLst>
              <a:ext uri="{FF2B5EF4-FFF2-40B4-BE49-F238E27FC236}">
                <a16:creationId xmlns:a16="http://schemas.microsoft.com/office/drawing/2014/main" id="{3F451B70-EA03-4042-801D-50AC4271B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057" y="2014056"/>
            <a:ext cx="8925886" cy="4462943"/>
          </a:xfrm>
          <a:prstGeom prst="rect">
            <a:avLst/>
          </a:prstGeom>
        </p:spPr>
      </p:pic>
    </p:spTree>
    <p:extLst>
      <p:ext uri="{BB962C8B-B14F-4D97-AF65-F5344CB8AC3E}">
        <p14:creationId xmlns:p14="http://schemas.microsoft.com/office/powerpoint/2010/main" val="39253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506172"/>
            <a:ext cx="9980682" cy="700134"/>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When the Latin American countries are removed from the analysis the correlation is stronger. The “</a:t>
            </a:r>
            <a:r>
              <a:rPr lang="en-US" kern="1200" dirty="0" err="1">
                <a:latin typeface="+mn-lt"/>
                <a:ea typeface="+mn-ea"/>
                <a:cs typeface="+mn-cs"/>
              </a:rPr>
              <a:t>r-value</a:t>
            </a:r>
            <a:r>
              <a:rPr lang="en-US" kern="1200" dirty="0">
                <a:latin typeface="+mn-lt"/>
                <a:ea typeface="+mn-ea"/>
                <a:cs typeface="+mn-cs"/>
              </a:rPr>
              <a:t>” increases to -0.52.</a:t>
            </a:r>
          </a:p>
        </p:txBody>
      </p:sp>
      <p:pic>
        <p:nvPicPr>
          <p:cNvPr id="4" name="Picture 3" descr="Chart, scatter chart&#10;&#10;Description automatically generated">
            <a:extLst>
              <a:ext uri="{FF2B5EF4-FFF2-40B4-BE49-F238E27FC236}">
                <a16:creationId xmlns:a16="http://schemas.microsoft.com/office/drawing/2014/main" id="{B9FAB5E2-D084-4C7A-B52E-37D3B9CEC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12192000" cy="4876800"/>
          </a:xfrm>
          <a:prstGeom prst="rect">
            <a:avLst/>
          </a:prstGeom>
        </p:spPr>
      </p:pic>
    </p:spTree>
    <p:extLst>
      <p:ext uri="{BB962C8B-B14F-4D97-AF65-F5344CB8AC3E}">
        <p14:creationId xmlns:p14="http://schemas.microsoft.com/office/powerpoint/2010/main" val="169644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8" name="TextBox 7">
            <a:extLst>
              <a:ext uri="{FF2B5EF4-FFF2-40B4-BE49-F238E27FC236}">
                <a16:creationId xmlns:a16="http://schemas.microsoft.com/office/drawing/2014/main" id="{598D689D-C59E-4DF2-8E34-9FE93D27522B}"/>
              </a:ext>
            </a:extLst>
          </p:cNvPr>
          <p:cNvSpPr txBox="1"/>
          <p:nvPr/>
        </p:nvSpPr>
        <p:spPr>
          <a:xfrm>
            <a:off x="1104900" y="1362269"/>
            <a:ext cx="9980682" cy="844037"/>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An analysis by region indicates the correlation is strongest in the United States and Eastern Europe and weakest in Latin America and the “Western” countries (i.e., Western Europe, Israel, Australia, New Zealand, and Canada, but excluding the Scandinavian countries).</a:t>
            </a:r>
          </a:p>
        </p:txBody>
      </p:sp>
      <p:pic>
        <p:nvPicPr>
          <p:cNvPr id="5" name="Picture 4" descr="A picture containing text, shoji, crossword puzzle, station&#10;&#10;Description automatically generated">
            <a:extLst>
              <a:ext uri="{FF2B5EF4-FFF2-40B4-BE49-F238E27FC236}">
                <a16:creationId xmlns:a16="http://schemas.microsoft.com/office/drawing/2014/main" id="{886545F4-75C4-4794-AB3B-484F6D60D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6751"/>
            <a:ext cx="12192000" cy="4785049"/>
          </a:xfrm>
          <a:prstGeom prst="rect">
            <a:avLst/>
          </a:prstGeom>
        </p:spPr>
      </p:pic>
    </p:spTree>
    <p:extLst>
      <p:ext uri="{BB962C8B-B14F-4D97-AF65-F5344CB8AC3E}">
        <p14:creationId xmlns:p14="http://schemas.microsoft.com/office/powerpoint/2010/main" val="170202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Union Density and GDP</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Analysis</a:t>
            </a:r>
          </a:p>
        </p:txBody>
      </p:sp>
      <p:sp>
        <p:nvSpPr>
          <p:cNvPr id="3" name="TextBox 2">
            <a:extLst>
              <a:ext uri="{FF2B5EF4-FFF2-40B4-BE49-F238E27FC236}">
                <a16:creationId xmlns:a16="http://schemas.microsoft.com/office/drawing/2014/main" id="{DF71AE69-30F3-4232-A8F7-0EDAC72DF568}"/>
              </a:ext>
            </a:extLst>
          </p:cNvPr>
          <p:cNvSpPr txBox="1"/>
          <p:nvPr/>
        </p:nvSpPr>
        <p:spPr>
          <a:xfrm>
            <a:off x="1104900" y="1600200"/>
            <a:ext cx="3396996" cy="4572000"/>
          </a:xfrm>
          <a:prstGeom prst="rect">
            <a:avLst/>
          </a:prstGeom>
        </p:spPr>
        <p:txBody>
          <a:bodyPr vert="horz" lIns="0" tIns="45720" rIns="0" bIns="45720" rtlCol="0">
            <a:normAutofit/>
          </a:bodyPr>
          <a:lstStyle/>
          <a:p>
            <a:pPr>
              <a:lnSpc>
                <a:spcPct val="90000"/>
              </a:lnSpc>
              <a:spcBef>
                <a:spcPts val="1200"/>
              </a:spcBef>
            </a:pPr>
            <a:r>
              <a:rPr lang="en-US" kern="1200" dirty="0">
                <a:latin typeface="+mn-lt"/>
                <a:ea typeface="+mn-ea"/>
                <a:cs typeface="+mn-cs"/>
              </a:rPr>
              <a:t>A linear regression analysis of GDP and Union Density indicates a weak positive correlation (</a:t>
            </a:r>
            <a:r>
              <a:rPr lang="en-US" kern="1200" dirty="0" err="1">
                <a:latin typeface="+mn-lt"/>
                <a:ea typeface="+mn-ea"/>
                <a:cs typeface="+mn-cs"/>
              </a:rPr>
              <a:t>r-value</a:t>
            </a:r>
            <a:r>
              <a:rPr lang="en-US" kern="1200" dirty="0">
                <a:latin typeface="+mn-lt"/>
                <a:ea typeface="+mn-ea"/>
                <a:cs typeface="+mn-cs"/>
              </a:rPr>
              <a:t> = .36)</a:t>
            </a:r>
          </a:p>
        </p:txBody>
      </p:sp>
      <p:pic>
        <p:nvPicPr>
          <p:cNvPr id="5" name="Picture 4" descr="Chart, scatter chart&#10;&#10;Description automatically generated">
            <a:extLst>
              <a:ext uri="{FF2B5EF4-FFF2-40B4-BE49-F238E27FC236}">
                <a16:creationId xmlns:a16="http://schemas.microsoft.com/office/drawing/2014/main" id="{534A769F-63E5-49A4-82CA-54629A902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671" y="1739883"/>
            <a:ext cx="6430912" cy="4292633"/>
          </a:xfrm>
          <a:prstGeom prst="rect">
            <a:avLst/>
          </a:prstGeom>
          <a:noFill/>
        </p:spPr>
      </p:pic>
      <p:sp>
        <p:nvSpPr>
          <p:cNvPr id="8" name="TextBox 7">
            <a:extLst>
              <a:ext uri="{FF2B5EF4-FFF2-40B4-BE49-F238E27FC236}">
                <a16:creationId xmlns:a16="http://schemas.microsoft.com/office/drawing/2014/main" id="{598D689D-C59E-4DF2-8E34-9FE93D27522B}"/>
              </a:ext>
            </a:extLst>
          </p:cNvPr>
          <p:cNvSpPr txBox="1"/>
          <p:nvPr/>
        </p:nvSpPr>
        <p:spPr>
          <a:xfrm>
            <a:off x="1104900" y="1362269"/>
            <a:ext cx="9980682" cy="844037"/>
          </a:xfrm>
          <a:prstGeom prst="rect">
            <a:avLst/>
          </a:prstGeom>
        </p:spPr>
        <p:txBody>
          <a:bodyPr vert="horz" lIns="0" tIns="45720" rIns="0" bIns="45720" rtlCol="0">
            <a:normAutofit/>
          </a:bodyPr>
          <a:lstStyle/>
          <a:p>
            <a:pPr>
              <a:lnSpc>
                <a:spcPct val="90000"/>
              </a:lnSpc>
              <a:spcBef>
                <a:spcPts val="1200"/>
              </a:spcBef>
            </a:pPr>
            <a:endParaRPr lang="en-US" kern="1200" dirty="0">
              <a:latin typeface="+mn-lt"/>
              <a:ea typeface="+mn-ea"/>
              <a:cs typeface="+mn-cs"/>
            </a:endParaRPr>
          </a:p>
        </p:txBody>
      </p:sp>
    </p:spTree>
    <p:extLst>
      <p:ext uri="{BB962C8B-B14F-4D97-AF65-F5344CB8AC3E}">
        <p14:creationId xmlns:p14="http://schemas.microsoft.com/office/powerpoint/2010/main" val="388278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631</TotalTime>
  <Words>615</Words>
  <Application>Microsoft Office PowerPoint</Application>
  <PresentationFormat>Widescreen</PresentationFormat>
  <Paragraphs>43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Euphemia</vt:lpstr>
      <vt:lpstr>Plantagenet Cherokee</vt:lpstr>
      <vt:lpstr>Wingdings</vt:lpstr>
      <vt:lpstr>Academic Literature 16x9</vt:lpstr>
      <vt:lpstr>Union density and OTHER ECONOMIC INDICATORS</vt:lpstr>
      <vt:lpstr>QUESTIONS</vt:lpstr>
      <vt:lpstr>What is the relationship between union density and income inequality within the countries of the OECD?</vt:lpstr>
      <vt:lpstr>Analysis</vt:lpstr>
      <vt:lpstr>Analysis</vt:lpstr>
      <vt:lpstr>Analysis</vt:lpstr>
      <vt:lpstr>Analysis</vt:lpstr>
      <vt:lpstr>Union Density and GDP</vt:lpstr>
      <vt:lpstr>Analysis</vt:lpstr>
      <vt:lpstr>Analysis</vt:lpstr>
      <vt:lpstr>Removing Statistical Outliers</vt:lpstr>
      <vt:lpstr>How does the political and legal environment within each country affect income inequality?</vt:lpstr>
      <vt:lpstr>ITUC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density and income inequality</dc:title>
  <dc:creator>Berry, Matthew J</dc:creator>
  <cp:lastModifiedBy>Matthew Berry</cp:lastModifiedBy>
  <cp:revision>11</cp:revision>
  <dcterms:created xsi:type="dcterms:W3CDTF">2021-04-27T18:33:46Z</dcterms:created>
  <dcterms:modified xsi:type="dcterms:W3CDTF">2021-06-14T23:19:47Z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