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Ex2.xml" ContentType="application/vnd.ms-office.chartex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0" r:id="rId6"/>
    <p:sldId id="10522" r:id="rId7"/>
    <p:sldId id="27850" r:id="rId8"/>
    <p:sldId id="10526" r:id="rId9"/>
    <p:sldId id="257" r:id="rId10"/>
    <p:sldId id="10528" r:id="rId11"/>
    <p:sldId id="27849" r:id="rId12"/>
    <p:sldId id="10532" r:id="rId13"/>
    <p:sldId id="27848" r:id="rId14"/>
    <p:sldId id="10531" r:id="rId15"/>
    <p:sldId id="10527" r:id="rId16"/>
    <p:sldId id="10511" r:id="rId17"/>
    <p:sldId id="10533" r:id="rId18"/>
    <p:sldId id="10534" r:id="rId19"/>
    <p:sldId id="10509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9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 D'Ambrisi" initials="K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39CFA"/>
    <a:srgbClr val="F26350"/>
    <a:srgbClr val="E5803B"/>
    <a:srgbClr val="83603F"/>
    <a:srgbClr val="CE9F51"/>
    <a:srgbClr val="E17C00"/>
    <a:srgbClr val="095C66"/>
    <a:srgbClr val="7CADD3"/>
    <a:srgbClr val="B5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92481-2766-4CCE-92F1-BC89CB95BEAF}" v="6" dt="2021-05-12T15:57:47.291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0418" autoAdjust="0"/>
  </p:normalViewPr>
  <p:slideViewPr>
    <p:cSldViewPr snapToGrid="0" snapToObjects="1">
      <p:cViewPr varScale="1">
        <p:scale>
          <a:sx n="109" d="100"/>
          <a:sy n="109" d="100"/>
        </p:scale>
        <p:origin x="1734" y="108"/>
      </p:cViewPr>
      <p:guideLst>
        <p:guide orient="horz" pos="2779"/>
        <p:guide pos="295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376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Threatt-Peters" userId="cbd762fa-c668-4fec-b2b0-4fbb12b7e5f0" providerId="ADAL" clId="{8F292481-2766-4CCE-92F1-BC89CB95BEAF}"/>
    <pc:docChg chg="custSel addSld modSld sldOrd">
      <pc:chgData name="Matthew Threatt-Peters" userId="cbd762fa-c668-4fec-b2b0-4fbb12b7e5f0" providerId="ADAL" clId="{8F292481-2766-4CCE-92F1-BC89CB95BEAF}" dt="2021-05-12T16:00:02.503" v="287"/>
      <pc:docMkLst>
        <pc:docMk/>
      </pc:docMkLst>
      <pc:sldChg chg="addSp delSp modSp">
        <pc:chgData name="Matthew Threatt-Peters" userId="cbd762fa-c668-4fec-b2b0-4fbb12b7e5f0" providerId="ADAL" clId="{8F292481-2766-4CCE-92F1-BC89CB95BEAF}" dt="2021-05-12T15:57:43.060" v="248"/>
        <pc:sldMkLst>
          <pc:docMk/>
          <pc:sldMk cId="2903847197" sldId="10511"/>
        </pc:sldMkLst>
        <pc:spChg chg="add del mod">
          <ac:chgData name="Matthew Threatt-Peters" userId="cbd762fa-c668-4fec-b2b0-4fbb12b7e5f0" providerId="ADAL" clId="{8F292481-2766-4CCE-92F1-BC89CB95BEAF}" dt="2021-05-12T15:57:43.060" v="248"/>
          <ac:spMkLst>
            <pc:docMk/>
            <pc:sldMk cId="2903847197" sldId="10511"/>
            <ac:spMk id="5" creationId="{5D7FAD13-766F-458E-98B2-A32671C72B8F}"/>
          </ac:spMkLst>
        </pc:spChg>
      </pc:sldChg>
      <pc:sldChg chg="ord">
        <pc:chgData name="Matthew Threatt-Peters" userId="cbd762fa-c668-4fec-b2b0-4fbb12b7e5f0" providerId="ADAL" clId="{8F292481-2766-4CCE-92F1-BC89CB95BEAF}" dt="2021-05-12T15:58:28.902" v="251"/>
        <pc:sldMkLst>
          <pc:docMk/>
          <pc:sldMk cId="1346184401" sldId="10526"/>
        </pc:sldMkLst>
      </pc:sldChg>
      <pc:sldChg chg="modSp mod ord">
        <pc:chgData name="Matthew Threatt-Peters" userId="cbd762fa-c668-4fec-b2b0-4fbb12b7e5f0" providerId="ADAL" clId="{8F292481-2766-4CCE-92F1-BC89CB95BEAF}" dt="2021-05-12T15:59:09.730" v="252" actId="313"/>
        <pc:sldMkLst>
          <pc:docMk/>
          <pc:sldMk cId="4226867607" sldId="10528"/>
        </pc:sldMkLst>
        <pc:spChg chg="mod">
          <ac:chgData name="Matthew Threatt-Peters" userId="cbd762fa-c668-4fec-b2b0-4fbb12b7e5f0" providerId="ADAL" clId="{8F292481-2766-4CCE-92F1-BC89CB95BEAF}" dt="2021-05-12T15:59:09.730" v="252" actId="313"/>
          <ac:spMkLst>
            <pc:docMk/>
            <pc:sldMk cId="4226867607" sldId="10528"/>
            <ac:spMk id="2" creationId="{CC1E5F3F-90A3-4FF4-8FBA-8EC28073A91E}"/>
          </ac:spMkLst>
        </pc:spChg>
        <pc:spChg chg="mod">
          <ac:chgData name="Matthew Threatt-Peters" userId="cbd762fa-c668-4fec-b2b0-4fbb12b7e5f0" providerId="ADAL" clId="{8F292481-2766-4CCE-92F1-BC89CB95BEAF}" dt="2021-05-12T15:53:26.196" v="26" actId="14100"/>
          <ac:spMkLst>
            <pc:docMk/>
            <pc:sldMk cId="4226867607" sldId="10528"/>
            <ac:spMk id="13" creationId="{8ABD026E-3D15-4FC0-822B-9764456B8BE1}"/>
          </ac:spMkLst>
        </pc:spChg>
        <pc:spChg chg="mod">
          <ac:chgData name="Matthew Threatt-Peters" userId="cbd762fa-c668-4fec-b2b0-4fbb12b7e5f0" providerId="ADAL" clId="{8F292481-2766-4CCE-92F1-BC89CB95BEAF}" dt="2021-05-12T15:53:31.419" v="28" actId="1076"/>
          <ac:spMkLst>
            <pc:docMk/>
            <pc:sldMk cId="4226867607" sldId="10528"/>
            <ac:spMk id="14" creationId="{DF9DE943-2368-475A-B7CF-7A7DE77DF1D8}"/>
          </ac:spMkLst>
        </pc:spChg>
      </pc:sldChg>
      <pc:sldChg chg="ord">
        <pc:chgData name="Matthew Threatt-Peters" userId="cbd762fa-c668-4fec-b2b0-4fbb12b7e5f0" providerId="ADAL" clId="{8F292481-2766-4CCE-92F1-BC89CB95BEAF}" dt="2021-05-12T16:00:02.503" v="287"/>
        <pc:sldMkLst>
          <pc:docMk/>
          <pc:sldMk cId="1622434290" sldId="10532"/>
        </pc:sldMkLst>
      </pc:sldChg>
      <pc:sldChg chg="addSp delSp modSp add mod ord">
        <pc:chgData name="Matthew Threatt-Peters" userId="cbd762fa-c668-4fec-b2b0-4fbb12b7e5f0" providerId="ADAL" clId="{8F292481-2766-4CCE-92F1-BC89CB95BEAF}" dt="2021-05-12T15:59:49.871" v="285" actId="20577"/>
        <pc:sldMkLst>
          <pc:docMk/>
          <pc:sldMk cId="2025050244" sldId="27849"/>
        </pc:sldMkLst>
        <pc:spChg chg="mod">
          <ac:chgData name="Matthew Threatt-Peters" userId="cbd762fa-c668-4fec-b2b0-4fbb12b7e5f0" providerId="ADAL" clId="{8F292481-2766-4CCE-92F1-BC89CB95BEAF}" dt="2021-05-12T15:59:49.871" v="285" actId="20577"/>
          <ac:spMkLst>
            <pc:docMk/>
            <pc:sldMk cId="2025050244" sldId="27849"/>
            <ac:spMk id="2" creationId="{6075FE69-33BD-4075-97F6-2F980A3D980B}"/>
          </ac:spMkLst>
        </pc:spChg>
        <pc:spChg chg="del">
          <ac:chgData name="Matthew Threatt-Peters" userId="cbd762fa-c668-4fec-b2b0-4fbb12b7e5f0" providerId="ADAL" clId="{8F292481-2766-4CCE-92F1-BC89CB95BEAF}" dt="2021-05-12T15:55:08.092" v="30" actId="478"/>
          <ac:spMkLst>
            <pc:docMk/>
            <pc:sldMk cId="2025050244" sldId="27849"/>
            <ac:spMk id="5" creationId="{D3D50345-CD36-4F63-9DD5-EBCEB6A7B884}"/>
          </ac:spMkLst>
        </pc:spChg>
        <pc:spChg chg="add del mod">
          <ac:chgData name="Matthew Threatt-Peters" userId="cbd762fa-c668-4fec-b2b0-4fbb12b7e5f0" providerId="ADAL" clId="{8F292481-2766-4CCE-92F1-BC89CB95BEAF}" dt="2021-05-12T15:57:22.698" v="240" actId="478"/>
          <ac:spMkLst>
            <pc:docMk/>
            <pc:sldMk cId="2025050244" sldId="27849"/>
            <ac:spMk id="6" creationId="{74F62F1F-B6B0-47EB-AD67-C4FA1D6298E0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17" creationId="{E51D2695-81A0-493E-9E15-48A223F64D57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18" creationId="{9163C3D1-6B3B-4674-8A08-72B4732A106C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19" creationId="{C18800C3-1E10-43E8-A678-2AFD8AC27DFC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24" creationId="{330F26CC-3617-4AC4-AE66-8D96CA3F21B7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26" creationId="{F263C1C6-02D3-4CA8-84DE-755EC11E46A9}"/>
          </ac:spMkLst>
        </pc:spChg>
        <pc:spChg chg="add mod">
          <ac:chgData name="Matthew Threatt-Peters" userId="cbd762fa-c668-4fec-b2b0-4fbb12b7e5f0" providerId="ADAL" clId="{8F292481-2766-4CCE-92F1-BC89CB95BEAF}" dt="2021-05-12T15:55:11.344" v="32" actId="1076"/>
          <ac:spMkLst>
            <pc:docMk/>
            <pc:sldMk cId="2025050244" sldId="27849"/>
            <ac:spMk id="27" creationId="{44E34944-4D2D-4D97-BB09-C85E68846305}"/>
          </ac:spMkLst>
        </pc:spChg>
        <pc:grpChg chg="del">
          <ac:chgData name="Matthew Threatt-Peters" userId="cbd762fa-c668-4fec-b2b0-4fbb12b7e5f0" providerId="ADAL" clId="{8F292481-2766-4CCE-92F1-BC89CB95BEAF}" dt="2021-05-12T15:55:08.092" v="30" actId="478"/>
          <ac:grpSpMkLst>
            <pc:docMk/>
            <pc:sldMk cId="2025050244" sldId="27849"/>
            <ac:grpSpMk id="3" creationId="{258AE42F-94AA-477E-9AC5-BEDC3A28A55B}"/>
          </ac:grpSpMkLst>
        </pc:grpChg>
        <pc:picChg chg="add mod">
          <ac:chgData name="Matthew Threatt-Peters" userId="cbd762fa-c668-4fec-b2b0-4fbb12b7e5f0" providerId="ADAL" clId="{8F292481-2766-4CCE-92F1-BC89CB95BEAF}" dt="2021-05-12T15:55:11.344" v="32" actId="1076"/>
          <ac:picMkLst>
            <pc:docMk/>
            <pc:sldMk cId="2025050244" sldId="27849"/>
            <ac:picMk id="30" creationId="{096168F8-148D-4080-9AA7-5E7D4540BFDC}"/>
          </ac:picMkLst>
        </pc:picChg>
        <pc:picChg chg="add mod">
          <ac:chgData name="Matthew Threatt-Peters" userId="cbd762fa-c668-4fec-b2b0-4fbb12b7e5f0" providerId="ADAL" clId="{8F292481-2766-4CCE-92F1-BC89CB95BEAF}" dt="2021-05-12T15:55:11.344" v="32" actId="1076"/>
          <ac:picMkLst>
            <pc:docMk/>
            <pc:sldMk cId="2025050244" sldId="27849"/>
            <ac:picMk id="33" creationId="{2D4BBB29-79B4-49E2-AF82-B9382DFBA86F}"/>
          </ac:picMkLst>
        </pc:picChg>
      </pc:sldChg>
      <pc:sldChg chg="add">
        <pc:chgData name="Matthew Threatt-Peters" userId="cbd762fa-c668-4fec-b2b0-4fbb12b7e5f0" providerId="ADAL" clId="{8F292481-2766-4CCE-92F1-BC89CB95BEAF}" dt="2021-05-12T15:57:47.291" v="249"/>
        <pc:sldMkLst>
          <pc:docMk/>
          <pc:sldMk cId="582871758" sldId="2785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kindsnacks-my.sharepoint.com/personal/cfithian_kindsnacks_com/Documents/Mintel/Mintel%20Hot%20&amp;%20Cold%20Cereal%20Graph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kindsnacks-my.sharepoint.com/personal/cfithian_kindsnacks_com/Documents/Mintel/Mintel%20Hot%20&amp;%20Cold%20Cereal%20Graph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kindsnacks-my.sharepoint.com/personal/cfithian_kindsnacks_com/Documents/Mintel/Mintel%20Hot%20&amp;%20Cold%20Cereal%20Graph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F89-4A03-BBB0-B7A31D05815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F89-4A03-BBB0-B7A31D05815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F89-4A03-BBB0-B7A31D0581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Breakfast is more important</c:v>
                </c:pt>
                <c:pt idx="1">
                  <c:v>Lunch is more important</c:v>
                </c:pt>
                <c:pt idx="2">
                  <c:v>Dinner is more important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0.47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9-4A03-BBB0-B7A31D058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0012499590487209E-3"/>
          <c:y val="0"/>
          <c:w val="0.97340828677487889"/>
          <c:h val="7.8039862204724406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3-42CA-B3A4-619C289A8489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3-42CA-B3A4-619C289A848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0.51</c:v>
                </c:pt>
                <c:pt idx="1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73-42CA-B3A4-619C289A8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87107852600301E-2"/>
          <c:y val="0.10913463350315124"/>
          <c:w val="0.95222578429479943"/>
          <c:h val="0.567304270963390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'Healthy Breakfast'!$B$3:$B$14</c:f>
              <c:strCache>
                <c:ptCount val="12"/>
                <c:pt idx="0">
                  <c:v>High in protein</c:v>
                </c:pt>
                <c:pt idx="1">
                  <c:v>Contains fruit</c:v>
                </c:pt>
                <c:pt idx="2">
                  <c:v>Low in sugar</c:v>
                </c:pt>
                <c:pt idx="3">
                  <c:v>Contains vitamins</c:v>
                </c:pt>
                <c:pt idx="4">
                  <c:v>Contains grains</c:v>
                </c:pt>
                <c:pt idx="5">
                  <c:v>Low in fat</c:v>
                </c:pt>
                <c:pt idx="6">
                  <c:v>Low in calories</c:v>
                </c:pt>
                <c:pt idx="7">
                  <c:v>Low in carbs</c:v>
                </c:pt>
                <c:pt idx="8">
                  <c:v>Made from scratch</c:v>
                </c:pt>
                <c:pt idx="9">
                  <c:v>Contains vegetables</c:v>
                </c:pt>
                <c:pt idx="10">
                  <c:v>Vegetarian</c:v>
                </c:pt>
                <c:pt idx="11">
                  <c:v>None of the above</c:v>
                </c:pt>
              </c:strCache>
            </c:strRef>
          </c:cat>
          <c:val>
            <c:numRef>
              <c:f>'Healthy Breakfast'!$C$3:$C$14</c:f>
              <c:numCache>
                <c:formatCode>0%</c:formatCode>
                <c:ptCount val="12"/>
                <c:pt idx="0">
                  <c:v>0.64</c:v>
                </c:pt>
                <c:pt idx="1">
                  <c:v>0.53</c:v>
                </c:pt>
                <c:pt idx="2">
                  <c:v>0.5</c:v>
                </c:pt>
                <c:pt idx="3">
                  <c:v>0.49</c:v>
                </c:pt>
                <c:pt idx="4">
                  <c:v>0.42</c:v>
                </c:pt>
                <c:pt idx="5">
                  <c:v>0.41</c:v>
                </c:pt>
                <c:pt idx="6">
                  <c:v>0.36</c:v>
                </c:pt>
                <c:pt idx="7">
                  <c:v>0.3</c:v>
                </c:pt>
                <c:pt idx="8">
                  <c:v>0.27</c:v>
                </c:pt>
                <c:pt idx="9">
                  <c:v>0.23</c:v>
                </c:pt>
                <c:pt idx="10">
                  <c:v>0.08</c:v>
                </c:pt>
                <c:pt idx="1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B-47BC-B1CE-75DBBF054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2078970880"/>
        <c:axId val="1859705968"/>
      </c:barChart>
      <c:catAx>
        <c:axId val="20789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59705968"/>
        <c:crosses val="autoZero"/>
        <c:auto val="1"/>
        <c:lblAlgn val="ctr"/>
        <c:lblOffset val="100"/>
        <c:noMultiLvlLbl val="0"/>
      </c:catAx>
      <c:valAx>
        <c:axId val="18597059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897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2014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Breakfast is more important</c:v>
                </c:pt>
                <c:pt idx="1">
                  <c:v>Lunch is more important</c:v>
                </c:pt>
                <c:pt idx="2">
                  <c:v>Dinner is more important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0.55000000000000004</c:v>
                </c:pt>
                <c:pt idx="1">
                  <c:v>0.17</c:v>
                </c:pt>
                <c:pt idx="2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D7-4243-B28E-25FCDE1DA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Breakfast is more important</c:v>
                </c:pt>
                <c:pt idx="1">
                  <c:v>Lunch is more important</c:v>
                </c:pt>
                <c:pt idx="2">
                  <c:v>Dinner is more important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0.47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D7-4243-B28E-25FCDE1DA2B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11858272"/>
        <c:axId val="1354933040"/>
      </c:barChart>
      <c:catAx>
        <c:axId val="1011858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354933040"/>
        <c:crosses val="autoZero"/>
        <c:auto val="1"/>
        <c:lblAlgn val="ctr"/>
        <c:lblOffset val="100"/>
        <c:noMultiLvlLbl val="0"/>
      </c:catAx>
      <c:valAx>
        <c:axId val="13549330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1185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All natural</c:v>
                </c:pt>
                <c:pt idx="1">
                  <c:v>No additives</c:v>
                </c:pt>
                <c:pt idx="2">
                  <c:v>Organic</c:v>
                </c:pt>
                <c:pt idx="3">
                  <c:v>Nutritional reco.</c:v>
                </c:pt>
                <c:pt idx="4">
                  <c:v>Non-GMO</c:v>
                </c:pt>
                <c:pt idx="5">
                  <c:v>Diet</c:v>
                </c:pt>
                <c:pt idx="6">
                  <c:v>Plant-based</c:v>
                </c:pt>
                <c:pt idx="7">
                  <c:v>Dairy-free</c:v>
                </c:pt>
                <c:pt idx="8">
                  <c:v>Gluten-free</c:v>
                </c:pt>
                <c:pt idx="9">
                  <c:v>Vegetarian</c:v>
                </c:pt>
                <c:pt idx="10">
                  <c:v>Vegan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0.41</c:v>
                </c:pt>
                <c:pt idx="1">
                  <c:v>0.36</c:v>
                </c:pt>
                <c:pt idx="2">
                  <c:v>0.27</c:v>
                </c:pt>
                <c:pt idx="3">
                  <c:v>0.27</c:v>
                </c:pt>
                <c:pt idx="4">
                  <c:v>0.22</c:v>
                </c:pt>
                <c:pt idx="5">
                  <c:v>0.21</c:v>
                </c:pt>
                <c:pt idx="6">
                  <c:v>0.14000000000000001</c:v>
                </c:pt>
                <c:pt idx="7">
                  <c:v>0.12</c:v>
                </c:pt>
                <c:pt idx="8">
                  <c:v>0.12</c:v>
                </c:pt>
                <c:pt idx="9">
                  <c:v>0.11</c:v>
                </c:pt>
                <c:pt idx="1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3-4457-AD2D-CC213C2A07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-27"/>
        <c:axId val="1060705840"/>
        <c:axId val="1354913072"/>
      </c:barChart>
      <c:catAx>
        <c:axId val="106070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354913072"/>
        <c:crosses val="autoZero"/>
        <c:auto val="1"/>
        <c:lblAlgn val="ctr"/>
        <c:lblOffset val="100"/>
        <c:noMultiLvlLbl val="0"/>
      </c:catAx>
      <c:valAx>
        <c:axId val="13549130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60705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B-4C1C-B320-EEA5F27055AF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B-4C1C-B320-EEA5F27055A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0.42</c:v>
                </c:pt>
                <c:pt idx="1">
                  <c:v>0.57999999999999996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0B-4C1C-B320-EEA5F2705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F9D-4A90-A49D-8B3BEB1BFEF2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F9D-4A90-A49D-8B3BEB1BFEF2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0.47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F9D-4A90-A49D-8B3BEB1BF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'Important Breakfast Attributes'!$B$3:$B$14</c:f>
              <c:strCache>
                <c:ptCount val="12"/>
                <c:pt idx="0">
                  <c:v>Healthy</c:v>
                </c:pt>
                <c:pt idx="1">
                  <c:v>Quick to prepare</c:v>
                </c:pt>
                <c:pt idx="2">
                  <c:v>Flavorful</c:v>
                </c:pt>
                <c:pt idx="3">
                  <c:v>Filling</c:v>
                </c:pt>
                <c:pt idx="4">
                  <c:v>Fresh</c:v>
                </c:pt>
                <c:pt idx="5">
                  <c:v>Energizing</c:v>
                </c:pt>
                <c:pt idx="6">
                  <c:v>Comforting</c:v>
                </c:pt>
                <c:pt idx="7">
                  <c:v>Savory</c:v>
                </c:pt>
                <c:pt idx="8">
                  <c:v>Sweet</c:v>
                </c:pt>
                <c:pt idx="9">
                  <c:v>Eating on-the-go</c:v>
                </c:pt>
                <c:pt idx="10">
                  <c:v>Indulgent</c:v>
                </c:pt>
                <c:pt idx="11">
                  <c:v>None of the above</c:v>
                </c:pt>
              </c:strCache>
            </c:strRef>
          </c:cat>
          <c:val>
            <c:numRef>
              <c:f>'Important Breakfast Attributes'!$C$3:$C$14</c:f>
              <c:numCache>
                <c:formatCode>0%</c:formatCode>
                <c:ptCount val="12"/>
                <c:pt idx="0">
                  <c:v>0.54</c:v>
                </c:pt>
                <c:pt idx="1">
                  <c:v>0.54</c:v>
                </c:pt>
                <c:pt idx="2">
                  <c:v>0.51</c:v>
                </c:pt>
                <c:pt idx="3">
                  <c:v>0.48</c:v>
                </c:pt>
                <c:pt idx="4">
                  <c:v>0.43</c:v>
                </c:pt>
                <c:pt idx="5">
                  <c:v>0.26</c:v>
                </c:pt>
                <c:pt idx="6">
                  <c:v>0.25</c:v>
                </c:pt>
                <c:pt idx="7">
                  <c:v>0.25</c:v>
                </c:pt>
                <c:pt idx="8">
                  <c:v>0.16</c:v>
                </c:pt>
                <c:pt idx="9">
                  <c:v>0.15</c:v>
                </c:pt>
                <c:pt idx="10">
                  <c:v>0.13</c:v>
                </c:pt>
                <c:pt idx="1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D-420A-ACAF-CDB778C7BD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2078963680"/>
        <c:axId val="2014688672"/>
      </c:barChart>
      <c:catAx>
        <c:axId val="2078963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2014688672"/>
        <c:crosses val="autoZero"/>
        <c:auto val="1"/>
        <c:lblAlgn val="ctr"/>
        <c:lblOffset val="100"/>
        <c:noMultiLvlLbl val="0"/>
      </c:catAx>
      <c:valAx>
        <c:axId val="2014688672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896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Healthy</c:v>
                </c:pt>
                <c:pt idx="1">
                  <c:v>Quick to prepare</c:v>
                </c:pt>
                <c:pt idx="2">
                  <c:v>Flavorful</c:v>
                </c:pt>
                <c:pt idx="3">
                  <c:v>Filling</c:v>
                </c:pt>
                <c:pt idx="4">
                  <c:v>Fresh</c:v>
                </c:pt>
                <c:pt idx="5">
                  <c:v>Energizing</c:v>
                </c:pt>
                <c:pt idx="6">
                  <c:v>Comforting</c:v>
                </c:pt>
                <c:pt idx="7">
                  <c:v>Savory</c:v>
                </c:pt>
                <c:pt idx="8">
                  <c:v>Sweet</c:v>
                </c:pt>
                <c:pt idx="9">
                  <c:v>Eating on-the-go</c:v>
                </c:pt>
                <c:pt idx="10">
                  <c:v>Indulgent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0.54</c:v>
                </c:pt>
                <c:pt idx="1">
                  <c:v>0.54</c:v>
                </c:pt>
                <c:pt idx="2">
                  <c:v>0.51</c:v>
                </c:pt>
                <c:pt idx="3">
                  <c:v>0.48</c:v>
                </c:pt>
                <c:pt idx="4">
                  <c:v>0.43</c:v>
                </c:pt>
                <c:pt idx="5">
                  <c:v>0.26</c:v>
                </c:pt>
                <c:pt idx="6">
                  <c:v>0.25</c:v>
                </c:pt>
                <c:pt idx="7">
                  <c:v>0.25</c:v>
                </c:pt>
                <c:pt idx="8">
                  <c:v>0.16</c:v>
                </c:pt>
                <c:pt idx="9">
                  <c:v>0.15</c:v>
                </c:pt>
                <c:pt idx="1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D8-4D1B-B64F-D251219C8A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1011850464"/>
        <c:axId val="1366251920"/>
      </c:barChart>
      <c:catAx>
        <c:axId val="101185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366251920"/>
        <c:crosses val="autoZero"/>
        <c:auto val="1"/>
        <c:lblAlgn val="ctr"/>
        <c:lblOffset val="100"/>
        <c:noMultiLvlLbl val="0"/>
      </c:catAx>
      <c:valAx>
        <c:axId val="13662519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1185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887107852600301E-2"/>
          <c:y val="0.10913463350315124"/>
          <c:w val="0.95222578429479943"/>
          <c:h val="0.5673042709633906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'Healthy Breakfast'!$B$3:$B$14</c:f>
              <c:strCache>
                <c:ptCount val="12"/>
                <c:pt idx="0">
                  <c:v>High in protein</c:v>
                </c:pt>
                <c:pt idx="1">
                  <c:v>Contains fruit</c:v>
                </c:pt>
                <c:pt idx="2">
                  <c:v>Low in sugar</c:v>
                </c:pt>
                <c:pt idx="3">
                  <c:v>Contains vitamins</c:v>
                </c:pt>
                <c:pt idx="4">
                  <c:v>Contains grains</c:v>
                </c:pt>
                <c:pt idx="5">
                  <c:v>Low in fat</c:v>
                </c:pt>
                <c:pt idx="6">
                  <c:v>Low in calories</c:v>
                </c:pt>
                <c:pt idx="7">
                  <c:v>Low in carbs</c:v>
                </c:pt>
                <c:pt idx="8">
                  <c:v>Made from scratch</c:v>
                </c:pt>
                <c:pt idx="9">
                  <c:v>Contains vegetables</c:v>
                </c:pt>
                <c:pt idx="10">
                  <c:v>Vegetarian</c:v>
                </c:pt>
                <c:pt idx="11">
                  <c:v>None of the above</c:v>
                </c:pt>
              </c:strCache>
            </c:strRef>
          </c:cat>
          <c:val>
            <c:numRef>
              <c:f>'Healthy Breakfast'!$C$3:$C$14</c:f>
              <c:numCache>
                <c:formatCode>0%</c:formatCode>
                <c:ptCount val="12"/>
                <c:pt idx="0">
                  <c:v>0.64</c:v>
                </c:pt>
                <c:pt idx="1">
                  <c:v>0.53</c:v>
                </c:pt>
                <c:pt idx="2">
                  <c:v>0.5</c:v>
                </c:pt>
                <c:pt idx="3">
                  <c:v>0.49</c:v>
                </c:pt>
                <c:pt idx="4">
                  <c:v>0.42</c:v>
                </c:pt>
                <c:pt idx="5">
                  <c:v>0.41</c:v>
                </c:pt>
                <c:pt idx="6">
                  <c:v>0.36</c:v>
                </c:pt>
                <c:pt idx="7">
                  <c:v>0.3</c:v>
                </c:pt>
                <c:pt idx="8">
                  <c:v>0.27</c:v>
                </c:pt>
                <c:pt idx="9">
                  <c:v>0.23</c:v>
                </c:pt>
                <c:pt idx="10">
                  <c:v>0.08</c:v>
                </c:pt>
                <c:pt idx="1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EB-47BC-B1CE-75DBBF054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2078970880"/>
        <c:axId val="1859705968"/>
      </c:barChart>
      <c:catAx>
        <c:axId val="20789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59705968"/>
        <c:crosses val="autoZero"/>
        <c:auto val="1"/>
        <c:lblAlgn val="ctr"/>
        <c:lblOffset val="100"/>
        <c:noMultiLvlLbl val="0"/>
      </c:catAx>
      <c:valAx>
        <c:axId val="185970596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2078970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Cereal</c:v>
                </c:pt>
                <c:pt idx="1">
                  <c:v>Breakfast breads</c:v>
                </c:pt>
                <c:pt idx="2">
                  <c:v>Yogurt</c:v>
                </c:pt>
                <c:pt idx="3">
                  <c:v>Savory frozen entrees</c:v>
                </c:pt>
                <c:pt idx="4">
                  <c:v>Sweet frozen entrees</c:v>
                </c:pt>
                <c:pt idx="5">
                  <c:v>Frozen sandwiches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0.88</c:v>
                </c:pt>
                <c:pt idx="1">
                  <c:v>0.83</c:v>
                </c:pt>
                <c:pt idx="2">
                  <c:v>0.75</c:v>
                </c:pt>
                <c:pt idx="3">
                  <c:v>0.57999999999999996</c:v>
                </c:pt>
                <c:pt idx="4">
                  <c:v>0.56000000000000005</c:v>
                </c:pt>
                <c:pt idx="5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5-4889-A1F6-768EA751A7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2180895"/>
        <c:axId val="1821825551"/>
      </c:barChart>
      <c:catAx>
        <c:axId val="151218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21825551"/>
        <c:crosses val="autoZero"/>
        <c:auto val="1"/>
        <c:lblAlgn val="ctr"/>
        <c:lblOffset val="100"/>
        <c:noMultiLvlLbl val="0"/>
      </c:catAx>
      <c:valAx>
        <c:axId val="1821825551"/>
        <c:scaling>
          <c:orientation val="minMax"/>
          <c:max val="1.3"/>
        </c:scaling>
        <c:delete val="1"/>
        <c:axPos val="l"/>
        <c:numFmt formatCode="0%" sourceLinked="1"/>
        <c:majorTickMark val="out"/>
        <c:minorTickMark val="none"/>
        <c:tickLblPos val="nextTo"/>
        <c:crossAx val="151218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B6E-400E-8874-E439A1C8E77E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B6E-400E-8874-E439A1C8E7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6E-400E-8874-E439A1C8E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42-401A-BE2F-31AB92AB8ED4}"/>
              </c:ext>
            </c:extLst>
          </c:dPt>
          <c:dPt>
            <c:idx val="1"/>
            <c:bubble3D val="0"/>
            <c:spPr>
              <a:solidFill>
                <a:schemeClr val="bg2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42-401A-BE2F-31AB92AB8ED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42-401A-BE2F-31AB92AB8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Early Morning</cx:pt>
          <cx:pt idx="1">Mid Morning</cx:pt>
          <cx:pt idx="2">Late Morning</cx:pt>
          <cx:pt idx="3">Afternoon</cx:pt>
          <cx:pt idx="4">Evening</cx:pt>
        </cx:lvl>
      </cx:strDim>
      <cx:numDim type="val">
        <cx:f>Sheet1!$B$2:$B$6</cx:f>
        <cx:lvl ptCount="5" formatCode="0%">
          <cx:pt idx="0">0.32000000000000001</cx:pt>
          <cx:pt idx="1">0.34999999999999998</cx:pt>
          <cx:pt idx="2">0.17000000000000001</cx:pt>
          <cx:pt idx="3">0.089999999999999997</cx:pt>
          <cx:pt idx="4">0.14000000000000001</cx:pt>
        </cx:lvl>
      </cx:numDim>
    </cx:data>
  </cx:chartData>
  <cx:chart>
    <cx:plotArea>
      <cx:plotAreaRegion>
        <cx:series layoutId="funnel" uniqueId="{B1E0BC07-4C35-4ED4-8DDA-6EADDBB4DC82}">
          <cx:tx>
            <cx:txData>
              <cx:f>Sheet1!$B$1</cx:f>
              <cx:v>Series1</cx:v>
            </cx:txData>
          </cx:tx>
          <cx:dataPt idx="0">
            <cx:spPr>
              <a:solidFill>
                <a:srgbClr val="EAAB00">
                  <a:lumMod val="60000"/>
                  <a:lumOff val="40000"/>
                </a:srgbClr>
              </a:solidFill>
            </cx:spPr>
          </cx:dataPt>
          <cx:dataPt idx="1">
            <cx:spPr>
              <a:solidFill>
                <a:srgbClr val="A8B400">
                  <a:lumMod val="40000"/>
                  <a:lumOff val="60000"/>
                </a:srgbClr>
              </a:solidFill>
            </cx:spPr>
          </cx:dataPt>
          <cx:dataPt idx="2">
            <cx:spPr>
              <a:solidFill>
                <a:srgbClr val="92D050"/>
              </a:solidFill>
              <a:ln>
                <a:noFill/>
              </a:ln>
            </cx:spPr>
          </cx:dataPt>
          <cx:dataPt idx="3">
            <cx:spPr>
              <a:solidFill>
                <a:srgbClr val="5EB6E4">
                  <a:lumMod val="60000"/>
                  <a:lumOff val="40000"/>
                </a:srgbClr>
              </a:solidFill>
            </cx:spPr>
          </cx:dataPt>
          <cx:dataPt idx="4">
            <cx:spPr>
              <a:solidFill>
                <a:srgbClr val="F39CFA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en-US" sz="2000" b="0" i="0" u="none" strike="noStrike" baseline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Early Morning</cx:pt>
          <cx:pt idx="1">Mid Morning</cx:pt>
          <cx:pt idx="2">Late Morning</cx:pt>
          <cx:pt idx="3">Afternoon</cx:pt>
          <cx:pt idx="4">Evening</cx:pt>
        </cx:lvl>
      </cx:strDim>
      <cx:numDim type="val">
        <cx:f>Sheet1!$B$2:$B$6</cx:f>
        <cx:lvl ptCount="5" formatCode="0%">
          <cx:pt idx="0">0.32000000000000001</cx:pt>
          <cx:pt idx="1">0.34999999999999998</cx:pt>
          <cx:pt idx="2">0.17000000000000001</cx:pt>
          <cx:pt idx="3">0.089999999999999997</cx:pt>
          <cx:pt idx="4">0.14000000000000001</cx:pt>
        </cx:lvl>
      </cx:numDim>
    </cx:data>
  </cx:chartData>
  <cx:chart>
    <cx:plotArea>
      <cx:plotAreaRegion>
        <cx:series layoutId="funnel" uniqueId="{B1E0BC07-4C35-4ED4-8DDA-6EADDBB4DC82}">
          <cx:tx>
            <cx:txData>
              <cx:f>Sheet1!$B$1</cx:f>
              <cx:v>Series1</cx:v>
            </cx:txData>
          </cx:tx>
          <cx:dataPt idx="0">
            <cx:spPr>
              <a:solidFill>
                <a:srgbClr val="EAAB00">
                  <a:lumMod val="60000"/>
                  <a:lumOff val="40000"/>
                </a:srgbClr>
              </a:solidFill>
            </cx:spPr>
          </cx:dataPt>
          <cx:dataPt idx="1">
            <cx:spPr>
              <a:solidFill>
                <a:srgbClr val="A8B400">
                  <a:lumMod val="40000"/>
                  <a:lumOff val="60000"/>
                </a:srgbClr>
              </a:solidFill>
            </cx:spPr>
          </cx:dataPt>
          <cx:dataPt idx="2">
            <cx:spPr>
              <a:solidFill>
                <a:srgbClr val="92D050"/>
              </a:solidFill>
              <a:ln>
                <a:noFill/>
              </a:ln>
            </cx:spPr>
          </cx:dataPt>
          <cx:dataPt idx="3">
            <cx:spPr>
              <a:solidFill>
                <a:srgbClr val="5EB6E4">
                  <a:lumMod val="60000"/>
                  <a:lumOff val="40000"/>
                </a:srgbClr>
              </a:solidFill>
            </cx:spPr>
          </cx:dataPt>
          <cx:dataPt idx="4">
            <cx:spPr>
              <a:solidFill>
                <a:srgbClr val="F39CFA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>
                    <a:solidFill>
                      <a:schemeClr val="tx1"/>
                    </a:solidFill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defRPr>
                </a:pPr>
                <a:endParaRPr lang="en-US" sz="2000" b="0" i="0" u="none" strike="noStrike" baseline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pPr>
            <a:endParaRPr lang="en-US" sz="1400" b="0" i="0" u="none" strike="noStrike" baseline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75550" y="217569"/>
            <a:ext cx="3037840" cy="23241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sz="800" b="1" dirty="0">
                <a:latin typeface="Helvetica"/>
                <a:cs typeface="Helvetica"/>
              </a:rPr>
              <a:t>edit header name in settings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35273" y="8829967"/>
            <a:ext cx="1240406" cy="36093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r>
              <a:rPr lang="en-US" sz="800" b="1" dirty="0">
                <a:latin typeface="Helvetica"/>
                <a:cs typeface="Helvetica"/>
              </a:rPr>
              <a:t>3/11/13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94380" y="8828352"/>
            <a:ext cx="2843459" cy="36254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z="800" b="1" dirty="0">
                <a:latin typeface="Helvetica"/>
                <a:cs typeface="Helvetica"/>
              </a:rPr>
              <a:t>confidential - for internal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57489" y="8828352"/>
            <a:ext cx="388015" cy="36254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6BAB88B-0376-3E40-B6F2-AC67D898080C}" type="slidenum">
              <a:rPr lang="en-US" sz="800" b="1">
                <a:latin typeface="Helvetica"/>
                <a:cs typeface="Helvetica"/>
              </a:rPr>
              <a:t>‹#›</a:t>
            </a:fld>
            <a:endParaRPr lang="en-US" sz="800" b="1" dirty="0">
              <a:latin typeface="Helvetica"/>
              <a:cs typeface="Helvetic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94381" y="8828352"/>
            <a:ext cx="6551124" cy="161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0627" y="509344"/>
            <a:ext cx="6551124" cy="161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74599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09304" y="232410"/>
            <a:ext cx="6551124" cy="24252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 b="1" i="0">
                <a:latin typeface="Helvetica"/>
                <a:cs typeface="Helvetica"/>
              </a:defRPr>
            </a:lvl1pPr>
          </a:lstStyle>
          <a:p>
            <a:r>
              <a:rPr lang="en-US" dirty="0"/>
              <a:t>edit header name in settings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5233" y="8828352"/>
            <a:ext cx="1666101" cy="33286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800" b="1" i="0">
                <a:latin typeface="Helvetica"/>
                <a:cs typeface="Helvetica"/>
              </a:defRPr>
            </a:lvl1pPr>
          </a:lstStyle>
          <a:p>
            <a:r>
              <a:rPr lang="en-US" dirty="0"/>
              <a:t>3/11/13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757238"/>
            <a:ext cx="4648200" cy="3486150"/>
          </a:xfrm>
          <a:prstGeom prst="rect">
            <a:avLst/>
          </a:prstGeom>
          <a:noFill/>
          <a:ln w="3175" cap="flat" cmpd="sng" algn="ctr">
            <a:solidFill>
              <a:prstClr val="black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8400" y="4415790"/>
            <a:ext cx="467360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94380" y="8829967"/>
            <a:ext cx="2843459" cy="33124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800" b="1" i="0">
                <a:latin typeface="Helvetica"/>
                <a:cs typeface="Helvetica"/>
              </a:defRPr>
            </a:lvl1pPr>
          </a:lstStyle>
          <a:p>
            <a:r>
              <a:rPr lang="en-US" dirty="0"/>
              <a:t>confidential - for internal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42000" y="8829967"/>
            <a:ext cx="903504" cy="33124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800" b="1" i="0">
                <a:latin typeface="Helvetica"/>
                <a:cs typeface="Helvetica"/>
              </a:defRPr>
            </a:lvl1pPr>
          </a:lstStyle>
          <a:p>
            <a:fld id="{1B1BFAF2-8C84-244C-BEB1-917F23E5974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4381" y="8828352"/>
            <a:ext cx="6551124" cy="161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4381" y="563979"/>
            <a:ext cx="6551124" cy="1614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8983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Georgia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Georgia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Georgia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Georgia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Georgia"/>
        <a:ea typeface="+mn-ea"/>
        <a:cs typeface="Georgia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ind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528370"/>
            <a:ext cx="8229600" cy="2888169"/>
          </a:xfrm>
        </p:spPr>
        <p:txBody>
          <a:bodyPr wrap="square" lIns="0" tIns="0" rIns="0" bIns="0" anchor="t">
            <a:noAutofit/>
          </a:bodyPr>
          <a:lstStyle>
            <a:lvl1pPr>
              <a:spcAft>
                <a:spcPts val="0"/>
              </a:spcAft>
              <a:defRPr sz="8400" kern="1200" spc="-18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416540"/>
            <a:ext cx="8229600" cy="1222259"/>
          </a:xfrm>
        </p:spPr>
        <p:txBody>
          <a:bodyPr/>
          <a:lstStyle>
            <a:lvl1pPr marL="0" indent="0" algn="l">
              <a:buNone/>
              <a:defRPr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 if necessary</a:t>
            </a:r>
          </a:p>
          <a:p>
            <a:r>
              <a:rPr lang="en-US" dirty="0"/>
              <a:t>Date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40025C-C633-184E-A348-C0E5DCED4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88" b="1" smtClean="0">
                <a:effectLst/>
                <a:latin typeface="Helvetica" panose="020B0604020202020204" pitchFamily="34" charset="0"/>
              </a:defRPr>
            </a:lvl1pPr>
          </a:lstStyle>
          <a:p>
            <a:r>
              <a:rPr lang="en-US"/>
              <a:t>proprietary &amp; confidential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ind - Two Colum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22122"/>
            <a:ext cx="4038600" cy="5304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22122"/>
            <a:ext cx="4038600" cy="5304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551963" y="58723"/>
            <a:ext cx="7134837" cy="5033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 spc="-15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Main headline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A1A153-C24B-1540-9F80-0A3BF76A0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ind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78806"/>
            <a:ext cx="4040188" cy="53266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11475"/>
            <a:ext cx="4040188" cy="4714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78806"/>
            <a:ext cx="4041775" cy="53266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11475"/>
            <a:ext cx="4041775" cy="47146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51963" y="58723"/>
            <a:ext cx="7134837" cy="50333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 spc="-15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Main headline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28AA09-C46F-1642-A874-90D3B7586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ind -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06220" y="109168"/>
            <a:ext cx="6680579" cy="727806"/>
          </a:xfrm>
        </p:spPr>
        <p:txBody>
          <a:bodyPr>
            <a:noAutofit/>
          </a:bodyPr>
          <a:lstStyle>
            <a:lvl1pPr>
              <a:defRPr sz="4800" spc="-150"/>
            </a:lvl1pPr>
          </a:lstStyle>
          <a:p>
            <a:r>
              <a:rPr lang="en-US" dirty="0"/>
              <a:t>Main headline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2764"/>
            <a:ext cx="8229600" cy="4993399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Aft>
                <a:spcPts val="0"/>
              </a:spcAft>
              <a:defRPr sz="2400"/>
            </a:lvl2pPr>
            <a:lvl3pPr>
              <a:spcAft>
                <a:spcPts val="0"/>
              </a:spcAft>
              <a:defRPr sz="2400"/>
            </a:lvl3pPr>
            <a:lvl4pPr>
              <a:spcAft>
                <a:spcPts val="0"/>
              </a:spcAft>
              <a:defRPr sz="2400"/>
            </a:lvl4pPr>
            <a:lvl5pPr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94FFEA-BDAB-8147-ABB2-3E0DE4FA8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Kind -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14400"/>
            <a:ext cx="8229600" cy="727806"/>
          </a:xfrm>
        </p:spPr>
        <p:txBody>
          <a:bodyPr>
            <a:noAutofit/>
          </a:bodyPr>
          <a:lstStyle>
            <a:lvl1pPr>
              <a:defRPr sz="4800" spc="-150"/>
            </a:lvl1pPr>
          </a:lstStyle>
          <a:p>
            <a:r>
              <a:rPr lang="en-US" dirty="0"/>
              <a:t>Main headline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025"/>
            <a:ext cx="8229600" cy="4210138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2400"/>
            </a:lvl1pPr>
            <a:lvl2pPr>
              <a:spcAft>
                <a:spcPts val="0"/>
              </a:spcAft>
              <a:defRPr sz="2400"/>
            </a:lvl2pPr>
            <a:lvl3pPr>
              <a:spcAft>
                <a:spcPts val="0"/>
              </a:spcAft>
              <a:defRPr sz="2400"/>
            </a:lvl3pPr>
            <a:lvl4pPr>
              <a:spcAft>
                <a:spcPts val="0"/>
              </a:spcAft>
              <a:defRPr sz="2400"/>
            </a:lvl4pPr>
            <a:lvl5pPr>
              <a:spcAft>
                <a:spcPts val="0"/>
              </a:spcAft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0DCFF8-3335-BA4A-A1C8-D3AD03846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ind - Two Colum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27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06538"/>
            <a:ext cx="4038600" cy="4319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06538"/>
            <a:ext cx="4038600" cy="4319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E8F74F-2C4D-7045-8A35-E42CA3A01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ind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2780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42205"/>
            <a:ext cx="4040188" cy="53266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42205"/>
            <a:ext cx="4041775" cy="532669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FA8BFD-13C5-A948-8817-CF4C38636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ind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7278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DF58221-7293-2743-8084-016A2FA09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ind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51CCBCD-56BB-164B-96E5-1EE4E6C8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ind -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1540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5111750" cy="46910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0DD9F33-828E-4146-ABA1-C3BC15406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ind -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t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3228D8-49AE-F845-B093-6943A5F38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97794"/>
            <a:ext cx="8229600" cy="72780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33537"/>
            <a:ext cx="8229600" cy="389262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KINDLogo_Pantone_Pos.pn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1"/>
            <a:ext cx="1158830" cy="768690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AC368B4-6F23-D649-B864-654303EFE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35245" y="6356353"/>
            <a:ext cx="751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1">
                <a:solidFill>
                  <a:schemeClr val="tx1"/>
                </a:solidFill>
                <a:latin typeface="Helvetica"/>
                <a:cs typeface="Helvetica"/>
              </a:defRPr>
            </a:lvl1pPr>
          </a:lstStyle>
          <a:p>
            <a:fld id="{83797F01-82BB-8844-8F2A-5D1FFD52C14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2B409-CBAC-1C48-9426-41B973CE9796}"/>
              </a:ext>
            </a:extLst>
          </p:cNvPr>
          <p:cNvCxnSpPr>
            <a:cxnSpLocks/>
          </p:cNvCxnSpPr>
          <p:nvPr userDrawn="1"/>
        </p:nvCxnSpPr>
        <p:spPr>
          <a:xfrm>
            <a:off x="457200" y="6356350"/>
            <a:ext cx="8229600" cy="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FBC2DA-95FD-C84C-974C-18985E930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788" b="1" smtClean="0">
                <a:effectLst/>
                <a:latin typeface="Helvetica" panose="020B0604020202020204" pitchFamily="34" charset="0"/>
              </a:defRPr>
            </a:lvl1pPr>
          </a:lstStyle>
          <a:p>
            <a:r>
              <a:rPr lang="en-US"/>
              <a:t>proprietary &amp; confidential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52" r:id="rId10"/>
    <p:sldLayoutId id="214748365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b="0" kern="1200">
          <a:solidFill>
            <a:schemeClr val="tx1"/>
          </a:solidFill>
          <a:latin typeface="Georgia"/>
          <a:ea typeface="+mn-ea"/>
          <a:cs typeface="Georgi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Georgia"/>
          <a:ea typeface="+mn-ea"/>
          <a:cs typeface="Georgi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kern="1200">
          <a:solidFill>
            <a:schemeClr val="tx1"/>
          </a:solidFill>
          <a:latin typeface="Georgia"/>
          <a:ea typeface="+mn-ea"/>
          <a:cs typeface="Georgi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kern="1200">
          <a:solidFill>
            <a:schemeClr val="tx1"/>
          </a:solidFill>
          <a:latin typeface="Georgia"/>
          <a:ea typeface="+mn-ea"/>
          <a:cs typeface="Georgi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kern="1200">
          <a:solidFill>
            <a:schemeClr val="tx1"/>
          </a:solidFill>
          <a:latin typeface="Georgia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2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svg"/><Relationship Id="rId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microsoft.com/office/2014/relationships/chartEx" Target="../charts/chartEx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DDCD-4722-244D-8232-26831C58D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/>
              <a:t>Mintel Breakfast</a:t>
            </a:r>
            <a:br>
              <a:rPr lang="en-US" sz="6600" dirty="0"/>
            </a:br>
            <a:r>
              <a:rPr lang="en-US" sz="6600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7156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FD93F88-AAE9-49F6-93F9-A21EFDF0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336" y="47377"/>
            <a:ext cx="7030263" cy="727806"/>
          </a:xfrm>
        </p:spPr>
        <p:txBody>
          <a:bodyPr/>
          <a:lstStyle/>
          <a:p>
            <a:r>
              <a:rPr lang="en-US" sz="2400" dirty="0"/>
              <a:t>KIND’s Promise aligns with the top 3 attributes consumers are looking for in breakfast</a:t>
            </a:r>
          </a:p>
        </p:txBody>
      </p:sp>
      <p:sp>
        <p:nvSpPr>
          <p:cNvPr id="16" name="Rounded Rectangle 4">
            <a:extLst>
              <a:ext uri="{FF2B5EF4-FFF2-40B4-BE49-F238E27FC236}">
                <a16:creationId xmlns:a16="http://schemas.microsoft.com/office/drawing/2014/main" id="{2B5885EC-BD0E-476A-ADD1-88A1B736179E}"/>
              </a:ext>
            </a:extLst>
          </p:cNvPr>
          <p:cNvSpPr/>
          <p:nvPr/>
        </p:nvSpPr>
        <p:spPr>
          <a:xfrm>
            <a:off x="173376" y="4449027"/>
            <a:ext cx="2607785" cy="1763485"/>
          </a:xfrm>
          <a:prstGeom prst="roundRect">
            <a:avLst>
              <a:gd name="adj" fmla="val 993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endParaRPr lang="en-US" sz="135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8D32ABDF-F903-41FE-AA7A-59EA06F03285}"/>
              </a:ext>
            </a:extLst>
          </p:cNvPr>
          <p:cNvSpPr/>
          <p:nvPr/>
        </p:nvSpPr>
        <p:spPr>
          <a:xfrm>
            <a:off x="3278381" y="4513830"/>
            <a:ext cx="2607785" cy="1698682"/>
          </a:xfrm>
          <a:prstGeom prst="roundRect">
            <a:avLst>
              <a:gd name="adj" fmla="val 9935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endParaRPr lang="en-US" sz="135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C095FD2F-B2C9-4196-A4C6-C44D653EFEC9}"/>
              </a:ext>
            </a:extLst>
          </p:cNvPr>
          <p:cNvSpPr/>
          <p:nvPr/>
        </p:nvSpPr>
        <p:spPr>
          <a:xfrm>
            <a:off x="173376" y="3795628"/>
            <a:ext cx="2607785" cy="55695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Guardrail #1</a:t>
            </a:r>
          </a:p>
          <a:p>
            <a:pPr algn="ctr" defTabSz="685617">
              <a:defRPr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Convenient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025A26-CDC3-4019-B8BA-3513401B2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92" y="5400961"/>
            <a:ext cx="1770268" cy="9941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D8EA7D-77C4-4FB1-87F6-532F815BBD82}"/>
              </a:ext>
            </a:extLst>
          </p:cNvPr>
          <p:cNvSpPr txBox="1"/>
          <p:nvPr/>
        </p:nvSpPr>
        <p:spPr>
          <a:xfrm>
            <a:off x="6332659" y="4606259"/>
            <a:ext cx="2637965" cy="1208005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 anchor="t">
            <a:spAutoFit/>
          </a:bodyPr>
          <a:lstStyle/>
          <a:p>
            <a:pPr marL="150495" lvl="1" indent="-149225" defTabSz="697680">
              <a:buClr>
                <a:srgbClr val="4D4F53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/>
                <a:cs typeface="Helvetica"/>
              </a:rPr>
              <a:t>Ingredients you can see and pronounce®</a:t>
            </a:r>
            <a:endParaRPr lang="en-US" sz="1400" dirty="0">
              <a:latin typeface="Helvetica"/>
              <a:cs typeface="Helvetica"/>
            </a:endParaRPr>
          </a:p>
          <a:p>
            <a:pPr marL="150495" lvl="1" indent="-149225" defTabSz="697680">
              <a:buClr>
                <a:srgbClr val="4D4F53"/>
              </a:buClr>
              <a:buSzPct val="125000"/>
              <a:buFont typeface="Arial" pitchFamily="34" charset="0"/>
              <a:buChar char="•"/>
              <a:defRPr/>
            </a:pPr>
            <a:endParaRPr lang="en-US" sz="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0495" lvl="1" indent="-149225" defTabSz="697680">
              <a:buClr>
                <a:srgbClr val="4D4F53"/>
              </a:buClr>
              <a:buSzPct val="125000"/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/>
                <a:cs typeface="Helvetica"/>
              </a:rPr>
              <a:t>No artificial sweeteners, preservatives, colors or flavors</a:t>
            </a:r>
          </a:p>
        </p:txBody>
      </p:sp>
      <p:pic>
        <p:nvPicPr>
          <p:cNvPr id="21" name="Picture 20" descr="A picture containing table, nut, sky, fruit&#10;&#10;Description generated with very high confidence">
            <a:extLst>
              <a:ext uri="{FF2B5EF4-FFF2-40B4-BE49-F238E27FC236}">
                <a16:creationId xmlns:a16="http://schemas.microsoft.com/office/drawing/2014/main" id="{C7B4AF35-D7A6-42E9-A625-9FA74AE196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48" y="5416113"/>
            <a:ext cx="839250" cy="77291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F7921B4-42D1-4F08-A2D0-D9DFC2F647E1}"/>
              </a:ext>
            </a:extLst>
          </p:cNvPr>
          <p:cNvSpPr/>
          <p:nvPr/>
        </p:nvSpPr>
        <p:spPr>
          <a:xfrm>
            <a:off x="3352650" y="4607997"/>
            <a:ext cx="2533516" cy="1054117"/>
          </a:xfrm>
          <a:prstGeom prst="rect">
            <a:avLst/>
          </a:prstGeom>
          <a:noFill/>
          <a:ln>
            <a:noFill/>
          </a:ln>
        </p:spPr>
        <p:txBody>
          <a:bodyPr wrap="square" lIns="68562" tIns="34281" rIns="68562" bIns="34281" rtlCol="0">
            <a:spAutoFit/>
          </a:bodyPr>
          <a:lstStyle/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Nutrient rich ingredients</a:t>
            </a: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endParaRPr lang="en-US" sz="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Minimal sugar </a:t>
            </a: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endParaRPr lang="en-US" sz="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Uncompromisingly Delicious </a:t>
            </a:r>
          </a:p>
          <a:p>
            <a:pPr defTabSz="685617">
              <a:defRPr/>
            </a:pPr>
            <a:endParaRPr lang="en-US" sz="14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FD9060-589F-4EF8-AF0D-7B26F6526562}"/>
              </a:ext>
            </a:extLst>
          </p:cNvPr>
          <p:cNvSpPr/>
          <p:nvPr/>
        </p:nvSpPr>
        <p:spPr>
          <a:xfrm>
            <a:off x="173376" y="4584919"/>
            <a:ext cx="269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Makes eating healthy easier</a:t>
            </a: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endParaRPr lang="en-US" sz="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50876" indent="-150876" defTabSz="685617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Created for convenience</a:t>
            </a:r>
          </a:p>
        </p:txBody>
      </p:sp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82718790-E3EB-4ADA-9633-76923E3D61CE}"/>
              </a:ext>
            </a:extLst>
          </p:cNvPr>
          <p:cNvSpPr/>
          <p:nvPr/>
        </p:nvSpPr>
        <p:spPr>
          <a:xfrm>
            <a:off x="3278381" y="3798409"/>
            <a:ext cx="2607785" cy="556952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Guardrail #2</a:t>
            </a:r>
          </a:p>
          <a:p>
            <a:pPr algn="ctr" defTabSz="685617">
              <a:defRPr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 &amp; Tasty</a:t>
            </a:r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ABD49579-2BEE-48C3-9196-0FDF9FA74264}"/>
              </a:ext>
            </a:extLst>
          </p:cNvPr>
          <p:cNvSpPr/>
          <p:nvPr/>
        </p:nvSpPr>
        <p:spPr>
          <a:xfrm>
            <a:off x="6321970" y="3798409"/>
            <a:ext cx="2607785" cy="556952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r>
              <a:rPr lang="en-US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Guardrail #3</a:t>
            </a:r>
          </a:p>
          <a:p>
            <a:pPr algn="ctr" defTabSz="685617">
              <a:defRPr/>
            </a:pPr>
            <a:r>
              <a:rPr lang="en-US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Real</a:t>
            </a: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A80A7E10-7802-4551-950F-5F127660A3A2}"/>
              </a:ext>
            </a:extLst>
          </p:cNvPr>
          <p:cNvSpPr/>
          <p:nvPr/>
        </p:nvSpPr>
        <p:spPr>
          <a:xfrm>
            <a:off x="6341421" y="4513830"/>
            <a:ext cx="2577946" cy="1698682"/>
          </a:xfrm>
          <a:prstGeom prst="roundRect">
            <a:avLst>
              <a:gd name="adj" fmla="val 9935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 defTabSz="685617">
              <a:defRPr/>
            </a:pPr>
            <a:endParaRPr lang="en-US" sz="1350">
              <a:solidFill>
                <a:srgbClr val="FF0000"/>
              </a:solidFill>
              <a:latin typeface="Helvetica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467973-E27A-48B7-9F5E-F8481F8DD317}"/>
              </a:ext>
            </a:extLst>
          </p:cNvPr>
          <p:cNvSpPr/>
          <p:nvPr/>
        </p:nvSpPr>
        <p:spPr>
          <a:xfrm>
            <a:off x="159488" y="3300005"/>
            <a:ext cx="8738897" cy="356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Helvetica" panose="020B0604020202020204" pitchFamily="34" charset="0"/>
              </a:rPr>
              <a:t>KIND’s Promise is Giving Consumers What They Want…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713427-D40C-4EB1-A8C6-DE7D5A9F2C98}"/>
              </a:ext>
            </a:extLst>
          </p:cNvPr>
          <p:cNvSpPr/>
          <p:nvPr/>
        </p:nvSpPr>
        <p:spPr>
          <a:xfrm>
            <a:off x="356084" y="6382628"/>
            <a:ext cx="4977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154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Source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lang="en-US" sz="800" dirty="0"/>
              <a:t>Mintel Breakfast Foods: Incl Impact of COVID-19 October 2020</a:t>
            </a:r>
          </a:p>
          <a:p>
            <a:pPr defTabSz="457154">
              <a:defRPr/>
            </a:pPr>
            <a:r>
              <a:rPr lang="en-US" sz="800" dirty="0">
                <a:solidFill>
                  <a:srgbClr val="000000"/>
                </a:solidFill>
              </a:rPr>
              <a:t>Q: Which of the following claims are important to you when selecting a breakfast item? Please select all that apply.</a:t>
            </a:r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B2D90-4F18-4269-86C6-40EA3E2D08A2}"/>
              </a:ext>
            </a:extLst>
          </p:cNvPr>
          <p:cNvSpPr txBox="1"/>
          <p:nvPr/>
        </p:nvSpPr>
        <p:spPr>
          <a:xfrm>
            <a:off x="8686800" y="6444179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7F7F0AF-3F27-41AA-B95E-66A313F564DA}"/>
              </a:ext>
            </a:extLst>
          </p:cNvPr>
          <p:cNvSpPr/>
          <p:nvPr/>
        </p:nvSpPr>
        <p:spPr>
          <a:xfrm>
            <a:off x="159488" y="961419"/>
            <a:ext cx="8665535" cy="369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Important Attributes When Selecting Breakfast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BCB06-60E3-47DB-B0D8-87339209F5DC}"/>
              </a:ext>
            </a:extLst>
          </p:cNvPr>
          <p:cNvSpPr txBox="1"/>
          <p:nvPr/>
        </p:nvSpPr>
        <p:spPr>
          <a:xfrm>
            <a:off x="1061904" y="2770676"/>
            <a:ext cx="11972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7FC41-63C9-4B04-9077-DC87EE07B408}"/>
              </a:ext>
            </a:extLst>
          </p:cNvPr>
          <p:cNvSpPr txBox="1"/>
          <p:nvPr/>
        </p:nvSpPr>
        <p:spPr>
          <a:xfrm>
            <a:off x="3305263" y="2779553"/>
            <a:ext cx="2472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Quick to Prepare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9700E8-DADB-46EA-BD68-1EB5ECFE55F1}"/>
              </a:ext>
            </a:extLst>
          </p:cNvPr>
          <p:cNvSpPr txBox="1"/>
          <p:nvPr/>
        </p:nvSpPr>
        <p:spPr>
          <a:xfrm>
            <a:off x="6804333" y="2772423"/>
            <a:ext cx="1463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Flavorful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10E0D2F-85F9-4178-9039-2D78F33D7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2576862"/>
              </p:ext>
            </p:extLst>
          </p:nvPr>
        </p:nvGraphicFramePr>
        <p:xfrm>
          <a:off x="841459" y="1272768"/>
          <a:ext cx="164592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B948BCAA-86FC-4487-AD1E-5AAC1CEC66DC}"/>
              </a:ext>
            </a:extLst>
          </p:cNvPr>
          <p:cNvSpPr/>
          <p:nvPr/>
        </p:nvSpPr>
        <p:spPr>
          <a:xfrm>
            <a:off x="1162924" y="1803340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3"/>
                  </a:solidFill>
                  <a:prstDash val="solid"/>
                </a:ln>
                <a:pattFill prst="pct50">
                  <a:fgClr>
                    <a:schemeClr val="accent3"/>
                  </a:fgClr>
                  <a:bgClr>
                    <a:schemeClr val="bg2"/>
                  </a:bgClr>
                </a:pattFill>
                <a:effectLst>
                  <a:outerShdw dist="38100" dir="2640000" algn="bl" rotWithShape="0">
                    <a:schemeClr val="accent3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54%</a:t>
            </a: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4B013F37-EC78-49E0-AC10-EDD7A671EE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175075"/>
              </p:ext>
            </p:extLst>
          </p:nvPr>
        </p:nvGraphicFramePr>
        <p:xfrm>
          <a:off x="3698878" y="1321947"/>
          <a:ext cx="164592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7BF8D693-1B94-4DCF-9D20-5DC0CF61C8BF}"/>
              </a:ext>
            </a:extLst>
          </p:cNvPr>
          <p:cNvSpPr/>
          <p:nvPr/>
        </p:nvSpPr>
        <p:spPr>
          <a:xfrm>
            <a:off x="4020343" y="1844361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bg2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54%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74089E5-2873-452B-874A-60E0FC4AA05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97" y="5072471"/>
            <a:ext cx="1156670" cy="1156670"/>
          </a:xfrm>
          <a:prstGeom prst="rect">
            <a:avLst/>
          </a:prstGeom>
        </p:spPr>
      </p:pic>
      <p:pic>
        <p:nvPicPr>
          <p:cNvPr id="42" name="Picture 41" descr="Calendar&#10;&#10;Description automatically generated">
            <a:extLst>
              <a:ext uri="{FF2B5EF4-FFF2-40B4-BE49-F238E27FC236}">
                <a16:creationId xmlns:a16="http://schemas.microsoft.com/office/drawing/2014/main" id="{F10118C6-C07D-4EB1-8D4F-302EAA7C511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17" y="5162014"/>
            <a:ext cx="1081403" cy="1081403"/>
          </a:xfrm>
          <a:prstGeom prst="rect">
            <a:avLst/>
          </a:prstGeom>
        </p:spPr>
      </p:pic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33E3A6C8-1A73-41B3-BBBC-861F923661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371764"/>
              </p:ext>
            </p:extLst>
          </p:nvPr>
        </p:nvGraphicFramePr>
        <p:xfrm>
          <a:off x="6673186" y="1337746"/>
          <a:ext cx="164592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0D433AF4-F3A2-4A37-9D7B-81C170CDF546}"/>
              </a:ext>
            </a:extLst>
          </p:cNvPr>
          <p:cNvSpPr/>
          <p:nvPr/>
        </p:nvSpPr>
        <p:spPr>
          <a:xfrm>
            <a:off x="6994651" y="1860160"/>
            <a:ext cx="10054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4"/>
                  </a:solidFill>
                  <a:prstDash val="solid"/>
                </a:ln>
                <a:pattFill prst="pct50">
                  <a:fgClr>
                    <a:schemeClr val="accent4"/>
                  </a:fgClr>
                  <a:bgClr>
                    <a:schemeClr val="bg2"/>
                  </a:bgClr>
                </a:pattFill>
                <a:effectLst>
                  <a:outerShdw dist="38100" dir="2640000" algn="bl" rotWithShape="0">
                    <a:schemeClr val="accent4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51%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BCABE3-C383-4365-A2F6-3BA07DDA7AD4}"/>
              </a:ext>
            </a:extLst>
          </p:cNvPr>
          <p:cNvSpPr/>
          <p:nvPr/>
        </p:nvSpPr>
        <p:spPr>
          <a:xfrm>
            <a:off x="7375993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612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FE69-33BD-4075-97F6-2F980A3D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56" y="53710"/>
            <a:ext cx="6899655" cy="727806"/>
          </a:xfrm>
        </p:spPr>
        <p:txBody>
          <a:bodyPr/>
          <a:lstStyle/>
          <a:p>
            <a:r>
              <a:rPr lang="en-US" sz="2400" dirty="0"/>
              <a:t>BFY Cereal gives the consumer a solution to their needs of convenience and health during the pandemic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2E7D-F62E-4E70-8172-4A11644E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764DFB7-9DE0-407A-A033-4AF21E816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8417417"/>
              </p:ext>
            </p:extLst>
          </p:nvPr>
        </p:nvGraphicFramePr>
        <p:xfrm>
          <a:off x="402442" y="1282673"/>
          <a:ext cx="8413477" cy="292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FF3002C-5EFC-4965-A383-90B8A17327CD}"/>
              </a:ext>
            </a:extLst>
          </p:cNvPr>
          <p:cNvSpPr txBox="1"/>
          <p:nvPr/>
        </p:nvSpPr>
        <p:spPr>
          <a:xfrm>
            <a:off x="402441" y="6400415"/>
            <a:ext cx="59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Hot and Cold Cereals: Including the Impact of COVID-19 September 2020</a:t>
            </a:r>
          </a:p>
          <a:p>
            <a:r>
              <a:rPr lang="en-US" sz="800" dirty="0"/>
              <a:t>Q: Which of the following do you think constitutes a healthy breakfast? Please select all that apply.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8AE42F-94AA-477E-9AC5-BEDC3A28A55B}"/>
              </a:ext>
            </a:extLst>
          </p:cNvPr>
          <p:cNvGrpSpPr/>
          <p:nvPr/>
        </p:nvGrpSpPr>
        <p:grpSpPr>
          <a:xfrm>
            <a:off x="402442" y="4378710"/>
            <a:ext cx="8470560" cy="1602670"/>
            <a:chOff x="370398" y="1037670"/>
            <a:chExt cx="8470560" cy="160267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E76378-266F-4A37-9087-8FE044B6370F}"/>
                </a:ext>
              </a:extLst>
            </p:cNvPr>
            <p:cNvSpPr txBox="1"/>
            <p:nvPr/>
          </p:nvSpPr>
          <p:spPr>
            <a:xfrm>
              <a:off x="417207" y="1512793"/>
              <a:ext cx="257615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76%</a:t>
              </a:r>
              <a:r>
                <a:rPr lang="en-US" sz="2000" b="1" dirty="0">
                  <a:solidFill>
                    <a:schemeClr val="accent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</a:p>
            <a:p>
              <a:pPr algn="ct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of consumers want convenient products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064A64-07F9-4A8C-91DA-FEB3A8F1C205}"/>
                </a:ext>
              </a:extLst>
            </p:cNvPr>
            <p:cNvSpPr txBox="1"/>
            <p:nvPr/>
          </p:nvSpPr>
          <p:spPr>
            <a:xfrm>
              <a:off x="3481346" y="1517487"/>
              <a:ext cx="26652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54%</a:t>
              </a:r>
              <a:r>
                <a:rPr lang="en-US" sz="1600" b="1" dirty="0">
                  <a:solidFill>
                    <a:schemeClr val="accent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</a:p>
            <a:p>
              <a:pPr algn="ctr"/>
              <a:r>
                <a:rPr lang="en-US" sz="1600" dirty="0">
                  <a:latin typeface="Helvetica" panose="020B0604020202020204" pitchFamily="34" charset="0"/>
                  <a:cs typeface="Helvetica" panose="020B0604020202020204" pitchFamily="34" charset="0"/>
                </a:rPr>
                <a:t>of consumers look for healthy breakfast options</a:t>
              </a:r>
            </a:p>
          </p:txBody>
        </p:sp>
        <p:sp>
          <p:nvSpPr>
            <p:cNvPr id="28" name="Equals 27">
              <a:extLst>
                <a:ext uri="{FF2B5EF4-FFF2-40B4-BE49-F238E27FC236}">
                  <a16:creationId xmlns:a16="http://schemas.microsoft.com/office/drawing/2014/main" id="{582CF8E9-C0D3-490D-95FA-1345D2A991D9}"/>
                </a:ext>
              </a:extLst>
            </p:cNvPr>
            <p:cNvSpPr/>
            <p:nvPr/>
          </p:nvSpPr>
          <p:spPr>
            <a:xfrm>
              <a:off x="6193417" y="1827017"/>
              <a:ext cx="394371" cy="278494"/>
            </a:xfrm>
            <a:prstGeom prst="mathEqual">
              <a:avLst>
                <a:gd name="adj1" fmla="val 23520"/>
                <a:gd name="adj2" fmla="val 11760"/>
              </a:avLst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4A141E02-2842-410D-8E59-F4D47B2E8746}"/>
                </a:ext>
              </a:extLst>
            </p:cNvPr>
            <p:cNvSpPr/>
            <p:nvPr/>
          </p:nvSpPr>
          <p:spPr>
            <a:xfrm>
              <a:off x="3040166" y="1774766"/>
              <a:ext cx="394372" cy="368607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491B87-77F4-4692-9F01-F3C7CBF03649}"/>
                </a:ext>
              </a:extLst>
            </p:cNvPr>
            <p:cNvSpPr txBox="1"/>
            <p:nvPr/>
          </p:nvSpPr>
          <p:spPr>
            <a:xfrm>
              <a:off x="6346601" y="1759014"/>
              <a:ext cx="2494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BFY Cereal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CAE2EC-4094-4282-8F24-BA1692EB2BD4}"/>
                </a:ext>
              </a:extLst>
            </p:cNvPr>
            <p:cNvSpPr/>
            <p:nvPr/>
          </p:nvSpPr>
          <p:spPr>
            <a:xfrm>
              <a:off x="380672" y="1037670"/>
              <a:ext cx="8403203" cy="1602670"/>
            </a:xfrm>
            <a:prstGeom prst="rect">
              <a:avLst/>
            </a:prstGeom>
            <a:noFill/>
            <a:ln w="15875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536E4C-7AC4-44C7-B01C-A4C09ABFED36}"/>
                </a:ext>
              </a:extLst>
            </p:cNvPr>
            <p:cNvSpPr/>
            <p:nvPr/>
          </p:nvSpPr>
          <p:spPr>
            <a:xfrm>
              <a:off x="370398" y="1038148"/>
              <a:ext cx="8403203" cy="34567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BFY Cereal Offer Consumers a Healthy Breakfast Solution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15FD5-6118-4923-823A-48851A99C2AC}"/>
              </a:ext>
            </a:extLst>
          </p:cNvPr>
          <p:cNvSpPr/>
          <p:nvPr/>
        </p:nvSpPr>
        <p:spPr>
          <a:xfrm>
            <a:off x="402441" y="964280"/>
            <a:ext cx="8439787" cy="3456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Consumers Outlook on a Healthy Breakfast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AAB1A0-67B3-4796-BC14-D325ABE45FB6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D50345-CD36-4F63-9DD5-EBCEB6A7B884}"/>
              </a:ext>
            </a:extLst>
          </p:cNvPr>
          <p:cNvSpPr/>
          <p:nvPr/>
        </p:nvSpPr>
        <p:spPr>
          <a:xfrm>
            <a:off x="8969103" y="4705976"/>
            <a:ext cx="2076450" cy="1122853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Swap out “BFY Cereal” as needed </a:t>
            </a:r>
          </a:p>
        </p:txBody>
      </p:sp>
    </p:spTree>
    <p:extLst>
      <p:ext uri="{BB962C8B-B14F-4D97-AF65-F5344CB8AC3E}">
        <p14:creationId xmlns:p14="http://schemas.microsoft.com/office/powerpoint/2010/main" val="69946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424E27-890F-498D-AA92-22E132DF83EF}"/>
              </a:ext>
            </a:extLst>
          </p:cNvPr>
          <p:cNvSpPr/>
          <p:nvPr/>
        </p:nvSpPr>
        <p:spPr>
          <a:xfrm>
            <a:off x="243838" y="1125598"/>
            <a:ext cx="4018565" cy="178886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0BEB4E-B337-4612-8F63-FC2E6F50B777}"/>
              </a:ext>
            </a:extLst>
          </p:cNvPr>
          <p:cNvSpPr/>
          <p:nvPr/>
        </p:nvSpPr>
        <p:spPr>
          <a:xfrm>
            <a:off x="243838" y="1137603"/>
            <a:ext cx="4008291" cy="381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Consumers want protein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CD305-59EB-4D1A-98D6-25761167FAA8}"/>
              </a:ext>
            </a:extLst>
          </p:cNvPr>
          <p:cNvSpPr txBox="1"/>
          <p:nvPr/>
        </p:nvSpPr>
        <p:spPr>
          <a:xfrm>
            <a:off x="254112" y="1570140"/>
            <a:ext cx="4008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71%</a:t>
            </a:r>
            <a:r>
              <a:rPr lang="en-US" sz="36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are willing to try a new cereal if there is added protein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D1227E-6E8B-4619-94A6-816EDEA8CBEF}"/>
              </a:ext>
            </a:extLst>
          </p:cNvPr>
          <p:cNvSpPr/>
          <p:nvPr/>
        </p:nvSpPr>
        <p:spPr>
          <a:xfrm>
            <a:off x="4881595" y="1125598"/>
            <a:ext cx="4018565" cy="1788868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27DAEC1-8967-48D8-B26A-238E210632DB}"/>
              </a:ext>
            </a:extLst>
          </p:cNvPr>
          <p:cNvSpPr/>
          <p:nvPr/>
        </p:nvSpPr>
        <p:spPr>
          <a:xfrm>
            <a:off x="4881595" y="1126076"/>
            <a:ext cx="4008291" cy="3815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And want a healthy outcome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A04DC9-2016-402E-93CC-AEBDD3CCFBF4}"/>
              </a:ext>
            </a:extLst>
          </p:cNvPr>
          <p:cNvSpPr txBox="1"/>
          <p:nvPr/>
        </p:nvSpPr>
        <p:spPr>
          <a:xfrm>
            <a:off x="4891869" y="1550474"/>
            <a:ext cx="4008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64%</a:t>
            </a:r>
            <a:r>
              <a:rPr lang="en-US" sz="36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believe high protein</a:t>
            </a: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constitutes a healthy breakfast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9C4386-F200-4E95-B62B-81B92A2E47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98087">
            <a:off x="213547" y="3557174"/>
            <a:ext cx="2873715" cy="1919075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A6BF3F2A-9796-4B45-958C-5133D3BF3E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54" y="4450461"/>
            <a:ext cx="2675319" cy="22704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15717B-5B31-4965-A36F-7F8C9DD23A4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002">
            <a:off x="4598820" y="4378611"/>
            <a:ext cx="2703654" cy="11174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17D7C4-B4FF-4023-B5AE-4BE53AB3DA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94380">
            <a:off x="4467138" y="4136145"/>
            <a:ext cx="2703654" cy="11174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19B705-5CF5-4F9A-908E-D8120C25DF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67133">
            <a:off x="4878116" y="4716251"/>
            <a:ext cx="2360908" cy="9757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ED393A-EBF9-4F6E-9D5F-87B5EE77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898" y="73097"/>
            <a:ext cx="7141262" cy="727806"/>
          </a:xfrm>
        </p:spPr>
        <p:txBody>
          <a:bodyPr/>
          <a:lstStyle/>
          <a:p>
            <a:r>
              <a:rPr lang="en-US" sz="2400" dirty="0"/>
              <a:t>Protein is a big contender in the hot and cold cereal categories – being a promising opportunity for KIND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6B765-613F-4713-9044-02E78A9C3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3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E8AFA4A-1095-4029-9673-AC11A438485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87" y="3934856"/>
            <a:ext cx="2227875" cy="2227875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63D0CBB4-905B-45DC-A45F-6E94860C18F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3" y="3717723"/>
            <a:ext cx="2675319" cy="17143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ECB7DC-A6D6-4B34-BD64-53F1D38571A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1" y="4387552"/>
            <a:ext cx="2868666" cy="1714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4439D8-A288-443B-8823-1BF2398E30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916" y="3883771"/>
            <a:ext cx="2227875" cy="222787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8A4611-F958-46E0-9B4F-0E870EFF7BF4}"/>
              </a:ext>
            </a:extLst>
          </p:cNvPr>
          <p:cNvSpPr txBox="1"/>
          <p:nvPr/>
        </p:nvSpPr>
        <p:spPr>
          <a:xfrm>
            <a:off x="2108338" y="4536736"/>
            <a:ext cx="2990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10g of Protein per Serving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#1 Ingredient Almonds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Real Ingredients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049185-9A9F-4605-B1C4-3E32BB60EEE8}"/>
              </a:ext>
            </a:extLst>
          </p:cNvPr>
          <p:cNvSpPr txBox="1"/>
          <p:nvPr/>
        </p:nvSpPr>
        <p:spPr>
          <a:xfrm>
            <a:off x="6556640" y="4529497"/>
            <a:ext cx="2990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10g of Protein per Serving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100% Whole Grain Oats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Real Ingredients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05A070-B2CB-4EA9-B94A-C95238FCC97B}"/>
              </a:ext>
            </a:extLst>
          </p:cNvPr>
          <p:cNvSpPr txBox="1"/>
          <p:nvPr/>
        </p:nvSpPr>
        <p:spPr>
          <a:xfrm>
            <a:off x="456297" y="6400415"/>
            <a:ext cx="5979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Hot and Cold Cereals: Including the Impact of COVID-19 September 2020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F74C05-9BF3-48A3-94DA-56E5E86FD306}"/>
              </a:ext>
            </a:extLst>
          </p:cNvPr>
          <p:cNvSpPr/>
          <p:nvPr/>
        </p:nvSpPr>
        <p:spPr>
          <a:xfrm>
            <a:off x="236674" y="3284051"/>
            <a:ext cx="8663486" cy="483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KIND Capitalizing on These Trends</a:t>
            </a:r>
          </a:p>
        </p:txBody>
      </p:sp>
      <p:pic>
        <p:nvPicPr>
          <p:cNvPr id="20" name="Graphic 19" descr="Muscular arm">
            <a:extLst>
              <a:ext uri="{FF2B5EF4-FFF2-40B4-BE49-F238E27FC236}">
                <a16:creationId xmlns:a16="http://schemas.microsoft.com/office/drawing/2014/main" id="{C64A85C1-AC30-401D-9FDA-4E5D224DF0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102458">
            <a:off x="368418" y="1526822"/>
            <a:ext cx="592367" cy="592367"/>
          </a:xfrm>
          <a:prstGeom prst="rect">
            <a:avLst/>
          </a:prstGeom>
        </p:spPr>
      </p:pic>
      <p:pic>
        <p:nvPicPr>
          <p:cNvPr id="32" name="Graphic 31" descr="Heart with pulse">
            <a:extLst>
              <a:ext uri="{FF2B5EF4-FFF2-40B4-BE49-F238E27FC236}">
                <a16:creationId xmlns:a16="http://schemas.microsoft.com/office/drawing/2014/main" id="{03AFF076-494C-4E0D-B493-44A7CBFED8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0201881">
            <a:off x="4987512" y="1541068"/>
            <a:ext cx="609174" cy="60917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F6C7BAE-748F-4752-93C7-4F9301C62EAC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5419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A53F5DA-B418-450A-9748-5C87DDC66A4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81209758"/>
                  </p:ext>
                </p:extLst>
              </p:nvPr>
            </p:nvGraphicFramePr>
            <p:xfrm>
              <a:off x="261670" y="1701301"/>
              <a:ext cx="6384926" cy="44876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A53F5DA-B418-450A-9748-5C87DDC66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70" y="1701301"/>
                <a:ext cx="6384926" cy="448760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DB0B269-32D0-4786-923E-B18E3FBDDC63}"/>
              </a:ext>
            </a:extLst>
          </p:cNvPr>
          <p:cNvSpPr/>
          <p:nvPr/>
        </p:nvSpPr>
        <p:spPr>
          <a:xfrm>
            <a:off x="92279" y="902723"/>
            <a:ext cx="9051721" cy="632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latin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6BC2-4D0A-4970-A3D9-A3D0B7D6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151" y="24041"/>
            <a:ext cx="7218581" cy="727806"/>
          </a:xfrm>
        </p:spPr>
        <p:txBody>
          <a:bodyPr/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Consumers eat cereal all throughout the day, but primarily in mid morning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AFB0-4911-4165-AF89-F2230ACF2A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0438" y="6356350"/>
            <a:ext cx="563562" cy="365125"/>
          </a:xfrm>
          <a:prstGeom prst="rect">
            <a:avLst/>
          </a:prstGeom>
        </p:spPr>
        <p:txBody>
          <a:bodyPr/>
          <a:lstStyle/>
          <a:p>
            <a:fld id="{83797F01-82BB-8844-8F2A-5D1FFD52C14D}" type="slidenum">
              <a:rPr lang="en-US" smtClean="0"/>
              <a:t>13</a:t>
            </a:fld>
            <a:endParaRPr lang="en-US"/>
          </a:p>
        </p:txBody>
      </p:sp>
      <p:pic>
        <p:nvPicPr>
          <p:cNvPr id="18" name="Graphic 17" descr="Sun">
            <a:extLst>
              <a:ext uri="{FF2B5EF4-FFF2-40B4-BE49-F238E27FC236}">
                <a16:creationId xmlns:a16="http://schemas.microsoft.com/office/drawing/2014/main" id="{A756747B-09A8-4662-9654-E0D54007A0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47" y="1573277"/>
            <a:ext cx="567304" cy="567304"/>
          </a:xfrm>
          <a:prstGeom prst="rect">
            <a:avLst/>
          </a:prstGeom>
        </p:spPr>
      </p:pic>
      <p:pic>
        <p:nvPicPr>
          <p:cNvPr id="20" name="Graphic 19" descr="Moon and stars">
            <a:extLst>
              <a:ext uri="{FF2B5EF4-FFF2-40B4-BE49-F238E27FC236}">
                <a16:creationId xmlns:a16="http://schemas.microsoft.com/office/drawing/2014/main" id="{29966B98-277B-465B-8BDB-9C9EF5D9E3F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70" y="5412790"/>
            <a:ext cx="523131" cy="523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CA5BD-AF65-4648-A1FA-07F6D0B21C03}"/>
              </a:ext>
            </a:extLst>
          </p:cNvPr>
          <p:cNvSpPr/>
          <p:nvPr/>
        </p:nvSpPr>
        <p:spPr>
          <a:xfrm>
            <a:off x="5073628" y="888854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ea typeface="Times New Roman" panose="02020603050405020304" pitchFamily="18" charset="0"/>
                <a:cs typeface="Calibri Light" panose="020F0302020204030204" pitchFamily="34" charset="0"/>
              </a:rPr>
              <a:t>2.6</a:t>
            </a:r>
            <a:endParaRPr lang="en-GB" sz="36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37B24B-DFF0-44C4-9E48-EA939055DD85}"/>
              </a:ext>
            </a:extLst>
          </p:cNvPr>
          <p:cNvSpPr/>
          <p:nvPr/>
        </p:nvSpPr>
        <p:spPr>
          <a:xfrm>
            <a:off x="1918151" y="992187"/>
            <a:ext cx="579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Cereal Consumption Occasions</a:t>
            </a:r>
            <a:endParaRPr lang="en-GB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B34CC9-9FD1-4510-A951-A1E5D5CE42A8}"/>
              </a:ext>
            </a:extLst>
          </p:cNvPr>
          <p:cNvCxnSpPr>
            <a:cxnSpLocks/>
          </p:cNvCxnSpPr>
          <p:nvPr/>
        </p:nvCxnSpPr>
        <p:spPr>
          <a:xfrm>
            <a:off x="1497111" y="1799051"/>
            <a:ext cx="0" cy="43898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5EB4C1-31F2-4DAD-BE3E-3C11CDF4050C}"/>
              </a:ext>
            </a:extLst>
          </p:cNvPr>
          <p:cNvCxnSpPr>
            <a:cxnSpLocks/>
          </p:cNvCxnSpPr>
          <p:nvPr/>
        </p:nvCxnSpPr>
        <p:spPr>
          <a:xfrm flipH="1">
            <a:off x="1453405" y="5247251"/>
            <a:ext cx="58617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F297170-5B7F-42BC-AB44-E95FF9DA991D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09B331-6BC5-4652-AC6A-BB6ED7F79AED}"/>
              </a:ext>
            </a:extLst>
          </p:cNvPr>
          <p:cNvCxnSpPr>
            <a:cxnSpLocks/>
          </p:cNvCxnSpPr>
          <p:nvPr/>
        </p:nvCxnSpPr>
        <p:spPr>
          <a:xfrm flipH="1">
            <a:off x="1497111" y="4380476"/>
            <a:ext cx="58180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59042E-102C-4813-9AE9-94AA2F48C6B3}"/>
              </a:ext>
            </a:extLst>
          </p:cNvPr>
          <p:cNvCxnSpPr>
            <a:cxnSpLocks/>
          </p:cNvCxnSpPr>
          <p:nvPr/>
        </p:nvCxnSpPr>
        <p:spPr>
          <a:xfrm flipH="1">
            <a:off x="1497111" y="3513701"/>
            <a:ext cx="58180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BC8BFD-59C7-4CEA-BD75-2FE7EC8056AB}"/>
              </a:ext>
            </a:extLst>
          </p:cNvPr>
          <p:cNvCxnSpPr>
            <a:cxnSpLocks/>
          </p:cNvCxnSpPr>
          <p:nvPr/>
        </p:nvCxnSpPr>
        <p:spPr>
          <a:xfrm flipH="1">
            <a:off x="1497111" y="2646926"/>
            <a:ext cx="57418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A07093-6395-4877-9F54-B02B3D0E9E3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55" y="2419195"/>
            <a:ext cx="1399269" cy="13992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394426C-68A1-4F84-AB50-3CC1E8A522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58" y="4714481"/>
            <a:ext cx="1436213" cy="1436213"/>
          </a:xfrm>
          <a:prstGeom prst="rect">
            <a:avLst/>
          </a:prstGeom>
        </p:spPr>
      </p:pic>
      <p:pic>
        <p:nvPicPr>
          <p:cNvPr id="53" name="Picture 52" descr="Calendar&#10;&#10;Description automatically generated">
            <a:extLst>
              <a:ext uri="{FF2B5EF4-FFF2-40B4-BE49-F238E27FC236}">
                <a16:creationId xmlns:a16="http://schemas.microsoft.com/office/drawing/2014/main" id="{D514F048-F03A-4D8E-929E-8C4EBFD78A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4" y="3077515"/>
            <a:ext cx="1390168" cy="13901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370F959-F34D-4BC9-B78D-3EBBEF40B4D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99" y="4087031"/>
            <a:ext cx="1399273" cy="13992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5A87BC4-14A5-4C49-8C85-D1D591469531}"/>
              </a:ext>
            </a:extLst>
          </p:cNvPr>
          <p:cNvSpPr txBox="1"/>
          <p:nvPr/>
        </p:nvSpPr>
        <p:spPr>
          <a:xfrm>
            <a:off x="402441" y="6400415"/>
            <a:ext cx="59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</a:t>
            </a:r>
          </a:p>
          <a:p>
            <a:r>
              <a:rPr lang="en-US" sz="800" dirty="0"/>
              <a:t>Q: During which of the following occasions do you or other members of your household typically eat cereal? Please select all that apply.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4C372-5F59-4ACE-85F5-C15DE7443A84}"/>
              </a:ext>
            </a:extLst>
          </p:cNvPr>
          <p:cNvSpPr txBox="1"/>
          <p:nvPr/>
        </p:nvSpPr>
        <p:spPr>
          <a:xfrm>
            <a:off x="7239001" y="1691641"/>
            <a:ext cx="1863821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84%</a:t>
            </a:r>
          </a:p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Total in the Morning!</a:t>
            </a:r>
          </a:p>
        </p:txBody>
      </p:sp>
    </p:spTree>
    <p:extLst>
      <p:ext uri="{BB962C8B-B14F-4D97-AF65-F5344CB8AC3E}">
        <p14:creationId xmlns:p14="http://schemas.microsoft.com/office/powerpoint/2010/main" val="290384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158E-00FF-4747-9B96-BAB849B42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045D2-1BFF-464E-B942-4F1A51FDE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6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3579-3C44-4AE7-8F9B-0AB87A5B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22" y="53318"/>
            <a:ext cx="7044227" cy="727806"/>
          </a:xfrm>
        </p:spPr>
        <p:txBody>
          <a:bodyPr/>
          <a:lstStyle/>
          <a:p>
            <a:r>
              <a:rPr lang="en-US" sz="2400" dirty="0"/>
              <a:t>About half of consumers believe breakfast is the most important meal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1A80-9E2E-4D85-B4E2-3488422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134" y="6356350"/>
            <a:ext cx="563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b="1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97F01-82BB-8844-8F2A-5D1FFD52C14D}" type="slidenum">
              <a:rPr lang="en-US" smtClean="0">
                <a:solidFill>
                  <a:srgbClr val="000000"/>
                </a:solidFill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497FA-7516-4B3C-A6C7-4D992F106C8C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66305-4389-4633-9A13-C70D23368EE1}"/>
              </a:ext>
            </a:extLst>
          </p:cNvPr>
          <p:cNvSpPr/>
          <p:nvPr/>
        </p:nvSpPr>
        <p:spPr>
          <a:xfrm>
            <a:off x="46139" y="961115"/>
            <a:ext cx="9051721" cy="46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latin typeface="Helvetica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C9B39D-44E0-40F5-96B4-418B5432714F}"/>
              </a:ext>
            </a:extLst>
          </p:cNvPr>
          <p:cNvSpPr/>
          <p:nvPr/>
        </p:nvSpPr>
        <p:spPr>
          <a:xfrm>
            <a:off x="1711108" y="961115"/>
            <a:ext cx="579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Importance of Meals</a:t>
            </a:r>
            <a:endParaRPr lang="en-GB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D09985-6E0F-4945-ADAD-A7F0BCA31273}"/>
              </a:ext>
            </a:extLst>
          </p:cNvPr>
          <p:cNvGraphicFramePr/>
          <p:nvPr/>
        </p:nvGraphicFramePr>
        <p:xfrm>
          <a:off x="54178" y="1624649"/>
          <a:ext cx="9051721" cy="4017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Graphic 8" descr="Burger and drink">
            <a:extLst>
              <a:ext uri="{FF2B5EF4-FFF2-40B4-BE49-F238E27FC236}">
                <a16:creationId xmlns:a16="http://schemas.microsoft.com/office/drawing/2014/main" id="{10D06752-014D-4B70-A561-5C8AB646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5841" y="5557714"/>
            <a:ext cx="788393" cy="788393"/>
          </a:xfrm>
          <a:prstGeom prst="rect">
            <a:avLst/>
          </a:prstGeom>
        </p:spPr>
      </p:pic>
      <p:pic>
        <p:nvPicPr>
          <p:cNvPr id="11" name="Graphic 10" descr="Pasta">
            <a:extLst>
              <a:ext uri="{FF2B5EF4-FFF2-40B4-BE49-F238E27FC236}">
                <a16:creationId xmlns:a16="http://schemas.microsoft.com/office/drawing/2014/main" id="{D5115FD3-F002-4811-8BC9-15031E37D2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2494" y="5528268"/>
            <a:ext cx="788394" cy="788394"/>
          </a:xfrm>
          <a:prstGeom prst="rect">
            <a:avLst/>
          </a:prstGeom>
        </p:spPr>
      </p:pic>
      <p:pic>
        <p:nvPicPr>
          <p:cNvPr id="14" name="Graphic 13" descr="Coffee">
            <a:extLst>
              <a:ext uri="{FF2B5EF4-FFF2-40B4-BE49-F238E27FC236}">
                <a16:creationId xmlns:a16="http://schemas.microsoft.com/office/drawing/2014/main" id="{E8FFB748-C2C0-471D-9C84-D2F7EDED09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5826" y="5528269"/>
            <a:ext cx="788393" cy="78839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F438CB-6723-4740-9E15-D2E28604CCC5}"/>
              </a:ext>
            </a:extLst>
          </p:cNvPr>
          <p:cNvSpPr txBox="1"/>
          <p:nvPr/>
        </p:nvSpPr>
        <p:spPr>
          <a:xfrm>
            <a:off x="457200" y="6353630"/>
            <a:ext cx="702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 </a:t>
            </a:r>
          </a:p>
        </p:txBody>
      </p:sp>
    </p:spTree>
    <p:extLst>
      <p:ext uri="{BB962C8B-B14F-4D97-AF65-F5344CB8AC3E}">
        <p14:creationId xmlns:p14="http://schemas.microsoft.com/office/powerpoint/2010/main" val="619644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BD026E-3D15-4FC0-822B-9764456B8BE1}"/>
              </a:ext>
            </a:extLst>
          </p:cNvPr>
          <p:cNvSpPr/>
          <p:nvPr/>
        </p:nvSpPr>
        <p:spPr>
          <a:xfrm>
            <a:off x="273680" y="1550720"/>
            <a:ext cx="1612269" cy="4600178"/>
          </a:xfrm>
          <a:prstGeom prst="rect">
            <a:avLst/>
          </a:prstGeom>
          <a:solidFill>
            <a:srgbClr val="FFF4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5F3F-90A3-4FF4-8FBA-8EC28073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45" y="0"/>
            <a:ext cx="7061579" cy="727806"/>
          </a:xfrm>
        </p:spPr>
        <p:txBody>
          <a:bodyPr/>
          <a:lstStyle/>
          <a:p>
            <a:r>
              <a:rPr lang="en-US" sz="2400" dirty="0"/>
              <a:t>All natural and no additives are important to consumers when choosing food or drinks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593F-03C9-49AA-AC00-AC0580B763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0438" y="6356350"/>
            <a:ext cx="56356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97F01-82BB-8844-8F2A-5D1FFD52C14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F6B7C-79AD-46CB-815D-3AE9D96FA792}"/>
              </a:ext>
            </a:extLst>
          </p:cNvPr>
          <p:cNvSpPr/>
          <p:nvPr/>
        </p:nvSpPr>
        <p:spPr>
          <a:xfrm>
            <a:off x="159488" y="1047673"/>
            <a:ext cx="8665535" cy="369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Important Claims When Choosing Food/Drinks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56A00-A94D-463B-8A27-69C76DB58068}"/>
              </a:ext>
            </a:extLst>
          </p:cNvPr>
          <p:cNvSpPr txBox="1"/>
          <p:nvPr/>
        </p:nvSpPr>
        <p:spPr>
          <a:xfrm>
            <a:off x="3285459" y="1379932"/>
            <a:ext cx="241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August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DE943-2368-475A-B7CF-7A7DE77DF1D8}"/>
              </a:ext>
            </a:extLst>
          </p:cNvPr>
          <p:cNvSpPr txBox="1"/>
          <p:nvPr/>
        </p:nvSpPr>
        <p:spPr>
          <a:xfrm>
            <a:off x="414668" y="1499835"/>
            <a:ext cx="130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Top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EF20-5939-45E9-89B2-AE3B10342864}"/>
              </a:ext>
            </a:extLst>
          </p:cNvPr>
          <p:cNvSpPr txBox="1"/>
          <p:nvPr/>
        </p:nvSpPr>
        <p:spPr>
          <a:xfrm>
            <a:off x="414668" y="6382921"/>
            <a:ext cx="70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: Mintel Breakfast Foods: Incl Impact of COVID-19 October 2020 </a:t>
            </a:r>
          </a:p>
          <a:p>
            <a:r>
              <a:rPr lang="en-US" sz="800" dirty="0">
                <a:solidFill>
                  <a:srgbClr val="000000"/>
                </a:solidFill>
              </a:rPr>
              <a:t>Q: Which of the following claims are important to you when choosing food and drinks? Please select all that apply.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A1DFE-61CA-4311-8E0F-705C644F3F34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44E4F99-12DA-4745-BA14-4B0990A8F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376046"/>
              </p:ext>
            </p:extLst>
          </p:nvPr>
        </p:nvGraphicFramePr>
        <p:xfrm>
          <a:off x="159489" y="2004692"/>
          <a:ext cx="8665534" cy="3662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Graphic 11" descr="Leaf">
            <a:extLst>
              <a:ext uri="{FF2B5EF4-FFF2-40B4-BE49-F238E27FC236}">
                <a16:creationId xmlns:a16="http://schemas.microsoft.com/office/drawing/2014/main" id="{F64233B4-3B77-4C1C-BB00-0575AFD7A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68" y="5466015"/>
            <a:ext cx="604600" cy="6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21DE-05D2-48B8-B900-0D20617E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26DA-587E-45FF-A8B8-1C2FF9CA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47% of consumers believe breakfast is the most important meal of the day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 -8pts vs. 2014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42% of consumers find eating a healthy breakfast makes them feel better about themselves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81% of consumers eat breakfast at home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40% of consumers eat breakfast foods at other mealtimes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36% of consumers are eating more breakfast foods from a store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44% of consumers typically eat the same breakfast every day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88% of consumers eat cereal for breakfast 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19% of consumers eat cereal for a snack</a:t>
            </a:r>
          </a:p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62% of all consumers report making more breakfast from scratch in the morning as a result of COVID-19</a:t>
            </a:r>
          </a:p>
          <a:p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A1374-36F0-4231-934A-83369B8DD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904D0-C15B-4761-BE0B-01DC13FD1D42}"/>
              </a:ext>
            </a:extLst>
          </p:cNvPr>
          <p:cNvSpPr txBox="1"/>
          <p:nvPr/>
        </p:nvSpPr>
        <p:spPr>
          <a:xfrm>
            <a:off x="402441" y="6400415"/>
            <a:ext cx="5979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1C4C6-6AF1-42D8-B807-3CF58CBD727F}"/>
              </a:ext>
            </a:extLst>
          </p:cNvPr>
          <p:cNvSpPr/>
          <p:nvPr/>
        </p:nvSpPr>
        <p:spPr>
          <a:xfrm>
            <a:off x="7361140" y="6652081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39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2587CBD-62BB-48CE-AD14-144838DED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1872408"/>
              </p:ext>
            </p:extLst>
          </p:nvPr>
        </p:nvGraphicFramePr>
        <p:xfrm>
          <a:off x="823692" y="1715667"/>
          <a:ext cx="7572375" cy="41812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C133579-3C44-4AE7-8F9B-0AB87A5B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022" y="53318"/>
            <a:ext cx="7044227" cy="727806"/>
          </a:xfrm>
        </p:spPr>
        <p:txBody>
          <a:bodyPr/>
          <a:lstStyle/>
          <a:p>
            <a:r>
              <a:rPr lang="en-US" sz="2400" dirty="0"/>
              <a:t>About half of consumers believe breakfast is the most important meal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71A80-9E2E-4D85-B4E2-3488422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134" y="6356350"/>
            <a:ext cx="563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b="1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97F01-82BB-8844-8F2A-5D1FFD52C14D}" type="slidenum">
              <a:rPr lang="en-US" smtClean="0">
                <a:solidFill>
                  <a:srgbClr val="000000"/>
                </a:solidFill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E497FA-7516-4B3C-A6C7-4D992F106C8C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266305-4389-4633-9A13-C70D23368EE1}"/>
              </a:ext>
            </a:extLst>
          </p:cNvPr>
          <p:cNvSpPr/>
          <p:nvPr/>
        </p:nvSpPr>
        <p:spPr>
          <a:xfrm>
            <a:off x="46139" y="961115"/>
            <a:ext cx="9051721" cy="4695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latin typeface="Helvetica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C9B39D-44E0-40F5-96B4-418B5432714F}"/>
              </a:ext>
            </a:extLst>
          </p:cNvPr>
          <p:cNvSpPr/>
          <p:nvPr/>
        </p:nvSpPr>
        <p:spPr>
          <a:xfrm>
            <a:off x="1711108" y="961115"/>
            <a:ext cx="579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Importance of Meals</a:t>
            </a:r>
            <a:endParaRPr lang="en-GB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F438CB-6723-4740-9E15-D2E28604CCC5}"/>
              </a:ext>
            </a:extLst>
          </p:cNvPr>
          <p:cNvSpPr txBox="1"/>
          <p:nvPr/>
        </p:nvSpPr>
        <p:spPr>
          <a:xfrm>
            <a:off x="457200" y="6353630"/>
            <a:ext cx="70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</a:t>
            </a:r>
          </a:p>
          <a:p>
            <a:r>
              <a:rPr lang="en-US" sz="800" dirty="0"/>
              <a:t>Q: What is the most important meal of the day? Please select all that apply. </a:t>
            </a:r>
          </a:p>
        </p:txBody>
      </p:sp>
    </p:spTree>
    <p:extLst>
      <p:ext uri="{BB962C8B-B14F-4D97-AF65-F5344CB8AC3E}">
        <p14:creationId xmlns:p14="http://schemas.microsoft.com/office/powerpoint/2010/main" val="377245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5A53F5DA-B418-450A-9748-5C87DDC66A46}"/>
                  </a:ext>
                </a:extLst>
              </p:cNvPr>
              <p:cNvGraphicFramePr/>
              <p:nvPr/>
            </p:nvGraphicFramePr>
            <p:xfrm>
              <a:off x="261670" y="1701301"/>
              <a:ext cx="6384926" cy="448760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5A53F5DA-B418-450A-9748-5C87DDC66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670" y="1701301"/>
                <a:ext cx="6384926" cy="448760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DB0B269-32D0-4786-923E-B18E3FBDDC63}"/>
              </a:ext>
            </a:extLst>
          </p:cNvPr>
          <p:cNvSpPr/>
          <p:nvPr/>
        </p:nvSpPr>
        <p:spPr>
          <a:xfrm>
            <a:off x="92279" y="902723"/>
            <a:ext cx="9051721" cy="6324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err="1">
              <a:latin typeface="Helvetic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36BC2-4D0A-4970-A3D9-A3D0B7D6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151" y="24041"/>
            <a:ext cx="7218581" cy="727806"/>
          </a:xfrm>
        </p:spPr>
        <p:txBody>
          <a:bodyPr/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Consumers eat cereal all throughout the day, but primarily in mid morning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AFB0-4911-4165-AF89-F2230ACF2A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0438" y="6356350"/>
            <a:ext cx="563562" cy="365125"/>
          </a:xfrm>
          <a:prstGeom prst="rect">
            <a:avLst/>
          </a:prstGeom>
        </p:spPr>
        <p:txBody>
          <a:bodyPr/>
          <a:lstStyle/>
          <a:p>
            <a:fld id="{83797F01-82BB-8844-8F2A-5D1FFD52C14D}" type="slidenum">
              <a:rPr lang="en-US" smtClean="0"/>
              <a:t>4</a:t>
            </a:fld>
            <a:endParaRPr lang="en-US"/>
          </a:p>
        </p:txBody>
      </p:sp>
      <p:pic>
        <p:nvPicPr>
          <p:cNvPr id="18" name="Graphic 17" descr="Sun">
            <a:extLst>
              <a:ext uri="{FF2B5EF4-FFF2-40B4-BE49-F238E27FC236}">
                <a16:creationId xmlns:a16="http://schemas.microsoft.com/office/drawing/2014/main" id="{A756747B-09A8-4662-9654-E0D54007A0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947" y="1573277"/>
            <a:ext cx="567304" cy="567304"/>
          </a:xfrm>
          <a:prstGeom prst="rect">
            <a:avLst/>
          </a:prstGeom>
        </p:spPr>
      </p:pic>
      <p:pic>
        <p:nvPicPr>
          <p:cNvPr id="20" name="Graphic 19" descr="Moon and stars">
            <a:extLst>
              <a:ext uri="{FF2B5EF4-FFF2-40B4-BE49-F238E27FC236}">
                <a16:creationId xmlns:a16="http://schemas.microsoft.com/office/drawing/2014/main" id="{29966B98-277B-465B-8BDB-9C9EF5D9E3F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70" y="5412790"/>
            <a:ext cx="523131" cy="52313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CA5BD-AF65-4648-A1FA-07F6D0B21C03}"/>
              </a:ext>
            </a:extLst>
          </p:cNvPr>
          <p:cNvSpPr/>
          <p:nvPr/>
        </p:nvSpPr>
        <p:spPr>
          <a:xfrm>
            <a:off x="5073628" y="888854"/>
            <a:ext cx="8258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ea typeface="Times New Roman" panose="02020603050405020304" pitchFamily="18" charset="0"/>
                <a:cs typeface="Calibri Light" panose="020F0302020204030204" pitchFamily="34" charset="0"/>
              </a:rPr>
              <a:t>2.6</a:t>
            </a:r>
            <a:endParaRPr lang="en-GB" sz="36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37B24B-DFF0-44C4-9E48-EA939055DD85}"/>
              </a:ext>
            </a:extLst>
          </p:cNvPr>
          <p:cNvSpPr/>
          <p:nvPr/>
        </p:nvSpPr>
        <p:spPr>
          <a:xfrm>
            <a:off x="1918151" y="992187"/>
            <a:ext cx="579754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Helvetica" panose="020B0604020202020204" pitchFamily="34" charset="0"/>
              </a:rPr>
              <a:t>Cereal Consumption Occasions</a:t>
            </a:r>
            <a:endParaRPr lang="en-GB" sz="22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B34CC9-9FD1-4510-A951-A1E5D5CE42A8}"/>
              </a:ext>
            </a:extLst>
          </p:cNvPr>
          <p:cNvCxnSpPr>
            <a:cxnSpLocks/>
          </p:cNvCxnSpPr>
          <p:nvPr/>
        </p:nvCxnSpPr>
        <p:spPr>
          <a:xfrm>
            <a:off x="1497111" y="1799051"/>
            <a:ext cx="0" cy="43898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5EB4C1-31F2-4DAD-BE3E-3C11CDF4050C}"/>
              </a:ext>
            </a:extLst>
          </p:cNvPr>
          <p:cNvCxnSpPr>
            <a:cxnSpLocks/>
          </p:cNvCxnSpPr>
          <p:nvPr/>
        </p:nvCxnSpPr>
        <p:spPr>
          <a:xfrm flipH="1">
            <a:off x="1453405" y="5247251"/>
            <a:ext cx="58617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F297170-5B7F-42BC-AB44-E95FF9DA991D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09B331-6BC5-4652-AC6A-BB6ED7F79AED}"/>
              </a:ext>
            </a:extLst>
          </p:cNvPr>
          <p:cNvCxnSpPr>
            <a:cxnSpLocks/>
          </p:cNvCxnSpPr>
          <p:nvPr/>
        </p:nvCxnSpPr>
        <p:spPr>
          <a:xfrm flipH="1">
            <a:off x="1497111" y="4380476"/>
            <a:ext cx="58180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59042E-102C-4813-9AE9-94AA2F48C6B3}"/>
              </a:ext>
            </a:extLst>
          </p:cNvPr>
          <p:cNvCxnSpPr>
            <a:cxnSpLocks/>
          </p:cNvCxnSpPr>
          <p:nvPr/>
        </p:nvCxnSpPr>
        <p:spPr>
          <a:xfrm flipH="1">
            <a:off x="1497111" y="3513701"/>
            <a:ext cx="581808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BC8BFD-59C7-4CEA-BD75-2FE7EC8056AB}"/>
              </a:ext>
            </a:extLst>
          </p:cNvPr>
          <p:cNvCxnSpPr>
            <a:cxnSpLocks/>
          </p:cNvCxnSpPr>
          <p:nvPr/>
        </p:nvCxnSpPr>
        <p:spPr>
          <a:xfrm flipH="1">
            <a:off x="1497111" y="2646926"/>
            <a:ext cx="57418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Picture 4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5A07093-6395-4877-9F54-B02B3D0E9E3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55" y="2419195"/>
            <a:ext cx="1399269" cy="13992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394426C-68A1-4F84-AB50-3CC1E8A522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58" y="4714481"/>
            <a:ext cx="1436213" cy="1436213"/>
          </a:xfrm>
          <a:prstGeom prst="rect">
            <a:avLst/>
          </a:prstGeom>
        </p:spPr>
      </p:pic>
      <p:pic>
        <p:nvPicPr>
          <p:cNvPr id="53" name="Picture 52" descr="Calendar&#10;&#10;Description automatically generated">
            <a:extLst>
              <a:ext uri="{FF2B5EF4-FFF2-40B4-BE49-F238E27FC236}">
                <a16:creationId xmlns:a16="http://schemas.microsoft.com/office/drawing/2014/main" id="{D514F048-F03A-4D8E-929E-8C4EBFD78A0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4" y="3077515"/>
            <a:ext cx="1390168" cy="139016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370F959-F34D-4BC9-B78D-3EBBEF40B4D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99" y="4087031"/>
            <a:ext cx="1399273" cy="13992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5A87BC4-14A5-4C49-8C85-D1D591469531}"/>
              </a:ext>
            </a:extLst>
          </p:cNvPr>
          <p:cNvSpPr txBox="1"/>
          <p:nvPr/>
        </p:nvSpPr>
        <p:spPr>
          <a:xfrm>
            <a:off x="402441" y="6400415"/>
            <a:ext cx="59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</a:t>
            </a:r>
          </a:p>
          <a:p>
            <a:r>
              <a:rPr lang="en-US" sz="800" dirty="0"/>
              <a:t>Q: During which of the following occasions do you or other members of your household typically eat cereal? Please select all that apply.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A4C372-5F59-4ACE-85F5-C15DE7443A84}"/>
              </a:ext>
            </a:extLst>
          </p:cNvPr>
          <p:cNvSpPr txBox="1"/>
          <p:nvPr/>
        </p:nvSpPr>
        <p:spPr>
          <a:xfrm>
            <a:off x="7239001" y="1691641"/>
            <a:ext cx="1863821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84%</a:t>
            </a:r>
          </a:p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Total in the Morning!</a:t>
            </a:r>
          </a:p>
        </p:txBody>
      </p:sp>
    </p:spTree>
    <p:extLst>
      <p:ext uri="{BB962C8B-B14F-4D97-AF65-F5344CB8AC3E}">
        <p14:creationId xmlns:p14="http://schemas.microsoft.com/office/powerpoint/2010/main" val="582871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11981445-CE14-4D49-AB57-C013C37932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5" y="3539786"/>
            <a:ext cx="4517491" cy="3095811"/>
          </a:xfrm>
          <a:prstGeom prst="rect">
            <a:avLst/>
          </a:prstGeom>
        </p:spPr>
      </p:pic>
      <p:pic>
        <p:nvPicPr>
          <p:cNvPr id="49" name="Picture 48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891A565E-EEDD-4097-B835-3FFFE7CDC4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940" y="3558955"/>
            <a:ext cx="4517491" cy="3095811"/>
          </a:xfrm>
          <a:prstGeom prst="rect">
            <a:avLst/>
          </a:prstGeom>
        </p:spPr>
      </p:pic>
      <p:pic>
        <p:nvPicPr>
          <p:cNvPr id="50" name="Picture 49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3B42CAD3-34BA-4C96-9F99-83340AC61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42" y="3506961"/>
            <a:ext cx="4638675" cy="3095811"/>
          </a:xfrm>
          <a:prstGeom prst="rect">
            <a:avLst/>
          </a:prstGeom>
        </p:spPr>
      </p:pic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50227DFF-5291-418D-8B0E-205E0D893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442210"/>
              </p:ext>
            </p:extLst>
          </p:nvPr>
        </p:nvGraphicFramePr>
        <p:xfrm>
          <a:off x="4631150" y="1588084"/>
          <a:ext cx="164592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A29A6018-0513-4889-A132-17758D2FF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137711"/>
              </p:ext>
            </p:extLst>
          </p:nvPr>
        </p:nvGraphicFramePr>
        <p:xfrm>
          <a:off x="394295" y="1582050"/>
          <a:ext cx="164592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822C2C8-7DB0-42C6-841C-E3CE7A1B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328" y="56370"/>
            <a:ext cx="7061579" cy="727806"/>
          </a:xfrm>
        </p:spPr>
        <p:txBody>
          <a:bodyPr/>
          <a:lstStyle/>
          <a:p>
            <a:r>
              <a:rPr lang="en-US" sz="2400" dirty="0"/>
              <a:t>KIND Breakfast offers a healthy option for one of the most important meals of the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4DA9C-68D4-49A2-82CF-8F42AED5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23134" y="6356352"/>
            <a:ext cx="563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600" b="1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B5A46B-AF7C-4610-90AC-BA5327D29C9D}" type="slidenum">
              <a:rPr lang="en-US" smtClean="0"/>
              <a:pPr/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5A705-2D24-4A99-A9EB-172B8EBF50C8}"/>
              </a:ext>
            </a:extLst>
          </p:cNvPr>
          <p:cNvSpPr txBox="1"/>
          <p:nvPr/>
        </p:nvSpPr>
        <p:spPr>
          <a:xfrm>
            <a:off x="1829863" y="1964250"/>
            <a:ext cx="25296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state </a:t>
            </a: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breakfast is the most important meal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of the day</a:t>
            </a:r>
            <a:endParaRPr lang="en-US" sz="1600" b="1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DC6F5-5946-4C19-991E-D561D57AA074}"/>
              </a:ext>
            </a:extLst>
          </p:cNvPr>
          <p:cNvSpPr/>
          <p:nvPr/>
        </p:nvSpPr>
        <p:spPr>
          <a:xfrm>
            <a:off x="171450" y="1062855"/>
            <a:ext cx="8801099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Consumers are looking for healthy breakfast options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9FC94-3AF7-4DBE-BF0E-826ADEF41F06}"/>
              </a:ext>
            </a:extLst>
          </p:cNvPr>
          <p:cNvSpPr/>
          <p:nvPr/>
        </p:nvSpPr>
        <p:spPr>
          <a:xfrm>
            <a:off x="714553" y="2111287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47%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3A74C1-C527-46A1-A0E2-81776DFAD9AF}"/>
              </a:ext>
            </a:extLst>
          </p:cNvPr>
          <p:cNvSpPr txBox="1"/>
          <p:nvPr/>
        </p:nvSpPr>
        <p:spPr>
          <a:xfrm>
            <a:off x="6086789" y="1950606"/>
            <a:ext cx="2589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find eating a </a:t>
            </a:r>
            <a:r>
              <a:rPr lang="en-US" sz="1600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 breakfast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makes them feel better about themselves</a:t>
            </a:r>
            <a:endParaRPr lang="en-US" sz="1600" b="1" dirty="0">
              <a:solidFill>
                <a:schemeClr val="accent4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A051AE-63E8-4818-9B50-D064F8C545A6}"/>
              </a:ext>
            </a:extLst>
          </p:cNvPr>
          <p:cNvSpPr/>
          <p:nvPr/>
        </p:nvSpPr>
        <p:spPr>
          <a:xfrm>
            <a:off x="4952615" y="2118656"/>
            <a:ext cx="10054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4"/>
                  </a:solidFill>
                  <a:prstDash val="solid"/>
                </a:ln>
                <a:pattFill prst="pct50">
                  <a:fgClr>
                    <a:schemeClr val="accent4"/>
                  </a:fgClr>
                  <a:bgClr>
                    <a:schemeClr val="bg2"/>
                  </a:bgClr>
                </a:pattFill>
                <a:effectLst>
                  <a:outerShdw dist="38100" dir="2640000" algn="bl" rotWithShape="0">
                    <a:schemeClr val="accent4"/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42%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88B15D-E406-4E3D-A572-995F4F4FEE97}"/>
              </a:ext>
            </a:extLst>
          </p:cNvPr>
          <p:cNvSpPr txBox="1"/>
          <p:nvPr/>
        </p:nvSpPr>
        <p:spPr>
          <a:xfrm>
            <a:off x="430274" y="6388640"/>
            <a:ext cx="70294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1B1883-3E41-4DA3-99DE-BEE4764C0A44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150A78-7E8A-4849-98C5-6E7FB40914E4}"/>
              </a:ext>
            </a:extLst>
          </p:cNvPr>
          <p:cNvSpPr/>
          <p:nvPr/>
        </p:nvSpPr>
        <p:spPr>
          <a:xfrm>
            <a:off x="171450" y="3525722"/>
            <a:ext cx="8801099" cy="400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KIND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Breakfast is Giving Consumers What They Want…</a:t>
            </a:r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1C6B0E-1BD5-4B2F-995C-7A115B90446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909" y="3563226"/>
            <a:ext cx="619125" cy="325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5D6AD7-9E19-4142-B93A-9326C698E2D9}"/>
              </a:ext>
            </a:extLst>
          </p:cNvPr>
          <p:cNvSpPr txBox="1"/>
          <p:nvPr/>
        </p:nvSpPr>
        <p:spPr>
          <a:xfrm>
            <a:off x="4960630" y="4309310"/>
            <a:ext cx="3590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#1 ingredient nutrient dense</a:t>
            </a: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No artificial sweeteners or added sugars</a:t>
            </a: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Better-for-you ingredients</a:t>
            </a:r>
          </a:p>
        </p:txBody>
      </p:sp>
      <p:pic>
        <p:nvPicPr>
          <p:cNvPr id="45" name="Picture 44" descr="Graphical user interface&#10;&#10;Description automatically generated">
            <a:extLst>
              <a:ext uri="{FF2B5EF4-FFF2-40B4-BE49-F238E27FC236}">
                <a16:creationId xmlns:a16="http://schemas.microsoft.com/office/drawing/2014/main" id="{8210812A-354E-4AFF-93E4-DD608FB9E35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5" y="4153745"/>
            <a:ext cx="1521826" cy="1978373"/>
          </a:xfrm>
          <a:prstGeom prst="rect">
            <a:avLst/>
          </a:prstGeom>
        </p:spPr>
      </p:pic>
      <p:pic>
        <p:nvPicPr>
          <p:cNvPr id="46" name="Picture 4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C3CCDD4-0381-4D54-96B6-753792F094D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29" y="4193794"/>
            <a:ext cx="1828582" cy="182858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A1CA9F-5CC2-4932-9411-CC7FD674B7C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8" y="4214479"/>
            <a:ext cx="1828582" cy="182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DBC-F668-5F47-95BD-01C207D9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970" y="58196"/>
            <a:ext cx="6680579" cy="727806"/>
          </a:xfrm>
        </p:spPr>
        <p:txBody>
          <a:bodyPr/>
          <a:lstStyle/>
          <a:p>
            <a:r>
              <a:rPr lang="en-US" sz="2400" dirty="0"/>
              <a:t>Due to COVID-19, consumers are focusing on their health especially in the breakfast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68E0C-0A19-7846-BA1A-80295862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41EC98-7E65-4AFC-9243-76CBE4E41380}"/>
              </a:ext>
            </a:extLst>
          </p:cNvPr>
          <p:cNvCxnSpPr>
            <a:cxnSpLocks/>
          </p:cNvCxnSpPr>
          <p:nvPr/>
        </p:nvCxnSpPr>
        <p:spPr>
          <a:xfrm>
            <a:off x="3400425" y="1295400"/>
            <a:ext cx="0" cy="46863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E6EA25-6704-4858-AAB3-ECB7B26F1640}"/>
              </a:ext>
            </a:extLst>
          </p:cNvPr>
          <p:cNvSpPr txBox="1"/>
          <p:nvPr/>
        </p:nvSpPr>
        <p:spPr>
          <a:xfrm>
            <a:off x="217893" y="2138179"/>
            <a:ext cx="296225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67%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US consumers put deep thought into what food they put into their bodies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09EC9-71F4-4A96-B567-5D695A9FA10F}"/>
              </a:ext>
            </a:extLst>
          </p:cNvPr>
          <p:cNvSpPr txBox="1"/>
          <p:nvPr/>
        </p:nvSpPr>
        <p:spPr>
          <a:xfrm>
            <a:off x="233364" y="3971514"/>
            <a:ext cx="2962254" cy="144655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42%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agree that they feel better about themselves when they eat a healthy breakfast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E6C4E-08D6-45BE-A22B-7979CE33C516}"/>
              </a:ext>
            </a:extLst>
          </p:cNvPr>
          <p:cNvCxnSpPr>
            <a:cxnSpLocks/>
          </p:cNvCxnSpPr>
          <p:nvPr/>
        </p:nvCxnSpPr>
        <p:spPr>
          <a:xfrm>
            <a:off x="0" y="1295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94B44-BC08-4132-99BE-08436CB8FA44}"/>
              </a:ext>
            </a:extLst>
          </p:cNvPr>
          <p:cNvSpPr/>
          <p:nvPr/>
        </p:nvSpPr>
        <p:spPr>
          <a:xfrm>
            <a:off x="297643" y="1113386"/>
            <a:ext cx="2833696" cy="39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Consumers’ Shift Toward Health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BF225-2E87-4A40-A796-E01DCFB70B80}"/>
              </a:ext>
            </a:extLst>
          </p:cNvPr>
          <p:cNvSpPr/>
          <p:nvPr/>
        </p:nvSpPr>
        <p:spPr>
          <a:xfrm>
            <a:off x="4032651" y="1113387"/>
            <a:ext cx="4473173" cy="3917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Important Breakfast Components to Consumers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DE9AD9-2774-4433-9281-C0D966C9F517}"/>
              </a:ext>
            </a:extLst>
          </p:cNvPr>
          <p:cNvSpPr/>
          <p:nvPr/>
        </p:nvSpPr>
        <p:spPr>
          <a:xfrm>
            <a:off x="3581400" y="1986693"/>
            <a:ext cx="380995" cy="33037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A933ECF-8DC3-45A3-B890-956CE73D8D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927091"/>
              </p:ext>
            </p:extLst>
          </p:nvPr>
        </p:nvGraphicFramePr>
        <p:xfrm>
          <a:off x="3400424" y="1923890"/>
          <a:ext cx="5743575" cy="405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7DAA8E3-E6DC-46D7-A4E5-14C7C4446984}"/>
              </a:ext>
            </a:extLst>
          </p:cNvPr>
          <p:cNvSpPr txBox="1"/>
          <p:nvPr/>
        </p:nvSpPr>
        <p:spPr>
          <a:xfrm>
            <a:off x="402441" y="6400415"/>
            <a:ext cx="59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Hot and Cold Cereals: Including the Impact of COVID-19 September 2020</a:t>
            </a:r>
          </a:p>
          <a:p>
            <a:r>
              <a:rPr lang="en-US" sz="800" dirty="0"/>
              <a:t>Q: Which of the following are important to you when selecting a breakfast food? Please select all that apply.</a:t>
            </a:r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8A0E165A-9D15-485E-882E-131DE53F06BD}"/>
              </a:ext>
            </a:extLst>
          </p:cNvPr>
          <p:cNvSpPr/>
          <p:nvPr/>
        </p:nvSpPr>
        <p:spPr>
          <a:xfrm>
            <a:off x="6911007" y="1544880"/>
            <a:ext cx="1853786" cy="1732664"/>
          </a:xfrm>
          <a:prstGeom prst="irregularSeal1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25B79-7AEE-43AB-B28B-F4DC436F6049}"/>
              </a:ext>
            </a:extLst>
          </p:cNvPr>
          <p:cNvSpPr txBox="1"/>
          <p:nvPr/>
        </p:nvSpPr>
        <p:spPr>
          <a:xfrm>
            <a:off x="7077093" y="2006497"/>
            <a:ext cx="1521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A healthy breakfast is the #1 attribute!</a:t>
            </a:r>
          </a:p>
          <a:p>
            <a:pPr algn="ctr"/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613401-89EE-4EE6-8D91-ACC360569A2A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46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ABD026E-3D15-4FC0-822B-9764456B8BE1}"/>
              </a:ext>
            </a:extLst>
          </p:cNvPr>
          <p:cNvSpPr/>
          <p:nvPr/>
        </p:nvSpPr>
        <p:spPr>
          <a:xfrm>
            <a:off x="273680" y="1603580"/>
            <a:ext cx="2346428" cy="4547317"/>
          </a:xfrm>
          <a:prstGeom prst="rect">
            <a:avLst/>
          </a:prstGeom>
          <a:solidFill>
            <a:srgbClr val="FFF4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E5F3F-90A3-4FF4-8FBA-8EC28073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345" y="0"/>
            <a:ext cx="7061579" cy="727806"/>
          </a:xfrm>
        </p:spPr>
        <p:txBody>
          <a:bodyPr/>
          <a:lstStyle/>
          <a:p>
            <a:r>
              <a:rPr lang="en-US" sz="2400" dirty="0"/>
              <a:t>Consumers are looking for healthy and quick to prepare breakfast foods but wont sacrifice flavor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593F-03C9-49AA-AC00-AC0580B763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80438" y="6356350"/>
            <a:ext cx="56356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97F01-82BB-8844-8F2A-5D1FFD52C14D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Helvetic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EF6B7C-79AD-46CB-815D-3AE9D96FA792}"/>
              </a:ext>
            </a:extLst>
          </p:cNvPr>
          <p:cNvSpPr/>
          <p:nvPr/>
        </p:nvSpPr>
        <p:spPr>
          <a:xfrm>
            <a:off x="159488" y="961419"/>
            <a:ext cx="8665535" cy="3693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Important Attributes When Selecting Breakfast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E56A00-A94D-463B-8A27-69C76DB58068}"/>
              </a:ext>
            </a:extLst>
          </p:cNvPr>
          <p:cNvSpPr txBox="1"/>
          <p:nvPr/>
        </p:nvSpPr>
        <p:spPr>
          <a:xfrm>
            <a:off x="3285459" y="1313911"/>
            <a:ext cx="2413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June 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9DE943-2368-475A-B7CF-7A7DE77DF1D8}"/>
              </a:ext>
            </a:extLst>
          </p:cNvPr>
          <p:cNvSpPr txBox="1"/>
          <p:nvPr/>
        </p:nvSpPr>
        <p:spPr>
          <a:xfrm>
            <a:off x="792991" y="1550720"/>
            <a:ext cx="1307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Top 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EEF20-5939-45E9-89B2-AE3B10342864}"/>
              </a:ext>
            </a:extLst>
          </p:cNvPr>
          <p:cNvSpPr txBox="1"/>
          <p:nvPr/>
        </p:nvSpPr>
        <p:spPr>
          <a:xfrm>
            <a:off x="414668" y="6382921"/>
            <a:ext cx="7029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: Mintel Breakfast Foods: Incl Impact of COVID-19 October 2020 </a:t>
            </a:r>
          </a:p>
          <a:p>
            <a:r>
              <a:rPr lang="en-US" sz="800" dirty="0">
                <a:solidFill>
                  <a:srgbClr val="000000"/>
                </a:solidFill>
              </a:rPr>
              <a:t>Q: Which of the following claims are important to you when selecting a breakfast item? Please select all that apply.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4A1DFE-61CA-4311-8E0F-705C644F3F34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030E37-76FC-44A6-A36A-430ED48C66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8947491"/>
              </p:ext>
            </p:extLst>
          </p:nvPr>
        </p:nvGraphicFramePr>
        <p:xfrm>
          <a:off x="159488" y="2004956"/>
          <a:ext cx="8665534" cy="3748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Graphic 9" descr="Fruit bowl">
            <a:extLst>
              <a:ext uri="{FF2B5EF4-FFF2-40B4-BE49-F238E27FC236}">
                <a16:creationId xmlns:a16="http://schemas.microsoft.com/office/drawing/2014/main" id="{E7A0E90F-C844-4360-92C8-F0180B5816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68" y="5546530"/>
            <a:ext cx="563562" cy="56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6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FE69-33BD-4075-97F6-2F980A3D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256" y="53710"/>
            <a:ext cx="6899655" cy="727806"/>
          </a:xfrm>
        </p:spPr>
        <p:txBody>
          <a:bodyPr/>
          <a:lstStyle/>
          <a:p>
            <a:r>
              <a:rPr lang="en-US" sz="2400" dirty="0"/>
              <a:t>Of healthy breakfast options, Protein is the attribute consumers look for in a healthy breakfast option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E2E7D-F62E-4E70-8172-4A11644EF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764DFB7-9DE0-407A-A033-4AF21E816DDA}"/>
              </a:ext>
            </a:extLst>
          </p:cNvPr>
          <p:cNvGraphicFramePr>
            <a:graphicFrameLocks/>
          </p:cNvGraphicFramePr>
          <p:nvPr/>
        </p:nvGraphicFramePr>
        <p:xfrm>
          <a:off x="402442" y="1282673"/>
          <a:ext cx="8413477" cy="2922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FF3002C-5EFC-4965-A383-90B8A17327CD}"/>
              </a:ext>
            </a:extLst>
          </p:cNvPr>
          <p:cNvSpPr txBox="1"/>
          <p:nvPr/>
        </p:nvSpPr>
        <p:spPr>
          <a:xfrm>
            <a:off x="402441" y="6400415"/>
            <a:ext cx="5979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Hot and Cold Cereals: Including the Impact of COVID-19 September 2020</a:t>
            </a:r>
          </a:p>
          <a:p>
            <a:r>
              <a:rPr lang="en-US" sz="800" dirty="0"/>
              <a:t>Q: Which of the following do you think constitutes a healthy breakfast? Please select all that apply.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15FD5-6118-4923-823A-48851A99C2AC}"/>
              </a:ext>
            </a:extLst>
          </p:cNvPr>
          <p:cNvSpPr/>
          <p:nvPr/>
        </p:nvSpPr>
        <p:spPr>
          <a:xfrm>
            <a:off x="402441" y="964280"/>
            <a:ext cx="8439787" cy="34567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Consumers Outlook on a Healthy Breakfast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AAB1A0-67B3-4796-BC14-D325ABE45FB6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D2695-81A0-493E-9E15-48A223F64D57}"/>
              </a:ext>
            </a:extLst>
          </p:cNvPr>
          <p:cNvSpPr/>
          <p:nvPr/>
        </p:nvSpPr>
        <p:spPr>
          <a:xfrm>
            <a:off x="243838" y="4430963"/>
            <a:ext cx="4018565" cy="1788868"/>
          </a:xfrm>
          <a:prstGeom prst="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</a:endParaRPr>
          </a:p>
          <a:p>
            <a:pPr algn="ctr"/>
            <a:endParaRPr lang="en-US" sz="3600" b="1" dirty="0">
              <a:solidFill>
                <a:schemeClr val="accent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63C3D1-6B3B-4674-8A08-72B4732A106C}"/>
              </a:ext>
            </a:extLst>
          </p:cNvPr>
          <p:cNvSpPr/>
          <p:nvPr/>
        </p:nvSpPr>
        <p:spPr>
          <a:xfrm>
            <a:off x="243838" y="4442968"/>
            <a:ext cx="4008291" cy="38154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Consumers want protein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800C3-1E10-43E8-A678-2AFD8AC27DFC}"/>
              </a:ext>
            </a:extLst>
          </p:cNvPr>
          <p:cNvSpPr txBox="1"/>
          <p:nvPr/>
        </p:nvSpPr>
        <p:spPr>
          <a:xfrm>
            <a:off x="254112" y="4875505"/>
            <a:ext cx="4008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71%</a:t>
            </a:r>
            <a:r>
              <a:rPr lang="en-US" sz="36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are willing to try a new cereal if there is added protein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0F26CC-3617-4AC4-AE66-8D96CA3F21B7}"/>
              </a:ext>
            </a:extLst>
          </p:cNvPr>
          <p:cNvSpPr/>
          <p:nvPr/>
        </p:nvSpPr>
        <p:spPr>
          <a:xfrm>
            <a:off x="4881595" y="4430963"/>
            <a:ext cx="4018565" cy="1788868"/>
          </a:xfrm>
          <a:prstGeom prst="rect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63C1C6-02D3-4CA8-84DE-755EC11E46A9}"/>
              </a:ext>
            </a:extLst>
          </p:cNvPr>
          <p:cNvSpPr/>
          <p:nvPr/>
        </p:nvSpPr>
        <p:spPr>
          <a:xfrm>
            <a:off x="4881595" y="4431441"/>
            <a:ext cx="4008291" cy="38154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And want a healthy outcome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34944-4D2D-4D97-BB09-C85E68846305}"/>
              </a:ext>
            </a:extLst>
          </p:cNvPr>
          <p:cNvSpPr txBox="1"/>
          <p:nvPr/>
        </p:nvSpPr>
        <p:spPr>
          <a:xfrm>
            <a:off x="4891869" y="4855839"/>
            <a:ext cx="400829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64%</a:t>
            </a:r>
            <a:r>
              <a:rPr lang="en-US" sz="3600" b="1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algn="ctr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of consumers believe high protein</a:t>
            </a:r>
            <a:r>
              <a:rPr lang="en-US" sz="1600" dirty="0">
                <a:solidFill>
                  <a:schemeClr val="accent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constitutes a healthy breakfast</a:t>
            </a:r>
          </a:p>
        </p:txBody>
      </p:sp>
      <p:pic>
        <p:nvPicPr>
          <p:cNvPr id="30" name="Graphic 29" descr="Muscular arm">
            <a:extLst>
              <a:ext uri="{FF2B5EF4-FFF2-40B4-BE49-F238E27FC236}">
                <a16:creationId xmlns:a16="http://schemas.microsoft.com/office/drawing/2014/main" id="{096168F8-148D-4080-9AA7-5E7D4540B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02458">
            <a:off x="368418" y="4832187"/>
            <a:ext cx="592367" cy="592367"/>
          </a:xfrm>
          <a:prstGeom prst="rect">
            <a:avLst/>
          </a:prstGeom>
        </p:spPr>
      </p:pic>
      <p:pic>
        <p:nvPicPr>
          <p:cNvPr id="33" name="Graphic 32" descr="Heart with pulse">
            <a:extLst>
              <a:ext uri="{FF2B5EF4-FFF2-40B4-BE49-F238E27FC236}">
                <a16:creationId xmlns:a16="http://schemas.microsoft.com/office/drawing/2014/main" id="{2D4BBB29-79B4-49E2-AF82-B9382DFBA8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01881">
            <a:off x="4987512" y="4846433"/>
            <a:ext cx="609174" cy="6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5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C7B3DB2B-6EFF-4F28-8024-F6E24AB5AAE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287" y="3724368"/>
            <a:ext cx="4517491" cy="3095811"/>
          </a:xfrm>
          <a:prstGeom prst="rect">
            <a:avLst/>
          </a:prstGeom>
        </p:spPr>
      </p:pic>
      <p:pic>
        <p:nvPicPr>
          <p:cNvPr id="18" name="Picture 17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7D14BC53-55B0-4D21-B75E-885409F98A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518" y="3653021"/>
            <a:ext cx="4517491" cy="3095811"/>
          </a:xfrm>
          <a:prstGeom prst="rect">
            <a:avLst/>
          </a:prstGeom>
        </p:spPr>
      </p:pic>
      <p:pic>
        <p:nvPicPr>
          <p:cNvPr id="19" name="Picture 18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16985DF0-4D4B-4D52-9813-5E2A5E6FC87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27" y="3662639"/>
            <a:ext cx="4517491" cy="3095811"/>
          </a:xfrm>
          <a:prstGeom prst="rect">
            <a:avLst/>
          </a:prstGeom>
        </p:spPr>
      </p:pic>
      <p:pic>
        <p:nvPicPr>
          <p:cNvPr id="21" name="Picture 20" descr="A picture containing tree, outdoor&#10;&#10;Description automatically generated">
            <a:extLst>
              <a:ext uri="{FF2B5EF4-FFF2-40B4-BE49-F238E27FC236}">
                <a16:creationId xmlns:a16="http://schemas.microsoft.com/office/drawing/2014/main" id="{9E93A28E-3623-432E-B890-63A59762F7E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652" y="3664745"/>
            <a:ext cx="4517491" cy="30958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3BFF7A-0D7A-46BE-BCA9-69AD276FEAE6}"/>
              </a:ext>
            </a:extLst>
          </p:cNvPr>
          <p:cNvSpPr/>
          <p:nvPr/>
        </p:nvSpPr>
        <p:spPr>
          <a:xfrm>
            <a:off x="628651" y="1438275"/>
            <a:ext cx="790575" cy="2408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12DB8-BD5F-4C4E-8AC7-9F6BB652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482" y="48668"/>
            <a:ext cx="6680579" cy="727806"/>
          </a:xfrm>
        </p:spPr>
        <p:txBody>
          <a:bodyPr/>
          <a:lstStyle/>
          <a:p>
            <a:r>
              <a:rPr lang="en-US" sz="2400" dirty="0"/>
              <a:t>Cereal is the #1 most consumed breakfast food, KIND Cereal being a great option for consumers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6941EA7-F8D2-4BBD-9EED-7191CDDBA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6885131"/>
              </p:ext>
            </p:extLst>
          </p:nvPr>
        </p:nvGraphicFramePr>
        <p:xfrm>
          <a:off x="171448" y="1503853"/>
          <a:ext cx="8801099" cy="2371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7F729-CCCB-4614-908D-E496D8FB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3797F01-82BB-8844-8F2A-5D1FFD52C14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1D57D-40A2-4495-A6A0-8265E5B1E774}"/>
              </a:ext>
            </a:extLst>
          </p:cNvPr>
          <p:cNvSpPr/>
          <p:nvPr/>
        </p:nvSpPr>
        <p:spPr>
          <a:xfrm>
            <a:off x="171450" y="1062855"/>
            <a:ext cx="8801099" cy="2801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Breakfast Consumption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4EBCF7-8E2F-4812-9808-C5318E8FAA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18" y="4339244"/>
            <a:ext cx="1828582" cy="1828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816670-B975-4FC8-B1C0-A487486E0A6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82" y="4349306"/>
            <a:ext cx="1828582" cy="1828582"/>
          </a:xfrm>
          <a:prstGeom prst="rect">
            <a:avLst/>
          </a:prstGeom>
        </p:spPr>
      </p:pic>
      <p:pic>
        <p:nvPicPr>
          <p:cNvPr id="14" name="Picture 1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184623D-1A1E-4D91-BA57-AFE588ED0A7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742" y="4349306"/>
            <a:ext cx="1828582" cy="1828582"/>
          </a:xfrm>
          <a:prstGeom prst="rect">
            <a:avLst/>
          </a:prstGeom>
        </p:spPr>
      </p:pic>
      <p:pic>
        <p:nvPicPr>
          <p:cNvPr id="15" name="Picture 14" descr="Calendar&#10;&#10;Description automatically generated">
            <a:extLst>
              <a:ext uri="{FF2B5EF4-FFF2-40B4-BE49-F238E27FC236}">
                <a16:creationId xmlns:a16="http://schemas.microsoft.com/office/drawing/2014/main" id="{21F5F7A8-F8D7-4F3A-B60E-A4427194B73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2" y="4343876"/>
            <a:ext cx="1834012" cy="18340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ECD6EC-07F4-4CB8-A083-DF50650617EC}"/>
              </a:ext>
            </a:extLst>
          </p:cNvPr>
          <p:cNvSpPr/>
          <p:nvPr/>
        </p:nvSpPr>
        <p:spPr>
          <a:xfrm>
            <a:off x="171449" y="3880609"/>
            <a:ext cx="8801099" cy="28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Introducing 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KIND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Hot and Cold Cereal…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C4E09D-6780-42D5-A33E-A6ED81FAD8BE}"/>
              </a:ext>
            </a:extLst>
          </p:cNvPr>
          <p:cNvSpPr txBox="1"/>
          <p:nvPr/>
        </p:nvSpPr>
        <p:spPr>
          <a:xfrm>
            <a:off x="6248413" y="4367814"/>
            <a:ext cx="2915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#1 ingredient nutrient dense</a:t>
            </a: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No artificial sweeteners or added sugars</a:t>
            </a:r>
          </a:p>
          <a:p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Better-for-you ingredients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8FA01-AEF4-4116-A85E-77D85820F0F4}"/>
              </a:ext>
            </a:extLst>
          </p:cNvPr>
          <p:cNvSpPr txBox="1"/>
          <p:nvPr/>
        </p:nvSpPr>
        <p:spPr>
          <a:xfrm>
            <a:off x="430274" y="6388640"/>
            <a:ext cx="702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Mintel Breakfast Foods: Incl Impact of COVID-19 October 2020</a:t>
            </a:r>
          </a:p>
          <a:p>
            <a:r>
              <a:rPr lang="en-US" sz="800" dirty="0"/>
              <a:t>Q: During which of the following occasions do you or other members of your household typically eat the following foods? Please select all that apply per food type.</a:t>
            </a:r>
          </a:p>
          <a:p>
            <a:r>
              <a:rPr lang="en-US" sz="800" dirty="0"/>
              <a:t>* Cereal = Hot and Cold Cereal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64B055-ABE8-4198-9426-191DAA07479A}"/>
              </a:ext>
            </a:extLst>
          </p:cNvPr>
          <p:cNvSpPr/>
          <p:nvPr/>
        </p:nvSpPr>
        <p:spPr>
          <a:xfrm>
            <a:off x="7361140" y="6642556"/>
            <a:ext cx="17828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KIND Management Inc. –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DFE43-C4C9-4A7D-8971-45A3F167F392}"/>
              </a:ext>
            </a:extLst>
          </p:cNvPr>
          <p:cNvSpPr txBox="1"/>
          <p:nvPr/>
        </p:nvSpPr>
        <p:spPr>
          <a:xfrm>
            <a:off x="476250" y="1433244"/>
            <a:ext cx="10953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#1</a:t>
            </a:r>
          </a:p>
          <a:p>
            <a:pPr algn="ctr"/>
            <a:r>
              <a:rPr lang="en-US" sz="1300" dirty="0">
                <a:latin typeface="Helvetica" panose="020B0604020202020204" pitchFamily="34" charset="0"/>
                <a:cs typeface="Helvetica" panose="020B0604020202020204" pitchFamily="34" charset="0"/>
              </a:rPr>
              <a:t>Consumed</a:t>
            </a:r>
          </a:p>
        </p:txBody>
      </p:sp>
    </p:spTree>
    <p:extLst>
      <p:ext uri="{BB962C8B-B14F-4D97-AF65-F5344CB8AC3E}">
        <p14:creationId xmlns:p14="http://schemas.microsoft.com/office/powerpoint/2010/main" val="1622434290"/>
      </p:ext>
    </p:extLst>
  </p:cSld>
  <p:clrMapOvr>
    <a:masterClrMapping/>
  </p:clrMapOvr>
</p:sld>
</file>

<file path=ppt/theme/theme1.xml><?xml version="1.0" encoding="utf-8"?>
<a:theme xmlns:a="http://schemas.openxmlformats.org/drawingml/2006/main" name="Kind Snacks Theme">
  <a:themeElements>
    <a:clrScheme name="KI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AB00"/>
      </a:accent1>
      <a:accent2>
        <a:srgbClr val="EE351A"/>
      </a:accent2>
      <a:accent3>
        <a:srgbClr val="A8B400"/>
      </a:accent3>
      <a:accent4>
        <a:srgbClr val="5EB6E4"/>
      </a:accent4>
      <a:accent5>
        <a:srgbClr val="EAAB00"/>
      </a:accent5>
      <a:accent6>
        <a:srgbClr val="EE351A"/>
      </a:accent6>
      <a:hlink>
        <a:srgbClr val="EAAB00"/>
      </a:hlink>
      <a:folHlink>
        <a:srgbClr val="EAAB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IND Powerpoint Template 1 - For Standard Screen  -  Read-Only" id="{BD7952AC-89D3-4F3D-B6E0-330E021E9D68}" vid="{59DA0F2B-75EB-48AC-B3AF-10BDB0219BF2}"/>
    </a:ext>
  </a:extLst>
</a:theme>
</file>

<file path=ppt/theme/theme2.xml><?xml version="1.0" encoding="utf-8"?>
<a:theme xmlns:a="http://schemas.openxmlformats.org/drawingml/2006/main" name="Office Theme">
  <a:themeElements>
    <a:clrScheme name="KI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AAB00"/>
      </a:accent1>
      <a:accent2>
        <a:srgbClr val="EE351A"/>
      </a:accent2>
      <a:accent3>
        <a:srgbClr val="A8B400"/>
      </a:accent3>
      <a:accent4>
        <a:srgbClr val="5EB6E4"/>
      </a:accent4>
      <a:accent5>
        <a:srgbClr val="EAAB00"/>
      </a:accent5>
      <a:accent6>
        <a:srgbClr val="EE351A"/>
      </a:accent6>
      <a:hlink>
        <a:srgbClr val="EAAB00"/>
      </a:hlink>
      <a:folHlink>
        <a:srgbClr val="EAAB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D4AD307586104382B9D25B7EDC444D" ma:contentTypeVersion="6" ma:contentTypeDescription="Create a new document." ma:contentTypeScope="" ma:versionID="94e6b6fe16447bb59a8b7b7589cbfdd4">
  <xsd:schema xmlns:xsd="http://www.w3.org/2001/XMLSchema" xmlns:xs="http://www.w3.org/2001/XMLSchema" xmlns:p="http://schemas.microsoft.com/office/2006/metadata/properties" xmlns:ns2="39eb5ed2-25c5-425e-971f-4e895fe63d0b" xmlns:ns3="4588d28a-e246-4097-aa3c-2727ab633098" targetNamespace="http://schemas.microsoft.com/office/2006/metadata/properties" ma:root="true" ma:fieldsID="7964934d991c237620ac2d957ddbb793" ns2:_="" ns3:_="">
    <xsd:import namespace="39eb5ed2-25c5-425e-971f-4e895fe63d0b"/>
    <xsd:import namespace="4588d28a-e246-4097-aa3c-2727ab6330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5ed2-25c5-425e-971f-4e895fe63d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d28a-e246-4097-aa3c-2727ab63309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10AD44-E347-44A1-BA00-F7670414542E}"/>
</file>

<file path=customXml/itemProps2.xml><?xml version="1.0" encoding="utf-8"?>
<ds:datastoreItem xmlns:ds="http://schemas.openxmlformats.org/officeDocument/2006/customXml" ds:itemID="{936078FD-1811-48D8-B1AD-1D6650238D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D3C41E-C7B3-4EFD-BD2D-44EE2DE66E40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a3fe594e-e4ac-4c20-9bb2-cef9e885e7b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4118d4a-77bc-4194-808e-31cee9fbf4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KIND Powerpoint Template 1 - For Standard Screen</Template>
  <TotalTime>943</TotalTime>
  <Words>1235</Words>
  <Application>Microsoft Office PowerPoint</Application>
  <PresentationFormat>On-screen Show (4:3)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Georgia</vt:lpstr>
      <vt:lpstr>Helvetica</vt:lpstr>
      <vt:lpstr>Wingdings</vt:lpstr>
      <vt:lpstr>Kind Snacks Theme</vt:lpstr>
      <vt:lpstr>Mintel Breakfast Insights</vt:lpstr>
      <vt:lpstr>Key Points</vt:lpstr>
      <vt:lpstr>About half of consumers believe breakfast is the most important meal of the day</vt:lpstr>
      <vt:lpstr>Consumers eat cereal all throughout the day, but primarily in mid morning</vt:lpstr>
      <vt:lpstr>KIND Breakfast offers a healthy option for one of the most important meals of the day</vt:lpstr>
      <vt:lpstr>Due to COVID-19, consumers are focusing on their health especially in the breakfast category</vt:lpstr>
      <vt:lpstr>Consumers are looking for healthy and quick to prepare breakfast foods but wont sacrifice flavor</vt:lpstr>
      <vt:lpstr>Of healthy breakfast options, Protein is the attribute consumers look for in a healthy breakfast option</vt:lpstr>
      <vt:lpstr>Cereal is the #1 most consumed breakfast food, KIND Cereal being a great option for consumers</vt:lpstr>
      <vt:lpstr>KIND’s Promise aligns with the top 3 attributes consumers are looking for in breakfast</vt:lpstr>
      <vt:lpstr>BFY Cereal gives the consumer a solution to their needs of convenience and health during the pandemic</vt:lpstr>
      <vt:lpstr>Protein is a big contender in the hot and cold cereal categories – being a promising opportunity for KIND</vt:lpstr>
      <vt:lpstr>Consumers eat cereal all throughout the day, but primarily in mid morning</vt:lpstr>
      <vt:lpstr>Appendix</vt:lpstr>
      <vt:lpstr>About half of consumers believe breakfast is the most important meal of the day</vt:lpstr>
      <vt:lpstr>All natural and no additives are important to consumers when choosing food or drinks</vt:lpstr>
    </vt:vector>
  </TitlesOfParts>
  <Company>EMEHT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Fithian</dc:creator>
  <cp:lastModifiedBy>Matthew Threatt-Peters</cp:lastModifiedBy>
  <cp:revision>3</cp:revision>
  <cp:lastPrinted>2013-04-22T22:17:51Z</cp:lastPrinted>
  <dcterms:created xsi:type="dcterms:W3CDTF">2021-02-19T18:10:05Z</dcterms:created>
  <dcterms:modified xsi:type="dcterms:W3CDTF">2021-05-12T16:00:06Z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0x010100A8D4AD307586104382B9D25B7EDC444D</vt:lpwstr>
  </property>
</Properties>
</file>