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24"/>
  </p:notesMasterIdLst>
  <p:handoutMasterIdLst>
    <p:handoutMasterId r:id="rId25"/>
  </p:handoutMasterIdLst>
  <p:sldIdLst>
    <p:sldId id="257" r:id="rId4"/>
    <p:sldId id="432" r:id="rId5"/>
    <p:sldId id="438" r:id="rId6"/>
    <p:sldId id="439" r:id="rId7"/>
    <p:sldId id="440" r:id="rId8"/>
    <p:sldId id="415" r:id="rId9"/>
    <p:sldId id="418" r:id="rId10"/>
    <p:sldId id="419" r:id="rId11"/>
    <p:sldId id="433" r:id="rId12"/>
    <p:sldId id="434" r:id="rId13"/>
    <p:sldId id="261" r:id="rId14"/>
    <p:sldId id="423" r:id="rId15"/>
    <p:sldId id="442" r:id="rId16"/>
    <p:sldId id="264" r:id="rId17"/>
    <p:sldId id="263" r:id="rId18"/>
    <p:sldId id="435" r:id="rId19"/>
    <p:sldId id="436" r:id="rId20"/>
    <p:sldId id="260" r:id="rId21"/>
    <p:sldId id="437" r:id="rId22"/>
    <p:sldId id="441" r:id="rId2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F726C22-03DE-4756-814F-9D3B44CCF6AF}">
          <p14:sldIdLst>
            <p14:sldId id="257"/>
            <p14:sldId id="432"/>
            <p14:sldId id="438"/>
            <p14:sldId id="439"/>
            <p14:sldId id="440"/>
            <p14:sldId id="415"/>
            <p14:sldId id="418"/>
            <p14:sldId id="419"/>
            <p14:sldId id="433"/>
            <p14:sldId id="434"/>
            <p14:sldId id="261"/>
            <p14:sldId id="423"/>
            <p14:sldId id="442"/>
            <p14:sldId id="264"/>
            <p14:sldId id="263"/>
            <p14:sldId id="435"/>
            <p14:sldId id="436"/>
            <p14:sldId id="260"/>
            <p14:sldId id="437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05050"/>
    <a:srgbClr val="0542CB"/>
    <a:srgbClr val="0C66FE"/>
    <a:srgbClr val="11FF7D"/>
    <a:srgbClr val="B0B0B0"/>
    <a:srgbClr val="0074B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30" autoAdjust="0"/>
  </p:normalViewPr>
  <p:slideViewPr>
    <p:cSldViewPr>
      <p:cViewPr varScale="1">
        <p:scale>
          <a:sx n="100" d="100"/>
          <a:sy n="100" d="100"/>
        </p:scale>
        <p:origin x="73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78"/>
    </p:cViewPr>
  </p:sorterViewPr>
  <p:notesViewPr>
    <p:cSldViewPr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393E5-555B-40FF-B464-1631ED83EBCD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EE58-36EB-4E82-BC48-502F309BFC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5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60D037-C05C-4C36-9649-15AC5A1A930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849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dekplaat"/>
          <p:cNvSpPr/>
          <p:nvPr userDrawn="1"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27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7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sp>
        <p:nvSpPr>
          <p:cNvPr id="4" name="ZwarteBalk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74400"/>
            <a:ext cx="9144000" cy="10800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950" tIns="216000" rIns="268265" bIns="216000" anchor="t">
            <a:spAutoFit/>
          </a:bodyPr>
          <a:lstStyle>
            <a:lvl1pPr>
              <a:defRPr sz="420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5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2000"/>
            <a:ext cx="9140825" cy="1908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2"/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pic>
        <p:nvPicPr>
          <p:cNvPr id="10" name="LogoSlash_01" descr="SLASHTRAN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Slash_02" descr="SLASHTRAN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1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sp>
        <p:nvSpPr>
          <p:cNvPr id="16" name="Paginanummer"/>
          <p:cNvSpPr/>
          <p:nvPr userDrawn="1"/>
        </p:nvSpPr>
        <p:spPr>
          <a:xfrm>
            <a:off x="8255000" y="107950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900" smtClean="0">
                <a:solidFill>
                  <a:srgbClr val="FFFFFF"/>
                </a:solidFill>
              </a:rPr>
              <a:pPr algn="r"/>
              <a:t>‹#›</a:t>
            </a:fld>
            <a:endParaRPr lang="nl-NL" sz="900" dirty="0">
              <a:solidFill>
                <a:srgbClr val="FFFFFF"/>
              </a:solidFill>
            </a:endParaRPr>
          </a:p>
        </p:txBody>
      </p:sp>
      <p:sp>
        <p:nvSpPr>
          <p:cNvPr id="15" name="Scheiding"/>
          <p:cNvSpPr txBox="1">
            <a:spLocks noChangeArrowheads="1"/>
          </p:cNvSpPr>
          <p:nvPr userDrawn="1"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9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8" name="tb_Faculty"/>
          <p:cNvSpPr txBox="1">
            <a:spLocks noChangeArrowheads="1"/>
          </p:cNvSpPr>
          <p:nvPr userDrawn="1"/>
        </p:nvSpPr>
        <p:spPr bwMode="auto">
          <a:xfrm>
            <a:off x="3687763" y="339725"/>
            <a:ext cx="12246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CC0000"/>
                </a:solidFill>
                <a:latin typeface="Georgia" pitchFamily="18" charset="0"/>
              </a:rPr>
              <a:t>faculty of behavioural</a:t>
            </a:r>
          </a:p>
          <a:p>
            <a:pPr>
              <a:defRPr/>
            </a:pPr>
            <a:r>
              <a:rPr lang="en-US" sz="1000">
                <a:solidFill>
                  <a:srgbClr val="CC0000"/>
                </a:solidFill>
                <a:latin typeface="Georgia" pitchFamily="18" charset="0"/>
              </a:rPr>
              <a:t>and social sciences</a:t>
            </a: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9" name="tb_Department"/>
          <p:cNvSpPr txBox="1">
            <a:spLocks noChangeArrowheads="1"/>
          </p:cNvSpPr>
          <p:nvPr userDrawn="1"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 err="1">
                <a:solidFill>
                  <a:srgbClr val="CC0000"/>
                </a:solidFill>
                <a:latin typeface="Georgia" pitchFamily="18" charset="0"/>
              </a:rPr>
              <a:t>experimental</a:t>
            </a: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 </a:t>
            </a:r>
            <a:r>
              <a:rPr lang="nl-NL" sz="1000" dirty="0" err="1">
                <a:solidFill>
                  <a:srgbClr val="CC0000"/>
                </a:solidFill>
                <a:latin typeface="Georgia" pitchFamily="18" charset="0"/>
              </a:rPr>
              <a:t>psychology</a:t>
            </a: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4" name="tbDate"/>
          <p:cNvSpPr txBox="1">
            <a:spLocks noChangeArrowheads="1"/>
          </p:cNvSpPr>
          <p:nvPr userDrawn="1"/>
        </p:nvSpPr>
        <p:spPr bwMode="auto">
          <a:xfrm>
            <a:off x="7378700" y="107950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nl-NL" sz="900">
                <a:solidFill>
                  <a:srgbClr val="FFFFFF"/>
                </a:solidFill>
                <a:latin typeface="Verdana" pitchFamily="34" charset="0"/>
              </a:rPr>
              <a:t>15-02-2018</a:t>
            </a:r>
            <a:endParaRPr lang="nl-NL" sz="9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2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kstvak"/>
          <p:cNvSpPr>
            <a:spLocks noGrp="1"/>
          </p:cNvSpPr>
          <p:nvPr>
            <p:ph type="body" idx="1"/>
          </p:nvPr>
        </p:nvSpPr>
        <p:spPr>
          <a:xfrm>
            <a:off x="0" y="1455578"/>
            <a:ext cx="9140825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00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dekplaat"/>
          <p:cNvSpPr/>
          <p:nvPr userDrawn="1"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Break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9144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27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1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Click to edit Master subtitle style</a:t>
            </a:r>
          </a:p>
        </p:txBody>
      </p:sp>
      <p:sp>
        <p:nvSpPr>
          <p:cNvPr id="14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3" y="338138"/>
            <a:ext cx="12246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CC0000"/>
                </a:solidFill>
                <a:latin typeface="Georgia" pitchFamily="18" charset="0"/>
              </a:rPr>
              <a:t>faculty of behavioural</a:t>
            </a:r>
          </a:p>
          <a:p>
            <a:pPr>
              <a:defRPr/>
            </a:pPr>
            <a:r>
              <a:rPr lang="en-US" sz="1000">
                <a:solidFill>
                  <a:srgbClr val="CC0000"/>
                </a:solidFill>
                <a:latin typeface="Georgia" pitchFamily="18" charset="0"/>
              </a:rPr>
              <a:t>and social sciences</a:t>
            </a: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spect="1" noChangeArrowheads="1"/>
          </p:cNvSpPr>
          <p:nvPr userDrawn="1"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 err="1">
                <a:solidFill>
                  <a:srgbClr val="CC0000"/>
                </a:solidFill>
                <a:latin typeface="Georgia" pitchFamily="18" charset="0"/>
              </a:rPr>
              <a:t>experimental</a:t>
            </a: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 </a:t>
            </a:r>
            <a:r>
              <a:rPr lang="nl-NL" sz="1000" dirty="0" err="1">
                <a:solidFill>
                  <a:srgbClr val="CC0000"/>
                </a:solidFill>
                <a:latin typeface="Georgia" pitchFamily="18" charset="0"/>
              </a:rPr>
              <a:t>psychology</a:t>
            </a: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2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5578"/>
            <a:ext cx="9140825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73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8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89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4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6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831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6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5578"/>
            <a:ext cx="9140825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6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141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Figuur"/>
          <p:cNvSpPr>
            <a:spLocks noGrp="1" noChangeAspect="1"/>
          </p:cNvSpPr>
          <p:nvPr>
            <p:ph type="pic" idx="1"/>
          </p:nvPr>
        </p:nvSpPr>
        <p:spPr>
          <a:xfrm>
            <a:off x="1792288" y="1484782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8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92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0" y="2230438"/>
            <a:ext cx="9140825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59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2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dekplaat"/>
          <p:cNvSpPr/>
          <p:nvPr userDrawn="1"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End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9144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27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1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  <a:ln>
            <a:noFill/>
          </a:ln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subtitle</a:t>
            </a:r>
            <a:r>
              <a:rPr lang="nl-NL" noProof="0" dirty="0"/>
              <a:t> </a:t>
            </a:r>
            <a:r>
              <a:rPr lang="nl-NL" noProof="0" dirty="0" err="1"/>
              <a:t>style</a:t>
            </a:r>
            <a:endParaRPr lang="nl-NL" noProof="0" dirty="0"/>
          </a:p>
        </p:txBody>
      </p:sp>
      <p:sp>
        <p:nvSpPr>
          <p:cNvPr id="16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9144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3" y="338138"/>
            <a:ext cx="12246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CC0000"/>
                </a:solidFill>
                <a:latin typeface="Georgia" pitchFamily="18" charset="0"/>
              </a:rPr>
              <a:t>faculty of behavioural</a:t>
            </a:r>
          </a:p>
          <a:p>
            <a:pPr>
              <a:defRPr/>
            </a:pPr>
            <a:r>
              <a:rPr lang="en-US" sz="1000">
                <a:solidFill>
                  <a:srgbClr val="CC0000"/>
                </a:solidFill>
                <a:latin typeface="Georgia" pitchFamily="18" charset="0"/>
              </a:rPr>
              <a:t>and social sciences</a:t>
            </a: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rrowheads="1"/>
          </p:cNvSpPr>
          <p:nvPr userDrawn="1"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nl-NL" sz="1000" dirty="0" err="1">
                <a:solidFill>
                  <a:srgbClr val="CC0000"/>
                </a:solidFill>
                <a:latin typeface="Georgia" pitchFamily="18" charset="0"/>
              </a:rPr>
              <a:t>experimental</a:t>
            </a:r>
            <a:r>
              <a:rPr lang="nl-NL" sz="1000" dirty="0">
                <a:solidFill>
                  <a:srgbClr val="CC0000"/>
                </a:solidFill>
                <a:latin typeface="Georgia" pitchFamily="18" charset="0"/>
              </a:rPr>
              <a:t> </a:t>
            </a:r>
            <a:r>
              <a:rPr lang="nl-NL" sz="1000" dirty="0" err="1">
                <a:solidFill>
                  <a:srgbClr val="CC0000"/>
                </a:solidFill>
                <a:latin typeface="Georgia" pitchFamily="18" charset="0"/>
              </a:rPr>
              <a:t>psychology</a:t>
            </a:r>
            <a:endParaRPr lang="nl-NL" sz="1000" dirty="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90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0" y="1455578"/>
            <a:ext cx="9140825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201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164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131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4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142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451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05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710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Figuur"/>
          <p:cNvSpPr>
            <a:spLocks noGrp="1" noChangeAspect="1"/>
          </p:cNvSpPr>
          <p:nvPr>
            <p:ph type="pic" idx="1"/>
          </p:nvPr>
        </p:nvSpPr>
        <p:spPr>
          <a:xfrm>
            <a:off x="1792288" y="1484782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12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066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0" y="2230438"/>
            <a:ext cx="9140825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36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8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9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4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Koplinks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Kleinlinks"/>
          <p:cNvSpPr>
            <a:spLocks noGrp="1"/>
          </p:cNvSpPr>
          <p:nvPr>
            <p:ph sz="half" idx="2"/>
          </p:nvPr>
        </p:nvSpPr>
        <p:spPr>
          <a:xfrm>
            <a:off x="457200" y="2780928"/>
            <a:ext cx="4040188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Koprechts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Kleinrechts"/>
          <p:cNvSpPr>
            <a:spLocks noGrp="1"/>
          </p:cNvSpPr>
          <p:nvPr>
            <p:ph sz="quarter" idx="4"/>
          </p:nvPr>
        </p:nvSpPr>
        <p:spPr>
          <a:xfrm>
            <a:off x="4645025" y="2780928"/>
            <a:ext cx="4041775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9140825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05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85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links"/>
          <p:cNvSpPr>
            <a:spLocks noGrp="1"/>
          </p:cNvSpPr>
          <p:nvPr>
            <p:ph type="title"/>
          </p:nvPr>
        </p:nvSpPr>
        <p:spPr>
          <a:xfrm>
            <a:off x="251520" y="1340768"/>
            <a:ext cx="3213993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Rechtsgroot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links"/>
          <p:cNvSpPr>
            <a:spLocks noGrp="1"/>
          </p:cNvSpPr>
          <p:nvPr>
            <p:ph type="body" sz="half" idx="2"/>
          </p:nvPr>
        </p:nvSpPr>
        <p:spPr>
          <a:xfrm>
            <a:off x="251520" y="2204864"/>
            <a:ext cx="3213993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46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schriftkop"/>
          <p:cNvSpPr>
            <a:spLocks noGrp="1"/>
          </p:cNvSpPr>
          <p:nvPr>
            <p:ph type="title"/>
          </p:nvPr>
        </p:nvSpPr>
        <p:spPr>
          <a:xfrm>
            <a:off x="1792288" y="5085184"/>
            <a:ext cx="54864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Figuur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Onderschrift"/>
          <p:cNvSpPr>
            <a:spLocks noGrp="1"/>
          </p:cNvSpPr>
          <p:nvPr>
            <p:ph type="body" sz="half" idx="2"/>
          </p:nvPr>
        </p:nvSpPr>
        <p:spPr>
          <a:xfrm>
            <a:off x="1792288" y="5733256"/>
            <a:ext cx="54864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45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_Transparantie"/>
          <p:cNvSpPr>
            <a:spLocks noChangeArrowheads="1"/>
          </p:cNvSpPr>
          <p:nvPr/>
        </p:nvSpPr>
        <p:spPr bwMode="auto">
          <a:xfrm>
            <a:off x="0" y="0"/>
            <a:ext cx="127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31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26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5578"/>
            <a:ext cx="9140825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8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200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1027" name="RodeBalk"/>
          <p:cNvSpPr>
            <a:spLocks noChangeArrowheads="1"/>
          </p:cNvSpPr>
          <p:nvPr/>
        </p:nvSpPr>
        <p:spPr bwMode="auto">
          <a:xfrm>
            <a:off x="-1" y="406400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1033" name="LogoSlash_01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1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chuineBalk"/>
          <p:cNvSpPr/>
          <p:nvPr userDrawn="1"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Paginanummer"/>
          <p:cNvSpPr/>
          <p:nvPr userDrawn="1"/>
        </p:nvSpPr>
        <p:spPr>
          <a:xfrm>
            <a:off x="8674100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‹#›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1037" name="Scheiding"/>
          <p:cNvSpPr txBox="1">
            <a:spLocks noChangeArrowheads="1"/>
          </p:cNvSpPr>
          <p:nvPr/>
        </p:nvSpPr>
        <p:spPr bwMode="auto">
          <a:xfrm>
            <a:off x="8661400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5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959601" cy="264160"/>
          </a:xfrm>
          <a:prstGeom prst="rect">
            <a:avLst/>
          </a:prstGeom>
        </p:spPr>
      </p:pic>
      <p:sp>
        <p:nvSpPr>
          <p:cNvPr id="1034" name="tb_Faculty" hidden="1"/>
          <p:cNvSpPr txBox="1">
            <a:spLocks noChangeArrowheads="1"/>
          </p:cNvSpPr>
          <p:nvPr/>
        </p:nvSpPr>
        <p:spPr bwMode="auto">
          <a:xfrm>
            <a:off x="3687763" y="339725"/>
            <a:ext cx="12246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behavioural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social sciences</a:t>
            </a:r>
          </a:p>
        </p:txBody>
      </p:sp>
      <p:sp>
        <p:nvSpPr>
          <p:cNvPr id="1035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experimental psychology</a:t>
            </a:r>
          </a:p>
        </p:txBody>
      </p:sp>
      <p:sp>
        <p:nvSpPr>
          <p:cNvPr id="1032" name="tbDate"/>
          <p:cNvSpPr txBox="1">
            <a:spLocks noChangeArrowheads="1"/>
          </p:cNvSpPr>
          <p:nvPr/>
        </p:nvSpPr>
        <p:spPr bwMode="auto">
          <a:xfrm>
            <a:off x="7874000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15-02-2018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1" fontAlgn="base" hangingPunct="1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_Transparantie"/>
          <p:cNvSpPr>
            <a:spLocks noChangeArrowheads="1"/>
          </p:cNvSpPr>
          <p:nvPr/>
        </p:nvSpPr>
        <p:spPr bwMode="auto">
          <a:xfrm>
            <a:off x="0" y="0"/>
            <a:ext cx="127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4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0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5578"/>
            <a:ext cx="9140825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0"/>
            <a:r>
              <a:rPr lang="en-GB" altLang="nl-NL" dirty="0"/>
              <a:t>Third level</a:t>
            </a:r>
          </a:p>
          <a:p>
            <a:pPr lvl="1"/>
            <a:r>
              <a:rPr lang="en-GB" altLang="nl-NL" dirty="0"/>
              <a:t>Fourth level</a:t>
            </a:r>
          </a:p>
          <a:p>
            <a:pPr lvl="2"/>
            <a:r>
              <a:rPr lang="en-GB" altLang="nl-NL" dirty="0"/>
              <a:t>Fifth level</a:t>
            </a:r>
          </a:p>
        </p:txBody>
      </p:sp>
      <p:sp>
        <p:nvSpPr>
          <p:cNvPr id="2059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200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2051" name="RodeBalk"/>
          <p:cNvSpPr>
            <a:spLocks noChangeArrowheads="1"/>
          </p:cNvSpPr>
          <p:nvPr/>
        </p:nvSpPr>
        <p:spPr bwMode="auto">
          <a:xfrm>
            <a:off x="-1" y="406400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2056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1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8674100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‹#›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2061" name="Scheiding"/>
          <p:cNvSpPr txBox="1">
            <a:spLocks noChangeArrowheads="1"/>
          </p:cNvSpPr>
          <p:nvPr/>
        </p:nvSpPr>
        <p:spPr bwMode="auto">
          <a:xfrm>
            <a:off x="8661400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959601" cy="264160"/>
          </a:xfrm>
          <a:prstGeom prst="rect">
            <a:avLst/>
          </a:prstGeom>
        </p:spPr>
      </p:pic>
      <p:sp>
        <p:nvSpPr>
          <p:cNvPr id="5129" name="tb_Faculty" hidden="1"/>
          <p:cNvSpPr txBox="1">
            <a:spLocks noChangeArrowheads="1"/>
          </p:cNvSpPr>
          <p:nvPr/>
        </p:nvSpPr>
        <p:spPr bwMode="auto">
          <a:xfrm>
            <a:off x="3687763" y="338138"/>
            <a:ext cx="12246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behavioural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social sciences</a:t>
            </a:r>
          </a:p>
        </p:txBody>
      </p:sp>
      <p:sp>
        <p:nvSpPr>
          <p:cNvPr id="5130" name="tb_Department" hidden="1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experimental psychology</a:t>
            </a:r>
          </a:p>
        </p:txBody>
      </p:sp>
      <p:sp>
        <p:nvSpPr>
          <p:cNvPr id="5128" name="tbDate"/>
          <p:cNvSpPr txBox="1">
            <a:spLocks noChangeArrowheads="1"/>
          </p:cNvSpPr>
          <p:nvPr/>
        </p:nvSpPr>
        <p:spPr bwMode="auto">
          <a:xfrm>
            <a:off x="7874000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15-02-2018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8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4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55578"/>
            <a:ext cx="9140825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3083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0" y="584200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3075" name="RodeBalk"/>
          <p:cNvSpPr>
            <a:spLocks noChangeArrowheads="1"/>
          </p:cNvSpPr>
          <p:nvPr/>
        </p:nvSpPr>
        <p:spPr bwMode="auto">
          <a:xfrm>
            <a:off x="-1" y="406400"/>
            <a:ext cx="9144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3080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02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392113"/>
            <a:ext cx="416560" cy="41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7974000" y="394244"/>
            <a:ext cx="117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8674100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‹#›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3085" name="Scheiding"/>
          <p:cNvSpPr txBox="1">
            <a:spLocks noChangeArrowheads="1"/>
          </p:cNvSpPr>
          <p:nvPr/>
        </p:nvSpPr>
        <p:spPr bwMode="auto">
          <a:xfrm>
            <a:off x="8661400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1" y="82093"/>
            <a:ext cx="959601" cy="264160"/>
          </a:xfrm>
          <a:prstGeom prst="rect">
            <a:avLst/>
          </a:prstGeom>
        </p:spPr>
      </p:pic>
      <p:sp>
        <p:nvSpPr>
          <p:cNvPr id="7177" name="tb_Faculty" hidden="1"/>
          <p:cNvSpPr txBox="1">
            <a:spLocks noChangeArrowheads="1"/>
          </p:cNvSpPr>
          <p:nvPr/>
        </p:nvSpPr>
        <p:spPr bwMode="auto">
          <a:xfrm>
            <a:off x="3687763" y="338138"/>
            <a:ext cx="12246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behavioural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social sciences</a:t>
            </a:r>
          </a:p>
        </p:txBody>
      </p:sp>
      <p:sp>
        <p:nvSpPr>
          <p:cNvPr id="7178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experimental psychology</a:t>
            </a:r>
          </a:p>
        </p:txBody>
      </p:sp>
      <p:sp>
        <p:nvSpPr>
          <p:cNvPr id="7176" name="tbDate"/>
          <p:cNvSpPr txBox="1">
            <a:spLocks noChangeArrowheads="1"/>
          </p:cNvSpPr>
          <p:nvPr/>
        </p:nvSpPr>
        <p:spPr bwMode="auto">
          <a:xfrm>
            <a:off x="7874000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15-02-2018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1274400"/>
            <a:ext cx="9144000" cy="2221323"/>
          </a:xfrm>
        </p:spPr>
        <p:txBody>
          <a:bodyPr/>
          <a:lstStyle/>
          <a:p>
            <a:r>
              <a:rPr lang="en-US" sz="2400" i="1" dirty="0"/>
              <a:t>EEG </a:t>
            </a:r>
            <a:r>
              <a:rPr lang="en-US" sz="2400" i="1" dirty="0" err="1"/>
              <a:t>worksop</a:t>
            </a:r>
            <a:r>
              <a:rPr lang="en-US" sz="2400" i="1" dirty="0"/>
              <a:t> 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3200" b="1" dirty="0"/>
              <a:t>Day 2</a:t>
            </a:r>
            <a:br>
              <a:rPr lang="en-US" sz="3200" b="1" dirty="0"/>
            </a:br>
            <a:r>
              <a:rPr lang="en-US" sz="3200" b="1" dirty="0"/>
              <a:t>Single participant processing</a:t>
            </a:r>
            <a:endParaRPr lang="nl-NL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7380312" y="1052736"/>
            <a:ext cx="1152128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92CAB-AFAE-4EFA-A35F-A62F153EE086}"/>
              </a:ext>
            </a:extLst>
          </p:cNvPr>
          <p:cNvSpPr txBox="1"/>
          <p:nvPr/>
        </p:nvSpPr>
        <p:spPr>
          <a:xfrm>
            <a:off x="3295851" y="6530069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 September 2019, Nanjing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E2A99-52BE-4872-B855-0AF764741F0D}"/>
              </a:ext>
            </a:extLst>
          </p:cNvPr>
          <p:cNvSpPr txBox="1"/>
          <p:nvPr/>
        </p:nvSpPr>
        <p:spPr>
          <a:xfrm>
            <a:off x="5041283" y="4149080"/>
            <a:ext cx="2915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Berry van den Berg</a:t>
            </a:r>
          </a:p>
          <a:p>
            <a:r>
              <a:rPr lang="en-US" dirty="0"/>
              <a:t>Researcher in </a:t>
            </a:r>
          </a:p>
          <a:p>
            <a:r>
              <a:rPr lang="en-US" dirty="0"/>
              <a:t>Experimental Psychology</a:t>
            </a:r>
          </a:p>
          <a:p>
            <a:r>
              <a:rPr lang="en-US" dirty="0"/>
              <a:t>University of Groningen</a:t>
            </a:r>
          </a:p>
          <a:p>
            <a:r>
              <a:rPr lang="en-US" dirty="0"/>
              <a:t>berry.van.den.berg@rug.nl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6C86C88-2A60-4D4F-B46B-8717320A1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F8D8C333-59CC-44C7-83D8-90F31B5B0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3789040"/>
            <a:ext cx="2300381" cy="230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6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3757-7BD6-41EA-B17E-DF9682D1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jittering important? //</a:t>
            </a:r>
            <a:br>
              <a:rPr lang="en-US" dirty="0"/>
            </a:br>
            <a:r>
              <a:rPr lang="en-US" dirty="0"/>
              <a:t>Boxcar filtering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F18ECD6-A7F5-4E2B-9175-CEE0BB15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837" y="2247509"/>
            <a:ext cx="9144000" cy="23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D47D-C7A3-4E0A-996F-195A7249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9A7E-17A2-43B2-85B9-06619F32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8840"/>
            <a:ext cx="9140825" cy="4615160"/>
          </a:xfrm>
        </p:spPr>
        <p:txBody>
          <a:bodyPr/>
          <a:lstStyle/>
          <a:p>
            <a:r>
              <a:rPr lang="en-US" b="1" dirty="0"/>
              <a:t>Preprocessing</a:t>
            </a:r>
          </a:p>
          <a:p>
            <a:r>
              <a:rPr lang="en-US" dirty="0"/>
              <a:t>Filtering</a:t>
            </a:r>
          </a:p>
          <a:p>
            <a:r>
              <a:rPr lang="en-US" dirty="0"/>
              <a:t>Bookkeeping</a:t>
            </a:r>
          </a:p>
          <a:p>
            <a:r>
              <a:rPr lang="en-US" dirty="0"/>
              <a:t>Data inspection (again?!)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D0FC3C9-E981-4B3D-BE38-EA48BE0E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4544" y="1376362"/>
            <a:ext cx="9531069" cy="3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8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61D3-F2AB-40B5-AAC8-DEFC2D1D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FBA2-847F-4266-B2DC-B9144E87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5F39BB2-8CC4-45CB-B3E9-84BC74B6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120680" cy="540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5CA66-45CC-47EE-9B58-CDC06D706AAC}"/>
              </a:ext>
            </a:extLst>
          </p:cNvPr>
          <p:cNvSpPr txBox="1"/>
          <p:nvPr/>
        </p:nvSpPr>
        <p:spPr>
          <a:xfrm>
            <a:off x="7452320" y="64193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Luck, 2014</a:t>
            </a:r>
          </a:p>
        </p:txBody>
      </p:sp>
    </p:spTree>
    <p:extLst>
      <p:ext uri="{BB962C8B-B14F-4D97-AF65-F5344CB8AC3E}">
        <p14:creationId xmlns:p14="http://schemas.microsoft.com/office/powerpoint/2010/main" val="40116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7B3-C0C6-4990-A7DD-F86DBE75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blocking doesn’t matter anymore? – not exactly…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3C20-8421-4AD3-AB35-EEA87904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high-temporal resolution EEG and high-spatial resolution of EEG… </a:t>
            </a:r>
          </a:p>
          <a:p>
            <a:r>
              <a:rPr lang="en-US" dirty="0"/>
              <a:t>I tried it once…. </a:t>
            </a:r>
          </a:p>
          <a:p>
            <a:endParaRPr lang="en-US" dirty="0"/>
          </a:p>
          <a:p>
            <a:r>
              <a:rPr lang="en-US" dirty="0"/>
              <a:t>Lets have a look how that went…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2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67E-210E-4F9D-9564-8F9CEECA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CE4C-1104-45AC-8478-188E53A3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HP filtering</a:t>
            </a:r>
          </a:p>
          <a:p>
            <a:pPr marL="457200" indent="-457200">
              <a:buAutoNum type="arabicParenR"/>
            </a:pPr>
            <a:r>
              <a:rPr lang="en-US" dirty="0"/>
              <a:t>ICA</a:t>
            </a:r>
          </a:p>
          <a:p>
            <a:pPr marL="457200" indent="-457200">
              <a:buAutoNum type="arabicParenR"/>
            </a:pPr>
            <a:r>
              <a:rPr lang="en-US" dirty="0"/>
              <a:t>Creating epochs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8F544-EB43-4305-B225-B69AA31E7E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1" y="3149152"/>
            <a:ext cx="2664296" cy="2512818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EED688E-2605-44EC-A7CE-F5978F24A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0628" y="2988768"/>
            <a:ext cx="2834348" cy="267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3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BDB0-717B-4E95-9418-8EC90635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CA9C-482E-417F-8CF4-5BD7E2A2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Filtering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534B3957-BBAA-4C69-BBCA-55D40A33C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9"/>
          <a:stretch/>
        </p:blipFill>
        <p:spPr bwMode="auto">
          <a:xfrm>
            <a:off x="1331672" y="2059818"/>
            <a:ext cx="6477479" cy="457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AF5-B09C-4DA4-A409-0A503F19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2E65-702F-47ED-B140-C61DEA76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BCD42-62F1-4E7E-8A57-51FFF2BD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71" y="692696"/>
            <a:ext cx="6738882" cy="57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0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8099-E88B-4E97-8064-6BFCBBA1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8E08-5409-441F-8D7D-16BEAE29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BD9AD-AF05-414B-A57C-FD559166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544" y="764704"/>
            <a:ext cx="9144000" cy="56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3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D864-2D81-4CB9-A51C-9994486F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Creating Epochs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C7A3B-9CBA-437A-9F75-5B40B7585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76256" y="11663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28600" indent="-228600" algn="r" defTabSz="914400" rtl="0" eaLnBrk="1" latinLnBrk="0" hangingPunct="1">
              <a:buFont typeface="+mj-lt"/>
              <a:buAutoNum type="arabicPeriod"/>
              <a:defRPr sz="1400" kern="1200">
                <a:solidFill>
                  <a:schemeClr val="tx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fld id="{7050F590-446E-49A1-8611-958B2784674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 marL="0" indent="0">
                <a:buFont typeface="+mj-lt"/>
                <a:buNone/>
              </a:pPr>
              <a:t>18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C79DBE-1293-438A-B680-CECF69A9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2060848"/>
            <a:ext cx="7992888" cy="30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79D9-ACAE-4988-A005-52E1925A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5005-CECB-40AF-AD5A-9860E839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information about each trial.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E6353-0ED1-4039-B2D4-502A6F67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8" y="1916832"/>
            <a:ext cx="8712968" cy="48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7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240-856A-4688-8B31-FE7CA6B2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dataset: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71E6B-993B-4091-A0FA-D45C74993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488832" cy="4035769"/>
          </a:xfrm>
        </p:spPr>
      </p:pic>
    </p:spTree>
    <p:extLst>
      <p:ext uri="{BB962C8B-B14F-4D97-AF65-F5344CB8AC3E}">
        <p14:creationId xmlns:p14="http://schemas.microsoft.com/office/powerpoint/2010/main" val="451699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A5DF-E9EF-4520-8883-ED4186CE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plan day 3-5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93DC-C3CF-47EC-8472-2B674AFE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3 – xx Jan</a:t>
            </a:r>
          </a:p>
          <a:p>
            <a:r>
              <a:rPr lang="en-US" dirty="0"/>
              <a:t>Day 4 – xx Jan</a:t>
            </a:r>
          </a:p>
          <a:p>
            <a:r>
              <a:rPr lang="en-US" dirty="0"/>
              <a:t>Day 5 – begin Feb</a:t>
            </a:r>
          </a:p>
        </p:txBody>
      </p:sp>
    </p:spTree>
    <p:extLst>
      <p:ext uri="{BB962C8B-B14F-4D97-AF65-F5344CB8AC3E}">
        <p14:creationId xmlns:p14="http://schemas.microsoft.com/office/powerpoint/2010/main" val="162911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8EED1-09A5-400E-A7CC-077B36780A8B}"/>
              </a:ext>
            </a:extLst>
          </p:cNvPr>
          <p:cNvSpPr txBox="1"/>
          <p:nvPr/>
        </p:nvSpPr>
        <p:spPr>
          <a:xfrm>
            <a:off x="6732240" y="61580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 den Berg et al., under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D6132-29D9-44F6-A403-04A333C0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92696"/>
            <a:ext cx="6048672" cy="48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7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68E5EA-C5FC-44FC-89FE-7ED88ECB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92696"/>
            <a:ext cx="6622132" cy="37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8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7E3A-2468-4597-AF7A-05BC400F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520F-FBFC-48BE-AEAE-708388C5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F7658-0356-4534-977E-A839F04D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8435417" cy="415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7BE4-F8D6-467C-B464-679B538D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-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790C-C276-4A39-8AEE-5D0AB903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MATLAB </a:t>
            </a:r>
          </a:p>
          <a:p>
            <a:r>
              <a:rPr lang="en-US" dirty="0"/>
              <a:t>Add </a:t>
            </a:r>
            <a:r>
              <a:rPr lang="en-US" dirty="0" err="1"/>
              <a:t>EEGlab</a:t>
            </a:r>
            <a:r>
              <a:rPr lang="en-US" dirty="0"/>
              <a:t> to the path (?)</a:t>
            </a:r>
          </a:p>
          <a:p>
            <a:r>
              <a:rPr lang="en-US" dirty="0"/>
              <a:t>Load data</a:t>
            </a:r>
          </a:p>
          <a:p>
            <a:r>
              <a:rPr lang="en-US" dirty="0"/>
              <a:t>Plot data </a:t>
            </a:r>
          </a:p>
          <a:p>
            <a:pPr lvl="1"/>
            <a:r>
              <a:rPr lang="en-US" dirty="0"/>
              <a:t>Identify most common artefacts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6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8526-B1E5-45A5-9D17-7591ADAD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5C0A-1CB5-4F10-9204-AF95DEEA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figure;imagesc</a:t>
            </a:r>
            <a:r>
              <a:rPr lang="en-US" dirty="0"/>
              <a:t>(</a:t>
            </a:r>
            <a:r>
              <a:rPr lang="en-US" dirty="0" err="1"/>
              <a:t>EEG.data</a:t>
            </a:r>
            <a:r>
              <a:rPr lang="en-US" dirty="0"/>
              <a:t>(:,1:100))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Q. What are we seeing?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figure;imagesc</a:t>
            </a:r>
            <a:r>
              <a:rPr lang="en-US" dirty="0"/>
              <a:t>(</a:t>
            </a:r>
            <a:r>
              <a:rPr lang="en-US" dirty="0" err="1"/>
              <a:t>EEG.data</a:t>
            </a:r>
            <a:r>
              <a:rPr lang="en-US" dirty="0"/>
              <a:t>(:,1:100)-</a:t>
            </a:r>
            <a:r>
              <a:rPr lang="en-US" dirty="0" err="1"/>
              <a:t>repmat</a:t>
            </a:r>
            <a:r>
              <a:rPr lang="en-US" dirty="0"/>
              <a:t>(mean(</a:t>
            </a:r>
            <a:r>
              <a:rPr lang="en-US" dirty="0" err="1"/>
              <a:t>EEG.data</a:t>
            </a:r>
            <a:r>
              <a:rPr lang="en-US" dirty="0"/>
              <a:t>(:,1:100),2),1,100))</a:t>
            </a:r>
          </a:p>
        </p:txBody>
      </p:sp>
    </p:spTree>
    <p:extLst>
      <p:ext uri="{BB962C8B-B14F-4D97-AF65-F5344CB8AC3E}">
        <p14:creationId xmlns:p14="http://schemas.microsoft.com/office/powerpoint/2010/main" val="180117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DD54-86EA-4D6E-AD40-2A4748F2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1213-50F2-4A25-938E-F2959697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table (?)</a:t>
            </a:r>
          </a:p>
          <a:p>
            <a:r>
              <a:rPr lang="en-US" dirty="0"/>
              <a:t>Pieces:</a:t>
            </a:r>
          </a:p>
          <a:p>
            <a:pPr lvl="1"/>
            <a:r>
              <a:rPr lang="en-US" dirty="0"/>
              <a:t>unique(</a:t>
            </a:r>
            <a:r>
              <a:rPr lang="en-US" dirty="0" err="1"/>
              <a:t>EEG.events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iEvents</a:t>
            </a:r>
            <a:r>
              <a:rPr lang="en-US" dirty="0"/>
              <a:t> = ….</a:t>
            </a:r>
          </a:p>
          <a:p>
            <a:pPr lvl="1"/>
            <a:r>
              <a:rPr lang="en-US" dirty="0" err="1"/>
              <a:t>sprintf</a:t>
            </a:r>
            <a:r>
              <a:rPr lang="en-US" dirty="0"/>
              <a:t>(‘%s events of type’,…)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9434-3558-4D85-86C1-1329D72A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10809C-2362-4BBD-B6A5-40827AF9C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4394076" cy="4611491"/>
          </a:xfrm>
        </p:spPr>
      </p:pic>
    </p:spTree>
    <p:extLst>
      <p:ext uri="{BB962C8B-B14F-4D97-AF65-F5344CB8AC3E}">
        <p14:creationId xmlns:p14="http://schemas.microsoft.com/office/powerpoint/2010/main" val="22251921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E5F741F3-41A1-4116-929E-A2ECC3E6D464}"/>
    </a:ext>
  </a:ext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09E0169D-3466-45F8-AECF-67CC29222E19}"/>
    </a:ext>
  </a:ext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780DA61A-58EF-4872-9FDA-5DF5E0A40FA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RUG4x3</Template>
  <TotalTime>160</TotalTime>
  <Words>226</Words>
  <Application>Microsoft Office PowerPoint</Application>
  <PresentationFormat>On-screen Show (4:3)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Courier New</vt:lpstr>
      <vt:lpstr>Georgia</vt:lpstr>
      <vt:lpstr>Verdana</vt:lpstr>
      <vt:lpstr>Wingdings</vt:lpstr>
      <vt:lpstr>Title Design</vt:lpstr>
      <vt:lpstr>Break Design</vt:lpstr>
      <vt:lpstr>End Design</vt:lpstr>
      <vt:lpstr>EEG worksop   Day 2 Single participant processing</vt:lpstr>
      <vt:lpstr>Our dataset:</vt:lpstr>
      <vt:lpstr>PowerPoint Presentation</vt:lpstr>
      <vt:lpstr>PowerPoint Presentation</vt:lpstr>
      <vt:lpstr>PowerPoint Presentation</vt:lpstr>
      <vt:lpstr>DIY - GUI</vt:lpstr>
      <vt:lpstr>DIY</vt:lpstr>
      <vt:lpstr>DIY </vt:lpstr>
      <vt:lpstr>Design </vt:lpstr>
      <vt:lpstr>Why is jittering important? // Boxcar filtering</vt:lpstr>
      <vt:lpstr>Day 2</vt:lpstr>
      <vt:lpstr>PowerPoint Presentation</vt:lpstr>
      <vt:lpstr>So blocking doesn’t matter anymore? – not exactly…</vt:lpstr>
      <vt:lpstr>Preprocessing steps</vt:lpstr>
      <vt:lpstr>Preprocessing</vt:lpstr>
      <vt:lpstr>PowerPoint Presentation</vt:lpstr>
      <vt:lpstr>PowerPoint Presentation</vt:lpstr>
      <vt:lpstr>2. Creating Epochs</vt:lpstr>
      <vt:lpstr>Bookkeeping</vt:lpstr>
      <vt:lpstr>Reminder: plan day 3-5</vt:lpstr>
    </vt:vector>
  </TitlesOfParts>
  <Company>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Intentional maps in PPC</dc:title>
  <dc:creator>S. Fabbri</dc:creator>
  <cp:keywords>Version 2.1</cp:keywords>
  <cp:lastModifiedBy>Berry van den Berg</cp:lastModifiedBy>
  <cp:revision>644</cp:revision>
  <dcterms:created xsi:type="dcterms:W3CDTF">2018-02-15T11:16:10Z</dcterms:created>
  <dcterms:modified xsi:type="dcterms:W3CDTF">2019-11-29T11:30:58Z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Sjabloonversie">
    <vt:lpwstr>5</vt:lpwstr>
  </property>
  <property fmtid="{D5CDD505-2E9C-101B-9397-08002B2CF9AE}" pid="4" name="Eco">
    <vt:lpwstr>JA</vt:lpwstr>
  </property>
  <property fmtid="{D5CDD505-2E9C-101B-9397-08002B2CF9AE}" pid="5" name="Datum">
    <vt:lpwstr>15-02-2018</vt:lpwstr>
  </property>
  <property fmtid="{D5CDD505-2E9C-101B-9397-08002B2CF9AE}" pid="6" name="txtDate">
    <vt:lpwstr>15-02-2018</vt:lpwstr>
  </property>
  <property fmtid="{D5CDD505-2E9C-101B-9397-08002B2CF9AE}" pid="7" name="AutoDatum">
    <vt:lpwstr>JA</vt:lpwstr>
  </property>
  <property fmtid="{D5CDD505-2E9C-101B-9397-08002B2CF9AE}" pid="8" name="cboLanguage">
    <vt:lpwstr>English</vt:lpwstr>
  </property>
  <property fmtid="{D5CDD505-2E9C-101B-9397-08002B2CF9AE}" pid="9" name="cboFaculty">
    <vt:lpwstr>faculty of behavioural_x000d_
and social sciences</vt:lpwstr>
  </property>
  <property fmtid="{D5CDD505-2E9C-101B-9397-08002B2CF9AE}" pid="10" name="txtDepartment">
    <vt:lpwstr>Experimental Psychology</vt:lpwstr>
  </property>
  <property fmtid="{D5CDD505-2E9C-101B-9397-08002B2CF9AE}" pid="11" name="chbDatumAmerikaans">
    <vt:lpwstr>0</vt:lpwstr>
  </property>
  <property fmtid="{D5CDD505-2E9C-101B-9397-08002B2CF9AE}" pid="12" name="optBreed">
    <vt:lpwstr>0</vt:lpwstr>
  </property>
  <property fmtid="{D5CDD505-2E9C-101B-9397-08002B2CF9AE}" pid="13" name="optSmal">
    <vt:lpwstr>1</vt:lpwstr>
  </property>
  <property fmtid="{D5CDD505-2E9C-101B-9397-08002B2CF9AE}" pid="14" name="optLogoKlein">
    <vt:lpwstr>1</vt:lpwstr>
  </property>
  <property fmtid="{D5CDD505-2E9C-101B-9397-08002B2CF9AE}" pid="15" name="optLogoGroot">
    <vt:lpwstr>0</vt:lpwstr>
  </property>
  <property fmtid="{D5CDD505-2E9C-101B-9397-08002B2CF9AE}" pid="16" name="chkEco">
    <vt:lpwstr>1</vt:lpwstr>
  </property>
  <property fmtid="{D5CDD505-2E9C-101B-9397-08002B2CF9AE}" pid="17" name="chkLijn">
    <vt:lpwstr>1</vt:lpwstr>
  </property>
</Properties>
</file>