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1356" r:id="rId2"/>
    <p:sldId id="1332" r:id="rId3"/>
    <p:sldId id="1333" r:id="rId4"/>
    <p:sldId id="1324" r:id="rId5"/>
    <p:sldId id="1325" r:id="rId6"/>
    <p:sldId id="1338" r:id="rId7"/>
    <p:sldId id="1334" r:id="rId8"/>
    <p:sldId id="1335" r:id="rId9"/>
    <p:sldId id="1336" r:id="rId10"/>
    <p:sldId id="1337" r:id="rId11"/>
    <p:sldId id="1339" r:id="rId12"/>
    <p:sldId id="1340" r:id="rId13"/>
    <p:sldId id="1326" r:id="rId14"/>
    <p:sldId id="1309" r:id="rId15"/>
    <p:sldId id="1323" r:id="rId16"/>
    <p:sldId id="1264" r:id="rId17"/>
    <p:sldId id="1274" r:id="rId18"/>
    <p:sldId id="1273" r:id="rId19"/>
    <p:sldId id="1275" r:id="rId20"/>
    <p:sldId id="1276" r:id="rId21"/>
    <p:sldId id="1277" r:id="rId22"/>
    <p:sldId id="1278" r:id="rId23"/>
    <p:sldId id="1279" r:id="rId24"/>
    <p:sldId id="1280" r:id="rId25"/>
    <p:sldId id="1281" r:id="rId26"/>
    <p:sldId id="1282" r:id="rId27"/>
    <p:sldId id="1314" r:id="rId28"/>
    <p:sldId id="1315" r:id="rId29"/>
    <p:sldId id="1316" r:id="rId30"/>
    <p:sldId id="1317" r:id="rId31"/>
    <p:sldId id="1318" r:id="rId32"/>
    <p:sldId id="1319" r:id="rId33"/>
    <p:sldId id="1320" r:id="rId34"/>
    <p:sldId id="1321" r:id="rId35"/>
    <p:sldId id="1358" r:id="rId36"/>
    <p:sldId id="1357" r:id="rId37"/>
    <p:sldId id="1341" r:id="rId38"/>
    <p:sldId id="1342" r:id="rId39"/>
    <p:sldId id="1343" r:id="rId40"/>
    <p:sldId id="1344" r:id="rId41"/>
    <p:sldId id="1345" r:id="rId42"/>
    <p:sldId id="1346" r:id="rId43"/>
    <p:sldId id="1347" r:id="rId44"/>
    <p:sldId id="1348" r:id="rId45"/>
    <p:sldId id="1349" r:id="rId46"/>
    <p:sldId id="1350" r:id="rId47"/>
    <p:sldId id="1351" r:id="rId48"/>
    <p:sldId id="1352" r:id="rId49"/>
    <p:sldId id="1353" r:id="rId50"/>
    <p:sldId id="1354" r:id="rId51"/>
    <p:sldId id="1355" r:id="rId52"/>
  </p:sldIdLst>
  <p:sldSz cx="9144000" cy="6858000" type="screen4x3"/>
  <p:notesSz cx="7302500" cy="9586913"/>
  <p:custDataLst>
    <p:tags r:id="rId55"/>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6F5BD"/>
    <a:srgbClr val="D5F1CF"/>
    <a:srgbClr val="F1C7C7"/>
    <a:srgbClr val="E2AC00"/>
    <a:srgbClr val="A9E39D"/>
    <a:srgbClr val="FF9999"/>
    <a:srgbClr val="8C4040"/>
    <a:srgbClr val="5C5C9A"/>
    <a:srgbClr val="676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8" autoAdjust="0"/>
    <p:restoredTop sz="94649" autoAdjust="0"/>
  </p:normalViewPr>
  <p:slideViewPr>
    <p:cSldViewPr snapToObjects="1">
      <p:cViewPr>
        <p:scale>
          <a:sx n="100" d="100"/>
          <a:sy n="100" d="100"/>
        </p:scale>
        <p:origin x="-2130" y="-1086"/>
      </p:cViewPr>
      <p:guideLst>
        <p:guide orient="horz" pos="2832"/>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roh:Downloads:corei7mm.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
          <c:y val="3.9215686274509803E-2"/>
          <c:w val="0.832592592592592"/>
          <c:h val="0.83660130718954195"/>
        </c:manualLayout>
      </c:layout>
      <c:lineChart>
        <c:grouping val="standard"/>
        <c:varyColors val="0"/>
        <c:ser>
          <c:idx val="4"/>
          <c:order val="0"/>
          <c:tx>
            <c:strRef>
              <c:f>corei7mmdata!$F$1</c:f>
              <c:strCache>
                <c:ptCount val="1"/>
                <c:pt idx="0">
                  <c:v>jki</c:v>
                </c:pt>
              </c:strCache>
            </c:strRef>
          </c:tx>
          <c:spPr>
            <a:ln w="12700">
              <a:solidFill>
                <a:srgbClr val="000000"/>
              </a:solidFill>
              <a:prstDash val="solid"/>
            </a:ln>
          </c:spPr>
          <c:marker>
            <c:symbol val="star"/>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corei7mmdata!$F$2:$F$16</c:f>
              <c:numCache>
                <c:formatCode>General</c:formatCode>
                <c:ptCount val="15"/>
                <c:pt idx="0">
                  <c:v>6.4</c:v>
                </c:pt>
                <c:pt idx="1">
                  <c:v>6.87</c:v>
                </c:pt>
                <c:pt idx="2">
                  <c:v>4.1399999999999997</c:v>
                </c:pt>
                <c:pt idx="3">
                  <c:v>5.53</c:v>
                </c:pt>
                <c:pt idx="4">
                  <c:v>10.93</c:v>
                </c:pt>
                <c:pt idx="5">
                  <c:v>33.229999999999997</c:v>
                </c:pt>
                <c:pt idx="6">
                  <c:v>49.43</c:v>
                </c:pt>
                <c:pt idx="7">
                  <c:v>51.49</c:v>
                </c:pt>
                <c:pt idx="8">
                  <c:v>52.06</c:v>
                </c:pt>
                <c:pt idx="9">
                  <c:v>52.06</c:v>
                </c:pt>
                <c:pt idx="10">
                  <c:v>52.07</c:v>
                </c:pt>
                <c:pt idx="11">
                  <c:v>52.09</c:v>
                </c:pt>
                <c:pt idx="12">
                  <c:v>52.12</c:v>
                </c:pt>
                <c:pt idx="13">
                  <c:v>52.17</c:v>
                </c:pt>
                <c:pt idx="14">
                  <c:v>52.2</c:v>
                </c:pt>
              </c:numCache>
            </c:numRef>
          </c:val>
          <c:smooth val="0"/>
        </c:ser>
        <c:ser>
          <c:idx val="5"/>
          <c:order val="1"/>
          <c:tx>
            <c:strRef>
              <c:f>corei7mmdata!$G$1</c:f>
              <c:strCache>
                <c:ptCount val="1"/>
                <c:pt idx="0">
                  <c:v>kji</c:v>
                </c:pt>
              </c:strCache>
            </c:strRef>
          </c:tx>
          <c:spPr>
            <a:ln w="12700">
              <a:solidFill>
                <a:srgbClr val="000000"/>
              </a:solidFill>
              <a:prstDash val="solid"/>
            </a:ln>
          </c:spPr>
          <c:marker>
            <c:symbol val="square"/>
            <c:size val="12"/>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corei7mmdata!$G$2:$G$16</c:f>
              <c:numCache>
                <c:formatCode>General</c:formatCode>
                <c:ptCount val="15"/>
                <c:pt idx="0">
                  <c:v>6.4</c:v>
                </c:pt>
                <c:pt idx="1">
                  <c:v>6.8199999999999976</c:v>
                </c:pt>
                <c:pt idx="2">
                  <c:v>4.01</c:v>
                </c:pt>
                <c:pt idx="3">
                  <c:v>5.33</c:v>
                </c:pt>
                <c:pt idx="4">
                  <c:v>11.04</c:v>
                </c:pt>
                <c:pt idx="5">
                  <c:v>33.21</c:v>
                </c:pt>
                <c:pt idx="6">
                  <c:v>49.42</c:v>
                </c:pt>
                <c:pt idx="7">
                  <c:v>51.5</c:v>
                </c:pt>
                <c:pt idx="8">
                  <c:v>52.07</c:v>
                </c:pt>
                <c:pt idx="9">
                  <c:v>52.08</c:v>
                </c:pt>
                <c:pt idx="10">
                  <c:v>52.09</c:v>
                </c:pt>
                <c:pt idx="11">
                  <c:v>52.1</c:v>
                </c:pt>
                <c:pt idx="12">
                  <c:v>52.14</c:v>
                </c:pt>
                <c:pt idx="13">
                  <c:v>52.19</c:v>
                </c:pt>
                <c:pt idx="14">
                  <c:v>52.23</c:v>
                </c:pt>
              </c:numCache>
            </c:numRef>
          </c:val>
          <c:smooth val="0"/>
        </c:ser>
        <c:ser>
          <c:idx val="2"/>
          <c:order val="2"/>
          <c:tx>
            <c:strRef>
              <c:f>corei7mmdata!$D$1</c:f>
              <c:strCache>
                <c:ptCount val="1"/>
                <c:pt idx="0">
                  <c:v>ijk</c:v>
                </c:pt>
              </c:strCache>
            </c:strRef>
          </c:tx>
          <c:spPr>
            <a:ln w="12700">
              <a:solidFill>
                <a:srgbClr val="000000"/>
              </a:solidFill>
              <a:prstDash val="solid"/>
            </a:ln>
          </c:spPr>
          <c:marker>
            <c:symbol val="x"/>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corei7mmdata!$D$2:$D$16</c:f>
              <c:numCache>
                <c:formatCode>General</c:formatCode>
                <c:ptCount val="15"/>
                <c:pt idx="0">
                  <c:v>5.31</c:v>
                </c:pt>
                <c:pt idx="1">
                  <c:v>6.35</c:v>
                </c:pt>
                <c:pt idx="2">
                  <c:v>6.29</c:v>
                </c:pt>
                <c:pt idx="3">
                  <c:v>3.7</c:v>
                </c:pt>
                <c:pt idx="4">
                  <c:v>3.72</c:v>
                </c:pt>
                <c:pt idx="5">
                  <c:v>3.71</c:v>
                </c:pt>
                <c:pt idx="6">
                  <c:v>3.72</c:v>
                </c:pt>
                <c:pt idx="7">
                  <c:v>3.83</c:v>
                </c:pt>
                <c:pt idx="8">
                  <c:v>4.5999999999999996</c:v>
                </c:pt>
                <c:pt idx="9">
                  <c:v>7.74</c:v>
                </c:pt>
                <c:pt idx="10">
                  <c:v>11.71</c:v>
                </c:pt>
                <c:pt idx="11">
                  <c:v>16.54</c:v>
                </c:pt>
                <c:pt idx="12">
                  <c:v>20.57</c:v>
                </c:pt>
                <c:pt idx="13">
                  <c:v>23.85</c:v>
                </c:pt>
                <c:pt idx="14">
                  <c:v>23.86</c:v>
                </c:pt>
              </c:numCache>
            </c:numRef>
          </c:val>
          <c:smooth val="0"/>
        </c:ser>
        <c:ser>
          <c:idx val="3"/>
          <c:order val="3"/>
          <c:tx>
            <c:strRef>
              <c:f>corei7mmdata!$E$1</c:f>
              <c:strCache>
                <c:ptCount val="1"/>
                <c:pt idx="0">
                  <c:v>jik</c:v>
                </c:pt>
              </c:strCache>
            </c:strRef>
          </c:tx>
          <c:spPr>
            <a:ln w="12700">
              <a:solidFill>
                <a:srgbClr val="000000"/>
              </a:solidFill>
              <a:prstDash val="solid"/>
            </a:ln>
          </c:spPr>
          <c:marker>
            <c:symbol val="circ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corei7mmdata!$E$2:$E$16</c:f>
              <c:numCache>
                <c:formatCode>General</c:formatCode>
                <c:ptCount val="15"/>
                <c:pt idx="0">
                  <c:v>5.4</c:v>
                </c:pt>
                <c:pt idx="1">
                  <c:v>6.23</c:v>
                </c:pt>
                <c:pt idx="2">
                  <c:v>3.64</c:v>
                </c:pt>
                <c:pt idx="3">
                  <c:v>3.71</c:v>
                </c:pt>
                <c:pt idx="4">
                  <c:v>3.61</c:v>
                </c:pt>
                <c:pt idx="5">
                  <c:v>3.6</c:v>
                </c:pt>
                <c:pt idx="6">
                  <c:v>3.63</c:v>
                </c:pt>
                <c:pt idx="7">
                  <c:v>3.74</c:v>
                </c:pt>
                <c:pt idx="8">
                  <c:v>4.6399999999999997</c:v>
                </c:pt>
                <c:pt idx="9">
                  <c:v>7.57</c:v>
                </c:pt>
                <c:pt idx="10">
                  <c:v>11.62</c:v>
                </c:pt>
                <c:pt idx="11">
                  <c:v>16.440000000000001</c:v>
                </c:pt>
                <c:pt idx="12">
                  <c:v>20.440000000000001</c:v>
                </c:pt>
                <c:pt idx="13">
                  <c:v>23.68</c:v>
                </c:pt>
                <c:pt idx="14">
                  <c:v>23.66</c:v>
                </c:pt>
              </c:numCache>
            </c:numRef>
          </c:val>
          <c:smooth val="0"/>
        </c:ser>
        <c:ser>
          <c:idx val="0"/>
          <c:order val="4"/>
          <c:tx>
            <c:strRef>
              <c:f>corei7mmdata!$B$1</c:f>
              <c:strCache>
                <c:ptCount val="1"/>
                <c:pt idx="0">
                  <c:v>kij</c:v>
                </c:pt>
              </c:strCache>
            </c:strRef>
          </c:tx>
          <c:spPr>
            <a:ln w="12700">
              <a:solidFill>
                <a:srgbClr val="000000"/>
              </a:solidFill>
              <a:prstDash val="solid"/>
            </a:ln>
          </c:spPr>
          <c:marker>
            <c:symbol val="plus"/>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corei7mmdata!$B$2:$B$16</c:f>
              <c:numCache>
                <c:formatCode>General</c:formatCode>
                <c:ptCount val="15"/>
                <c:pt idx="0">
                  <c:v>4.37</c:v>
                </c:pt>
                <c:pt idx="1">
                  <c:v>5.3599999999999977</c:v>
                </c:pt>
                <c:pt idx="2">
                  <c:v>3.23</c:v>
                </c:pt>
                <c:pt idx="3">
                  <c:v>3.32</c:v>
                </c:pt>
                <c:pt idx="4">
                  <c:v>3.29</c:v>
                </c:pt>
                <c:pt idx="5">
                  <c:v>3.24</c:v>
                </c:pt>
                <c:pt idx="6">
                  <c:v>3.2</c:v>
                </c:pt>
                <c:pt idx="7">
                  <c:v>3.17</c:v>
                </c:pt>
                <c:pt idx="8">
                  <c:v>3.16</c:v>
                </c:pt>
                <c:pt idx="9">
                  <c:v>3.14</c:v>
                </c:pt>
                <c:pt idx="10">
                  <c:v>3.13</c:v>
                </c:pt>
                <c:pt idx="11">
                  <c:v>3.12</c:v>
                </c:pt>
                <c:pt idx="12">
                  <c:v>3.1</c:v>
                </c:pt>
                <c:pt idx="13">
                  <c:v>3.1</c:v>
                </c:pt>
                <c:pt idx="14">
                  <c:v>3.08</c:v>
                </c:pt>
              </c:numCache>
            </c:numRef>
          </c:val>
          <c:smooth val="0"/>
        </c:ser>
        <c:ser>
          <c:idx val="1"/>
          <c:order val="5"/>
          <c:tx>
            <c:strRef>
              <c:f>corei7mmdata!$C$1</c:f>
              <c:strCache>
                <c:ptCount val="1"/>
                <c:pt idx="0">
                  <c:v>ikj</c:v>
                </c:pt>
              </c:strCache>
            </c:strRef>
          </c:tx>
          <c:spPr>
            <a:ln w="12700">
              <a:solidFill>
                <a:srgbClr val="000000"/>
              </a:solidFill>
              <a:prstDash val="solid"/>
            </a:ln>
          </c:spPr>
          <c:marker>
            <c:symbol val="triang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corei7mmdata!$C$2:$C$16</c:f>
              <c:numCache>
                <c:formatCode>General</c:formatCode>
                <c:ptCount val="15"/>
                <c:pt idx="0">
                  <c:v>3.58</c:v>
                </c:pt>
                <c:pt idx="1">
                  <c:v>5.31</c:v>
                </c:pt>
                <c:pt idx="2">
                  <c:v>3.19</c:v>
                </c:pt>
                <c:pt idx="3">
                  <c:v>3.18</c:v>
                </c:pt>
                <c:pt idx="4">
                  <c:v>3.15</c:v>
                </c:pt>
                <c:pt idx="5">
                  <c:v>3.12</c:v>
                </c:pt>
                <c:pt idx="6">
                  <c:v>3.1</c:v>
                </c:pt>
                <c:pt idx="7">
                  <c:v>3.1</c:v>
                </c:pt>
                <c:pt idx="8">
                  <c:v>3.11</c:v>
                </c:pt>
                <c:pt idx="9">
                  <c:v>3.09</c:v>
                </c:pt>
                <c:pt idx="10">
                  <c:v>3.07</c:v>
                </c:pt>
                <c:pt idx="11">
                  <c:v>3.06</c:v>
                </c:pt>
                <c:pt idx="12">
                  <c:v>3.02</c:v>
                </c:pt>
                <c:pt idx="13">
                  <c:v>3.02</c:v>
                </c:pt>
                <c:pt idx="14">
                  <c:v>3.01</c:v>
                </c:pt>
              </c:numCache>
            </c:numRef>
          </c:val>
          <c:smooth val="0"/>
        </c:ser>
        <c:dLbls>
          <c:showLegendKey val="0"/>
          <c:showVal val="0"/>
          <c:showCatName val="0"/>
          <c:showSerName val="0"/>
          <c:showPercent val="0"/>
          <c:showBubbleSize val="0"/>
        </c:dLbls>
        <c:marker val="1"/>
        <c:smooth val="0"/>
        <c:axId val="245894144"/>
        <c:axId val="138327104"/>
      </c:lineChart>
      <c:catAx>
        <c:axId val="245894144"/>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a:t>Array size (n)</a:t>
                </a:r>
              </a:p>
            </c:rich>
          </c:tx>
          <c:layout>
            <c:manualLayout>
              <c:xMode val="edge"/>
              <c:yMode val="edge"/>
              <c:x val="0.437037037037037"/>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138327104"/>
        <c:crosses val="autoZero"/>
        <c:auto val="1"/>
        <c:lblAlgn val="ctr"/>
        <c:lblOffset val="100"/>
        <c:tickLblSkip val="1"/>
        <c:tickMarkSkip val="1"/>
        <c:noMultiLvlLbl val="0"/>
      </c:catAx>
      <c:valAx>
        <c:axId val="138327104"/>
        <c:scaling>
          <c:orientation val="minMax"/>
        </c:scaling>
        <c:delete val="0"/>
        <c:axPos val="l"/>
        <c:majorGridlines>
          <c:spPr>
            <a:ln w="3175">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dirty="0"/>
                  <a:t>Cycles per inner loop iteration</a:t>
                </a:r>
              </a:p>
            </c:rich>
          </c:tx>
          <c:layout>
            <c:manualLayout>
              <c:xMode val="edge"/>
              <c:yMode val="edge"/>
              <c:x val="0"/>
              <c:y val="0.176309781747080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245894144"/>
        <c:crosses val="autoZero"/>
        <c:crossBetween val="between"/>
      </c:valAx>
      <c:spPr>
        <a:solidFill>
          <a:srgbClr val="FFFFFF"/>
        </a:solidFill>
        <a:ln w="12700">
          <a:solidFill>
            <a:srgbClr val="808080"/>
          </a:solidFill>
          <a:prstDash val="solid"/>
        </a:ln>
      </c:spPr>
    </c:plotArea>
    <c:legend>
      <c:legendPos val="r"/>
      <c:layout>
        <c:manualLayout>
          <c:xMode val="edge"/>
          <c:yMode val="edge"/>
          <c:x val="0.92444444444444396"/>
          <c:y val="0.33986928104575198"/>
          <c:w val="6.9629629629629597E-2"/>
          <c:h val="0.237472766884532"/>
        </c:manualLayout>
      </c:layout>
      <c:overlay val="0"/>
      <c:spPr>
        <a:solidFill>
          <a:srgbClr val="FFFFFF"/>
        </a:solidFill>
        <a:ln w="3175">
          <a:solidFill>
            <a:srgbClr val="000000"/>
          </a:solidFill>
          <a:prstDash val="solid"/>
        </a:ln>
      </c:spPr>
      <c:txPr>
        <a:bodyPr/>
        <a:lstStyle/>
        <a:p>
          <a:pPr>
            <a:defRPr sz="18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659281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7455247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SimSun" pitchFamily="2" charset="-122"/>
              </a:defRPr>
            </a:lvl1pPr>
            <a:lvl2pPr marL="742950" indent="-285750" eaLnBrk="0" hangingPunct="0">
              <a:spcBef>
                <a:spcPct val="30000"/>
              </a:spcBef>
              <a:defRPr sz="1200">
                <a:solidFill>
                  <a:schemeClr val="tx1"/>
                </a:solidFill>
                <a:latin typeface="Arial" charset="0"/>
                <a:ea typeface="SimSun" pitchFamily="2" charset="-122"/>
              </a:defRPr>
            </a:lvl2pPr>
            <a:lvl3pPr marL="1143000" indent="-228600" eaLnBrk="0" hangingPunct="0">
              <a:spcBef>
                <a:spcPct val="30000"/>
              </a:spcBef>
              <a:defRPr sz="1200">
                <a:solidFill>
                  <a:schemeClr val="tx1"/>
                </a:solidFill>
                <a:latin typeface="Arial" charset="0"/>
                <a:ea typeface="SimSun" pitchFamily="2" charset="-122"/>
              </a:defRPr>
            </a:lvl3pPr>
            <a:lvl4pPr marL="1600200" indent="-228600" eaLnBrk="0" hangingPunct="0">
              <a:spcBef>
                <a:spcPct val="30000"/>
              </a:spcBef>
              <a:defRPr sz="1200">
                <a:solidFill>
                  <a:schemeClr val="tx1"/>
                </a:solidFill>
                <a:latin typeface="Arial" charset="0"/>
                <a:ea typeface="SimSun" pitchFamily="2" charset="-122"/>
              </a:defRPr>
            </a:lvl4pPr>
            <a:lvl5pPr marL="2057400" indent="-228600" eaLnBrk="0" hangingPunct="0">
              <a:spcBef>
                <a:spcPct val="30000"/>
              </a:spcBef>
              <a:defRPr sz="1200">
                <a:solidFill>
                  <a:schemeClr val="tx1"/>
                </a:solidFill>
                <a:latin typeface="Arial" charset="0"/>
                <a:ea typeface="SimSun" pitchFamily="2" charset="-122"/>
              </a:defRPr>
            </a:lvl5pPr>
            <a:lvl6pPr marL="2514600" indent="-228600" eaLnBrk="0" fontAlgn="base" hangingPunct="0">
              <a:spcBef>
                <a:spcPct val="30000"/>
              </a:spcBef>
              <a:spcAft>
                <a:spcPct val="0"/>
              </a:spcAft>
              <a:defRPr sz="1200">
                <a:solidFill>
                  <a:schemeClr val="tx1"/>
                </a:solidFill>
                <a:latin typeface="Arial" charset="0"/>
                <a:ea typeface="SimSun" pitchFamily="2" charset="-122"/>
              </a:defRPr>
            </a:lvl6pPr>
            <a:lvl7pPr marL="2971800" indent="-228600" eaLnBrk="0" fontAlgn="base" hangingPunct="0">
              <a:spcBef>
                <a:spcPct val="30000"/>
              </a:spcBef>
              <a:spcAft>
                <a:spcPct val="0"/>
              </a:spcAft>
              <a:defRPr sz="1200">
                <a:solidFill>
                  <a:schemeClr val="tx1"/>
                </a:solidFill>
                <a:latin typeface="Arial" charset="0"/>
                <a:ea typeface="SimSun" pitchFamily="2" charset="-122"/>
              </a:defRPr>
            </a:lvl7pPr>
            <a:lvl8pPr marL="3429000" indent="-228600" eaLnBrk="0" fontAlgn="base" hangingPunct="0">
              <a:spcBef>
                <a:spcPct val="30000"/>
              </a:spcBef>
              <a:spcAft>
                <a:spcPct val="0"/>
              </a:spcAft>
              <a:defRPr sz="1200">
                <a:solidFill>
                  <a:schemeClr val="tx1"/>
                </a:solidFill>
                <a:latin typeface="Arial" charset="0"/>
                <a:ea typeface="SimSun" pitchFamily="2" charset="-122"/>
              </a:defRPr>
            </a:lvl8pPr>
            <a:lvl9pPr marL="3886200" indent="-228600" eaLnBrk="0" fontAlgn="base" hangingPunct="0">
              <a:spcBef>
                <a:spcPct val="30000"/>
              </a:spcBef>
              <a:spcAft>
                <a:spcPct val="0"/>
              </a:spcAft>
              <a:defRPr sz="1200">
                <a:solidFill>
                  <a:schemeClr val="tx1"/>
                </a:solidFill>
                <a:latin typeface="Arial" charset="0"/>
                <a:ea typeface="SimSun" pitchFamily="2" charset="-122"/>
              </a:defRPr>
            </a:lvl9pPr>
          </a:lstStyle>
          <a:p>
            <a:pPr eaLnBrk="1" hangingPunct="1">
              <a:spcBef>
                <a:spcPct val="0"/>
              </a:spcBef>
            </a:pPr>
            <a:fld id="{42C60EAD-63CE-4711-B410-0F46783A6E3B}" type="slidenum">
              <a:rPr lang="zh-CN" altLang="en-US" smtClean="0"/>
              <a:pPr eaLnBrk="1" hangingPunct="1">
                <a:spcBef>
                  <a:spcPct val="0"/>
                </a:spcBef>
              </a:pPr>
              <a:t>1</a:t>
            </a:fld>
            <a:endParaRPr lang="en-US" altLang="zh-CN"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p:nvPr>
        </p:nvSpPr>
        <p:spPr>
          <a:xfrm>
            <a:off x="974391" y="4554201"/>
            <a:ext cx="5354925" cy="4314943"/>
          </a:xfrm>
          <a:noFill/>
          <a:ln/>
        </p:spPr>
        <p:txBody>
          <a:bodyPr wrap="none" anchor="ctr"/>
          <a:lstStyle/>
          <a:p>
            <a:endParaRPr lang="en-US" smtClean="0"/>
          </a:p>
        </p:txBody>
      </p:sp>
      <p:sp>
        <p:nvSpPr>
          <p:cNvPr id="39939" name="Text Box 3"/>
          <p:cNvSpPr txBox="1">
            <a:spLocks noChangeArrowheads="1"/>
          </p:cNvSpPr>
          <p:nvPr/>
        </p:nvSpPr>
        <p:spPr bwMode="auto">
          <a:xfrm>
            <a:off x="1278663" y="726094"/>
            <a:ext cx="4754835" cy="3582609"/>
          </a:xfrm>
          <a:prstGeom prst="rect">
            <a:avLst/>
          </a:prstGeom>
          <a:solidFill>
            <a:srgbClr val="FFFFFF"/>
          </a:solidFill>
          <a:ln w="9525">
            <a:solidFill>
              <a:srgbClr val="000000"/>
            </a:solidFill>
            <a:miter lim="800000"/>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973184" y="4554201"/>
            <a:ext cx="5356133" cy="4314943"/>
          </a:xfrm>
          <a:noFill/>
          <a:ln/>
        </p:spPr>
        <p:txBody>
          <a:bodyPr lIns="95683" tIns="47003" rIns="95683" bIns="47003"/>
          <a:lstStyle/>
          <a:p>
            <a:endParaRPr lang="en-US" smtClean="0"/>
          </a:p>
        </p:txBody>
      </p:sp>
      <p:sp>
        <p:nvSpPr>
          <p:cNvPr id="40963" name="Rectangle 3"/>
          <p:cNvSpPr>
            <a:spLocks noGrp="1" noRot="1" noChangeAspect="1" noChangeArrowheads="1" noTextEdit="1"/>
          </p:cNvSpPr>
          <p:nvPr>
            <p:ph type="sldImg"/>
          </p:nvPr>
        </p:nvSpPr>
        <p:spPr>
          <a:xfrm>
            <a:off x="1254125" y="715963"/>
            <a:ext cx="4795838" cy="3598862"/>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smtClean="0"/>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5494">
              <a:defRPr sz="1200" b="1">
                <a:solidFill>
                  <a:schemeClr val="tx1"/>
                </a:solidFill>
                <a:latin typeface="Arial" charset="0"/>
              </a:defRPr>
            </a:lvl1pPr>
            <a:lvl2pPr marL="771256" indent="-296637" defTabSz="985494">
              <a:defRPr sz="1200" b="1">
                <a:solidFill>
                  <a:schemeClr val="tx1"/>
                </a:solidFill>
                <a:latin typeface="Arial" charset="0"/>
              </a:defRPr>
            </a:lvl2pPr>
            <a:lvl3pPr marL="1186548" indent="-237310" defTabSz="985494">
              <a:defRPr sz="1200" b="1">
                <a:solidFill>
                  <a:schemeClr val="tx1"/>
                </a:solidFill>
                <a:latin typeface="Arial" charset="0"/>
              </a:defRPr>
            </a:lvl3pPr>
            <a:lvl4pPr marL="1661168" indent="-237310" defTabSz="985494">
              <a:defRPr sz="1200" b="1">
                <a:solidFill>
                  <a:schemeClr val="tx1"/>
                </a:solidFill>
                <a:latin typeface="Arial" charset="0"/>
              </a:defRPr>
            </a:lvl4pPr>
            <a:lvl5pPr marL="2135787" indent="-237310" defTabSz="985494">
              <a:defRPr sz="1200" b="1">
                <a:solidFill>
                  <a:schemeClr val="tx1"/>
                </a:solidFill>
                <a:latin typeface="Arial" charset="0"/>
              </a:defRPr>
            </a:lvl5pPr>
            <a:lvl6pPr marL="2610406" indent="-237310" defTabSz="985494" eaLnBrk="0" fontAlgn="base" hangingPunct="0">
              <a:spcBef>
                <a:spcPct val="0"/>
              </a:spcBef>
              <a:spcAft>
                <a:spcPct val="0"/>
              </a:spcAft>
              <a:defRPr sz="1200" b="1">
                <a:solidFill>
                  <a:schemeClr val="tx1"/>
                </a:solidFill>
                <a:latin typeface="Arial" charset="0"/>
              </a:defRPr>
            </a:lvl6pPr>
            <a:lvl7pPr marL="3085026" indent="-237310" defTabSz="985494" eaLnBrk="0" fontAlgn="base" hangingPunct="0">
              <a:spcBef>
                <a:spcPct val="0"/>
              </a:spcBef>
              <a:spcAft>
                <a:spcPct val="0"/>
              </a:spcAft>
              <a:defRPr sz="1200" b="1">
                <a:solidFill>
                  <a:schemeClr val="tx1"/>
                </a:solidFill>
                <a:latin typeface="Arial" charset="0"/>
              </a:defRPr>
            </a:lvl7pPr>
            <a:lvl8pPr marL="3559645" indent="-237310" defTabSz="985494" eaLnBrk="0" fontAlgn="base" hangingPunct="0">
              <a:spcBef>
                <a:spcPct val="0"/>
              </a:spcBef>
              <a:spcAft>
                <a:spcPct val="0"/>
              </a:spcAft>
              <a:defRPr sz="1200" b="1">
                <a:solidFill>
                  <a:schemeClr val="tx1"/>
                </a:solidFill>
                <a:latin typeface="Arial" charset="0"/>
              </a:defRPr>
            </a:lvl8pPr>
            <a:lvl9pPr marL="4034264" indent="-237310" defTabSz="985494" eaLnBrk="0" fontAlgn="base" hangingPunct="0">
              <a:spcBef>
                <a:spcPct val="0"/>
              </a:spcBef>
              <a:spcAft>
                <a:spcPct val="0"/>
              </a:spcAft>
              <a:defRPr sz="1200" b="1">
                <a:solidFill>
                  <a:schemeClr val="tx1"/>
                </a:solidFill>
                <a:latin typeface="Arial" charset="0"/>
              </a:defRPr>
            </a:lvl9pPr>
          </a:lstStyle>
          <a:p>
            <a:fld id="{FBB2C065-A8B7-4283-97CE-EEDD19ADC262}" type="slidenum">
              <a:rPr lang="en-US" altLang="en-US" sz="1100" b="0">
                <a:latin typeface="Times New Roman" pitchFamily="18" charset="0"/>
              </a:rPr>
              <a:pPr/>
              <a:t>51</a:t>
            </a:fld>
            <a:endParaRPr lang="en-US" altLang="en-US" sz="1100" b="0">
              <a:latin typeface="Times New Roman" pitchFamily="18" charset="0"/>
            </a:endParaRPr>
          </a:p>
        </p:txBody>
      </p:sp>
      <p:sp>
        <p:nvSpPr>
          <p:cNvPr id="32771"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Need to apply row interchanges from A(ib:n, ib:end) to trailing submatrix</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9C5948B-4312-4654-9084-F08044C3B5D8}" type="datetime3">
              <a:rPr lang="en-US"/>
              <a:pPr/>
              <a:t>1 October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5ADCAF5A-3CE6-44A7-B591-698F1F40EEFB}" type="slidenum">
              <a:rPr lang="en-US"/>
              <a:pPr/>
              <a:t>7</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9C5948B-4312-4654-9084-F08044C3B5D8}" type="datetime3">
              <a:rPr lang="en-US"/>
              <a:pPr/>
              <a:t>1 October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5ADCAF5A-3CE6-44A7-B591-698F1F40EEFB}" type="slidenum">
              <a:rPr lang="en-US"/>
              <a:pPr/>
              <a:t>8</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79C5948B-4312-4654-9084-F08044C3B5D8}" type="datetime3">
              <a:rPr lang="en-US"/>
              <a:pPr/>
              <a:t>1 October 2019</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5ADCAF5A-3CE6-44A7-B591-698F1F40EEFB}" type="slidenum">
              <a:rPr lang="en-US"/>
              <a:pPr/>
              <a:t>9</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iming>
    <p:tnLst>
      <p:par>
        <p:cTn id="1" dur="indefinite" restart="never" nodeType="tmRoot"/>
      </p:par>
    </p:tnLst>
  </p:timing>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izhong.chen@ucr.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hyperlink" Target="http://www.netlib.org/lapack/single/sgetf2.f" TargetMode="Externa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8100" y="1676400"/>
            <a:ext cx="9144000" cy="1600200"/>
          </a:xfrm>
        </p:spPr>
        <p:txBody>
          <a:bodyPr/>
          <a:lstStyle/>
          <a:p>
            <a:pPr algn="ctr" eaLnBrk="1" hangingPunct="1">
              <a:lnSpc>
                <a:spcPct val="130000"/>
              </a:lnSpc>
            </a:pPr>
            <a:r>
              <a:rPr lang="en-US" altLang="zh-CN" sz="4800" dirty="0" smtClean="0"/>
              <a:t>Optimizing Sequential Programs</a:t>
            </a:r>
            <a:endParaRPr lang="en-US" altLang="zh-CN" sz="4800" b="1" dirty="0" smtClean="0"/>
          </a:p>
        </p:txBody>
      </p:sp>
      <p:sp>
        <p:nvSpPr>
          <p:cNvPr id="2051" name="Rectangle 3"/>
          <p:cNvSpPr>
            <a:spLocks noGrp="1" noChangeArrowheads="1"/>
          </p:cNvSpPr>
          <p:nvPr>
            <p:ph type="subTitle" idx="1"/>
          </p:nvPr>
        </p:nvSpPr>
        <p:spPr>
          <a:xfrm>
            <a:off x="304800" y="3657600"/>
            <a:ext cx="8839200" cy="2819400"/>
          </a:xfrm>
        </p:spPr>
        <p:txBody>
          <a:bodyPr/>
          <a:lstStyle/>
          <a:p>
            <a:pPr algn="ctr" eaLnBrk="1" hangingPunct="1">
              <a:lnSpc>
                <a:spcPct val="90000"/>
              </a:lnSpc>
            </a:pPr>
            <a:endParaRPr lang="en-US" altLang="zh-CN" sz="2400" b="1" dirty="0" smtClean="0">
              <a:cs typeface="Arial" charset="0"/>
            </a:endParaRPr>
          </a:p>
          <a:p>
            <a:pPr algn="ctr" eaLnBrk="1" hangingPunct="1">
              <a:lnSpc>
                <a:spcPct val="90000"/>
              </a:lnSpc>
            </a:pPr>
            <a:r>
              <a:rPr lang="en-US" altLang="zh-CN" sz="2400" b="1" u="sng" dirty="0" err="1" smtClean="0">
                <a:cs typeface="Arial" charset="0"/>
              </a:rPr>
              <a:t>Zizhong</a:t>
            </a:r>
            <a:r>
              <a:rPr lang="en-US" altLang="zh-CN" sz="2400" b="1" u="sng" dirty="0" smtClean="0">
                <a:cs typeface="Arial" charset="0"/>
              </a:rPr>
              <a:t> Chen</a:t>
            </a:r>
          </a:p>
          <a:p>
            <a:pPr algn="ctr" eaLnBrk="1" hangingPunct="1">
              <a:lnSpc>
                <a:spcPct val="90000"/>
              </a:lnSpc>
            </a:pPr>
            <a:r>
              <a:rPr lang="en-US" altLang="zh-CN" sz="2400" b="1" u="sng" dirty="0" smtClean="0">
                <a:cs typeface="Arial" charset="0"/>
              </a:rPr>
              <a:t>University of California, Riverside</a:t>
            </a:r>
          </a:p>
          <a:p>
            <a:pPr algn="ctr" eaLnBrk="1" hangingPunct="1">
              <a:lnSpc>
                <a:spcPct val="90000"/>
              </a:lnSpc>
            </a:pPr>
            <a:endParaRPr lang="en-US" altLang="zh-CN" sz="2400" b="1" u="sng" dirty="0" smtClean="0">
              <a:cs typeface="Arial" charset="0"/>
            </a:endParaRPr>
          </a:p>
          <a:p>
            <a:pPr algn="ctr" eaLnBrk="1" hangingPunct="1">
              <a:lnSpc>
                <a:spcPct val="90000"/>
              </a:lnSpc>
            </a:pPr>
            <a:r>
              <a:rPr lang="en-US" altLang="zh-CN" sz="2400" b="1" u="sng" dirty="0">
                <a:cs typeface="Arial" charset="0"/>
                <a:hlinkClick r:id="rId3"/>
              </a:rPr>
              <a:t>c</a:t>
            </a:r>
            <a:r>
              <a:rPr lang="en-US" altLang="zh-CN" sz="2400" b="1" u="sng" dirty="0" smtClean="0">
                <a:cs typeface="Arial" charset="0"/>
                <a:hlinkClick r:id="rId3"/>
              </a:rPr>
              <a:t>hen@cs.ucr.edu</a:t>
            </a:r>
            <a:r>
              <a:rPr lang="en-US" altLang="zh-CN" sz="2400" b="1" u="sng" dirty="0" smtClean="0">
                <a:cs typeface="Arial" charset="0"/>
              </a:rPr>
              <a:t> </a:t>
            </a:r>
          </a:p>
        </p:txBody>
      </p:sp>
    </p:spTree>
    <p:extLst>
      <p:ext uri="{BB962C8B-B14F-4D97-AF65-F5344CB8AC3E}">
        <p14:creationId xmlns:p14="http://schemas.microsoft.com/office/powerpoint/2010/main" val="712857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33203" y="260648"/>
            <a:ext cx="8478080" cy="584775"/>
          </a:xfrm>
        </p:spPr>
        <p:txBody>
          <a:bodyPr/>
          <a:lstStyle/>
          <a:p>
            <a:r>
              <a:rPr lang="en-US" altLang="en-US" sz="3200" dirty="0" smtClean="0"/>
              <a:t>Exploit more aggressive register reuse</a:t>
            </a:r>
          </a:p>
        </p:txBody>
      </p:sp>
      <p:sp>
        <p:nvSpPr>
          <p:cNvPr id="15363" name="Rectangle 7"/>
          <p:cNvSpPr>
            <a:spLocks noChangeArrowheads="1"/>
          </p:cNvSpPr>
          <p:nvPr/>
        </p:nvSpPr>
        <p:spPr bwMode="auto">
          <a:xfrm>
            <a:off x="495325" y="1124744"/>
            <a:ext cx="8458200" cy="2244725"/>
          </a:xfrm>
          <a:prstGeom prst="rect">
            <a:avLst/>
          </a:prstGeom>
          <a:solidFill>
            <a:srgbClr val="F6F5BD"/>
          </a:solidFill>
          <a:ln w="12700" cmpd="thickThin">
            <a:solidFill>
              <a:schemeClr val="tx1"/>
            </a:solidFill>
            <a:miter lim="800000"/>
            <a:headEnd/>
            <a:tailEnd/>
          </a:ln>
        </p:spPr>
        <p:txBody>
          <a:bodyPr lIns="90487" tIns="44450" rIns="90487" bIns="44450">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r>
              <a:rPr lang="en-US" altLang="en-US" sz="1400" dirty="0">
                <a:latin typeface="Courier New" pitchFamily="49" charset="0"/>
              </a:rPr>
              <a:t>c = (double *) </a:t>
            </a:r>
            <a:r>
              <a:rPr lang="en-US" altLang="en-US" sz="1400" dirty="0" err="1">
                <a:latin typeface="Courier New" pitchFamily="49" charset="0"/>
              </a:rPr>
              <a:t>calloc</a:t>
            </a:r>
            <a:r>
              <a:rPr lang="en-US" altLang="en-US" sz="1400" dirty="0">
                <a:latin typeface="Courier New" pitchFamily="49" charset="0"/>
              </a:rPr>
              <a:t>(</a:t>
            </a:r>
            <a:r>
              <a:rPr lang="en-US" altLang="en-US" sz="1400" dirty="0" err="1">
                <a:latin typeface="Courier New" pitchFamily="49" charset="0"/>
              </a:rPr>
              <a:t>sizeof</a:t>
            </a:r>
            <a:r>
              <a:rPr lang="en-US" altLang="en-US" sz="1400" dirty="0">
                <a:latin typeface="Courier New" pitchFamily="49" charset="0"/>
              </a:rPr>
              <a:t>(double), n*n);</a:t>
            </a:r>
          </a:p>
          <a:p>
            <a:endParaRPr lang="en-US" altLang="en-US" sz="1400" dirty="0">
              <a:latin typeface="Courier New" pitchFamily="49" charset="0"/>
            </a:endParaRPr>
          </a:p>
          <a:p>
            <a:r>
              <a:rPr lang="en-US" altLang="en-US" sz="1400" dirty="0">
                <a:solidFill>
                  <a:srgbClr val="990000"/>
                </a:solidFill>
                <a:latin typeface="Courier New" pitchFamily="49" charset="0"/>
              </a:rPr>
              <a:t>/* Multiply n x n matrices a and b  */</a:t>
            </a:r>
          </a:p>
          <a:p>
            <a:r>
              <a:rPr lang="en-US" altLang="en-US" sz="1400" dirty="0">
                <a:latin typeface="Courier New" pitchFamily="49" charset="0"/>
              </a:rPr>
              <a:t>void mmm(double *a, double *b, double *c, </a:t>
            </a:r>
            <a:r>
              <a:rPr lang="en-US" altLang="en-US" sz="1400" dirty="0" err="1">
                <a:latin typeface="Courier New" pitchFamily="49" charset="0"/>
              </a:rPr>
              <a:t>int</a:t>
            </a:r>
            <a:r>
              <a:rPr lang="en-US" altLang="en-US" sz="1400" dirty="0">
                <a:latin typeface="Courier New" pitchFamily="49" charset="0"/>
              </a:rPr>
              <a:t> n) {</a:t>
            </a:r>
          </a:p>
          <a:p>
            <a:r>
              <a:rPr lang="en-US" altLang="en-US" sz="1400" dirty="0">
                <a:latin typeface="Courier New" pitchFamily="49" charset="0"/>
              </a:rPr>
              <a:t>    </a:t>
            </a:r>
            <a:r>
              <a:rPr lang="en-US" altLang="en-US" sz="1400" dirty="0" err="1">
                <a:latin typeface="Courier New" pitchFamily="49" charset="0"/>
              </a:rPr>
              <a:t>int</a:t>
            </a:r>
            <a:r>
              <a:rPr lang="en-US" altLang="en-US" sz="1400" dirty="0">
                <a:latin typeface="Courier New" pitchFamily="49" charset="0"/>
              </a:rPr>
              <a:t> </a:t>
            </a:r>
            <a:r>
              <a:rPr lang="en-US" altLang="en-US" sz="1400" dirty="0" err="1">
                <a:latin typeface="Courier New" pitchFamily="49" charset="0"/>
              </a:rPr>
              <a:t>i</a:t>
            </a:r>
            <a:r>
              <a:rPr lang="en-US" altLang="en-US" sz="1400" dirty="0">
                <a:latin typeface="Courier New" pitchFamily="49" charset="0"/>
              </a:rPr>
              <a:t>, j, k;</a:t>
            </a:r>
          </a:p>
          <a:p>
            <a:r>
              <a:rPr lang="en-US" altLang="en-US" sz="1400" dirty="0">
                <a:latin typeface="Courier New" pitchFamily="49" charset="0"/>
              </a:rPr>
              <a:t>    for (</a:t>
            </a:r>
            <a:r>
              <a:rPr lang="en-US" altLang="en-US" sz="1400" dirty="0" err="1">
                <a:latin typeface="Courier New" pitchFamily="49" charset="0"/>
              </a:rPr>
              <a:t>i</a:t>
            </a:r>
            <a:r>
              <a:rPr lang="en-US" altLang="en-US" sz="1400" dirty="0">
                <a:latin typeface="Courier New" pitchFamily="49" charset="0"/>
              </a:rPr>
              <a:t> = 0; </a:t>
            </a:r>
            <a:r>
              <a:rPr lang="en-US" altLang="en-US" sz="1400" dirty="0" err="1">
                <a:latin typeface="Courier New" pitchFamily="49" charset="0"/>
              </a:rPr>
              <a:t>i</a:t>
            </a:r>
            <a:r>
              <a:rPr lang="en-US" altLang="en-US" sz="1400" dirty="0">
                <a:latin typeface="Courier New" pitchFamily="49" charset="0"/>
              </a:rPr>
              <a:t> &lt; n; </a:t>
            </a:r>
            <a:r>
              <a:rPr lang="en-US" altLang="en-US" sz="1400" dirty="0" err="1">
                <a:latin typeface="Courier New" pitchFamily="49" charset="0"/>
              </a:rPr>
              <a:t>i</a:t>
            </a:r>
            <a:r>
              <a:rPr lang="en-US" altLang="en-US" sz="1400" dirty="0">
                <a:latin typeface="Courier New" pitchFamily="49" charset="0"/>
              </a:rPr>
              <a:t>+=2)</a:t>
            </a:r>
          </a:p>
          <a:p>
            <a:r>
              <a:rPr lang="en-US" altLang="en-US" sz="1400" dirty="0">
                <a:latin typeface="Courier New" pitchFamily="49" charset="0"/>
              </a:rPr>
              <a:t>	for (j = 0; j &lt; n; j+=2)</a:t>
            </a:r>
          </a:p>
          <a:p>
            <a:r>
              <a:rPr lang="en-US" altLang="en-US" sz="1400" dirty="0">
                <a:latin typeface="Courier New" pitchFamily="49" charset="0"/>
              </a:rPr>
              <a:t>             for (k = 0; k &lt; n; k+=2)</a:t>
            </a:r>
          </a:p>
          <a:p>
            <a:r>
              <a:rPr lang="en-US" altLang="en-US" sz="1400" dirty="0">
                <a:latin typeface="Courier New" pitchFamily="49" charset="0"/>
              </a:rPr>
              <a:t>	         &lt;body&gt;</a:t>
            </a:r>
          </a:p>
          <a:p>
            <a:r>
              <a:rPr lang="en-US" altLang="en-US" sz="1400" dirty="0">
                <a:latin typeface="Courier New" pitchFamily="49" charset="0"/>
              </a:rPr>
              <a:t>}</a:t>
            </a:r>
          </a:p>
        </p:txBody>
      </p:sp>
      <p:sp>
        <p:nvSpPr>
          <p:cNvPr id="23" name="Content Placeholder 22"/>
          <p:cNvSpPr>
            <a:spLocks noGrp="1"/>
          </p:cNvSpPr>
          <p:nvPr>
            <p:ph idx="1"/>
          </p:nvPr>
        </p:nvSpPr>
        <p:spPr>
          <a:xfrm>
            <a:off x="396875" y="5517232"/>
            <a:ext cx="8747125" cy="1512168"/>
          </a:xfrm>
        </p:spPr>
        <p:txBody>
          <a:bodyPr/>
          <a:lstStyle/>
          <a:p>
            <a:r>
              <a:rPr lang="en-US" altLang="en-US" sz="2000" dirty="0" smtClean="0"/>
              <a:t>Every array element </a:t>
            </a:r>
            <a:r>
              <a:rPr lang="en-US" altLang="en-US" sz="2000" dirty="0" smtClean="0">
                <a:latin typeface="Courier New" pitchFamily="49" charset="0"/>
                <a:cs typeface="Courier New" pitchFamily="49" charset="0"/>
              </a:rPr>
              <a:t>a[…]</a:t>
            </a:r>
            <a:r>
              <a:rPr lang="en-US" altLang="en-US" sz="2000" dirty="0" smtClean="0"/>
              <a:t>, </a:t>
            </a:r>
            <a:r>
              <a:rPr lang="en-US" altLang="en-US" sz="2000" dirty="0" smtClean="0">
                <a:latin typeface="Courier New" pitchFamily="49" charset="0"/>
                <a:cs typeface="Courier New" pitchFamily="49" charset="0"/>
              </a:rPr>
              <a:t>b[…] </a:t>
            </a:r>
            <a:r>
              <a:rPr lang="en-US" altLang="en-US" sz="2000" dirty="0" smtClean="0">
                <a:latin typeface="Arial" panose="020B0604020202020204" pitchFamily="34" charset="0"/>
                <a:cs typeface="Arial" panose="020B0604020202020204" pitchFamily="34" charset="0"/>
              </a:rPr>
              <a:t>is </a:t>
            </a:r>
            <a:r>
              <a:rPr lang="en-US" altLang="en-US" sz="2000" dirty="0" smtClean="0"/>
              <a:t>used twice within &lt;body&gt;</a:t>
            </a:r>
          </a:p>
          <a:p>
            <a:pPr lvl="1"/>
            <a:r>
              <a:rPr lang="en-US" altLang="en-US" sz="1600" dirty="0" smtClean="0">
                <a:solidFill>
                  <a:srgbClr val="FF0000"/>
                </a:solidFill>
              </a:rPr>
              <a:t>Define 4 registers to replace </a:t>
            </a:r>
            <a:r>
              <a:rPr lang="en-US" altLang="en-US" sz="1600" dirty="0">
                <a:solidFill>
                  <a:srgbClr val="FF0000"/>
                </a:solidFill>
                <a:latin typeface="Courier New" pitchFamily="49" charset="0"/>
                <a:cs typeface="Courier New" pitchFamily="49" charset="0"/>
              </a:rPr>
              <a:t>a</a:t>
            </a:r>
            <a:r>
              <a:rPr lang="en-US" altLang="en-US" sz="1600" dirty="0" smtClean="0">
                <a:solidFill>
                  <a:srgbClr val="FF0000"/>
                </a:solidFill>
                <a:latin typeface="Courier New" pitchFamily="49" charset="0"/>
                <a:cs typeface="Courier New" pitchFamily="49" charset="0"/>
              </a:rPr>
              <a:t>[…],</a:t>
            </a:r>
            <a:r>
              <a:rPr lang="en-US" altLang="en-US" sz="1600" dirty="0" smtClean="0">
                <a:solidFill>
                  <a:srgbClr val="FF0000"/>
                </a:solidFill>
              </a:rPr>
              <a:t> </a:t>
            </a:r>
            <a:r>
              <a:rPr lang="en-US" altLang="en-US" sz="1600" dirty="0">
                <a:solidFill>
                  <a:srgbClr val="FF0000"/>
                </a:solidFill>
              </a:rPr>
              <a:t>4 </a:t>
            </a:r>
            <a:r>
              <a:rPr lang="en-US" altLang="en-US" sz="1600" dirty="0" smtClean="0">
                <a:solidFill>
                  <a:srgbClr val="FF0000"/>
                </a:solidFill>
              </a:rPr>
              <a:t>registers to replace</a:t>
            </a:r>
            <a:r>
              <a:rPr lang="en-US" altLang="en-US" sz="1600" dirty="0" smtClean="0">
                <a:solidFill>
                  <a:srgbClr val="FF0000"/>
                </a:solidFill>
                <a:latin typeface="Courier New" pitchFamily="49" charset="0"/>
                <a:cs typeface="Courier New" pitchFamily="49" charset="0"/>
              </a:rPr>
              <a:t> b[…] </a:t>
            </a:r>
            <a:r>
              <a:rPr lang="en-US" altLang="en-US" sz="1600" dirty="0">
                <a:solidFill>
                  <a:srgbClr val="FF0000"/>
                </a:solidFill>
              </a:rPr>
              <a:t>within &lt;body</a:t>
            </a:r>
            <a:r>
              <a:rPr lang="en-US" altLang="en-US" sz="1600" dirty="0" smtClean="0">
                <a:solidFill>
                  <a:srgbClr val="FF0000"/>
                </a:solidFill>
              </a:rPr>
              <a:t>&gt;</a:t>
            </a:r>
          </a:p>
          <a:p>
            <a:r>
              <a:rPr lang="en-US" altLang="en-US" sz="2000" dirty="0"/>
              <a:t>Every array element </a:t>
            </a:r>
            <a:r>
              <a:rPr lang="en-US" altLang="en-US" sz="2000" dirty="0" smtClean="0">
                <a:latin typeface="Courier New" pitchFamily="49" charset="0"/>
                <a:cs typeface="Courier New" pitchFamily="49" charset="0"/>
              </a:rPr>
              <a:t>c[…] </a:t>
            </a:r>
            <a:r>
              <a:rPr lang="en-US" altLang="en-US" sz="2000" dirty="0" smtClean="0"/>
              <a:t>is used n times </a:t>
            </a:r>
            <a:r>
              <a:rPr lang="en-US" altLang="en-US" sz="2000" dirty="0"/>
              <a:t>in the </a:t>
            </a:r>
            <a:r>
              <a:rPr lang="en-US" altLang="en-US" sz="2000" dirty="0" smtClean="0"/>
              <a:t>k-loop</a:t>
            </a:r>
          </a:p>
          <a:p>
            <a:pPr lvl="1"/>
            <a:r>
              <a:rPr lang="en-US" altLang="en-US" sz="1600" dirty="0">
                <a:solidFill>
                  <a:srgbClr val="FF0000"/>
                </a:solidFill>
              </a:rPr>
              <a:t>Define 4 registers to replace </a:t>
            </a:r>
            <a:r>
              <a:rPr lang="en-US" altLang="en-US" sz="1600" dirty="0" smtClean="0">
                <a:solidFill>
                  <a:srgbClr val="FF0000"/>
                </a:solidFill>
                <a:latin typeface="Courier New" pitchFamily="49" charset="0"/>
                <a:cs typeface="Courier New" pitchFamily="49" charset="0"/>
              </a:rPr>
              <a:t>c[…]</a:t>
            </a:r>
            <a:r>
              <a:rPr lang="en-US" altLang="en-US" sz="1600" dirty="0">
                <a:solidFill>
                  <a:srgbClr val="FF0000"/>
                </a:solidFill>
                <a:latin typeface="Courier New" pitchFamily="49" charset="0"/>
                <a:cs typeface="Courier New" pitchFamily="49" charset="0"/>
              </a:rPr>
              <a:t> </a:t>
            </a:r>
            <a:r>
              <a:rPr lang="en-US" altLang="en-US" sz="1600" dirty="0" smtClean="0">
                <a:solidFill>
                  <a:srgbClr val="FF0000"/>
                </a:solidFill>
                <a:latin typeface="Arial" panose="020B0604020202020204" pitchFamily="34" charset="0"/>
                <a:cs typeface="Arial" panose="020B0604020202020204" pitchFamily="34" charset="0"/>
              </a:rPr>
              <a:t>before the k-loop begin</a:t>
            </a:r>
            <a:endParaRPr lang="en-US" altLang="en-US" sz="1600" dirty="0" smtClean="0">
              <a:latin typeface="Arial" panose="020B0604020202020204" pitchFamily="34" charset="0"/>
              <a:cs typeface="Arial" panose="020B0604020202020204" pitchFamily="34" charset="0"/>
            </a:endParaRPr>
          </a:p>
        </p:txBody>
      </p:sp>
      <p:sp>
        <p:nvSpPr>
          <p:cNvPr id="24" name="Rectangle 7"/>
          <p:cNvSpPr>
            <a:spLocks noChangeArrowheads="1"/>
          </p:cNvSpPr>
          <p:nvPr/>
        </p:nvSpPr>
        <p:spPr bwMode="auto">
          <a:xfrm>
            <a:off x="495300" y="3398044"/>
            <a:ext cx="8839200" cy="2028825"/>
          </a:xfrm>
          <a:prstGeom prst="rect">
            <a:avLst/>
          </a:prstGeom>
          <a:solidFill>
            <a:srgbClr val="F6F5BD"/>
          </a:solidFill>
          <a:ln w="12700" cmpd="thickThin">
            <a:solidFill>
              <a:schemeClr val="tx1"/>
            </a:solidFill>
            <a:miter lim="800000"/>
            <a:headEnd/>
            <a:tailEnd/>
          </a:ln>
          <a:effectLst/>
        </p:spPr>
        <p:txBody>
          <a:bodyPr lIns="90487" tIns="44450" rIns="90487" bIns="44450">
            <a:spAutoFit/>
          </a:bodyPr>
          <a:lstStyle/>
          <a:p>
            <a:pPr eaLnBrk="0" hangingPunct="0">
              <a:defRPr/>
            </a:pPr>
            <a:r>
              <a:rPr lang="en-US" sz="1400" dirty="0">
                <a:solidFill>
                  <a:srgbClr val="990000"/>
                </a:solidFill>
                <a:latin typeface="Courier New" pitchFamily="49" charset="0"/>
                <a:cs typeface="+mn-cs"/>
              </a:rPr>
              <a:t>&lt;body&gt;</a:t>
            </a:r>
          </a:p>
          <a:p>
            <a:pPr eaLnBrk="0" hangingPunct="0">
              <a:defRPr/>
            </a:pPr>
            <a:r>
              <a:rPr lang="en-US" sz="1400" dirty="0">
                <a:latin typeface="Courier New" pitchFamily="49" charset="0"/>
                <a:cs typeface="+mn-cs"/>
              </a:rPr>
              <a:t>c[</a:t>
            </a:r>
            <a:r>
              <a:rPr lang="en-US" sz="1400" dirty="0" err="1">
                <a:latin typeface="Courier New" pitchFamily="49" charset="0"/>
                <a:cs typeface="+mn-cs"/>
              </a:rPr>
              <a:t>i</a:t>
            </a:r>
            <a:r>
              <a:rPr lang="en-US" sz="1400" dirty="0">
                <a:latin typeface="Courier New" pitchFamily="49" charset="0"/>
                <a:cs typeface="+mn-cs"/>
              </a:rPr>
              <a:t>*n + j]         = a[</a:t>
            </a:r>
            <a:r>
              <a:rPr lang="en-US" sz="1400" dirty="0" err="1">
                <a:latin typeface="Courier New" pitchFamily="49" charset="0"/>
                <a:cs typeface="+mn-cs"/>
              </a:rPr>
              <a:t>i</a:t>
            </a:r>
            <a:r>
              <a:rPr lang="en-US" sz="1400" dirty="0">
                <a:latin typeface="Courier New" pitchFamily="49" charset="0"/>
                <a:cs typeface="+mn-cs"/>
              </a:rPr>
              <a:t>*n + k]*</a:t>
            </a:r>
            <a:r>
              <a:rPr lang="en-US" sz="1400" dirty="0">
                <a:solidFill>
                  <a:srgbClr val="C00000"/>
                </a:solidFill>
                <a:latin typeface="Courier New" pitchFamily="49" charset="0"/>
                <a:cs typeface="+mn-cs"/>
              </a:rPr>
              <a:t>b[k*n + j] </a:t>
            </a:r>
            <a:r>
              <a:rPr lang="en-US" sz="1400" dirty="0">
                <a:latin typeface="Courier New" pitchFamily="49" charset="0"/>
                <a:cs typeface="+mn-cs"/>
              </a:rPr>
              <a:t>+ a[</a:t>
            </a:r>
            <a:r>
              <a:rPr lang="en-US" sz="1400" dirty="0" err="1">
                <a:latin typeface="Courier New" pitchFamily="49" charset="0"/>
                <a:cs typeface="+mn-cs"/>
              </a:rPr>
              <a:t>i</a:t>
            </a:r>
            <a:r>
              <a:rPr lang="en-US" sz="1400" dirty="0">
                <a:latin typeface="Courier New" pitchFamily="49" charset="0"/>
                <a:cs typeface="+mn-cs"/>
              </a:rPr>
              <a:t>*n + k+1]*b[(k+1)*n + j] </a:t>
            </a:r>
          </a:p>
          <a:p>
            <a:pPr eaLnBrk="0" hangingPunct="0">
              <a:defRPr/>
            </a:pPr>
            <a:r>
              <a:rPr lang="en-US" sz="1400" dirty="0">
                <a:latin typeface="Courier New" pitchFamily="49" charset="0"/>
                <a:cs typeface="+mn-cs"/>
              </a:rPr>
              <a:t>                     + c[</a:t>
            </a:r>
            <a:r>
              <a:rPr lang="en-US" sz="1400" dirty="0" err="1">
                <a:latin typeface="Courier New" pitchFamily="49" charset="0"/>
                <a:cs typeface="+mn-cs"/>
              </a:rPr>
              <a:t>i</a:t>
            </a:r>
            <a:r>
              <a:rPr lang="en-US" sz="1400" dirty="0">
                <a:latin typeface="Courier New" pitchFamily="49" charset="0"/>
                <a:cs typeface="+mn-cs"/>
              </a:rPr>
              <a:t>*n + j]</a:t>
            </a:r>
          </a:p>
          <a:p>
            <a:pPr eaLnBrk="0" hangingPunct="0">
              <a:defRPr/>
            </a:pPr>
            <a:r>
              <a:rPr lang="en-US" sz="1400" dirty="0">
                <a:latin typeface="Courier New" pitchFamily="49" charset="0"/>
                <a:cs typeface="+mn-cs"/>
              </a:rPr>
              <a:t>c[(i+1)*n + j]     = a[(i+1)*n + k]*</a:t>
            </a:r>
            <a:r>
              <a:rPr lang="en-US" sz="1400" dirty="0">
                <a:solidFill>
                  <a:srgbClr val="C00000"/>
                </a:solidFill>
                <a:latin typeface="Courier New" pitchFamily="49" charset="0"/>
                <a:cs typeface="+mn-cs"/>
              </a:rPr>
              <a:t>b[k*n + j] </a:t>
            </a:r>
            <a:r>
              <a:rPr lang="en-US" sz="1400" dirty="0">
                <a:latin typeface="Courier New" pitchFamily="49" charset="0"/>
                <a:cs typeface="+mn-cs"/>
              </a:rPr>
              <a:t>+ </a:t>
            </a:r>
            <a:r>
              <a:rPr lang="en-US" sz="1400" dirty="0">
                <a:solidFill>
                  <a:schemeClr val="accent1">
                    <a:lumMod val="75000"/>
                  </a:schemeClr>
                </a:solidFill>
                <a:latin typeface="Courier New" pitchFamily="49" charset="0"/>
                <a:cs typeface="+mn-cs"/>
              </a:rPr>
              <a:t>a[(i+1)*n + k+1]</a:t>
            </a:r>
            <a:r>
              <a:rPr lang="en-US" sz="1400" dirty="0">
                <a:latin typeface="Courier New" pitchFamily="49" charset="0"/>
                <a:cs typeface="+mn-cs"/>
              </a:rPr>
              <a:t>*b[(k+1)*n + j]    </a:t>
            </a:r>
          </a:p>
          <a:p>
            <a:pPr eaLnBrk="0" hangingPunct="0">
              <a:defRPr/>
            </a:pPr>
            <a:r>
              <a:rPr lang="en-US" sz="1400" dirty="0">
                <a:latin typeface="Courier New" pitchFamily="49" charset="0"/>
                <a:cs typeface="+mn-cs"/>
              </a:rPr>
              <a:t>                     + c[(i+1)*n + j]</a:t>
            </a:r>
          </a:p>
          <a:p>
            <a:pPr eaLnBrk="0" hangingPunct="0">
              <a:defRPr/>
            </a:pPr>
            <a:r>
              <a:rPr lang="en-US" sz="1400" dirty="0">
                <a:latin typeface="Courier New" pitchFamily="49" charset="0"/>
                <a:cs typeface="+mn-cs"/>
              </a:rPr>
              <a:t>c[</a:t>
            </a:r>
            <a:r>
              <a:rPr lang="en-US" sz="1400" dirty="0" err="1">
                <a:latin typeface="Courier New" pitchFamily="49" charset="0"/>
                <a:cs typeface="+mn-cs"/>
              </a:rPr>
              <a:t>i</a:t>
            </a:r>
            <a:r>
              <a:rPr lang="en-US" sz="1400" dirty="0">
                <a:latin typeface="Courier New" pitchFamily="49" charset="0"/>
                <a:cs typeface="+mn-cs"/>
              </a:rPr>
              <a:t>*n + (j+1)]     = a[</a:t>
            </a:r>
            <a:r>
              <a:rPr lang="en-US" sz="1400" dirty="0" err="1">
                <a:latin typeface="Courier New" pitchFamily="49" charset="0"/>
                <a:cs typeface="+mn-cs"/>
              </a:rPr>
              <a:t>i</a:t>
            </a:r>
            <a:r>
              <a:rPr lang="en-US" sz="1400" dirty="0">
                <a:latin typeface="Courier New" pitchFamily="49" charset="0"/>
                <a:cs typeface="+mn-cs"/>
              </a:rPr>
              <a:t>*n + k]*b[k*n + (j+1)] + a[</a:t>
            </a:r>
            <a:r>
              <a:rPr lang="en-US" sz="1400" dirty="0" err="1">
                <a:latin typeface="Courier New" pitchFamily="49" charset="0"/>
                <a:cs typeface="+mn-cs"/>
              </a:rPr>
              <a:t>i</a:t>
            </a:r>
            <a:r>
              <a:rPr lang="en-US" sz="1400" dirty="0">
                <a:latin typeface="Courier New" pitchFamily="49" charset="0"/>
                <a:cs typeface="+mn-cs"/>
              </a:rPr>
              <a:t>*n + k+1]*b[(k+1)*n + (j+1)] </a:t>
            </a:r>
          </a:p>
          <a:p>
            <a:pPr eaLnBrk="0" hangingPunct="0">
              <a:defRPr/>
            </a:pPr>
            <a:r>
              <a:rPr lang="en-US" sz="1400" dirty="0">
                <a:latin typeface="Courier New" pitchFamily="49" charset="0"/>
                <a:cs typeface="+mn-cs"/>
              </a:rPr>
              <a:t>                     + c[</a:t>
            </a:r>
            <a:r>
              <a:rPr lang="en-US" sz="1400" dirty="0" err="1">
                <a:latin typeface="Courier New" pitchFamily="49" charset="0"/>
                <a:cs typeface="+mn-cs"/>
              </a:rPr>
              <a:t>i</a:t>
            </a:r>
            <a:r>
              <a:rPr lang="en-US" sz="1400" dirty="0">
                <a:latin typeface="Courier New" pitchFamily="49" charset="0"/>
                <a:cs typeface="+mn-cs"/>
              </a:rPr>
              <a:t>*n + (j+1)]</a:t>
            </a:r>
          </a:p>
          <a:p>
            <a:pPr eaLnBrk="0" hangingPunct="0">
              <a:defRPr/>
            </a:pPr>
            <a:r>
              <a:rPr lang="en-US" sz="1400" dirty="0">
                <a:latin typeface="Courier New" pitchFamily="49" charset="0"/>
                <a:cs typeface="+mn-cs"/>
              </a:rPr>
              <a:t>c[(i+1)*n + (j+1)] = a[(i+1)*n + k]*b[k*n + (j+1)] </a:t>
            </a:r>
          </a:p>
          <a:p>
            <a:pPr eaLnBrk="0" hangingPunct="0">
              <a:defRPr/>
            </a:pPr>
            <a:r>
              <a:rPr lang="en-US" sz="1400" dirty="0">
                <a:latin typeface="Courier New" pitchFamily="49" charset="0"/>
                <a:cs typeface="+mn-cs"/>
              </a:rPr>
              <a:t>                     + </a:t>
            </a:r>
            <a:r>
              <a:rPr lang="en-US" sz="1400" dirty="0">
                <a:solidFill>
                  <a:schemeClr val="accent1">
                    <a:lumMod val="75000"/>
                  </a:schemeClr>
                </a:solidFill>
                <a:latin typeface="Courier New" pitchFamily="49" charset="0"/>
                <a:cs typeface="+mn-cs"/>
              </a:rPr>
              <a:t>a[(i+1)*n + k+1]</a:t>
            </a:r>
            <a:r>
              <a:rPr lang="en-US" sz="1400" dirty="0">
                <a:latin typeface="Courier New" pitchFamily="49" charset="0"/>
                <a:cs typeface="+mn-cs"/>
              </a:rPr>
              <a:t>*b[(k+1)*n + (j+1)] + c[(i+1)*n + (j+1)]</a:t>
            </a:r>
          </a:p>
        </p:txBody>
      </p:sp>
    </p:spTree>
    <p:extLst>
      <p:ext uri="{BB962C8B-B14F-4D97-AF65-F5344CB8AC3E}">
        <p14:creationId xmlns:p14="http://schemas.microsoft.com/office/powerpoint/2010/main" val="2743680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33203" y="248821"/>
            <a:ext cx="8478080" cy="584775"/>
          </a:xfrm>
        </p:spPr>
        <p:txBody>
          <a:bodyPr/>
          <a:lstStyle/>
          <a:p>
            <a:r>
              <a:rPr lang="en-US" altLang="en-US" sz="3200" dirty="0" smtClean="0"/>
              <a:t>Exploit more aggressive register reuse</a:t>
            </a:r>
          </a:p>
        </p:txBody>
      </p:sp>
      <p:sp>
        <p:nvSpPr>
          <p:cNvPr id="15363" name="Rectangle 7"/>
          <p:cNvSpPr>
            <a:spLocks noChangeArrowheads="1"/>
          </p:cNvSpPr>
          <p:nvPr/>
        </p:nvSpPr>
        <p:spPr bwMode="auto">
          <a:xfrm>
            <a:off x="152401" y="990600"/>
            <a:ext cx="8991599" cy="4614084"/>
          </a:xfrm>
          <a:prstGeom prst="rect">
            <a:avLst/>
          </a:prstGeom>
          <a:solidFill>
            <a:srgbClr val="F6F5BD"/>
          </a:solidFill>
          <a:ln w="12700" cmpd="thickThin">
            <a:solidFill>
              <a:schemeClr val="tx1"/>
            </a:solidFill>
            <a:miter lim="800000"/>
            <a:headEnd/>
            <a:tailEnd/>
          </a:ln>
        </p:spPr>
        <p:txBody>
          <a:bodyPr wrap="square" lIns="90487" tIns="44450" rIns="90487" bIns="44450">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r>
              <a:rPr lang="nn-NO" sz="1400" i="1" dirty="0"/>
              <a:t>for(i = 0; i &lt; n; i += 2)</a:t>
            </a:r>
          </a:p>
          <a:p>
            <a:r>
              <a:rPr lang="en-US" sz="1400" i="1" dirty="0"/>
              <a:t> </a:t>
            </a:r>
            <a:r>
              <a:rPr lang="en-US" sz="1400" i="1" dirty="0" smtClean="0"/>
              <a:t>      for(j </a:t>
            </a:r>
            <a:r>
              <a:rPr lang="en-US" sz="1400" i="1" dirty="0"/>
              <a:t>= 0; j &lt; n; j += 2</a:t>
            </a:r>
            <a:r>
              <a:rPr lang="en-US" sz="1400" i="1" dirty="0" smtClean="0"/>
              <a:t>)  {</a:t>
            </a:r>
          </a:p>
          <a:p>
            <a:r>
              <a:rPr lang="en-US" sz="1400" i="1" dirty="0"/>
              <a:t> </a:t>
            </a:r>
            <a:r>
              <a:rPr lang="en-US" sz="1400" i="1" dirty="0" smtClean="0"/>
              <a:t>           register </a:t>
            </a:r>
            <a:r>
              <a:rPr lang="en-US" sz="1400" i="1" dirty="0" err="1"/>
              <a:t>int</a:t>
            </a:r>
            <a:r>
              <a:rPr lang="en-US" sz="1400" i="1" dirty="0"/>
              <a:t> t = </a:t>
            </a:r>
            <a:r>
              <a:rPr lang="en-US" sz="1400" i="1" dirty="0" err="1" smtClean="0"/>
              <a:t>i</a:t>
            </a:r>
            <a:r>
              <a:rPr lang="en-US" sz="1400" i="1" dirty="0" smtClean="0"/>
              <a:t>*</a:t>
            </a:r>
            <a:r>
              <a:rPr lang="en-US" sz="1400" i="1" dirty="0" err="1" smtClean="0"/>
              <a:t>n+j</a:t>
            </a:r>
            <a:r>
              <a:rPr lang="en-US" sz="1400" i="1" dirty="0" smtClean="0"/>
              <a:t>; register </a:t>
            </a:r>
            <a:r>
              <a:rPr lang="en-US" sz="1400" i="1" dirty="0" err="1"/>
              <a:t>int</a:t>
            </a:r>
            <a:r>
              <a:rPr lang="en-US" sz="1400" i="1" dirty="0"/>
              <a:t> </a:t>
            </a:r>
            <a:r>
              <a:rPr lang="en-US" sz="1400" i="1" dirty="0" err="1"/>
              <a:t>tt</a:t>
            </a:r>
            <a:r>
              <a:rPr lang="en-US" sz="1400" i="1" dirty="0"/>
              <a:t> = </a:t>
            </a:r>
            <a:r>
              <a:rPr lang="en-US" sz="1400" i="1" dirty="0" err="1" smtClean="0"/>
              <a:t>t+n</a:t>
            </a:r>
            <a:r>
              <a:rPr lang="en-US" sz="1400" i="1" dirty="0" smtClean="0"/>
              <a:t>; </a:t>
            </a:r>
          </a:p>
          <a:p>
            <a:r>
              <a:rPr lang="en-US" sz="1400" i="1" dirty="0"/>
              <a:t> </a:t>
            </a:r>
            <a:r>
              <a:rPr lang="en-US" sz="1400" i="1" dirty="0" smtClean="0"/>
              <a:t>           register </a:t>
            </a:r>
            <a:r>
              <a:rPr lang="en-US" sz="1400" i="1" dirty="0"/>
              <a:t>double c00 = </a:t>
            </a:r>
            <a:r>
              <a:rPr lang="en-US" sz="1400" i="1" dirty="0" smtClean="0"/>
              <a:t>c2[t]; register </a:t>
            </a:r>
            <a:r>
              <a:rPr lang="en-US" sz="1400" i="1" dirty="0"/>
              <a:t>double c01 = c2[t+1</a:t>
            </a:r>
            <a:r>
              <a:rPr lang="en-US" sz="1400" i="1" dirty="0" smtClean="0"/>
              <a:t>];  register </a:t>
            </a:r>
            <a:r>
              <a:rPr lang="en-US" sz="1400" i="1" dirty="0"/>
              <a:t>double c10 = c2[</a:t>
            </a:r>
            <a:r>
              <a:rPr lang="en-US" sz="1400" i="1" dirty="0" err="1"/>
              <a:t>tt</a:t>
            </a:r>
            <a:r>
              <a:rPr lang="en-US" sz="1400" i="1" dirty="0" smtClean="0"/>
              <a:t>]; </a:t>
            </a:r>
            <a:r>
              <a:rPr lang="en-US" sz="1400" i="1" dirty="0"/>
              <a:t>register double c11 = </a:t>
            </a:r>
            <a:r>
              <a:rPr lang="en-US" sz="1400" i="1" dirty="0" smtClean="0"/>
              <a:t>c2[tt+1];</a:t>
            </a:r>
          </a:p>
          <a:p>
            <a:endParaRPr lang="en-US" sz="1400" i="1" dirty="0" smtClean="0"/>
          </a:p>
          <a:p>
            <a:r>
              <a:rPr lang="en-US" sz="1400" i="1" dirty="0"/>
              <a:t> </a:t>
            </a:r>
            <a:r>
              <a:rPr lang="en-US" sz="1400" i="1" dirty="0" smtClean="0"/>
              <a:t>           </a:t>
            </a:r>
            <a:r>
              <a:rPr lang="nn-NO" sz="1400" i="1" dirty="0" smtClean="0"/>
              <a:t>for(k = 0; k &lt; n; k += 2)</a:t>
            </a:r>
            <a:r>
              <a:rPr lang="en-US" sz="1400" i="1" dirty="0" smtClean="0"/>
              <a:t> </a:t>
            </a:r>
            <a:r>
              <a:rPr lang="en-US" sz="1400" i="1" dirty="0"/>
              <a:t>{</a:t>
            </a:r>
          </a:p>
          <a:p>
            <a:r>
              <a:rPr lang="en-US" sz="1400" i="1" dirty="0"/>
              <a:t>                /* 2 by 2 mini matrix multiplication using registers*/</a:t>
            </a:r>
          </a:p>
          <a:p>
            <a:r>
              <a:rPr lang="en-US" sz="1400" i="1" dirty="0"/>
              <a:t>                register </a:t>
            </a:r>
            <a:r>
              <a:rPr lang="en-US" sz="1400" i="1" dirty="0" err="1"/>
              <a:t>int</a:t>
            </a:r>
            <a:r>
              <a:rPr lang="en-US" sz="1400" i="1" dirty="0"/>
              <a:t> ta = </a:t>
            </a:r>
            <a:r>
              <a:rPr lang="en-US" sz="1400" i="1" dirty="0" err="1" smtClean="0"/>
              <a:t>i</a:t>
            </a:r>
            <a:r>
              <a:rPr lang="en-US" sz="1400" i="1" dirty="0" smtClean="0"/>
              <a:t>*</a:t>
            </a:r>
            <a:r>
              <a:rPr lang="en-US" sz="1400" i="1" dirty="0" err="1" smtClean="0"/>
              <a:t>n+k</a:t>
            </a:r>
            <a:r>
              <a:rPr lang="en-US" sz="1400" i="1" dirty="0" smtClean="0"/>
              <a:t>; register </a:t>
            </a:r>
            <a:r>
              <a:rPr lang="en-US" sz="1400" i="1" dirty="0" err="1"/>
              <a:t>int</a:t>
            </a:r>
            <a:r>
              <a:rPr lang="en-US" sz="1400" i="1" dirty="0"/>
              <a:t> </a:t>
            </a:r>
            <a:r>
              <a:rPr lang="en-US" sz="1400" i="1" dirty="0" err="1"/>
              <a:t>tta</a:t>
            </a:r>
            <a:r>
              <a:rPr lang="en-US" sz="1400" i="1" dirty="0"/>
              <a:t> = </a:t>
            </a:r>
            <a:r>
              <a:rPr lang="en-US" sz="1400" i="1" dirty="0" err="1" smtClean="0"/>
              <a:t>ta+n</a:t>
            </a:r>
            <a:r>
              <a:rPr lang="en-US" sz="1400" i="1" dirty="0" smtClean="0"/>
              <a:t>; register </a:t>
            </a:r>
            <a:r>
              <a:rPr lang="en-US" sz="1400" i="1" dirty="0" err="1"/>
              <a:t>int</a:t>
            </a:r>
            <a:r>
              <a:rPr lang="en-US" sz="1400" i="1" dirty="0"/>
              <a:t> </a:t>
            </a:r>
            <a:r>
              <a:rPr lang="en-US" sz="1400" i="1" dirty="0" err="1"/>
              <a:t>tb</a:t>
            </a:r>
            <a:r>
              <a:rPr lang="en-US" sz="1400" i="1" dirty="0"/>
              <a:t> = </a:t>
            </a:r>
            <a:r>
              <a:rPr lang="en-US" sz="1400" i="1" dirty="0" smtClean="0"/>
              <a:t>k*</a:t>
            </a:r>
            <a:r>
              <a:rPr lang="en-US" sz="1400" i="1" dirty="0" err="1" smtClean="0"/>
              <a:t>n+j</a:t>
            </a:r>
            <a:r>
              <a:rPr lang="en-US" sz="1400" i="1" dirty="0" smtClean="0"/>
              <a:t>; register </a:t>
            </a:r>
            <a:r>
              <a:rPr lang="en-US" sz="1400" i="1" dirty="0" err="1"/>
              <a:t>int</a:t>
            </a:r>
            <a:r>
              <a:rPr lang="en-US" sz="1400" i="1" dirty="0"/>
              <a:t> </a:t>
            </a:r>
            <a:r>
              <a:rPr lang="en-US" sz="1400" i="1" dirty="0" err="1"/>
              <a:t>ttb</a:t>
            </a:r>
            <a:r>
              <a:rPr lang="en-US" sz="1400" i="1" dirty="0"/>
              <a:t> = </a:t>
            </a:r>
            <a:r>
              <a:rPr lang="en-US" sz="1400" i="1" dirty="0" err="1"/>
              <a:t>tb+n</a:t>
            </a:r>
            <a:r>
              <a:rPr lang="en-US" sz="1400" i="1" dirty="0" smtClean="0"/>
              <a:t>;</a:t>
            </a:r>
          </a:p>
          <a:p>
            <a:r>
              <a:rPr lang="en-US" sz="1400" i="1" dirty="0"/>
              <a:t> </a:t>
            </a:r>
            <a:r>
              <a:rPr lang="en-US" sz="1400" i="1" dirty="0" smtClean="0"/>
              <a:t>               register </a:t>
            </a:r>
            <a:r>
              <a:rPr lang="en-US" sz="1400" i="1" dirty="0"/>
              <a:t>double a00 = a[ta]; register double a01 = a[ta+1]; register double a10 = a[</a:t>
            </a:r>
            <a:r>
              <a:rPr lang="en-US" sz="1400" i="1" dirty="0" err="1"/>
              <a:t>tta</a:t>
            </a:r>
            <a:r>
              <a:rPr lang="en-US" sz="1400" i="1" dirty="0"/>
              <a:t>]; register double a11 = a[tta+1];</a:t>
            </a:r>
          </a:p>
          <a:p>
            <a:r>
              <a:rPr lang="en-US" sz="1400" i="1" dirty="0"/>
              <a:t>               </a:t>
            </a:r>
            <a:r>
              <a:rPr lang="en-US" sz="1400" i="1" dirty="0" smtClean="0"/>
              <a:t> </a:t>
            </a:r>
            <a:r>
              <a:rPr lang="en-US" sz="1400" i="1" dirty="0"/>
              <a:t>register double b00 = b[</a:t>
            </a:r>
            <a:r>
              <a:rPr lang="en-US" sz="1400" i="1" dirty="0" err="1"/>
              <a:t>tb</a:t>
            </a:r>
            <a:r>
              <a:rPr lang="en-US" sz="1400" i="1" dirty="0" smtClean="0"/>
              <a:t>]; register </a:t>
            </a:r>
            <a:r>
              <a:rPr lang="en-US" sz="1400" i="1" dirty="0"/>
              <a:t>double b01 = b[tb+1</a:t>
            </a:r>
            <a:r>
              <a:rPr lang="en-US" sz="1400" i="1" dirty="0" smtClean="0"/>
              <a:t>]; register </a:t>
            </a:r>
            <a:r>
              <a:rPr lang="en-US" sz="1400" i="1" dirty="0"/>
              <a:t>double b10 = b[</a:t>
            </a:r>
            <a:r>
              <a:rPr lang="en-US" sz="1400" i="1" dirty="0" err="1"/>
              <a:t>ttb</a:t>
            </a:r>
            <a:r>
              <a:rPr lang="en-US" sz="1400" i="1" dirty="0" smtClean="0"/>
              <a:t>]; register </a:t>
            </a:r>
            <a:r>
              <a:rPr lang="en-US" sz="1400" i="1" dirty="0"/>
              <a:t>double b11 = b[ttb+1];</a:t>
            </a:r>
          </a:p>
          <a:p>
            <a:r>
              <a:rPr lang="en-US" sz="1400" i="1" dirty="0" smtClean="0"/>
              <a:t>                c00 </a:t>
            </a:r>
            <a:r>
              <a:rPr lang="en-US" sz="1400" i="1" dirty="0"/>
              <a:t>+= a00*b00 + a01*b10;</a:t>
            </a:r>
          </a:p>
          <a:p>
            <a:r>
              <a:rPr lang="en-US" sz="1400" i="1" dirty="0"/>
              <a:t>                c01 += a00*b01 + a01*b11;</a:t>
            </a:r>
          </a:p>
          <a:p>
            <a:r>
              <a:rPr lang="en-US" sz="1400" i="1" dirty="0"/>
              <a:t>                c10 += a10*b00 + a11*b10;</a:t>
            </a:r>
          </a:p>
          <a:p>
            <a:r>
              <a:rPr lang="en-US" sz="1400" i="1" dirty="0"/>
              <a:t>                c11 += a10*b01 + a11*b11;</a:t>
            </a:r>
          </a:p>
          <a:p>
            <a:r>
              <a:rPr lang="en-US" sz="1400" i="1" dirty="0"/>
              <a:t>             </a:t>
            </a:r>
            <a:r>
              <a:rPr lang="en-US" sz="1400" i="1" dirty="0" smtClean="0"/>
              <a:t>}</a:t>
            </a:r>
          </a:p>
          <a:p>
            <a:endParaRPr lang="en-US" sz="1400" i="1" dirty="0"/>
          </a:p>
          <a:p>
            <a:r>
              <a:rPr lang="en-US" sz="1400" i="1" dirty="0"/>
              <a:t>             c2[t] = c00;</a:t>
            </a:r>
          </a:p>
          <a:p>
            <a:r>
              <a:rPr lang="en-US" sz="1400" i="1" dirty="0"/>
              <a:t>             c2[t+1] = c01;</a:t>
            </a:r>
          </a:p>
          <a:p>
            <a:r>
              <a:rPr lang="en-US" sz="1400" i="1" dirty="0"/>
              <a:t>             c2[</a:t>
            </a:r>
            <a:r>
              <a:rPr lang="en-US" sz="1400" i="1" dirty="0" err="1"/>
              <a:t>tt</a:t>
            </a:r>
            <a:r>
              <a:rPr lang="en-US" sz="1400" i="1" dirty="0"/>
              <a:t>] = c10;</a:t>
            </a:r>
          </a:p>
          <a:p>
            <a:r>
              <a:rPr lang="en-US" sz="1400" i="1" dirty="0"/>
              <a:t>             c2[tt+1] = c11;</a:t>
            </a:r>
          </a:p>
          <a:p>
            <a:r>
              <a:rPr lang="en-US" sz="1400" i="1" dirty="0"/>
              <a:t>        }</a:t>
            </a:r>
          </a:p>
        </p:txBody>
      </p:sp>
      <p:sp>
        <p:nvSpPr>
          <p:cNvPr id="23" name="Content Placeholder 22"/>
          <p:cNvSpPr>
            <a:spLocks noGrp="1"/>
          </p:cNvSpPr>
          <p:nvPr>
            <p:ph idx="1"/>
          </p:nvPr>
        </p:nvSpPr>
        <p:spPr>
          <a:xfrm>
            <a:off x="396875" y="5517232"/>
            <a:ext cx="8747125" cy="1512168"/>
          </a:xfrm>
        </p:spPr>
        <p:txBody>
          <a:bodyPr/>
          <a:lstStyle/>
          <a:p>
            <a:r>
              <a:rPr lang="en-US" altLang="en-US" sz="2000" dirty="0" smtClean="0"/>
              <a:t>Every array element </a:t>
            </a:r>
            <a:r>
              <a:rPr lang="en-US" altLang="en-US" sz="2000" dirty="0" smtClean="0">
                <a:latin typeface="Courier New" pitchFamily="49" charset="0"/>
                <a:cs typeface="Courier New" pitchFamily="49" charset="0"/>
              </a:rPr>
              <a:t>a[…]</a:t>
            </a:r>
            <a:r>
              <a:rPr lang="en-US" altLang="en-US" sz="2000" dirty="0" smtClean="0"/>
              <a:t>, </a:t>
            </a:r>
            <a:r>
              <a:rPr lang="en-US" altLang="en-US" sz="2000" dirty="0" smtClean="0">
                <a:latin typeface="Courier New" pitchFamily="49" charset="0"/>
                <a:cs typeface="Courier New" pitchFamily="49" charset="0"/>
              </a:rPr>
              <a:t>b[…] </a:t>
            </a:r>
            <a:r>
              <a:rPr lang="en-US" altLang="en-US" sz="2000" dirty="0" smtClean="0">
                <a:latin typeface="Arial" panose="020B0604020202020204" pitchFamily="34" charset="0"/>
                <a:cs typeface="Arial" panose="020B0604020202020204" pitchFamily="34" charset="0"/>
              </a:rPr>
              <a:t>is </a:t>
            </a:r>
            <a:r>
              <a:rPr lang="en-US" altLang="en-US" sz="2000" dirty="0" smtClean="0"/>
              <a:t>used twice</a:t>
            </a:r>
          </a:p>
          <a:p>
            <a:pPr lvl="1"/>
            <a:r>
              <a:rPr lang="en-US" altLang="en-US" sz="1600" dirty="0" smtClean="0">
                <a:solidFill>
                  <a:srgbClr val="FF0000"/>
                </a:solidFill>
              </a:rPr>
              <a:t>Define 4 registers to replace </a:t>
            </a:r>
            <a:r>
              <a:rPr lang="en-US" altLang="en-US" sz="1600" dirty="0">
                <a:solidFill>
                  <a:srgbClr val="FF0000"/>
                </a:solidFill>
                <a:latin typeface="Courier New" pitchFamily="49" charset="0"/>
                <a:cs typeface="Courier New" pitchFamily="49" charset="0"/>
              </a:rPr>
              <a:t>a</a:t>
            </a:r>
            <a:r>
              <a:rPr lang="en-US" altLang="en-US" sz="1600" dirty="0" smtClean="0">
                <a:solidFill>
                  <a:srgbClr val="FF0000"/>
                </a:solidFill>
                <a:latin typeface="Courier New" pitchFamily="49" charset="0"/>
                <a:cs typeface="Courier New" pitchFamily="49" charset="0"/>
              </a:rPr>
              <a:t>[…],</a:t>
            </a:r>
            <a:r>
              <a:rPr lang="en-US" altLang="en-US" sz="1600" dirty="0" smtClean="0">
                <a:solidFill>
                  <a:srgbClr val="FF0000"/>
                </a:solidFill>
              </a:rPr>
              <a:t> </a:t>
            </a:r>
            <a:r>
              <a:rPr lang="en-US" altLang="en-US" sz="1600" dirty="0">
                <a:solidFill>
                  <a:srgbClr val="FF0000"/>
                </a:solidFill>
              </a:rPr>
              <a:t>4 </a:t>
            </a:r>
            <a:r>
              <a:rPr lang="en-US" altLang="en-US" sz="1600" dirty="0" smtClean="0">
                <a:solidFill>
                  <a:srgbClr val="FF0000"/>
                </a:solidFill>
              </a:rPr>
              <a:t>registers to replace</a:t>
            </a:r>
            <a:r>
              <a:rPr lang="en-US" altLang="en-US" sz="1600" dirty="0" smtClean="0">
                <a:solidFill>
                  <a:srgbClr val="FF0000"/>
                </a:solidFill>
                <a:latin typeface="Courier New" pitchFamily="49" charset="0"/>
                <a:cs typeface="Courier New" pitchFamily="49" charset="0"/>
              </a:rPr>
              <a:t> b[…] </a:t>
            </a:r>
            <a:r>
              <a:rPr lang="en-US" altLang="en-US" sz="1600" dirty="0">
                <a:solidFill>
                  <a:srgbClr val="FF0000"/>
                </a:solidFill>
              </a:rPr>
              <a:t>within &lt;body</a:t>
            </a:r>
            <a:r>
              <a:rPr lang="en-US" altLang="en-US" sz="1600" dirty="0" smtClean="0">
                <a:solidFill>
                  <a:srgbClr val="FF0000"/>
                </a:solidFill>
              </a:rPr>
              <a:t>&gt;</a:t>
            </a:r>
          </a:p>
          <a:p>
            <a:r>
              <a:rPr lang="en-US" altLang="en-US" sz="2000" dirty="0"/>
              <a:t>Every array element </a:t>
            </a:r>
            <a:r>
              <a:rPr lang="en-US" altLang="en-US" sz="2000" dirty="0" smtClean="0">
                <a:latin typeface="Courier New" pitchFamily="49" charset="0"/>
                <a:cs typeface="Courier New" pitchFamily="49" charset="0"/>
              </a:rPr>
              <a:t>c[…] </a:t>
            </a:r>
            <a:r>
              <a:rPr lang="en-US" altLang="en-US" sz="2000" dirty="0" smtClean="0"/>
              <a:t>is used n times </a:t>
            </a:r>
            <a:r>
              <a:rPr lang="en-US" altLang="en-US" sz="2000" dirty="0"/>
              <a:t>in the </a:t>
            </a:r>
            <a:r>
              <a:rPr lang="en-US" altLang="en-US" sz="2000" dirty="0" smtClean="0"/>
              <a:t>k-loop</a:t>
            </a:r>
          </a:p>
          <a:p>
            <a:pPr lvl="1"/>
            <a:r>
              <a:rPr lang="en-US" altLang="en-US" sz="1600" dirty="0">
                <a:solidFill>
                  <a:srgbClr val="FF0000"/>
                </a:solidFill>
              </a:rPr>
              <a:t>Define 4 registers to replace </a:t>
            </a:r>
            <a:r>
              <a:rPr lang="en-US" altLang="en-US" sz="1600" dirty="0" smtClean="0">
                <a:solidFill>
                  <a:srgbClr val="FF0000"/>
                </a:solidFill>
                <a:latin typeface="Courier New" pitchFamily="49" charset="0"/>
                <a:cs typeface="Courier New" pitchFamily="49" charset="0"/>
              </a:rPr>
              <a:t>c[…]</a:t>
            </a:r>
            <a:r>
              <a:rPr lang="en-US" altLang="en-US" sz="1600" dirty="0">
                <a:solidFill>
                  <a:srgbClr val="FF0000"/>
                </a:solidFill>
                <a:latin typeface="Courier New" pitchFamily="49" charset="0"/>
                <a:cs typeface="Courier New" pitchFamily="49" charset="0"/>
              </a:rPr>
              <a:t> </a:t>
            </a:r>
            <a:r>
              <a:rPr lang="en-US" altLang="en-US" sz="1600" dirty="0" smtClean="0">
                <a:solidFill>
                  <a:srgbClr val="FF0000"/>
                </a:solidFill>
                <a:latin typeface="Arial" panose="020B0604020202020204" pitchFamily="34" charset="0"/>
                <a:cs typeface="Arial" panose="020B0604020202020204" pitchFamily="34" charset="0"/>
              </a:rPr>
              <a:t>before the k-loop begin</a:t>
            </a:r>
            <a:endParaRPr lang="en-US" alt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7984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33203" y="248821"/>
            <a:ext cx="8478080" cy="584775"/>
          </a:xfrm>
        </p:spPr>
        <p:txBody>
          <a:bodyPr/>
          <a:lstStyle/>
          <a:p>
            <a:r>
              <a:rPr lang="en-US" altLang="en-US" sz="3200" dirty="0" smtClean="0"/>
              <a:t>Can We </a:t>
            </a:r>
            <a:r>
              <a:rPr lang="en-US" altLang="en-US" sz="3200" dirty="0"/>
              <a:t>U</a:t>
            </a:r>
            <a:r>
              <a:rPr lang="en-US" altLang="en-US" sz="3200" dirty="0" smtClean="0"/>
              <a:t>se </a:t>
            </a:r>
            <a:r>
              <a:rPr lang="en-US" altLang="en-US" sz="3200" dirty="0"/>
              <a:t>L</a:t>
            </a:r>
            <a:r>
              <a:rPr lang="en-US" altLang="en-US" sz="3200" dirty="0" smtClean="0"/>
              <a:t>ess </a:t>
            </a:r>
            <a:r>
              <a:rPr lang="en-US" altLang="en-US" sz="3200" dirty="0"/>
              <a:t>T</a:t>
            </a:r>
            <a:r>
              <a:rPr lang="en-US" altLang="en-US" sz="3200" dirty="0" smtClean="0"/>
              <a:t>han 12 Registers for 2X2 MM?</a:t>
            </a:r>
          </a:p>
        </p:txBody>
      </p:sp>
      <p:sp>
        <p:nvSpPr>
          <p:cNvPr id="15363" name="Rectangle 7"/>
          <p:cNvSpPr>
            <a:spLocks noChangeArrowheads="1"/>
          </p:cNvSpPr>
          <p:nvPr/>
        </p:nvSpPr>
        <p:spPr bwMode="auto">
          <a:xfrm>
            <a:off x="152401" y="990600"/>
            <a:ext cx="8991599" cy="4614084"/>
          </a:xfrm>
          <a:prstGeom prst="rect">
            <a:avLst/>
          </a:prstGeom>
          <a:solidFill>
            <a:srgbClr val="F6F5BD"/>
          </a:solidFill>
          <a:ln w="12700" cmpd="thickThin">
            <a:solidFill>
              <a:schemeClr val="tx1"/>
            </a:solidFill>
            <a:miter lim="800000"/>
            <a:headEnd/>
            <a:tailEnd/>
          </a:ln>
        </p:spPr>
        <p:txBody>
          <a:bodyPr wrap="square" lIns="90487" tIns="44450" rIns="90487" bIns="44450">
            <a:spAutoFit/>
          </a:bodyPr>
          <a:lstStyle>
            <a:lvl1pPr eaLnBrk="0" hangingPunct="0">
              <a:defRPr sz="2400" b="1">
                <a:solidFill>
                  <a:schemeClr val="tx1"/>
                </a:solidFill>
                <a:latin typeface="Arial Narrow" pitchFamily="34" charset="0"/>
              </a:defRPr>
            </a:lvl1pPr>
            <a:lvl2pPr marL="742950" indent="-285750" eaLnBrk="0" hangingPunct="0">
              <a:defRPr sz="2400" b="1">
                <a:solidFill>
                  <a:schemeClr val="tx1"/>
                </a:solidFill>
                <a:latin typeface="Arial Narrow" pitchFamily="34" charset="0"/>
              </a:defRPr>
            </a:lvl2pPr>
            <a:lvl3pPr marL="1143000" indent="-228600" eaLnBrk="0" hangingPunct="0">
              <a:defRPr sz="2400" b="1">
                <a:solidFill>
                  <a:schemeClr val="tx1"/>
                </a:solidFill>
                <a:latin typeface="Arial Narrow" pitchFamily="34" charset="0"/>
              </a:defRPr>
            </a:lvl3pPr>
            <a:lvl4pPr marL="1600200" indent="-228600" eaLnBrk="0" hangingPunct="0">
              <a:defRPr sz="2400" b="1">
                <a:solidFill>
                  <a:schemeClr val="tx1"/>
                </a:solidFill>
                <a:latin typeface="Arial Narrow" pitchFamily="34" charset="0"/>
              </a:defRPr>
            </a:lvl4pPr>
            <a:lvl5pPr marL="2057400" indent="-228600" eaLnBrk="0" hangingPunct="0">
              <a:defRPr sz="2400" b="1">
                <a:solidFill>
                  <a:schemeClr val="tx1"/>
                </a:solidFill>
                <a:latin typeface="Arial Narrow" pitchFamily="34" charset="0"/>
              </a:defRPr>
            </a:lvl5pPr>
            <a:lvl6pPr marL="2514600" indent="-228600" eaLnBrk="0" fontAlgn="base" hangingPunct="0">
              <a:spcBef>
                <a:spcPct val="0"/>
              </a:spcBef>
              <a:spcAft>
                <a:spcPct val="0"/>
              </a:spcAft>
              <a:defRPr sz="2400" b="1">
                <a:solidFill>
                  <a:schemeClr val="tx1"/>
                </a:solidFill>
                <a:latin typeface="Arial Narrow" pitchFamily="34" charset="0"/>
              </a:defRPr>
            </a:lvl6pPr>
            <a:lvl7pPr marL="2971800" indent="-228600" eaLnBrk="0" fontAlgn="base" hangingPunct="0">
              <a:spcBef>
                <a:spcPct val="0"/>
              </a:spcBef>
              <a:spcAft>
                <a:spcPct val="0"/>
              </a:spcAft>
              <a:defRPr sz="2400" b="1">
                <a:solidFill>
                  <a:schemeClr val="tx1"/>
                </a:solidFill>
                <a:latin typeface="Arial Narrow" pitchFamily="34" charset="0"/>
              </a:defRPr>
            </a:lvl7pPr>
            <a:lvl8pPr marL="3429000" indent="-228600" eaLnBrk="0" fontAlgn="base" hangingPunct="0">
              <a:spcBef>
                <a:spcPct val="0"/>
              </a:spcBef>
              <a:spcAft>
                <a:spcPct val="0"/>
              </a:spcAft>
              <a:defRPr sz="2400" b="1">
                <a:solidFill>
                  <a:schemeClr val="tx1"/>
                </a:solidFill>
                <a:latin typeface="Arial Narrow" pitchFamily="34" charset="0"/>
              </a:defRPr>
            </a:lvl8pPr>
            <a:lvl9pPr marL="3886200" indent="-228600" eaLnBrk="0" fontAlgn="base" hangingPunct="0">
              <a:spcBef>
                <a:spcPct val="0"/>
              </a:spcBef>
              <a:spcAft>
                <a:spcPct val="0"/>
              </a:spcAft>
              <a:defRPr sz="2400" b="1">
                <a:solidFill>
                  <a:schemeClr val="tx1"/>
                </a:solidFill>
                <a:latin typeface="Arial Narrow" pitchFamily="34" charset="0"/>
              </a:defRPr>
            </a:lvl9pPr>
          </a:lstStyle>
          <a:p>
            <a:r>
              <a:rPr lang="nn-NO" sz="1400" i="1" dirty="0"/>
              <a:t>for(i = 0; i &lt; n; i += 2)</a:t>
            </a:r>
          </a:p>
          <a:p>
            <a:r>
              <a:rPr lang="en-US" sz="1400" i="1" dirty="0"/>
              <a:t> </a:t>
            </a:r>
            <a:r>
              <a:rPr lang="en-US" sz="1400" i="1" dirty="0" smtClean="0"/>
              <a:t>      for(j </a:t>
            </a:r>
            <a:r>
              <a:rPr lang="en-US" sz="1400" i="1" dirty="0"/>
              <a:t>= 0; j &lt; n; j += 2</a:t>
            </a:r>
            <a:r>
              <a:rPr lang="en-US" sz="1400" i="1" dirty="0" smtClean="0"/>
              <a:t>)  {</a:t>
            </a:r>
          </a:p>
          <a:p>
            <a:r>
              <a:rPr lang="en-US" sz="1400" i="1" dirty="0"/>
              <a:t> </a:t>
            </a:r>
            <a:r>
              <a:rPr lang="en-US" sz="1400" i="1" dirty="0" smtClean="0"/>
              <a:t>           register </a:t>
            </a:r>
            <a:r>
              <a:rPr lang="en-US" sz="1400" i="1" dirty="0" err="1"/>
              <a:t>int</a:t>
            </a:r>
            <a:r>
              <a:rPr lang="en-US" sz="1400" i="1" dirty="0"/>
              <a:t> t = </a:t>
            </a:r>
            <a:r>
              <a:rPr lang="en-US" sz="1400" i="1" dirty="0" err="1" smtClean="0"/>
              <a:t>i</a:t>
            </a:r>
            <a:r>
              <a:rPr lang="en-US" sz="1400" i="1" dirty="0" smtClean="0"/>
              <a:t>*</a:t>
            </a:r>
            <a:r>
              <a:rPr lang="en-US" sz="1400" i="1" dirty="0" err="1" smtClean="0"/>
              <a:t>n+j</a:t>
            </a:r>
            <a:r>
              <a:rPr lang="en-US" sz="1400" i="1" dirty="0" smtClean="0"/>
              <a:t>; register </a:t>
            </a:r>
            <a:r>
              <a:rPr lang="en-US" sz="1400" i="1" dirty="0" err="1"/>
              <a:t>int</a:t>
            </a:r>
            <a:r>
              <a:rPr lang="en-US" sz="1400" i="1" dirty="0"/>
              <a:t> </a:t>
            </a:r>
            <a:r>
              <a:rPr lang="en-US" sz="1400" i="1" dirty="0" err="1"/>
              <a:t>tt</a:t>
            </a:r>
            <a:r>
              <a:rPr lang="en-US" sz="1400" i="1" dirty="0"/>
              <a:t> = </a:t>
            </a:r>
            <a:r>
              <a:rPr lang="en-US" sz="1400" i="1" dirty="0" err="1" smtClean="0"/>
              <a:t>t+n</a:t>
            </a:r>
            <a:r>
              <a:rPr lang="en-US" sz="1400" i="1" dirty="0" smtClean="0"/>
              <a:t>; </a:t>
            </a:r>
          </a:p>
          <a:p>
            <a:r>
              <a:rPr lang="en-US" sz="1400" i="1" dirty="0"/>
              <a:t> </a:t>
            </a:r>
            <a:r>
              <a:rPr lang="en-US" sz="1400" i="1" dirty="0" smtClean="0"/>
              <a:t>           register </a:t>
            </a:r>
            <a:r>
              <a:rPr lang="en-US" sz="1400" i="1" dirty="0"/>
              <a:t>double c00 = </a:t>
            </a:r>
            <a:r>
              <a:rPr lang="en-US" sz="1400" i="1" dirty="0" smtClean="0"/>
              <a:t>c2[t]; register </a:t>
            </a:r>
            <a:r>
              <a:rPr lang="en-US" sz="1400" i="1" dirty="0"/>
              <a:t>double c01 = c2[t+1</a:t>
            </a:r>
            <a:r>
              <a:rPr lang="en-US" sz="1400" i="1" dirty="0" smtClean="0"/>
              <a:t>];  register </a:t>
            </a:r>
            <a:r>
              <a:rPr lang="en-US" sz="1400" i="1" dirty="0"/>
              <a:t>double c10 = c2[</a:t>
            </a:r>
            <a:r>
              <a:rPr lang="en-US" sz="1400" i="1" dirty="0" err="1"/>
              <a:t>tt</a:t>
            </a:r>
            <a:r>
              <a:rPr lang="en-US" sz="1400" i="1" dirty="0" smtClean="0"/>
              <a:t>]; </a:t>
            </a:r>
            <a:r>
              <a:rPr lang="en-US" sz="1400" i="1" dirty="0"/>
              <a:t>register double c11 = </a:t>
            </a:r>
            <a:r>
              <a:rPr lang="en-US" sz="1400" i="1" dirty="0" smtClean="0"/>
              <a:t>c2[tt+1];</a:t>
            </a:r>
          </a:p>
          <a:p>
            <a:endParaRPr lang="en-US" sz="1400" i="1" dirty="0" smtClean="0"/>
          </a:p>
          <a:p>
            <a:r>
              <a:rPr lang="en-US" sz="1400" i="1" dirty="0"/>
              <a:t> </a:t>
            </a:r>
            <a:r>
              <a:rPr lang="en-US" sz="1400" i="1" dirty="0" smtClean="0"/>
              <a:t>           </a:t>
            </a:r>
            <a:r>
              <a:rPr lang="nn-NO" sz="1400" i="1" dirty="0" smtClean="0"/>
              <a:t>for(k = 0; k &lt; n; k += 2)</a:t>
            </a:r>
            <a:r>
              <a:rPr lang="en-US" sz="1400" i="1" dirty="0" smtClean="0"/>
              <a:t> </a:t>
            </a:r>
            <a:r>
              <a:rPr lang="en-US" sz="1400" i="1" dirty="0"/>
              <a:t>{</a:t>
            </a:r>
          </a:p>
          <a:p>
            <a:r>
              <a:rPr lang="en-US" sz="1400" i="1" dirty="0"/>
              <a:t>                /* 2 by 2 mini matrix multiplication using registers*/</a:t>
            </a:r>
          </a:p>
          <a:p>
            <a:r>
              <a:rPr lang="en-US" sz="1400" i="1" dirty="0"/>
              <a:t>                register </a:t>
            </a:r>
            <a:r>
              <a:rPr lang="en-US" sz="1400" i="1" dirty="0" err="1"/>
              <a:t>int</a:t>
            </a:r>
            <a:r>
              <a:rPr lang="en-US" sz="1400" i="1" dirty="0"/>
              <a:t> ta = </a:t>
            </a:r>
            <a:r>
              <a:rPr lang="en-US" sz="1400" i="1" dirty="0" err="1" smtClean="0"/>
              <a:t>i</a:t>
            </a:r>
            <a:r>
              <a:rPr lang="en-US" sz="1400" i="1" dirty="0" smtClean="0"/>
              <a:t>*</a:t>
            </a:r>
            <a:r>
              <a:rPr lang="en-US" sz="1400" i="1" dirty="0" err="1" smtClean="0"/>
              <a:t>n+k</a:t>
            </a:r>
            <a:r>
              <a:rPr lang="en-US" sz="1400" i="1" dirty="0" smtClean="0"/>
              <a:t>; register </a:t>
            </a:r>
            <a:r>
              <a:rPr lang="en-US" sz="1400" i="1" dirty="0" err="1"/>
              <a:t>int</a:t>
            </a:r>
            <a:r>
              <a:rPr lang="en-US" sz="1400" i="1" dirty="0"/>
              <a:t> </a:t>
            </a:r>
            <a:r>
              <a:rPr lang="en-US" sz="1400" i="1" dirty="0" err="1"/>
              <a:t>tta</a:t>
            </a:r>
            <a:r>
              <a:rPr lang="en-US" sz="1400" i="1" dirty="0"/>
              <a:t> = </a:t>
            </a:r>
            <a:r>
              <a:rPr lang="en-US" sz="1400" i="1" dirty="0" err="1" smtClean="0"/>
              <a:t>ta+n</a:t>
            </a:r>
            <a:r>
              <a:rPr lang="en-US" sz="1400" i="1" dirty="0" smtClean="0"/>
              <a:t>; register </a:t>
            </a:r>
            <a:r>
              <a:rPr lang="en-US" sz="1400" i="1" dirty="0" err="1"/>
              <a:t>int</a:t>
            </a:r>
            <a:r>
              <a:rPr lang="en-US" sz="1400" i="1" dirty="0"/>
              <a:t> </a:t>
            </a:r>
            <a:r>
              <a:rPr lang="en-US" sz="1400" i="1" dirty="0" err="1"/>
              <a:t>tb</a:t>
            </a:r>
            <a:r>
              <a:rPr lang="en-US" sz="1400" i="1" dirty="0"/>
              <a:t> = </a:t>
            </a:r>
            <a:r>
              <a:rPr lang="en-US" sz="1400" i="1" dirty="0" smtClean="0"/>
              <a:t>k*</a:t>
            </a:r>
            <a:r>
              <a:rPr lang="en-US" sz="1400" i="1" dirty="0" err="1" smtClean="0"/>
              <a:t>n+j</a:t>
            </a:r>
            <a:r>
              <a:rPr lang="en-US" sz="1400" i="1" dirty="0" smtClean="0"/>
              <a:t>; register </a:t>
            </a:r>
            <a:r>
              <a:rPr lang="en-US" sz="1400" i="1" dirty="0" err="1"/>
              <a:t>int</a:t>
            </a:r>
            <a:r>
              <a:rPr lang="en-US" sz="1400" i="1" dirty="0"/>
              <a:t> </a:t>
            </a:r>
            <a:r>
              <a:rPr lang="en-US" sz="1400" i="1" dirty="0" err="1"/>
              <a:t>ttb</a:t>
            </a:r>
            <a:r>
              <a:rPr lang="en-US" sz="1400" i="1" dirty="0"/>
              <a:t> = </a:t>
            </a:r>
            <a:r>
              <a:rPr lang="en-US" sz="1400" i="1" dirty="0" err="1"/>
              <a:t>tb+n</a:t>
            </a:r>
            <a:r>
              <a:rPr lang="en-US" sz="1400" i="1" dirty="0" smtClean="0"/>
              <a:t>;</a:t>
            </a:r>
          </a:p>
          <a:p>
            <a:r>
              <a:rPr lang="en-US" sz="1400" i="1" dirty="0"/>
              <a:t> </a:t>
            </a:r>
            <a:r>
              <a:rPr lang="en-US" sz="1400" i="1" dirty="0" smtClean="0"/>
              <a:t>               register </a:t>
            </a:r>
            <a:r>
              <a:rPr lang="en-US" sz="1400" i="1" dirty="0"/>
              <a:t>double a00 = a[ta]; register double a10 = a[</a:t>
            </a:r>
            <a:r>
              <a:rPr lang="en-US" sz="1400" i="1" dirty="0" err="1"/>
              <a:t>tta</a:t>
            </a:r>
            <a:r>
              <a:rPr lang="en-US" sz="1400" i="1" dirty="0"/>
              <a:t>]; </a:t>
            </a:r>
            <a:r>
              <a:rPr lang="en-US" sz="1400" i="1" dirty="0" smtClean="0"/>
              <a:t>register </a:t>
            </a:r>
            <a:r>
              <a:rPr lang="en-US" sz="1400" i="1" dirty="0"/>
              <a:t>double b00 = b[</a:t>
            </a:r>
            <a:r>
              <a:rPr lang="en-US" sz="1400" i="1" dirty="0" err="1"/>
              <a:t>tb</a:t>
            </a:r>
            <a:r>
              <a:rPr lang="en-US" sz="1400" i="1" dirty="0" smtClean="0"/>
              <a:t>]; register </a:t>
            </a:r>
            <a:r>
              <a:rPr lang="en-US" sz="1400" i="1" dirty="0"/>
              <a:t>double b01 = b[tb+1</a:t>
            </a:r>
            <a:r>
              <a:rPr lang="en-US" sz="1400" i="1" dirty="0" smtClean="0"/>
              <a:t>]; </a:t>
            </a:r>
          </a:p>
          <a:p>
            <a:endParaRPr lang="en-US" sz="1400" i="1" dirty="0" smtClean="0">
              <a:solidFill>
                <a:srgbClr val="FF0000"/>
              </a:solidFill>
            </a:endParaRPr>
          </a:p>
          <a:p>
            <a:r>
              <a:rPr lang="en-US" sz="1400" i="1" dirty="0" smtClean="0">
                <a:solidFill>
                  <a:srgbClr val="FF0000"/>
                </a:solidFill>
              </a:rPr>
              <a:t>                c00 </a:t>
            </a:r>
            <a:r>
              <a:rPr lang="en-US" sz="1400" i="1" dirty="0">
                <a:solidFill>
                  <a:srgbClr val="FF0000"/>
                </a:solidFill>
              </a:rPr>
              <a:t>+= a00*b00 </a:t>
            </a:r>
            <a:r>
              <a:rPr lang="en-US" sz="1400" i="1" dirty="0" smtClean="0">
                <a:solidFill>
                  <a:srgbClr val="FF0000"/>
                </a:solidFill>
              </a:rPr>
              <a:t>; c01 </a:t>
            </a:r>
            <a:r>
              <a:rPr lang="en-US" sz="1400" i="1" dirty="0">
                <a:solidFill>
                  <a:srgbClr val="FF0000"/>
                </a:solidFill>
              </a:rPr>
              <a:t>+= a00*b01 </a:t>
            </a:r>
            <a:r>
              <a:rPr lang="en-US" sz="1400" i="1" dirty="0" smtClean="0">
                <a:solidFill>
                  <a:srgbClr val="FF0000"/>
                </a:solidFill>
              </a:rPr>
              <a:t>; </a:t>
            </a:r>
            <a:r>
              <a:rPr lang="en-US" sz="1400" i="1" dirty="0">
                <a:solidFill>
                  <a:srgbClr val="FF0000"/>
                </a:solidFill>
              </a:rPr>
              <a:t>c10 += a10*b00 </a:t>
            </a:r>
            <a:r>
              <a:rPr lang="en-US" sz="1400" i="1" dirty="0" smtClean="0">
                <a:solidFill>
                  <a:srgbClr val="FF0000"/>
                </a:solidFill>
              </a:rPr>
              <a:t>;</a:t>
            </a:r>
            <a:r>
              <a:rPr lang="en-US" sz="1400" i="1" dirty="0">
                <a:solidFill>
                  <a:srgbClr val="FF0000"/>
                </a:solidFill>
              </a:rPr>
              <a:t> </a:t>
            </a:r>
            <a:r>
              <a:rPr lang="en-US" sz="1400" i="1" dirty="0" smtClean="0">
                <a:solidFill>
                  <a:srgbClr val="FF0000"/>
                </a:solidFill>
              </a:rPr>
              <a:t>c11 </a:t>
            </a:r>
            <a:r>
              <a:rPr lang="en-US" sz="1400" i="1" dirty="0">
                <a:solidFill>
                  <a:srgbClr val="FF0000"/>
                </a:solidFill>
              </a:rPr>
              <a:t>+= a10*b01 </a:t>
            </a:r>
            <a:r>
              <a:rPr lang="en-US" sz="1400" i="1" dirty="0" smtClean="0">
                <a:solidFill>
                  <a:srgbClr val="FF0000"/>
                </a:solidFill>
              </a:rPr>
              <a:t>;</a:t>
            </a:r>
          </a:p>
          <a:p>
            <a:endParaRPr lang="en-US" sz="1400" i="1" dirty="0" smtClean="0">
              <a:solidFill>
                <a:srgbClr val="FF0000"/>
              </a:solidFill>
            </a:endParaRPr>
          </a:p>
          <a:p>
            <a:r>
              <a:rPr lang="en-US" sz="1400" i="1" dirty="0" smtClean="0">
                <a:solidFill>
                  <a:srgbClr val="FF0000"/>
                </a:solidFill>
              </a:rPr>
              <a:t>                a00 </a:t>
            </a:r>
            <a:r>
              <a:rPr lang="en-US" sz="1400" i="1" dirty="0">
                <a:solidFill>
                  <a:srgbClr val="FF0000"/>
                </a:solidFill>
              </a:rPr>
              <a:t>= a[ta+1]; </a:t>
            </a:r>
            <a:r>
              <a:rPr lang="en-US" sz="1400" i="1" dirty="0" smtClean="0">
                <a:solidFill>
                  <a:srgbClr val="FF0000"/>
                </a:solidFill>
              </a:rPr>
              <a:t>a10 </a:t>
            </a:r>
            <a:r>
              <a:rPr lang="en-US" sz="1400" i="1" dirty="0">
                <a:solidFill>
                  <a:srgbClr val="FF0000"/>
                </a:solidFill>
              </a:rPr>
              <a:t>= a[tta+1</a:t>
            </a:r>
            <a:r>
              <a:rPr lang="en-US" sz="1400" i="1" dirty="0" smtClean="0">
                <a:solidFill>
                  <a:srgbClr val="FF0000"/>
                </a:solidFill>
              </a:rPr>
              <a:t>]; b00 </a:t>
            </a:r>
            <a:r>
              <a:rPr lang="en-US" sz="1400" i="1" dirty="0">
                <a:solidFill>
                  <a:srgbClr val="FF0000"/>
                </a:solidFill>
              </a:rPr>
              <a:t>= b[</a:t>
            </a:r>
            <a:r>
              <a:rPr lang="en-US" sz="1400" i="1" dirty="0" err="1">
                <a:solidFill>
                  <a:srgbClr val="FF0000"/>
                </a:solidFill>
              </a:rPr>
              <a:t>ttb</a:t>
            </a:r>
            <a:r>
              <a:rPr lang="en-US" sz="1400" i="1" dirty="0">
                <a:solidFill>
                  <a:srgbClr val="FF0000"/>
                </a:solidFill>
              </a:rPr>
              <a:t>]; </a:t>
            </a:r>
            <a:r>
              <a:rPr lang="en-US" sz="1400" i="1" dirty="0" smtClean="0">
                <a:solidFill>
                  <a:srgbClr val="FF0000"/>
                </a:solidFill>
              </a:rPr>
              <a:t>b01 </a:t>
            </a:r>
            <a:r>
              <a:rPr lang="en-US" sz="1400" i="1" dirty="0">
                <a:solidFill>
                  <a:srgbClr val="FF0000"/>
                </a:solidFill>
              </a:rPr>
              <a:t>= b[ttb+1</a:t>
            </a:r>
            <a:r>
              <a:rPr lang="en-US" sz="1400" i="1" dirty="0" smtClean="0">
                <a:solidFill>
                  <a:srgbClr val="FF0000"/>
                </a:solidFill>
              </a:rPr>
              <a:t>];</a:t>
            </a:r>
          </a:p>
          <a:p>
            <a:endParaRPr lang="en-US" sz="1400" i="1" dirty="0" smtClean="0">
              <a:solidFill>
                <a:srgbClr val="FF0000"/>
              </a:solidFill>
            </a:endParaRPr>
          </a:p>
          <a:p>
            <a:r>
              <a:rPr lang="en-US" sz="1400" i="1" dirty="0">
                <a:solidFill>
                  <a:srgbClr val="FF0000"/>
                </a:solidFill>
              </a:rPr>
              <a:t> </a:t>
            </a:r>
            <a:r>
              <a:rPr lang="en-US" sz="1400" i="1" dirty="0" smtClean="0">
                <a:solidFill>
                  <a:srgbClr val="FF0000"/>
                </a:solidFill>
              </a:rPr>
              <a:t>               c00 </a:t>
            </a:r>
            <a:r>
              <a:rPr lang="en-US" sz="1400" i="1" dirty="0">
                <a:solidFill>
                  <a:srgbClr val="FF0000"/>
                </a:solidFill>
              </a:rPr>
              <a:t>+= a00*b00 ; c01 += a00*b01 ; c10 += a10*b00 ; c11 += a10*b01 </a:t>
            </a:r>
            <a:r>
              <a:rPr lang="en-US" sz="1400" i="1" dirty="0" smtClean="0">
                <a:solidFill>
                  <a:srgbClr val="FF0000"/>
                </a:solidFill>
              </a:rPr>
              <a:t>;</a:t>
            </a:r>
          </a:p>
          <a:p>
            <a:r>
              <a:rPr lang="en-US" sz="1400" i="1" dirty="0" smtClean="0"/>
              <a:t>             }</a:t>
            </a:r>
            <a:endParaRPr lang="en-US" sz="1400" i="1" dirty="0"/>
          </a:p>
          <a:p>
            <a:r>
              <a:rPr lang="en-US" sz="1400" i="1" dirty="0"/>
              <a:t>             c2[t] = c00;</a:t>
            </a:r>
          </a:p>
          <a:p>
            <a:r>
              <a:rPr lang="en-US" sz="1400" i="1" dirty="0"/>
              <a:t>             c2[t+1] = c01;</a:t>
            </a:r>
          </a:p>
          <a:p>
            <a:r>
              <a:rPr lang="en-US" sz="1400" i="1" dirty="0"/>
              <a:t>             c2[</a:t>
            </a:r>
            <a:r>
              <a:rPr lang="en-US" sz="1400" i="1" dirty="0" err="1"/>
              <a:t>tt</a:t>
            </a:r>
            <a:r>
              <a:rPr lang="en-US" sz="1400" i="1" dirty="0"/>
              <a:t>] = c10;</a:t>
            </a:r>
          </a:p>
          <a:p>
            <a:r>
              <a:rPr lang="en-US" sz="1400" i="1" dirty="0"/>
              <a:t>             c2[tt+1] = c11;</a:t>
            </a:r>
          </a:p>
          <a:p>
            <a:r>
              <a:rPr lang="en-US" sz="1400" i="1" dirty="0"/>
              <a:t>        }</a:t>
            </a:r>
          </a:p>
        </p:txBody>
      </p:sp>
      <p:sp>
        <p:nvSpPr>
          <p:cNvPr id="23" name="Content Placeholder 22"/>
          <p:cNvSpPr>
            <a:spLocks noGrp="1"/>
          </p:cNvSpPr>
          <p:nvPr>
            <p:ph idx="1"/>
          </p:nvPr>
        </p:nvSpPr>
        <p:spPr>
          <a:xfrm>
            <a:off x="396875" y="5867400"/>
            <a:ext cx="8747125" cy="914400"/>
          </a:xfrm>
        </p:spPr>
        <p:txBody>
          <a:bodyPr/>
          <a:lstStyle/>
          <a:p>
            <a:r>
              <a:rPr lang="en-US" altLang="en-US" sz="2000" dirty="0" smtClean="0">
                <a:solidFill>
                  <a:srgbClr val="FF0000"/>
                </a:solidFill>
              </a:rPr>
              <a:t>Exercise: Assume you only have 16 floating point registers</a:t>
            </a:r>
          </a:p>
          <a:p>
            <a:pPr lvl="1">
              <a:buFont typeface="Wingdings" panose="05000000000000000000" pitchFamily="2" charset="2"/>
              <a:buChar char="Ø"/>
            </a:pPr>
            <a:r>
              <a:rPr lang="en-US" altLang="en-US" sz="1600" b="1" dirty="0" smtClean="0">
                <a:solidFill>
                  <a:srgbClr val="FF0000"/>
                </a:solidFill>
              </a:rPr>
              <a:t>How to reorganize the loops to maximize the data reuse in registers?</a:t>
            </a:r>
          </a:p>
        </p:txBody>
      </p:sp>
    </p:spTree>
    <p:extLst>
      <p:ext uri="{BB962C8B-B14F-4D97-AF65-F5344CB8AC3E}">
        <p14:creationId xmlns:p14="http://schemas.microsoft.com/office/powerpoint/2010/main" val="3703786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smtClean="0"/>
              <a:t>Caches</a:t>
            </a:r>
            <a:endParaRPr lang="en-US" dirty="0"/>
          </a:p>
        </p:txBody>
      </p:sp>
      <p:sp>
        <p:nvSpPr>
          <p:cNvPr id="136199" name="Rectangle 7"/>
          <p:cNvSpPr>
            <a:spLocks noGrp="1" noChangeArrowheads="1"/>
          </p:cNvSpPr>
          <p:nvPr>
            <p:ph type="body" idx="1"/>
          </p:nvPr>
        </p:nvSpPr>
        <p:spPr>
          <a:xfrm>
            <a:off x="396875" y="1362075"/>
            <a:ext cx="8442325" cy="4972050"/>
          </a:xfrm>
        </p:spPr>
        <p:txBody>
          <a:bodyPr/>
          <a:lstStyle/>
          <a:p>
            <a:r>
              <a:rPr lang="en-US" i="1" dirty="0" smtClean="0">
                <a:solidFill>
                  <a:srgbClr val="FF0000"/>
                </a:solidFill>
              </a:rPr>
              <a:t>Cache:</a:t>
            </a:r>
            <a:r>
              <a:rPr lang="en-US" i="1" dirty="0" smtClean="0"/>
              <a:t> </a:t>
            </a:r>
            <a:r>
              <a:rPr lang="en-US" dirty="0" smtClean="0"/>
              <a:t>A smaller, faster storage device that acts as a staging area for a subset of the data in a larger, slower device.</a:t>
            </a:r>
          </a:p>
          <a:p>
            <a:r>
              <a:rPr lang="en-US" dirty="0" smtClean="0"/>
              <a:t>Fundamental idea of a memory hierarchy:</a:t>
            </a:r>
          </a:p>
          <a:p>
            <a:pPr lvl="1"/>
            <a:r>
              <a:rPr lang="en-US" dirty="0" smtClean="0"/>
              <a:t>For each </a:t>
            </a:r>
            <a:r>
              <a:rPr lang="en-US" dirty="0" err="1" smtClean="0"/>
              <a:t>k</a:t>
            </a:r>
            <a:r>
              <a:rPr lang="en-US" dirty="0" smtClean="0"/>
              <a:t>, the faster, smaller device at level </a:t>
            </a:r>
            <a:r>
              <a:rPr lang="en-US" dirty="0" err="1" smtClean="0"/>
              <a:t>k</a:t>
            </a:r>
            <a:r>
              <a:rPr lang="en-US" dirty="0" smtClean="0"/>
              <a:t> serves as a cache for the larger, slower device at level k+1.</a:t>
            </a:r>
          </a:p>
          <a:p>
            <a:r>
              <a:rPr lang="en-US" dirty="0" smtClean="0"/>
              <a:t>Why do memory hierarchies work?</a:t>
            </a:r>
          </a:p>
          <a:p>
            <a:pPr lvl="1"/>
            <a:r>
              <a:rPr lang="en-US" dirty="0" smtClean="0"/>
              <a:t>Because of locality, programs tend to access the data at level </a:t>
            </a:r>
            <a:r>
              <a:rPr lang="en-US" dirty="0" err="1" smtClean="0"/>
              <a:t>k</a:t>
            </a:r>
            <a:r>
              <a:rPr lang="en-US" dirty="0" smtClean="0"/>
              <a:t> more often than they access the data at level k+1. </a:t>
            </a:r>
          </a:p>
          <a:p>
            <a:pPr lvl="1"/>
            <a:r>
              <a:rPr lang="en-US" dirty="0" smtClean="0"/>
              <a:t>Thus, the storage at level k+1 can be slower, and thus larger and cheaper per bit.</a:t>
            </a:r>
          </a:p>
          <a:p>
            <a:r>
              <a:rPr lang="en-US" i="1" dirty="0" smtClean="0">
                <a:solidFill>
                  <a:srgbClr val="FF0000"/>
                </a:solidFill>
              </a:rPr>
              <a:t>Big Idea:  </a:t>
            </a:r>
            <a:r>
              <a:rPr lang="en-US" dirty="0" smtClean="0"/>
              <a:t>The memory hierarchy creates a large pool of storage that costs as much as the cheap storage near the bottom, but that serves data to programs at the rate of the fast storage near the top.</a:t>
            </a:r>
          </a:p>
          <a:p>
            <a:pPr lvl="1"/>
            <a:endParaRPr lang="en-US" dirty="0" smtClean="0"/>
          </a:p>
          <a:p>
            <a:endParaRPr lang="en-US" dirty="0"/>
          </a:p>
        </p:txBody>
      </p:sp>
    </p:spTree>
    <p:extLst>
      <p:ext uri="{BB962C8B-B14F-4D97-AF65-F5344CB8AC3E}">
        <p14:creationId xmlns:p14="http://schemas.microsoft.com/office/powerpoint/2010/main" val="1467779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Cache Performance Metrics</a:t>
            </a:r>
            <a:endParaRPr lang="en-GB" dirty="0" smtClean="0"/>
          </a:p>
        </p:txBody>
      </p:sp>
      <p:sp>
        <p:nvSpPr>
          <p:cNvPr id="114691" name="Rectangle 3"/>
          <p:cNvSpPr>
            <a:spLocks noGrp="1" noChangeArrowheads="1"/>
          </p:cNvSpPr>
          <p:nvPr>
            <p:ph type="body" idx="1"/>
          </p:nvPr>
        </p:nvSpPr>
        <p:spPr>
          <a:xfrm>
            <a:off x="396875" y="1362075"/>
            <a:ext cx="8594725" cy="4972050"/>
          </a:xfrm>
        </p:spPr>
        <p:txBody>
          <a:bodyPr>
            <a:normAutofit fontScale="92500" lnSpcReduction="10000"/>
          </a:bodyPr>
          <a:lstStyle/>
          <a:p>
            <a:r>
              <a:rPr lang="en-GB" dirty="0" smtClean="0"/>
              <a:t>Miss Rate</a:t>
            </a:r>
          </a:p>
          <a:p>
            <a:pPr lvl="1"/>
            <a:r>
              <a:rPr lang="en-GB" dirty="0" smtClean="0"/>
              <a:t>Fraction of memory references not found in cache (misses / accesses)</a:t>
            </a:r>
            <a:br>
              <a:rPr lang="en-GB" dirty="0" smtClean="0"/>
            </a:br>
            <a:r>
              <a:rPr lang="en-GB" dirty="0" smtClean="0"/>
              <a:t>= 1 – hit rate</a:t>
            </a:r>
          </a:p>
          <a:p>
            <a:pPr lvl="1"/>
            <a:r>
              <a:rPr lang="en-GB" dirty="0" smtClean="0"/>
              <a:t>Typical numbers (in percentages):</a:t>
            </a:r>
          </a:p>
          <a:p>
            <a:pPr lvl="2"/>
            <a:r>
              <a:rPr lang="en-GB" dirty="0" smtClean="0"/>
              <a:t>3-10% for L1</a:t>
            </a:r>
          </a:p>
          <a:p>
            <a:pPr lvl="2"/>
            <a:r>
              <a:rPr lang="en-GB" dirty="0" smtClean="0"/>
              <a:t>can be quite small (e.g., &lt; 1%) for L2, depending on size, etc.</a:t>
            </a:r>
          </a:p>
          <a:p>
            <a:r>
              <a:rPr lang="en-GB" dirty="0" smtClean="0"/>
              <a:t>Hit Time</a:t>
            </a:r>
          </a:p>
          <a:p>
            <a:pPr lvl="1"/>
            <a:r>
              <a:rPr lang="en-GB" dirty="0" smtClean="0"/>
              <a:t>Time to deliver a line in the cache to the processor</a:t>
            </a:r>
          </a:p>
          <a:p>
            <a:pPr lvl="2"/>
            <a:r>
              <a:rPr lang="en-GB" dirty="0" smtClean="0"/>
              <a:t>includes time to determine whether the line is in the cache</a:t>
            </a:r>
          </a:p>
          <a:p>
            <a:pPr lvl="1"/>
            <a:r>
              <a:rPr lang="en-GB" dirty="0" smtClean="0"/>
              <a:t>Typical numbers:</a:t>
            </a:r>
          </a:p>
          <a:p>
            <a:pPr lvl="2"/>
            <a:r>
              <a:rPr lang="en-GB" dirty="0" smtClean="0"/>
              <a:t>1-2 clock cycle for L1</a:t>
            </a:r>
          </a:p>
          <a:p>
            <a:pPr lvl="2"/>
            <a:r>
              <a:rPr lang="en-GB" dirty="0" smtClean="0"/>
              <a:t>5-20 clock cycles for L2</a:t>
            </a:r>
          </a:p>
          <a:p>
            <a:r>
              <a:rPr lang="en-GB" dirty="0" smtClean="0"/>
              <a:t>Miss Penalty</a:t>
            </a:r>
          </a:p>
          <a:p>
            <a:pPr lvl="1"/>
            <a:r>
              <a:rPr lang="en-GB" dirty="0" smtClean="0"/>
              <a:t>Additional time required because of a miss</a:t>
            </a:r>
          </a:p>
          <a:p>
            <a:pPr lvl="2"/>
            <a:r>
              <a:rPr lang="en-GB" dirty="0" smtClean="0"/>
              <a:t>typically 50-200 cycles for main memory (Trend: increasing!)</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90488" tIns="44450" rIns="90488" bIns="44450" anchor="b"/>
          <a:lstStyle/>
          <a:p>
            <a:pPr eaLnBrk="1" hangingPunct="1"/>
            <a:r>
              <a:rPr lang="en-US" smtClean="0"/>
              <a:t>Lets think about those numbers</a:t>
            </a:r>
          </a:p>
        </p:txBody>
      </p:sp>
      <p:sp>
        <p:nvSpPr>
          <p:cNvPr id="112643" name="Rectangle 3"/>
          <p:cNvSpPr>
            <a:spLocks noGrp="1" noChangeArrowheads="1"/>
          </p:cNvSpPr>
          <p:nvPr>
            <p:ph type="body" idx="1"/>
          </p:nvPr>
        </p:nvSpPr>
        <p:spPr/>
        <p:txBody>
          <a:bodyPr lIns="90488" tIns="44450" rIns="90488" bIns="44450"/>
          <a:lstStyle/>
          <a:p>
            <a:pPr>
              <a:defRPr/>
            </a:pPr>
            <a:r>
              <a:rPr lang="en-US" dirty="0" smtClean="0"/>
              <a:t>Huge difference between a hit and a miss</a:t>
            </a:r>
          </a:p>
          <a:p>
            <a:pPr lvl="1" eaLnBrk="1" hangingPunct="1">
              <a:lnSpc>
                <a:spcPct val="100000"/>
              </a:lnSpc>
              <a:defRPr/>
            </a:pPr>
            <a:r>
              <a:rPr lang="en-US" sz="1800" dirty="0" smtClean="0"/>
              <a:t>Could be 100x, if just L1 and main memory</a:t>
            </a:r>
          </a:p>
          <a:p>
            <a:pPr>
              <a:defRPr/>
            </a:pPr>
            <a:endParaRPr lang="en-US" dirty="0" smtClean="0"/>
          </a:p>
          <a:p>
            <a:pPr>
              <a:defRPr/>
            </a:pPr>
            <a:r>
              <a:rPr lang="en-US" dirty="0" smtClean="0"/>
              <a:t>Would you believe 99% hits is twice as good as 97%?</a:t>
            </a:r>
          </a:p>
          <a:p>
            <a:pPr lvl="1" eaLnBrk="1" hangingPunct="1">
              <a:lnSpc>
                <a:spcPct val="100000"/>
              </a:lnSpc>
              <a:defRPr/>
            </a:pPr>
            <a:r>
              <a:rPr lang="en-US" sz="1800" dirty="0" smtClean="0"/>
              <a:t>Consider: </a:t>
            </a:r>
            <a:br>
              <a:rPr lang="en-US" sz="1800" dirty="0" smtClean="0"/>
            </a:br>
            <a:r>
              <a:rPr lang="en-US" sz="1800" dirty="0" smtClean="0"/>
              <a:t>cache hit time of 1 cycle</a:t>
            </a:r>
            <a:br>
              <a:rPr lang="en-US" sz="1800" dirty="0" smtClean="0"/>
            </a:br>
            <a:r>
              <a:rPr lang="en-US" sz="1800" dirty="0" smtClean="0"/>
              <a:t>miss penalty of 100 cycles</a:t>
            </a:r>
          </a:p>
          <a:p>
            <a:pPr lvl="1">
              <a:defRPr/>
            </a:pPr>
            <a:endParaRPr lang="en-US" sz="1800" dirty="0" smtClean="0"/>
          </a:p>
          <a:p>
            <a:pPr lvl="1">
              <a:defRPr/>
            </a:pPr>
            <a:r>
              <a:rPr lang="en-US" sz="1800" dirty="0" smtClean="0"/>
              <a:t>Average access time:</a:t>
            </a:r>
          </a:p>
          <a:p>
            <a:pPr lvl="1" eaLnBrk="1" hangingPunct="1">
              <a:lnSpc>
                <a:spcPct val="100000"/>
              </a:lnSpc>
              <a:buFont typeface="Wingdings" pitchFamily="2" charset="2"/>
              <a:buNone/>
              <a:defRPr/>
            </a:pPr>
            <a:r>
              <a:rPr lang="en-US" sz="1800" dirty="0" smtClean="0"/>
              <a:t>	 97% hits:  1 cycle + 0.03 * 100 cycles =</a:t>
            </a:r>
            <a:r>
              <a:rPr lang="en-US" sz="1800" dirty="0" smtClean="0">
                <a:solidFill>
                  <a:srgbClr val="FF0000"/>
                </a:solidFill>
              </a:rPr>
              <a:t> </a:t>
            </a:r>
            <a:r>
              <a:rPr lang="en-US" sz="1800" b="1" dirty="0" smtClean="0">
                <a:solidFill>
                  <a:srgbClr val="C00000"/>
                </a:solidFill>
              </a:rPr>
              <a:t>4 cycles</a:t>
            </a:r>
          </a:p>
          <a:p>
            <a:pPr lvl="1" eaLnBrk="1" hangingPunct="1">
              <a:lnSpc>
                <a:spcPct val="100000"/>
              </a:lnSpc>
              <a:buFont typeface="Wingdings" pitchFamily="2" charset="2"/>
              <a:buNone/>
              <a:defRPr/>
            </a:pPr>
            <a:r>
              <a:rPr lang="en-US" sz="1800" dirty="0" smtClean="0"/>
              <a:t>	 99% hits:  1 cycle + 0.01 * 100 cycles = </a:t>
            </a:r>
            <a:r>
              <a:rPr lang="en-US" sz="1800" b="1" dirty="0" smtClean="0">
                <a:solidFill>
                  <a:srgbClr val="C00000"/>
                </a:solidFill>
              </a:rPr>
              <a:t>2 cycles</a:t>
            </a:r>
          </a:p>
          <a:p>
            <a:pPr lvl="1" eaLnBrk="1" hangingPunct="1">
              <a:lnSpc>
                <a:spcPct val="100000"/>
              </a:lnSpc>
              <a:buFont typeface="Wingdings" pitchFamily="2" charset="2"/>
              <a:buNone/>
              <a:defRPr/>
            </a:pPr>
            <a:endParaRPr lang="en-US" sz="1600" dirty="0" smtClean="0">
              <a:solidFill>
                <a:srgbClr val="C00000"/>
              </a:solidFill>
            </a:endParaRPr>
          </a:p>
          <a:p>
            <a:pPr>
              <a:defRPr/>
            </a:pPr>
            <a:r>
              <a:rPr lang="en-US" dirty="0" smtClean="0">
                <a:solidFill>
                  <a:srgbClr val="C00000"/>
                </a:solidFill>
              </a:rPr>
              <a:t>This is why “miss rate” is used instead of “hit rate”</a:t>
            </a:r>
            <a:endParaRPr lang="en-US" sz="1800" dirty="0" smtClean="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r>
              <a:rPr lang="en-US" smtClean="0"/>
              <a:t>Writing Cache Friendly Code</a:t>
            </a:r>
            <a:endParaRPr lang="en-US"/>
          </a:p>
        </p:txBody>
      </p:sp>
      <p:sp>
        <p:nvSpPr>
          <p:cNvPr id="160777" name="Rectangle 9"/>
          <p:cNvSpPr>
            <a:spLocks noGrp="1" noChangeArrowheads="1"/>
          </p:cNvSpPr>
          <p:nvPr>
            <p:ph type="body" idx="1"/>
          </p:nvPr>
        </p:nvSpPr>
        <p:spPr>
          <a:xfrm>
            <a:off x="396875" y="1362075"/>
            <a:ext cx="8289925" cy="4972050"/>
          </a:xfrm>
        </p:spPr>
        <p:txBody>
          <a:bodyPr/>
          <a:lstStyle/>
          <a:p>
            <a:r>
              <a:rPr lang="en-US" dirty="0" smtClean="0"/>
              <a:t>Make the common case go fast</a:t>
            </a:r>
          </a:p>
          <a:p>
            <a:pPr lvl="1"/>
            <a:r>
              <a:rPr lang="en-US" dirty="0" smtClean="0"/>
              <a:t>Focus on the inner loops of the core functions</a:t>
            </a:r>
          </a:p>
          <a:p>
            <a:pPr lvl="1"/>
            <a:endParaRPr lang="en-US" dirty="0" smtClean="0"/>
          </a:p>
          <a:p>
            <a:r>
              <a:rPr lang="en-US" dirty="0" smtClean="0"/>
              <a:t>Minimize the misses in the inner loops</a:t>
            </a:r>
          </a:p>
          <a:p>
            <a:pPr lvl="1"/>
            <a:r>
              <a:rPr lang="en-US" dirty="0" smtClean="0"/>
              <a:t>Repeated references to variables are good (</a:t>
            </a:r>
            <a:r>
              <a:rPr lang="en-US" dirty="0" smtClean="0">
                <a:solidFill>
                  <a:srgbClr val="FF0000"/>
                </a:solidFill>
              </a:rPr>
              <a:t>temporal locality</a:t>
            </a:r>
            <a:r>
              <a:rPr lang="en-US" dirty="0" smtClean="0"/>
              <a:t>)</a:t>
            </a:r>
          </a:p>
          <a:p>
            <a:pPr lvl="1"/>
            <a:r>
              <a:rPr lang="en-US" dirty="0" smtClean="0"/>
              <a:t>Stride-1 reference patterns are good (</a:t>
            </a:r>
            <a:r>
              <a:rPr lang="en-US" dirty="0" smtClean="0">
                <a:solidFill>
                  <a:srgbClr val="FF0000"/>
                </a:solidFill>
              </a:rPr>
              <a:t>spatial locality</a:t>
            </a:r>
            <a:r>
              <a:rPr lang="en-US" dirty="0" smtClean="0"/>
              <a:t>)</a:t>
            </a:r>
            <a:endParaRPr lang="en-US" dirty="0"/>
          </a:p>
        </p:txBody>
      </p:sp>
      <p:sp>
        <p:nvSpPr>
          <p:cNvPr id="12" name="TextBox 11"/>
          <p:cNvSpPr txBox="1"/>
          <p:nvPr/>
        </p:nvSpPr>
        <p:spPr>
          <a:xfrm>
            <a:off x="396876" y="4800600"/>
            <a:ext cx="8518524" cy="954107"/>
          </a:xfrm>
          <a:prstGeom prst="rect">
            <a:avLst/>
          </a:prstGeom>
          <a:noFill/>
        </p:spPr>
        <p:txBody>
          <a:bodyPr wrap="square" rtlCol="0">
            <a:spAutoFit/>
          </a:bodyPr>
          <a:lstStyle/>
          <a:p>
            <a:r>
              <a:rPr lang="en-US" sz="2800" dirty="0" smtClean="0">
                <a:latin typeface="Calibri" pitchFamily="34" charset="0"/>
              </a:rPr>
              <a:t>Key idea: Our qualitative notion of locality is quantified through our understanding of cache memories.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91" name="Rectangle 31"/>
          <p:cNvSpPr>
            <a:spLocks noGrp="1" noChangeArrowheads="1"/>
          </p:cNvSpPr>
          <p:nvPr>
            <p:ph type="title"/>
          </p:nvPr>
        </p:nvSpPr>
        <p:spPr/>
        <p:txBody>
          <a:bodyPr/>
          <a:lstStyle/>
          <a:p>
            <a:r>
              <a:rPr lang="en-US" smtClean="0"/>
              <a:t>Miss Rate Analysis for Matrix Multiply</a:t>
            </a:r>
            <a:endParaRPr lang="en-US"/>
          </a:p>
        </p:txBody>
      </p:sp>
      <p:sp>
        <p:nvSpPr>
          <p:cNvPr id="168992" name="Rectangle 32"/>
          <p:cNvSpPr>
            <a:spLocks noGrp="1" noChangeArrowheads="1"/>
          </p:cNvSpPr>
          <p:nvPr>
            <p:ph type="body" idx="1"/>
          </p:nvPr>
        </p:nvSpPr>
        <p:spPr/>
        <p:txBody>
          <a:bodyPr/>
          <a:lstStyle/>
          <a:p>
            <a:r>
              <a:rPr lang="en-US" dirty="0" smtClean="0"/>
              <a:t>Assume:</a:t>
            </a:r>
          </a:p>
          <a:p>
            <a:pPr lvl="1"/>
            <a:r>
              <a:rPr lang="en-US" dirty="0" smtClean="0"/>
              <a:t>Line size = 32Bytes (big enough for </a:t>
            </a:r>
            <a:r>
              <a:rPr lang="en-US" dirty="0"/>
              <a:t>4</a:t>
            </a:r>
            <a:r>
              <a:rPr lang="en-US" dirty="0" smtClean="0"/>
              <a:t> 64-bit double precision floating point numbers)</a:t>
            </a:r>
          </a:p>
          <a:p>
            <a:pPr lvl="1"/>
            <a:r>
              <a:rPr lang="en-US" dirty="0" smtClean="0"/>
              <a:t>Matrix dimension (N) is very large</a:t>
            </a:r>
          </a:p>
          <a:p>
            <a:pPr lvl="2"/>
            <a:r>
              <a:rPr lang="en-US" dirty="0" smtClean="0"/>
              <a:t>Approximate 1/N as 0.0</a:t>
            </a:r>
          </a:p>
          <a:p>
            <a:pPr lvl="1"/>
            <a:r>
              <a:rPr lang="en-US" dirty="0" smtClean="0"/>
              <a:t>Cache is not even big enough to hold multiple rows</a:t>
            </a:r>
          </a:p>
          <a:p>
            <a:r>
              <a:rPr lang="en-US" dirty="0" smtClean="0"/>
              <a:t>Analysis Method:</a:t>
            </a:r>
          </a:p>
          <a:p>
            <a:pPr lvl="1"/>
            <a:r>
              <a:rPr lang="en-US" dirty="0" smtClean="0"/>
              <a:t>Look at access pattern of inner loop</a:t>
            </a:r>
            <a:endParaRPr lang="en-US" dirty="0"/>
          </a:p>
        </p:txBody>
      </p:sp>
      <p:grpSp>
        <p:nvGrpSpPr>
          <p:cNvPr id="39" name="Group 38"/>
          <p:cNvGrpSpPr/>
          <p:nvPr/>
        </p:nvGrpSpPr>
        <p:grpSpPr>
          <a:xfrm>
            <a:off x="1828800" y="4648200"/>
            <a:ext cx="1295400" cy="1752600"/>
            <a:chOff x="1752600" y="4648200"/>
            <a:chExt cx="1295400" cy="1752600"/>
          </a:xfrm>
        </p:grpSpPr>
        <p:sp>
          <p:nvSpPr>
            <p:cNvPr id="168966" name="Rectangle 6"/>
            <p:cNvSpPr>
              <a:spLocks noChangeArrowheads="1"/>
            </p:cNvSpPr>
            <p:nvPr/>
          </p:nvSpPr>
          <p:spPr bwMode="auto">
            <a:xfrm>
              <a:off x="2139950" y="5111750"/>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dirty="0">
                <a:latin typeface="Courier New"/>
                <a:cs typeface="Courier New"/>
              </a:endParaRPr>
            </a:p>
          </p:txBody>
        </p:sp>
        <p:sp>
          <p:nvSpPr>
            <p:cNvPr id="168967" name="Rectangle 7"/>
            <p:cNvSpPr>
              <a:spLocks noChangeArrowheads="1"/>
            </p:cNvSpPr>
            <p:nvPr/>
          </p:nvSpPr>
          <p:spPr bwMode="auto">
            <a:xfrm>
              <a:off x="2418650" y="5941700"/>
              <a:ext cx="400750"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A</a:t>
              </a:r>
            </a:p>
          </p:txBody>
        </p:sp>
        <p:sp>
          <p:nvSpPr>
            <p:cNvPr id="168969" name="Line 9"/>
            <p:cNvSpPr>
              <a:spLocks noChangeShapeType="1"/>
            </p:cNvSpPr>
            <p:nvPr/>
          </p:nvSpPr>
          <p:spPr bwMode="auto">
            <a:xfrm>
              <a:off x="2146300"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0" name="Rectangle 10"/>
            <p:cNvSpPr>
              <a:spLocks noChangeArrowheads="1"/>
            </p:cNvSpPr>
            <p:nvPr/>
          </p:nvSpPr>
          <p:spPr bwMode="auto">
            <a:xfrm>
              <a:off x="2271713" y="4662487"/>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72" name="Line 12"/>
            <p:cNvSpPr>
              <a:spLocks noChangeShapeType="1"/>
            </p:cNvSpPr>
            <p:nvPr/>
          </p:nvSpPr>
          <p:spPr bwMode="auto">
            <a:xfrm>
              <a:off x="1752600" y="51308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3" name="Rectangle 13"/>
            <p:cNvSpPr>
              <a:spLocks noChangeArrowheads="1"/>
            </p:cNvSpPr>
            <p:nvPr/>
          </p:nvSpPr>
          <p:spPr bwMode="auto">
            <a:xfrm>
              <a:off x="1812337"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i</a:t>
              </a:r>
              <a:endParaRPr lang="en-US" sz="1800" dirty="0">
                <a:latin typeface="Courier New"/>
                <a:cs typeface="Courier New"/>
              </a:endParaRPr>
            </a:p>
          </p:txBody>
        </p:sp>
      </p:grpSp>
      <p:grpSp>
        <p:nvGrpSpPr>
          <p:cNvPr id="40" name="Group 39"/>
          <p:cNvGrpSpPr/>
          <p:nvPr/>
        </p:nvGrpSpPr>
        <p:grpSpPr>
          <a:xfrm>
            <a:off x="3941177" y="4648200"/>
            <a:ext cx="1255297" cy="1752600"/>
            <a:chOff x="3505200" y="4648200"/>
            <a:chExt cx="1255297" cy="1752600"/>
          </a:xfrm>
        </p:grpSpPr>
        <p:sp>
          <p:nvSpPr>
            <p:cNvPr id="168976" name="Rectangle 16"/>
            <p:cNvSpPr>
              <a:spLocks noChangeArrowheads="1"/>
            </p:cNvSpPr>
            <p:nvPr/>
          </p:nvSpPr>
          <p:spPr bwMode="auto">
            <a:xfrm>
              <a:off x="4114800" y="5941700"/>
              <a:ext cx="388026"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B</a:t>
              </a:r>
            </a:p>
          </p:txBody>
        </p:sp>
        <p:sp>
          <p:nvSpPr>
            <p:cNvPr id="168978" name="Line 18"/>
            <p:cNvSpPr>
              <a:spLocks noChangeShapeType="1"/>
            </p:cNvSpPr>
            <p:nvPr/>
          </p:nvSpPr>
          <p:spPr bwMode="auto">
            <a:xfrm>
              <a:off x="3505200" y="5118101"/>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79" name="Rectangle 19"/>
            <p:cNvSpPr>
              <a:spLocks noChangeArrowheads="1"/>
            </p:cNvSpPr>
            <p:nvPr/>
          </p:nvSpPr>
          <p:spPr bwMode="auto">
            <a:xfrm>
              <a:off x="3567113"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k</a:t>
              </a:r>
              <a:endParaRPr lang="en-US" sz="1800" dirty="0">
                <a:latin typeface="Courier New"/>
                <a:cs typeface="Courier New"/>
              </a:endParaRPr>
            </a:p>
          </p:txBody>
        </p:sp>
        <p:sp>
          <p:nvSpPr>
            <p:cNvPr id="168982" name="Rectangle 22"/>
            <p:cNvSpPr>
              <a:spLocks noChangeArrowheads="1"/>
            </p:cNvSpPr>
            <p:nvPr/>
          </p:nvSpPr>
          <p:spPr bwMode="auto">
            <a:xfrm>
              <a:off x="3948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5" name="Rectangle 6"/>
            <p:cNvSpPr>
              <a:spLocks noChangeArrowheads="1"/>
            </p:cNvSpPr>
            <p:nvPr/>
          </p:nvSpPr>
          <p:spPr bwMode="auto">
            <a:xfrm>
              <a:off x="3852447" y="5111749"/>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7" name="Line 9"/>
            <p:cNvSpPr>
              <a:spLocks noChangeShapeType="1"/>
            </p:cNvSpPr>
            <p:nvPr/>
          </p:nvSpPr>
          <p:spPr bwMode="auto">
            <a:xfrm>
              <a:off x="3852447"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grpSp>
        <p:nvGrpSpPr>
          <p:cNvPr id="41" name="Group 40"/>
          <p:cNvGrpSpPr/>
          <p:nvPr/>
        </p:nvGrpSpPr>
        <p:grpSpPr>
          <a:xfrm>
            <a:off x="6013450" y="4648200"/>
            <a:ext cx="1301750" cy="1698624"/>
            <a:chOff x="5334000" y="4648200"/>
            <a:chExt cx="1301750" cy="1698624"/>
          </a:xfrm>
        </p:grpSpPr>
        <p:sp>
          <p:nvSpPr>
            <p:cNvPr id="168964" name="Rectangle 4"/>
            <p:cNvSpPr>
              <a:spLocks noChangeArrowheads="1"/>
            </p:cNvSpPr>
            <p:nvPr/>
          </p:nvSpPr>
          <p:spPr bwMode="auto">
            <a:xfrm>
              <a:off x="6019800" y="5887724"/>
              <a:ext cx="405008" cy="459100"/>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b="0" dirty="0">
                  <a:latin typeface="Arial"/>
                  <a:cs typeface="Arial"/>
                </a:rPr>
                <a:t>C</a:t>
              </a:r>
            </a:p>
          </p:txBody>
        </p:sp>
        <p:sp>
          <p:nvSpPr>
            <p:cNvPr id="168986" name="Line 26"/>
            <p:cNvSpPr>
              <a:spLocks noChangeShapeType="1"/>
            </p:cNvSpPr>
            <p:nvPr/>
          </p:nvSpPr>
          <p:spPr bwMode="auto">
            <a:xfrm>
              <a:off x="5334000" y="51181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sp>
          <p:nvSpPr>
            <p:cNvPr id="168987" name="Rectangle 27"/>
            <p:cNvSpPr>
              <a:spLocks noChangeArrowheads="1"/>
            </p:cNvSpPr>
            <p:nvPr/>
          </p:nvSpPr>
          <p:spPr bwMode="auto">
            <a:xfrm>
              <a:off x="5395913" y="5205413"/>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a:latin typeface="Courier New"/>
                  <a:cs typeface="Courier New"/>
                </a:rPr>
                <a:t>i</a:t>
              </a:r>
            </a:p>
          </p:txBody>
        </p:sp>
        <p:sp>
          <p:nvSpPr>
            <p:cNvPr id="168990" name="Rectangle 30"/>
            <p:cNvSpPr>
              <a:spLocks noChangeArrowheads="1"/>
            </p:cNvSpPr>
            <p:nvPr/>
          </p:nvSpPr>
          <p:spPr bwMode="auto">
            <a:xfrm>
              <a:off x="5853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err="1">
                  <a:latin typeface="Courier New"/>
                  <a:cs typeface="Courier New"/>
                </a:rPr>
                <a:t>j</a:t>
              </a:r>
              <a:endParaRPr lang="en-US" sz="1800" dirty="0">
                <a:latin typeface="Courier New"/>
                <a:cs typeface="Courier New"/>
              </a:endParaRPr>
            </a:p>
          </p:txBody>
        </p:sp>
        <p:sp>
          <p:nvSpPr>
            <p:cNvPr id="36" name="Rectangle 6"/>
            <p:cNvSpPr>
              <a:spLocks noChangeArrowheads="1"/>
            </p:cNvSpPr>
            <p:nvPr/>
          </p:nvSpPr>
          <p:spPr bwMode="auto">
            <a:xfrm>
              <a:off x="5727700" y="5053425"/>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sz="1800">
                <a:latin typeface="Courier New"/>
                <a:cs typeface="Courier New"/>
              </a:endParaRPr>
            </a:p>
          </p:txBody>
        </p:sp>
        <p:sp>
          <p:nvSpPr>
            <p:cNvPr id="38" name="Line 9"/>
            <p:cNvSpPr>
              <a:spLocks noChangeShapeType="1"/>
            </p:cNvSpPr>
            <p:nvPr/>
          </p:nvSpPr>
          <p:spPr bwMode="auto">
            <a:xfrm>
              <a:off x="5727700" y="4662487"/>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1800">
                <a:latin typeface="Courier New"/>
                <a:cs typeface="Courier New"/>
              </a:endParaRPr>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r>
              <a:rPr lang="en-US" smtClean="0"/>
              <a:t>Matrix Multiplication Example</a:t>
            </a:r>
            <a:endParaRPr lang="en-US"/>
          </a:p>
        </p:txBody>
      </p:sp>
      <p:sp>
        <p:nvSpPr>
          <p:cNvPr id="167945" name="Rectangle 9"/>
          <p:cNvSpPr>
            <a:spLocks noGrp="1" noChangeArrowheads="1"/>
          </p:cNvSpPr>
          <p:nvPr>
            <p:ph type="body" idx="1"/>
          </p:nvPr>
        </p:nvSpPr>
        <p:spPr>
          <a:xfrm>
            <a:off x="396875" y="1362075"/>
            <a:ext cx="3641725" cy="4972050"/>
          </a:xfrm>
        </p:spPr>
        <p:txBody>
          <a:bodyPr/>
          <a:lstStyle/>
          <a:p>
            <a:r>
              <a:rPr lang="en-US" dirty="0" smtClean="0"/>
              <a:t>Description:</a:t>
            </a:r>
          </a:p>
          <a:p>
            <a:pPr lvl="1"/>
            <a:r>
              <a:rPr lang="en-US" dirty="0" smtClean="0"/>
              <a:t>Multiply N </a:t>
            </a:r>
            <a:r>
              <a:rPr lang="en-US" dirty="0" err="1" smtClean="0"/>
              <a:t>x</a:t>
            </a:r>
            <a:r>
              <a:rPr lang="en-US" dirty="0" smtClean="0"/>
              <a:t> N matrices</a:t>
            </a:r>
          </a:p>
          <a:p>
            <a:pPr lvl="1"/>
            <a:r>
              <a:rPr lang="en-US" dirty="0" smtClean="0"/>
              <a:t>O(N</a:t>
            </a:r>
            <a:r>
              <a:rPr lang="en-US" baseline="30000" dirty="0" smtClean="0"/>
              <a:t>3</a:t>
            </a:r>
            <a:r>
              <a:rPr lang="en-US" dirty="0" smtClean="0"/>
              <a:t>) total operations</a:t>
            </a:r>
          </a:p>
          <a:p>
            <a:pPr lvl="1"/>
            <a:r>
              <a:rPr lang="en-US" dirty="0" smtClean="0"/>
              <a:t>N reads per source element</a:t>
            </a:r>
          </a:p>
          <a:p>
            <a:pPr lvl="1"/>
            <a:r>
              <a:rPr lang="en-US" dirty="0" smtClean="0"/>
              <a:t>N values summed per destination</a:t>
            </a:r>
          </a:p>
          <a:p>
            <a:pPr lvl="2"/>
            <a:r>
              <a:rPr lang="en-US" dirty="0" smtClean="0"/>
              <a:t>but may be able to hold in register</a:t>
            </a:r>
            <a:endParaRPr lang="en-US" dirty="0"/>
          </a:p>
        </p:txBody>
      </p:sp>
      <p:sp>
        <p:nvSpPr>
          <p:cNvPr id="167940" name="Rectangle 4"/>
          <p:cNvSpPr>
            <a:spLocks noChangeArrowheads="1"/>
          </p:cNvSpPr>
          <p:nvPr/>
        </p:nvSpPr>
        <p:spPr bwMode="auto">
          <a:xfrm>
            <a:off x="4270375" y="1546225"/>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ijk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67941" name="Rectangle 5"/>
          <p:cNvSpPr>
            <a:spLocks noChangeArrowheads="1"/>
          </p:cNvSpPr>
          <p:nvPr/>
        </p:nvSpPr>
        <p:spPr bwMode="auto">
          <a:xfrm>
            <a:off x="7162800" y="1295400"/>
            <a:ext cx="1878718" cy="643766"/>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b="0" i="1" dirty="0">
                <a:solidFill>
                  <a:srgbClr val="FF0000"/>
                </a:solidFill>
                <a:latin typeface="Comic Sans MS" charset="0"/>
              </a:rPr>
              <a:t>Variable </a:t>
            </a:r>
            <a:r>
              <a:rPr lang="en-US" sz="1800" i="1" dirty="0">
                <a:solidFill>
                  <a:srgbClr val="FF0000"/>
                </a:solidFill>
                <a:latin typeface="Courier New" charset="0"/>
              </a:rPr>
              <a:t>sum</a:t>
            </a:r>
            <a:endParaRPr lang="en-US" sz="1800" b="0" i="1" dirty="0">
              <a:solidFill>
                <a:srgbClr val="FF0000"/>
              </a:solidFill>
              <a:latin typeface="Comic Sans MS" charset="0"/>
            </a:endParaRPr>
          </a:p>
          <a:p>
            <a:pPr algn="l">
              <a:lnSpc>
                <a:spcPct val="100000"/>
              </a:lnSpc>
            </a:pPr>
            <a:r>
              <a:rPr lang="en-US" sz="1800" b="0" i="1" dirty="0">
                <a:solidFill>
                  <a:srgbClr val="FF0000"/>
                </a:solidFill>
                <a:latin typeface="Comic Sans MS" charset="0"/>
              </a:rPr>
              <a:t>held in register</a:t>
            </a:r>
            <a:endParaRPr lang="en-US" sz="1800" b="0" dirty="0">
              <a:solidFill>
                <a:srgbClr val="FF0000"/>
              </a:solidFill>
              <a:latin typeface="Comic Sans MS" charset="0"/>
            </a:endParaRPr>
          </a:p>
        </p:txBody>
      </p:sp>
      <p:grpSp>
        <p:nvGrpSpPr>
          <p:cNvPr id="2" name="Group 10"/>
          <p:cNvGrpSpPr>
            <a:grpSpLocks/>
          </p:cNvGrpSpPr>
          <p:nvPr/>
        </p:nvGrpSpPr>
        <p:grpSpPr bwMode="auto">
          <a:xfrm>
            <a:off x="6348413" y="1933575"/>
            <a:ext cx="1676400" cy="695325"/>
            <a:chOff x="3936" y="2064"/>
            <a:chExt cx="1056" cy="288"/>
          </a:xfrm>
        </p:grpSpPr>
        <p:sp>
          <p:nvSpPr>
            <p:cNvPr id="167942" name="Line 6"/>
            <p:cNvSpPr>
              <a:spLocks noChangeShapeType="1"/>
            </p:cNvSpPr>
            <p:nvPr/>
          </p:nvSpPr>
          <p:spPr bwMode="auto">
            <a:xfrm flipH="1">
              <a:off x="3936" y="2352"/>
              <a:ext cx="91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67943" name="Line 7"/>
            <p:cNvSpPr>
              <a:spLocks noChangeShapeType="1"/>
            </p:cNvSpPr>
            <p:nvPr/>
          </p:nvSpPr>
          <p:spPr bwMode="auto">
            <a:xfrm flipH="1">
              <a:off x="4848" y="2064"/>
              <a:ext cx="144" cy="2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r>
              <a:rPr lang="en-US"/>
              <a:t>Layout of C Arrays in Memory (review)</a:t>
            </a:r>
          </a:p>
        </p:txBody>
      </p:sp>
      <p:sp>
        <p:nvSpPr>
          <p:cNvPr id="169991" name="Rectangle 7"/>
          <p:cNvSpPr>
            <a:spLocks noGrp="1" noChangeArrowheads="1"/>
          </p:cNvSpPr>
          <p:nvPr>
            <p:ph type="body" idx="1"/>
          </p:nvPr>
        </p:nvSpPr>
        <p:spPr/>
        <p:txBody>
          <a:bodyPr/>
          <a:lstStyle/>
          <a:p>
            <a:pPr>
              <a:lnSpc>
                <a:spcPct val="85000"/>
              </a:lnSpc>
            </a:pPr>
            <a:r>
              <a:rPr lang="en-US" dirty="0"/>
              <a:t>C arrays allocated in row-major order</a:t>
            </a:r>
          </a:p>
          <a:p>
            <a:pPr lvl="1">
              <a:lnSpc>
                <a:spcPct val="90000"/>
              </a:lnSpc>
            </a:pPr>
            <a:r>
              <a:rPr lang="en-US" dirty="0"/>
              <a:t>each row in contiguous memory locations</a:t>
            </a:r>
          </a:p>
          <a:p>
            <a:pPr>
              <a:lnSpc>
                <a:spcPct val="85000"/>
              </a:lnSpc>
            </a:pPr>
            <a:r>
              <a:rPr lang="en-US" dirty="0"/>
              <a:t>Stepping through columns in one row:</a:t>
            </a:r>
          </a:p>
          <a:p>
            <a:pPr lvl="1">
              <a:lnSpc>
                <a:spcPct val="90000"/>
              </a:lnSpc>
            </a:pPr>
            <a:r>
              <a:rPr lang="en-US" b="0" dirty="0">
                <a:latin typeface="Courier New" charset="0"/>
              </a:rPr>
              <a:t>for (i = 0; i &lt; N; i++)</a:t>
            </a:r>
          </a:p>
          <a:p>
            <a:pPr lvl="2">
              <a:lnSpc>
                <a:spcPct val="97000"/>
              </a:lnSpc>
              <a:buFont typeface="Wingdings" charset="2"/>
              <a:buNone/>
            </a:pPr>
            <a:r>
              <a:rPr lang="en-US" sz="2000" b="0" dirty="0">
                <a:solidFill>
                  <a:schemeClr val="tx1"/>
                </a:solidFill>
                <a:latin typeface="Courier New" charset="0"/>
              </a:rPr>
              <a:t>sum += a[0][i];</a:t>
            </a:r>
          </a:p>
          <a:p>
            <a:pPr lvl="1">
              <a:lnSpc>
                <a:spcPct val="90000"/>
              </a:lnSpc>
            </a:pPr>
            <a:r>
              <a:rPr lang="en-US" dirty="0"/>
              <a:t>accesses successive elements</a:t>
            </a:r>
          </a:p>
          <a:p>
            <a:pPr lvl="1">
              <a:lnSpc>
                <a:spcPct val="90000"/>
              </a:lnSpc>
            </a:pPr>
            <a:r>
              <a:rPr lang="en-US" dirty="0"/>
              <a:t>if block size (B) &gt; </a:t>
            </a:r>
            <a:r>
              <a:rPr lang="en-US" dirty="0" smtClean="0"/>
              <a:t>8 bytes (i.e., larger than one array element) , then </a:t>
            </a:r>
            <a:r>
              <a:rPr lang="en-US" dirty="0"/>
              <a:t>exploit spatial locality</a:t>
            </a:r>
          </a:p>
          <a:p>
            <a:pPr lvl="2">
              <a:lnSpc>
                <a:spcPct val="97000"/>
              </a:lnSpc>
            </a:pPr>
            <a:r>
              <a:rPr lang="en-US" dirty="0"/>
              <a:t>compulsory miss rate = </a:t>
            </a:r>
            <a:r>
              <a:rPr lang="en-US" dirty="0" smtClean="0"/>
              <a:t>8 </a:t>
            </a:r>
            <a:r>
              <a:rPr lang="en-US" dirty="0"/>
              <a:t>bytes / B</a:t>
            </a:r>
          </a:p>
          <a:p>
            <a:pPr>
              <a:lnSpc>
                <a:spcPct val="85000"/>
              </a:lnSpc>
            </a:pPr>
            <a:r>
              <a:rPr lang="en-US" dirty="0"/>
              <a:t>Stepping through rows in one column:</a:t>
            </a:r>
          </a:p>
          <a:p>
            <a:pPr lvl="1">
              <a:lnSpc>
                <a:spcPct val="90000"/>
              </a:lnSpc>
            </a:pPr>
            <a:r>
              <a:rPr lang="en-US" b="0" dirty="0">
                <a:latin typeface="Courier New" charset="0"/>
              </a:rPr>
              <a:t>for (i = 0; i &lt; n; i++)</a:t>
            </a:r>
          </a:p>
          <a:p>
            <a:pPr lvl="2">
              <a:lnSpc>
                <a:spcPct val="97000"/>
              </a:lnSpc>
              <a:buFont typeface="Wingdings" charset="2"/>
              <a:buNone/>
            </a:pPr>
            <a:r>
              <a:rPr lang="en-US" sz="2000" b="0" dirty="0">
                <a:solidFill>
                  <a:schemeClr val="tx1"/>
                </a:solidFill>
                <a:latin typeface="Courier New" charset="0"/>
              </a:rPr>
              <a:t>sum += a[i][0];</a:t>
            </a:r>
          </a:p>
          <a:p>
            <a:pPr lvl="1">
              <a:lnSpc>
                <a:spcPct val="90000"/>
              </a:lnSpc>
            </a:pPr>
            <a:r>
              <a:rPr lang="en-US" dirty="0"/>
              <a:t>accesses distant elements</a:t>
            </a:r>
          </a:p>
          <a:p>
            <a:pPr lvl="1">
              <a:lnSpc>
                <a:spcPct val="90000"/>
              </a:lnSpc>
            </a:pPr>
            <a:r>
              <a:rPr lang="en-US" dirty="0"/>
              <a:t>no spatial locality!</a:t>
            </a:r>
          </a:p>
          <a:p>
            <a:pPr lvl="2">
              <a:lnSpc>
                <a:spcPct val="97000"/>
              </a:lnSpc>
            </a:pPr>
            <a:r>
              <a:rPr lang="en-US" dirty="0"/>
              <a:t>compulsory miss rate = 1 (i.e. 100%)</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smtClean="0"/>
              <a:t>Principle of Locality</a:t>
            </a:r>
            <a:endParaRPr lang="en-US" dirty="0"/>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smtClean="0">
                <a:solidFill>
                  <a:srgbClr val="C00000"/>
                </a:solidFill>
              </a:rPr>
              <a:t>Principle of Locality:</a:t>
            </a:r>
            <a:r>
              <a:rPr lang="en-US" dirty="0" smtClean="0"/>
              <a:t> </a:t>
            </a:r>
            <a:r>
              <a:rPr lang="en-GB" dirty="0" smtClean="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Recently referenced items are likely </a:t>
            </a:r>
            <a:br>
              <a:rPr lang="en-GB" dirty="0" smtClean="0"/>
            </a:br>
            <a:r>
              <a:rPr lang="en-GB" dirty="0" smtClean="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smtClean="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smtClean="0"/>
              <a:t>Items with nearby addresses tend </a:t>
            </a:r>
            <a:br>
              <a:rPr lang="en-GB" dirty="0" smtClean="0"/>
            </a:br>
            <a:r>
              <a:rPr lang="en-GB" dirty="0" smtClean="0"/>
              <a:t>to be referenced close together in time</a:t>
            </a:r>
          </a:p>
          <a:p>
            <a:pPr>
              <a:buNone/>
            </a:pPr>
            <a:endParaRPr lang="en-US" dirty="0" smtClean="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smtClean="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extLst>
      <p:ext uri="{BB962C8B-B14F-4D97-AF65-F5344CB8AC3E}">
        <p14:creationId xmlns:p14="http://schemas.microsoft.com/office/powerpoint/2010/main" val="31289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36" name="Rectangle 28"/>
          <p:cNvSpPr>
            <a:spLocks noGrp="1" noChangeArrowheads="1"/>
          </p:cNvSpPr>
          <p:nvPr>
            <p:ph type="title"/>
          </p:nvPr>
        </p:nvSpPr>
        <p:spPr/>
        <p:txBody>
          <a:bodyPr/>
          <a:lstStyle/>
          <a:p>
            <a:r>
              <a:rPr lang="en-US" smtClean="0"/>
              <a:t>Matrix Multiplication (ijk)</a:t>
            </a:r>
            <a:endParaRPr lang="en-US"/>
          </a:p>
        </p:txBody>
      </p:sp>
      <p:sp>
        <p:nvSpPr>
          <p:cNvPr id="171011" name="Rectangle 3"/>
          <p:cNvSpPr>
            <a:spLocks noChangeArrowheads="1"/>
          </p:cNvSpPr>
          <p:nvPr/>
        </p:nvSpPr>
        <p:spPr bwMode="auto">
          <a:xfrm>
            <a:off x="527050" y="1765300"/>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ijk</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sum = 0.0;</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a:solidFill>
                  <a:srgbClr val="FF0000"/>
                </a:solidFill>
                <a:latin typeface="Courier New" charset="0"/>
              </a:rPr>
              <a:t>sum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b[k][j</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r>
              <a:rPr lang="en-US" sz="1800" dirty="0" err="1">
                <a:latin typeface="Courier New" charset="0"/>
              </a:rPr>
              <a:t>c[i][j</a:t>
            </a:r>
            <a:r>
              <a:rPr lang="en-US" sz="1800" dirty="0">
                <a:latin typeface="Courier New" charset="0"/>
              </a:rPr>
              <a:t>] = sum;</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1012" name="Rectangle 4"/>
          <p:cNvSpPr>
            <a:spLocks noChangeArrowheads="1"/>
          </p:cNvSpPr>
          <p:nvPr/>
        </p:nvSpPr>
        <p:spPr bwMode="auto">
          <a:xfrm>
            <a:off x="54927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3" name="Rectangle 5"/>
          <p:cNvSpPr>
            <a:spLocks noChangeArrowheads="1"/>
          </p:cNvSpPr>
          <p:nvPr/>
        </p:nvSpPr>
        <p:spPr bwMode="auto">
          <a:xfrm>
            <a:off x="6711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4" name="Rectangle 6"/>
          <p:cNvSpPr>
            <a:spLocks noChangeArrowheads="1"/>
          </p:cNvSpPr>
          <p:nvPr/>
        </p:nvSpPr>
        <p:spPr bwMode="auto">
          <a:xfrm>
            <a:off x="7854950" y="258762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5" name="Rectangle 7"/>
          <p:cNvSpPr>
            <a:spLocks noChangeArrowheads="1"/>
          </p:cNvSpPr>
          <p:nvPr/>
        </p:nvSpPr>
        <p:spPr bwMode="auto">
          <a:xfrm>
            <a:off x="5624513" y="316865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1016" name="Rectangle 8"/>
          <p:cNvSpPr>
            <a:spLocks noChangeArrowheads="1"/>
          </p:cNvSpPr>
          <p:nvPr/>
        </p:nvSpPr>
        <p:spPr bwMode="auto">
          <a:xfrm>
            <a:off x="6843713" y="316865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1017" name="Rectangle 9"/>
          <p:cNvSpPr>
            <a:spLocks noChangeArrowheads="1"/>
          </p:cNvSpPr>
          <p:nvPr/>
        </p:nvSpPr>
        <p:spPr bwMode="auto">
          <a:xfrm>
            <a:off x="7986713" y="316865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1018" name="Line 10"/>
          <p:cNvSpPr>
            <a:spLocks noChangeShapeType="1"/>
          </p:cNvSpPr>
          <p:nvPr/>
        </p:nvSpPr>
        <p:spPr bwMode="auto">
          <a:xfrm>
            <a:off x="6934200" y="2593975"/>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19" name="Line 11"/>
          <p:cNvSpPr>
            <a:spLocks noChangeShapeType="1"/>
          </p:cNvSpPr>
          <p:nvPr/>
        </p:nvSpPr>
        <p:spPr bwMode="auto">
          <a:xfrm>
            <a:off x="5499100" y="296227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20" name="Rectangle 12"/>
          <p:cNvSpPr>
            <a:spLocks noChangeArrowheads="1"/>
          </p:cNvSpPr>
          <p:nvPr/>
        </p:nvSpPr>
        <p:spPr bwMode="auto">
          <a:xfrm>
            <a:off x="6081713" y="278765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1021" name="Rectangle 13"/>
          <p:cNvSpPr>
            <a:spLocks noChangeArrowheads="1"/>
          </p:cNvSpPr>
          <p:nvPr/>
        </p:nvSpPr>
        <p:spPr bwMode="auto">
          <a:xfrm>
            <a:off x="6691313" y="225425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1022" name="Rectangle 14"/>
          <p:cNvSpPr>
            <a:spLocks noChangeArrowheads="1"/>
          </p:cNvSpPr>
          <p:nvPr/>
        </p:nvSpPr>
        <p:spPr bwMode="auto">
          <a:xfrm>
            <a:off x="8013700" y="289877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23" name="Rectangle 15"/>
          <p:cNvSpPr>
            <a:spLocks noChangeArrowheads="1"/>
          </p:cNvSpPr>
          <p:nvPr/>
        </p:nvSpPr>
        <p:spPr bwMode="auto">
          <a:xfrm>
            <a:off x="7834313" y="2559050"/>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1024" name="Rectangle 16"/>
          <p:cNvSpPr>
            <a:spLocks noChangeArrowheads="1"/>
          </p:cNvSpPr>
          <p:nvPr/>
        </p:nvSpPr>
        <p:spPr bwMode="auto">
          <a:xfrm>
            <a:off x="5395913" y="179705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Inner loop:</a:t>
            </a:r>
          </a:p>
        </p:txBody>
      </p:sp>
      <p:sp>
        <p:nvSpPr>
          <p:cNvPr id="171026" name="Rectangle 18"/>
          <p:cNvSpPr>
            <a:spLocks noChangeArrowheads="1"/>
          </p:cNvSpPr>
          <p:nvPr/>
        </p:nvSpPr>
        <p:spPr bwMode="auto">
          <a:xfrm>
            <a:off x="6434138" y="425608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Column-</a:t>
            </a:r>
          </a:p>
          <a:p>
            <a:pPr algn="l">
              <a:lnSpc>
                <a:spcPct val="100000"/>
              </a:lnSpc>
            </a:pPr>
            <a:r>
              <a:rPr lang="en-US" sz="2000" b="0">
                <a:latin typeface="Calibri"/>
                <a:cs typeface="Calibri"/>
              </a:rPr>
              <a:t>wise</a:t>
            </a:r>
          </a:p>
        </p:txBody>
      </p:sp>
      <p:sp>
        <p:nvSpPr>
          <p:cNvPr id="171027" name="Line 19"/>
          <p:cNvSpPr>
            <a:spLocks noChangeShapeType="1"/>
          </p:cNvSpPr>
          <p:nvPr/>
        </p:nvSpPr>
        <p:spPr bwMode="auto">
          <a:xfrm flipV="1">
            <a:off x="6991351" y="359251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28" name="Rectangle 20"/>
          <p:cNvSpPr>
            <a:spLocks noChangeArrowheads="1"/>
          </p:cNvSpPr>
          <p:nvPr/>
        </p:nvSpPr>
        <p:spPr bwMode="auto">
          <a:xfrm>
            <a:off x="5214938" y="4256088"/>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Row-wise</a:t>
            </a:r>
          </a:p>
        </p:txBody>
      </p:sp>
      <p:sp>
        <p:nvSpPr>
          <p:cNvPr id="171029" name="Line 21"/>
          <p:cNvSpPr>
            <a:spLocks noChangeShapeType="1"/>
          </p:cNvSpPr>
          <p:nvPr/>
        </p:nvSpPr>
        <p:spPr bwMode="auto">
          <a:xfrm flipV="1">
            <a:off x="5772150"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1" name="Rectangle 23"/>
          <p:cNvSpPr>
            <a:spLocks noChangeArrowheads="1"/>
          </p:cNvSpPr>
          <p:nvPr/>
        </p:nvSpPr>
        <p:spPr bwMode="auto">
          <a:xfrm>
            <a:off x="7808266" y="4256088"/>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Fixed</a:t>
            </a:r>
          </a:p>
        </p:txBody>
      </p:sp>
      <p:sp>
        <p:nvSpPr>
          <p:cNvPr id="171032" name="Line 24"/>
          <p:cNvSpPr>
            <a:spLocks noChangeShapeType="1"/>
          </p:cNvSpPr>
          <p:nvPr/>
        </p:nvSpPr>
        <p:spPr bwMode="auto">
          <a:xfrm flipV="1">
            <a:off x="8147051" y="359251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9" name="Rectangle 31"/>
          <p:cNvSpPr>
            <a:spLocks noChangeArrowheads="1"/>
          </p:cNvSpPr>
          <p:nvPr/>
        </p:nvSpPr>
        <p:spPr bwMode="auto">
          <a:xfrm>
            <a:off x="290513" y="4964113"/>
            <a:ext cx="5073650" cy="1217612"/>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a:t>
            </a:r>
            <a:r>
              <a:rPr lang="en-US" b="0" u="sng" dirty="0" smtClean="0">
                <a:latin typeface="Calibri"/>
                <a:cs typeface="Calibri"/>
              </a:rPr>
              <a:t>per inner loop iteration</a:t>
            </a:r>
            <a:r>
              <a:rPr lang="en-US" sz="2400" b="0" u="sng" dirty="0" smtClean="0">
                <a:latin typeface="Calibri"/>
                <a:cs typeface="Calibri"/>
              </a:rPr>
              <a:t>:</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59" name="Rectangle 27"/>
          <p:cNvSpPr>
            <a:spLocks noGrp="1" noChangeArrowheads="1"/>
          </p:cNvSpPr>
          <p:nvPr>
            <p:ph type="title"/>
          </p:nvPr>
        </p:nvSpPr>
        <p:spPr/>
        <p:txBody>
          <a:bodyPr/>
          <a:lstStyle/>
          <a:p>
            <a:r>
              <a:rPr lang="en-US"/>
              <a:t>Matrix Multiplication (jik)</a:t>
            </a:r>
          </a:p>
        </p:txBody>
      </p:sp>
      <p:sp>
        <p:nvSpPr>
          <p:cNvPr id="172035" name="Rectangle 3"/>
          <p:cNvSpPr>
            <a:spLocks noChangeArrowheads="1"/>
          </p:cNvSpPr>
          <p:nvPr/>
        </p:nvSpPr>
        <p:spPr bwMode="auto">
          <a:xfrm>
            <a:off x="300038" y="1779588"/>
            <a:ext cx="47212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jik */</a:t>
            </a:r>
          </a:p>
          <a:p>
            <a:pPr algn="l">
              <a:lnSpc>
                <a:spcPct val="65000"/>
              </a:lnSpc>
              <a:spcBef>
                <a:spcPct val="50000"/>
              </a:spcBef>
            </a:pPr>
            <a:r>
              <a:rPr lang="en-US" sz="1800">
                <a:latin typeface="Courier New" charset="0"/>
              </a:rPr>
              <a:t>for (j=0; j&lt;n; j++) {</a:t>
            </a:r>
          </a:p>
          <a:p>
            <a:pPr algn="l">
              <a:lnSpc>
                <a:spcPct val="65000"/>
              </a:lnSpc>
              <a:spcBef>
                <a:spcPct val="50000"/>
              </a:spcBef>
            </a:pPr>
            <a:r>
              <a:rPr lang="en-US" sz="1800">
                <a:latin typeface="Courier New" charset="0"/>
              </a:rPr>
              <a:t>  for (i=0; i&lt;n; i++) {</a:t>
            </a:r>
          </a:p>
          <a:p>
            <a:pPr algn="l">
              <a:lnSpc>
                <a:spcPct val="65000"/>
              </a:lnSpc>
              <a:spcBef>
                <a:spcPct val="50000"/>
              </a:spcBef>
            </a:pPr>
            <a:r>
              <a:rPr lang="en-US" sz="1800">
                <a:latin typeface="Courier New" charset="0"/>
              </a:rPr>
              <a:t>    sum = 0.0;</a:t>
            </a:r>
          </a:p>
          <a:p>
            <a:pPr algn="l">
              <a:lnSpc>
                <a:spcPct val="65000"/>
              </a:lnSpc>
              <a:spcBef>
                <a:spcPct val="50000"/>
              </a:spcBef>
            </a:pPr>
            <a:r>
              <a:rPr lang="en-US" sz="1800">
                <a:latin typeface="Courier New" charset="0"/>
              </a:rPr>
              <a:t>    for (k=0; k&lt;n; k++)</a:t>
            </a:r>
          </a:p>
          <a:p>
            <a:pPr algn="l">
              <a:lnSpc>
                <a:spcPct val="65000"/>
              </a:lnSpc>
              <a:spcBef>
                <a:spcPct val="50000"/>
              </a:spcBef>
            </a:pPr>
            <a:r>
              <a:rPr lang="en-US" sz="1800">
                <a:latin typeface="Courier New" charset="0"/>
              </a:rPr>
              <a:t>      </a:t>
            </a:r>
            <a:r>
              <a:rPr lang="en-US" sz="1800">
                <a:solidFill>
                  <a:srgbClr val="FF0000"/>
                </a:solidFill>
                <a:latin typeface="Courier New" charset="0"/>
              </a:rPr>
              <a:t>sum += a[i][k] * b[k][j];</a:t>
            </a:r>
          </a:p>
          <a:p>
            <a:pPr algn="l">
              <a:lnSpc>
                <a:spcPct val="65000"/>
              </a:lnSpc>
              <a:spcBef>
                <a:spcPct val="50000"/>
              </a:spcBef>
            </a:pPr>
            <a:r>
              <a:rPr lang="en-US" sz="1800">
                <a:latin typeface="Courier New" charset="0"/>
              </a:rPr>
              <a:t>    c[i][j] = sum</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p:txBody>
      </p:sp>
      <p:sp>
        <p:nvSpPr>
          <p:cNvPr id="172036" name="Rectangle 4"/>
          <p:cNvSpPr>
            <a:spLocks noChangeArrowheads="1"/>
          </p:cNvSpPr>
          <p:nvPr/>
        </p:nvSpPr>
        <p:spPr bwMode="auto">
          <a:xfrm>
            <a:off x="55689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7" name="Rectangle 5"/>
          <p:cNvSpPr>
            <a:spLocks noChangeArrowheads="1"/>
          </p:cNvSpPr>
          <p:nvPr/>
        </p:nvSpPr>
        <p:spPr bwMode="auto">
          <a:xfrm>
            <a:off x="6788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8" name="Rectangle 6"/>
          <p:cNvSpPr>
            <a:spLocks noChangeArrowheads="1"/>
          </p:cNvSpPr>
          <p:nvPr/>
        </p:nvSpPr>
        <p:spPr bwMode="auto">
          <a:xfrm>
            <a:off x="7931150" y="265430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9" name="Rectangle 7"/>
          <p:cNvSpPr>
            <a:spLocks noChangeArrowheads="1"/>
          </p:cNvSpPr>
          <p:nvPr/>
        </p:nvSpPr>
        <p:spPr bwMode="auto">
          <a:xfrm>
            <a:off x="5700713" y="3235325"/>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2040" name="Rectangle 8"/>
          <p:cNvSpPr>
            <a:spLocks noChangeArrowheads="1"/>
          </p:cNvSpPr>
          <p:nvPr/>
        </p:nvSpPr>
        <p:spPr bwMode="auto">
          <a:xfrm>
            <a:off x="6919913" y="3235325"/>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2041" name="Rectangle 9"/>
          <p:cNvSpPr>
            <a:spLocks noChangeArrowheads="1"/>
          </p:cNvSpPr>
          <p:nvPr/>
        </p:nvSpPr>
        <p:spPr bwMode="auto">
          <a:xfrm>
            <a:off x="8077200" y="3235325"/>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C</a:t>
            </a:r>
          </a:p>
        </p:txBody>
      </p:sp>
      <p:sp>
        <p:nvSpPr>
          <p:cNvPr id="172042" name="Line 10"/>
          <p:cNvSpPr>
            <a:spLocks noChangeShapeType="1"/>
          </p:cNvSpPr>
          <p:nvPr/>
        </p:nvSpPr>
        <p:spPr bwMode="auto">
          <a:xfrm>
            <a:off x="7010400" y="2660650"/>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3" name="Line 11"/>
          <p:cNvSpPr>
            <a:spLocks noChangeShapeType="1"/>
          </p:cNvSpPr>
          <p:nvPr/>
        </p:nvSpPr>
        <p:spPr bwMode="auto">
          <a:xfrm>
            <a:off x="5575300" y="3028950"/>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4" name="Rectangle 12"/>
          <p:cNvSpPr>
            <a:spLocks noChangeArrowheads="1"/>
          </p:cNvSpPr>
          <p:nvPr/>
        </p:nvSpPr>
        <p:spPr bwMode="auto">
          <a:xfrm>
            <a:off x="6157913" y="2854325"/>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2045" name="Rectangle 13"/>
          <p:cNvSpPr>
            <a:spLocks noChangeArrowheads="1"/>
          </p:cNvSpPr>
          <p:nvPr/>
        </p:nvSpPr>
        <p:spPr bwMode="auto">
          <a:xfrm>
            <a:off x="6767513" y="2320925"/>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2046" name="Rectangle 14"/>
          <p:cNvSpPr>
            <a:spLocks noChangeArrowheads="1"/>
          </p:cNvSpPr>
          <p:nvPr/>
        </p:nvSpPr>
        <p:spPr bwMode="auto">
          <a:xfrm>
            <a:off x="8089900" y="296545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47" name="Rectangle 15"/>
          <p:cNvSpPr>
            <a:spLocks noChangeArrowheads="1"/>
          </p:cNvSpPr>
          <p:nvPr/>
        </p:nvSpPr>
        <p:spPr bwMode="auto">
          <a:xfrm>
            <a:off x="7910513" y="2625725"/>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(i,j)</a:t>
            </a:r>
          </a:p>
        </p:txBody>
      </p:sp>
      <p:sp>
        <p:nvSpPr>
          <p:cNvPr id="172048" name="Rectangle 16"/>
          <p:cNvSpPr>
            <a:spLocks noChangeArrowheads="1"/>
          </p:cNvSpPr>
          <p:nvPr/>
        </p:nvSpPr>
        <p:spPr bwMode="auto">
          <a:xfrm>
            <a:off x="5548313" y="1787525"/>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2050" name="Rectangle 18"/>
          <p:cNvSpPr>
            <a:spLocks noChangeArrowheads="1"/>
          </p:cNvSpPr>
          <p:nvPr/>
        </p:nvSpPr>
        <p:spPr bwMode="auto">
          <a:xfrm>
            <a:off x="5334000" y="4244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Row-wise</a:t>
            </a:r>
          </a:p>
        </p:txBody>
      </p:sp>
      <p:sp>
        <p:nvSpPr>
          <p:cNvPr id="172051" name="Line 19"/>
          <p:cNvSpPr>
            <a:spLocks noChangeShapeType="1"/>
          </p:cNvSpPr>
          <p:nvPr/>
        </p:nvSpPr>
        <p:spPr bwMode="auto">
          <a:xfrm flipV="1">
            <a:off x="5891213"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3" name="Rectangle 21"/>
          <p:cNvSpPr>
            <a:spLocks noChangeArrowheads="1"/>
          </p:cNvSpPr>
          <p:nvPr/>
        </p:nvSpPr>
        <p:spPr bwMode="auto">
          <a:xfrm>
            <a:off x="6535738" y="4244975"/>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2054" name="Line 22"/>
          <p:cNvSpPr>
            <a:spLocks noChangeShapeType="1"/>
          </p:cNvSpPr>
          <p:nvPr/>
        </p:nvSpPr>
        <p:spPr bwMode="auto">
          <a:xfrm flipV="1">
            <a:off x="7092951" y="35814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6" name="Rectangle 24"/>
          <p:cNvSpPr>
            <a:spLocks noChangeArrowheads="1"/>
          </p:cNvSpPr>
          <p:nvPr/>
        </p:nvSpPr>
        <p:spPr bwMode="auto">
          <a:xfrm>
            <a:off x="7884466" y="4244975"/>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2057" name="Line 25"/>
          <p:cNvSpPr>
            <a:spLocks noChangeShapeType="1"/>
          </p:cNvSpPr>
          <p:nvPr/>
        </p:nvSpPr>
        <p:spPr bwMode="auto">
          <a:xfrm flipV="1">
            <a:off x="8223251" y="3587750"/>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8" name="Rectangle 26"/>
          <p:cNvSpPr>
            <a:spLocks noChangeArrowheads="1"/>
          </p:cNvSpPr>
          <p:nvPr/>
        </p:nvSpPr>
        <p:spPr bwMode="auto">
          <a:xfrm>
            <a:off x="444500" y="4868863"/>
            <a:ext cx="5446713"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per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0.25	1.0	0.0</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83" name="Rectangle 27"/>
          <p:cNvSpPr>
            <a:spLocks noGrp="1" noChangeArrowheads="1"/>
          </p:cNvSpPr>
          <p:nvPr>
            <p:ph type="title"/>
          </p:nvPr>
        </p:nvSpPr>
        <p:spPr/>
        <p:txBody>
          <a:bodyPr/>
          <a:lstStyle/>
          <a:p>
            <a:r>
              <a:rPr lang="en-US"/>
              <a:t>Matrix Multiplication (kij)</a:t>
            </a:r>
          </a:p>
        </p:txBody>
      </p:sp>
      <p:sp>
        <p:nvSpPr>
          <p:cNvPr id="173059" name="Rectangle 3"/>
          <p:cNvSpPr>
            <a:spLocks noChangeArrowheads="1"/>
          </p:cNvSpPr>
          <p:nvPr/>
        </p:nvSpPr>
        <p:spPr bwMode="auto">
          <a:xfrm>
            <a:off x="452438" y="1770063"/>
            <a:ext cx="4264025" cy="2834366"/>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kij */</a:t>
            </a:r>
          </a:p>
          <a:p>
            <a:pPr algn="l">
              <a:lnSpc>
                <a:spcPct val="65000"/>
              </a:lnSpc>
              <a:spcBef>
                <a:spcPct val="50000"/>
              </a:spcBef>
            </a:pPr>
            <a:r>
              <a:rPr lang="en-US" sz="1800">
                <a:latin typeface="Courier New" charset="0"/>
              </a:rPr>
              <a:t>for (k=0; k&lt;n; k++) {</a:t>
            </a:r>
          </a:p>
          <a:p>
            <a:pPr algn="l">
              <a:lnSpc>
                <a:spcPct val="65000"/>
              </a:lnSpc>
              <a:spcBef>
                <a:spcPct val="50000"/>
              </a:spcBef>
            </a:pPr>
            <a:r>
              <a:rPr lang="en-US" sz="1800">
                <a:latin typeface="Courier New" charset="0"/>
              </a:rPr>
              <a:t>  for (i=0; i&lt;n; i++) {</a:t>
            </a:r>
          </a:p>
          <a:p>
            <a:pPr algn="l">
              <a:lnSpc>
                <a:spcPct val="65000"/>
              </a:lnSpc>
              <a:spcBef>
                <a:spcPct val="50000"/>
              </a:spcBef>
            </a:pPr>
            <a:r>
              <a:rPr lang="en-US" sz="1800">
                <a:latin typeface="Courier New" charset="0"/>
              </a:rPr>
              <a:t>    r = a[i][k];</a:t>
            </a:r>
          </a:p>
          <a:p>
            <a:pPr algn="l">
              <a:lnSpc>
                <a:spcPct val="65000"/>
              </a:lnSpc>
              <a:spcBef>
                <a:spcPct val="50000"/>
              </a:spcBef>
            </a:pPr>
            <a:r>
              <a:rPr lang="en-US" sz="1800">
                <a:latin typeface="Courier New" charset="0"/>
              </a:rPr>
              <a:t>    for (j=0; j&lt;n; j++)</a:t>
            </a:r>
          </a:p>
          <a:p>
            <a:pPr algn="l">
              <a:lnSpc>
                <a:spcPct val="65000"/>
              </a:lnSpc>
              <a:spcBef>
                <a:spcPct val="50000"/>
              </a:spcBef>
            </a:pPr>
            <a:r>
              <a:rPr lang="en-US" sz="1800">
                <a:latin typeface="Courier New" charset="0"/>
              </a:rPr>
              <a:t>      </a:t>
            </a:r>
            <a:r>
              <a:rPr lang="en-US" sz="1800">
                <a:solidFill>
                  <a:srgbClr val="FF0000"/>
                </a:solidFill>
                <a:latin typeface="Courier New" charset="0"/>
              </a:rPr>
              <a:t>c[i][j] += r * b[k][j];</a:t>
            </a:r>
            <a:r>
              <a:rPr lang="en-US" sz="1800">
                <a:latin typeface="Courier New" charset="0"/>
              </a:rPr>
              <a:t>   </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a:p>
            <a:pPr algn="l">
              <a:lnSpc>
                <a:spcPct val="65000"/>
              </a:lnSpc>
              <a:spcBef>
                <a:spcPct val="50000"/>
              </a:spcBef>
            </a:pPr>
            <a:endParaRPr lang="en-US" sz="1800">
              <a:latin typeface="Courier New" charset="0"/>
            </a:endParaRPr>
          </a:p>
        </p:txBody>
      </p:sp>
      <p:sp>
        <p:nvSpPr>
          <p:cNvPr id="173060"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1"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2"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3"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3064"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3065"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3066"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3067"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68" name="Rectangle 12"/>
          <p:cNvSpPr>
            <a:spLocks noChangeArrowheads="1"/>
          </p:cNvSpPr>
          <p:nvPr/>
        </p:nvSpPr>
        <p:spPr bwMode="auto">
          <a:xfrm>
            <a:off x="5422900" y="2765425"/>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9" name="Rectangle 13"/>
          <p:cNvSpPr>
            <a:spLocks noChangeArrowheads="1"/>
          </p:cNvSpPr>
          <p:nvPr/>
        </p:nvSpPr>
        <p:spPr bwMode="auto">
          <a:xfrm>
            <a:off x="5289669"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i,k</a:t>
            </a:r>
            <a:r>
              <a:rPr lang="en-US" sz="2000" b="0" dirty="0">
                <a:latin typeface="Calibri"/>
                <a:cs typeface="Calibri"/>
              </a:rPr>
              <a:t>)</a:t>
            </a:r>
          </a:p>
        </p:txBody>
      </p:sp>
      <p:sp>
        <p:nvSpPr>
          <p:cNvPr id="173070"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3071"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72"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3074" name="Rectangle 18"/>
          <p:cNvSpPr>
            <a:spLocks noChangeArrowheads="1"/>
          </p:cNvSpPr>
          <p:nvPr/>
        </p:nvSpPr>
        <p:spPr bwMode="auto">
          <a:xfrm>
            <a:off x="6324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5"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77" name="Rectangle 21"/>
          <p:cNvSpPr>
            <a:spLocks noChangeArrowheads="1"/>
          </p:cNvSpPr>
          <p:nvPr/>
        </p:nvSpPr>
        <p:spPr bwMode="auto">
          <a:xfrm>
            <a:off x="7467600" y="38639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Row-wise</a:t>
            </a:r>
          </a:p>
        </p:txBody>
      </p:sp>
      <p:sp>
        <p:nvSpPr>
          <p:cNvPr id="173078"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0" name="Rectangle 24"/>
          <p:cNvSpPr>
            <a:spLocks noChangeArrowheads="1"/>
          </p:cNvSpPr>
          <p:nvPr/>
        </p:nvSpPr>
        <p:spPr bwMode="auto">
          <a:xfrm>
            <a:off x="5293666" y="38719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3081" name="Line 25"/>
          <p:cNvSpPr>
            <a:spLocks noChangeShapeType="1"/>
          </p:cNvSpPr>
          <p:nvPr/>
        </p:nvSpPr>
        <p:spPr bwMode="auto">
          <a:xfrm flipV="1">
            <a:off x="5632451"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2"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a:t>
            </a:r>
            <a:r>
              <a:rPr lang="en-US" sz="2400" b="0" u="sng" dirty="0" smtClean="0">
                <a:latin typeface="Calibri"/>
                <a:cs typeface="Calibri"/>
              </a:rPr>
              <a:t> inner loop iteration:</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7" name="Rectangle 27"/>
          <p:cNvSpPr>
            <a:spLocks noGrp="1" noChangeArrowheads="1"/>
          </p:cNvSpPr>
          <p:nvPr>
            <p:ph type="title"/>
          </p:nvPr>
        </p:nvSpPr>
        <p:spPr/>
        <p:txBody>
          <a:bodyPr/>
          <a:lstStyle/>
          <a:p>
            <a:r>
              <a:rPr lang="en-US"/>
              <a:t>Matrix Multiplication (ikj)</a:t>
            </a:r>
          </a:p>
        </p:txBody>
      </p:sp>
      <p:sp>
        <p:nvSpPr>
          <p:cNvPr id="174083" name="Rectangle 3"/>
          <p:cNvSpPr>
            <a:spLocks noChangeArrowheads="1"/>
          </p:cNvSpPr>
          <p:nvPr/>
        </p:nvSpPr>
        <p:spPr bwMode="auto">
          <a:xfrm>
            <a:off x="490538" y="1757363"/>
            <a:ext cx="43148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ikj */</a:t>
            </a:r>
          </a:p>
          <a:p>
            <a:pPr algn="l">
              <a:lnSpc>
                <a:spcPct val="65000"/>
              </a:lnSpc>
              <a:spcBef>
                <a:spcPct val="50000"/>
              </a:spcBef>
            </a:pPr>
            <a:r>
              <a:rPr lang="en-US" sz="1800">
                <a:latin typeface="Courier New" charset="0"/>
              </a:rPr>
              <a:t>for (i=0; i&lt;n; i++) {</a:t>
            </a:r>
          </a:p>
          <a:p>
            <a:pPr algn="l">
              <a:lnSpc>
                <a:spcPct val="65000"/>
              </a:lnSpc>
              <a:spcBef>
                <a:spcPct val="50000"/>
              </a:spcBef>
            </a:pPr>
            <a:r>
              <a:rPr lang="en-US" sz="1800">
                <a:latin typeface="Courier New" charset="0"/>
              </a:rPr>
              <a:t>  for (k=0; k&lt;n; k++) {</a:t>
            </a:r>
          </a:p>
          <a:p>
            <a:pPr algn="l">
              <a:lnSpc>
                <a:spcPct val="65000"/>
              </a:lnSpc>
              <a:spcBef>
                <a:spcPct val="50000"/>
              </a:spcBef>
            </a:pPr>
            <a:r>
              <a:rPr lang="en-US" sz="1800">
                <a:latin typeface="Courier New" charset="0"/>
              </a:rPr>
              <a:t>    r = a[i][k];</a:t>
            </a:r>
          </a:p>
          <a:p>
            <a:pPr algn="l">
              <a:lnSpc>
                <a:spcPct val="65000"/>
              </a:lnSpc>
              <a:spcBef>
                <a:spcPct val="50000"/>
              </a:spcBef>
            </a:pPr>
            <a:r>
              <a:rPr lang="en-US" sz="1800">
                <a:latin typeface="Courier New" charset="0"/>
              </a:rPr>
              <a:t>    for (j=0; j&lt;n; j++)</a:t>
            </a:r>
          </a:p>
          <a:p>
            <a:pPr algn="l">
              <a:lnSpc>
                <a:spcPct val="65000"/>
              </a:lnSpc>
              <a:spcBef>
                <a:spcPct val="50000"/>
              </a:spcBef>
            </a:pPr>
            <a:r>
              <a:rPr lang="en-US" sz="1800">
                <a:latin typeface="Courier New" charset="0"/>
              </a:rPr>
              <a:t>      </a:t>
            </a:r>
            <a:r>
              <a:rPr lang="en-US" sz="1800">
                <a:solidFill>
                  <a:srgbClr val="FF0000"/>
                </a:solidFill>
                <a:latin typeface="Courier New" charset="0"/>
              </a:rPr>
              <a:t>c[i][j] += r * b[k][j];</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a:t>
            </a:r>
          </a:p>
        </p:txBody>
      </p:sp>
      <p:sp>
        <p:nvSpPr>
          <p:cNvPr id="174084" name="Rectangle 4"/>
          <p:cNvSpPr>
            <a:spLocks noChangeArrowheads="1"/>
          </p:cNvSpPr>
          <p:nvPr/>
        </p:nvSpPr>
        <p:spPr bwMode="auto">
          <a:xfrm>
            <a:off x="53403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5" name="Rectangle 5"/>
          <p:cNvSpPr>
            <a:spLocks noChangeArrowheads="1"/>
          </p:cNvSpPr>
          <p:nvPr/>
        </p:nvSpPr>
        <p:spPr bwMode="auto">
          <a:xfrm>
            <a:off x="65595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6" name="Rectangle 6"/>
          <p:cNvSpPr>
            <a:spLocks noChangeArrowheads="1"/>
          </p:cNvSpPr>
          <p:nvPr/>
        </p:nvSpPr>
        <p:spPr bwMode="auto">
          <a:xfrm>
            <a:off x="7727950" y="23780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7"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4088"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4089"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4090" name="Rectangle 10"/>
          <p:cNvSpPr>
            <a:spLocks noChangeArrowheads="1"/>
          </p:cNvSpPr>
          <p:nvPr/>
        </p:nvSpPr>
        <p:spPr bwMode="auto">
          <a:xfrm>
            <a:off x="8316913" y="2578100"/>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a:t>
            </a:r>
          </a:p>
        </p:txBody>
      </p:sp>
      <p:sp>
        <p:nvSpPr>
          <p:cNvPr id="174091" name="Line 11"/>
          <p:cNvSpPr>
            <a:spLocks noChangeShapeType="1"/>
          </p:cNvSpPr>
          <p:nvPr/>
        </p:nvSpPr>
        <p:spPr bwMode="auto">
          <a:xfrm>
            <a:off x="7734300" y="27527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2" name="Rectangle 12"/>
          <p:cNvSpPr>
            <a:spLocks noChangeArrowheads="1"/>
          </p:cNvSpPr>
          <p:nvPr/>
        </p:nvSpPr>
        <p:spPr bwMode="auto">
          <a:xfrm>
            <a:off x="5422900" y="27654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93" name="Rectangle 13"/>
          <p:cNvSpPr>
            <a:spLocks noChangeArrowheads="1"/>
          </p:cNvSpPr>
          <p:nvPr/>
        </p:nvSpPr>
        <p:spPr bwMode="auto">
          <a:xfrm>
            <a:off x="5272088" y="2349500"/>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(i,k)</a:t>
            </a:r>
          </a:p>
        </p:txBody>
      </p:sp>
      <p:sp>
        <p:nvSpPr>
          <p:cNvPr id="174094" name="Rectangle 14"/>
          <p:cNvSpPr>
            <a:spLocks noChangeArrowheads="1"/>
          </p:cNvSpPr>
          <p:nvPr/>
        </p:nvSpPr>
        <p:spPr bwMode="auto">
          <a:xfrm>
            <a:off x="7148513" y="23495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4095" name="Line 15"/>
          <p:cNvSpPr>
            <a:spLocks noChangeShapeType="1"/>
          </p:cNvSpPr>
          <p:nvPr/>
        </p:nvSpPr>
        <p:spPr bwMode="auto">
          <a:xfrm>
            <a:off x="6565900" y="2524125"/>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6" name="Rectangle 16"/>
          <p:cNvSpPr>
            <a:spLocks noChangeArrowheads="1"/>
          </p:cNvSpPr>
          <p:nvPr/>
        </p:nvSpPr>
        <p:spPr bwMode="auto">
          <a:xfrm>
            <a:off x="5383213" y="18161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4098" name="Rectangle 18"/>
          <p:cNvSpPr>
            <a:spLocks noChangeArrowheads="1"/>
          </p:cNvSpPr>
          <p:nvPr/>
        </p:nvSpPr>
        <p:spPr bwMode="auto">
          <a:xfrm>
            <a:off x="6324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099" name="Line 19"/>
          <p:cNvSpPr>
            <a:spLocks noChangeShapeType="1"/>
          </p:cNvSpPr>
          <p:nvPr/>
        </p:nvSpPr>
        <p:spPr bwMode="auto">
          <a:xfrm flipV="1">
            <a:off x="6881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1" name="Rectangle 21"/>
          <p:cNvSpPr>
            <a:spLocks noChangeArrowheads="1"/>
          </p:cNvSpPr>
          <p:nvPr/>
        </p:nvSpPr>
        <p:spPr bwMode="auto">
          <a:xfrm>
            <a:off x="7467600" y="4016375"/>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Row-wise</a:t>
            </a:r>
          </a:p>
        </p:txBody>
      </p:sp>
      <p:sp>
        <p:nvSpPr>
          <p:cNvPr id="174102" name="Line 22"/>
          <p:cNvSpPr>
            <a:spLocks noChangeShapeType="1"/>
          </p:cNvSpPr>
          <p:nvPr/>
        </p:nvSpPr>
        <p:spPr bwMode="auto">
          <a:xfrm flipV="1">
            <a:off x="8024813" y="3352800"/>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4" name="Rectangle 24"/>
          <p:cNvSpPr>
            <a:spLocks noChangeArrowheads="1"/>
          </p:cNvSpPr>
          <p:nvPr/>
        </p:nvSpPr>
        <p:spPr bwMode="auto">
          <a:xfrm>
            <a:off x="5227638" y="402431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Fixed</a:t>
            </a:r>
          </a:p>
        </p:txBody>
      </p:sp>
      <p:sp>
        <p:nvSpPr>
          <p:cNvPr id="174105" name="Line 25"/>
          <p:cNvSpPr>
            <a:spLocks noChangeShapeType="1"/>
          </p:cNvSpPr>
          <p:nvPr/>
        </p:nvSpPr>
        <p:spPr bwMode="auto">
          <a:xfrm flipV="1">
            <a:off x="5632450" y="3360738"/>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6" name="Rectangle 26"/>
          <p:cNvSpPr>
            <a:spLocks noChangeArrowheads="1"/>
          </p:cNvSpPr>
          <p:nvPr/>
        </p:nvSpPr>
        <p:spPr bwMode="auto">
          <a:xfrm>
            <a:off x="444500" y="4868863"/>
            <a:ext cx="5194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 per</a:t>
            </a:r>
            <a:r>
              <a:rPr lang="en-US" sz="2400" b="0" u="sng" dirty="0" smtClean="0">
                <a:latin typeface="Calibri"/>
                <a:cs typeface="Calibri"/>
              </a:rPr>
              <a:t> inner loop iteration:</a:t>
            </a: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0.0	0.25	0.25</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31" name="Rectangle 27"/>
          <p:cNvSpPr>
            <a:spLocks noGrp="1" noChangeArrowheads="1"/>
          </p:cNvSpPr>
          <p:nvPr>
            <p:ph type="title"/>
          </p:nvPr>
        </p:nvSpPr>
        <p:spPr/>
        <p:txBody>
          <a:bodyPr/>
          <a:lstStyle/>
          <a:p>
            <a:r>
              <a:rPr lang="en-US"/>
              <a:t>Matrix Multiplication (jki)</a:t>
            </a:r>
          </a:p>
        </p:txBody>
      </p:sp>
      <p:sp>
        <p:nvSpPr>
          <p:cNvPr id="175107" name="Rectangle 3"/>
          <p:cNvSpPr>
            <a:spLocks noChangeArrowheads="1"/>
          </p:cNvSpPr>
          <p:nvPr/>
        </p:nvSpPr>
        <p:spPr bwMode="auto">
          <a:xfrm>
            <a:off x="566738" y="1766888"/>
            <a:ext cx="4352925" cy="2515817"/>
          </a:xfrm>
          <a:prstGeom prst="rect">
            <a:avLst/>
          </a:prstGeom>
          <a:solidFill>
            <a:srgbClr val="F6F5BD"/>
          </a:solidFill>
          <a:ln w="12700">
            <a:solidFill>
              <a:srgbClr val="000000"/>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dirty="0">
                <a:latin typeface="Courier New" charset="0"/>
              </a:rPr>
              <a:t>/* </a:t>
            </a:r>
            <a:r>
              <a:rPr lang="en-US" sz="1800" dirty="0" err="1">
                <a:latin typeface="Courier New" charset="0"/>
              </a:rPr>
              <a:t>jki</a:t>
            </a:r>
            <a:r>
              <a:rPr lang="en-US" sz="1800" dirty="0">
                <a:latin typeface="Courier New" charset="0"/>
              </a:rPr>
              <a:t> */</a:t>
            </a:r>
          </a:p>
          <a:p>
            <a:pPr algn="l">
              <a:lnSpc>
                <a:spcPct val="65000"/>
              </a:lnSpc>
              <a:spcBef>
                <a:spcPct val="50000"/>
              </a:spcBef>
            </a:pPr>
            <a:r>
              <a:rPr lang="en-US" sz="1800" dirty="0">
                <a:latin typeface="Courier New" charset="0"/>
              </a:rPr>
              <a:t>for (</a:t>
            </a:r>
            <a:r>
              <a:rPr lang="en-US" sz="1800" dirty="0" err="1">
                <a:latin typeface="Courier New" charset="0"/>
              </a:rPr>
              <a:t>j</a:t>
            </a:r>
            <a:r>
              <a:rPr lang="en-US" sz="1800" dirty="0">
                <a:latin typeface="Courier New" charset="0"/>
              </a:rPr>
              <a:t>=0; </a:t>
            </a:r>
            <a:r>
              <a:rPr lang="en-US" sz="1800" dirty="0" err="1">
                <a:latin typeface="Courier New" charset="0"/>
              </a:rPr>
              <a:t>j</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j</a:t>
            </a:r>
            <a:r>
              <a:rPr lang="en-US" sz="1800" dirty="0">
                <a:latin typeface="Courier New" charset="0"/>
              </a:rPr>
              <a:t>++) {</a:t>
            </a:r>
          </a:p>
          <a:p>
            <a:pPr algn="l">
              <a:lnSpc>
                <a:spcPct val="65000"/>
              </a:lnSpc>
              <a:spcBef>
                <a:spcPct val="50000"/>
              </a:spcBef>
            </a:pPr>
            <a:r>
              <a:rPr lang="en-US" sz="1800" dirty="0">
                <a:latin typeface="Courier New" charset="0"/>
              </a:rPr>
              <a:t>  for (</a:t>
            </a:r>
            <a:r>
              <a:rPr lang="en-US" sz="1800" dirty="0" err="1">
                <a:latin typeface="Courier New" charset="0"/>
              </a:rPr>
              <a:t>k</a:t>
            </a:r>
            <a:r>
              <a:rPr lang="en-US" sz="1800" dirty="0">
                <a:latin typeface="Courier New" charset="0"/>
              </a:rPr>
              <a:t>=0; </a:t>
            </a:r>
            <a:r>
              <a:rPr lang="en-US" sz="1800" dirty="0" err="1">
                <a:latin typeface="Courier New" charset="0"/>
              </a:rPr>
              <a:t>k</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k</a:t>
            </a:r>
            <a:r>
              <a:rPr lang="en-US" sz="1800" dirty="0">
                <a:latin typeface="Courier New" charset="0"/>
              </a:rPr>
              <a:t>++) {</a:t>
            </a:r>
          </a:p>
          <a:p>
            <a:pPr algn="l">
              <a:lnSpc>
                <a:spcPct val="65000"/>
              </a:lnSpc>
              <a:spcBef>
                <a:spcPct val="50000"/>
              </a:spcBef>
            </a:pPr>
            <a:r>
              <a:rPr lang="en-US" sz="1800" dirty="0">
                <a:latin typeface="Courier New" charset="0"/>
              </a:rPr>
              <a:t>    </a:t>
            </a:r>
            <a:r>
              <a:rPr lang="en-US" sz="1800" dirty="0" err="1">
                <a:latin typeface="Courier New" charset="0"/>
              </a:rPr>
              <a:t>r</a:t>
            </a:r>
            <a:r>
              <a:rPr lang="en-US" sz="1800" dirty="0">
                <a:latin typeface="Courier New" charset="0"/>
              </a:rPr>
              <a:t> = </a:t>
            </a:r>
            <a:r>
              <a:rPr lang="en-US" sz="1800" dirty="0" err="1">
                <a:latin typeface="Courier New" charset="0"/>
              </a:rPr>
              <a:t>b[k][j</a:t>
            </a:r>
            <a:r>
              <a:rPr lang="en-US" sz="1800" dirty="0">
                <a:latin typeface="Courier New" charset="0"/>
              </a:rPr>
              <a:t>];</a:t>
            </a:r>
          </a:p>
          <a:p>
            <a:pPr algn="l">
              <a:lnSpc>
                <a:spcPct val="65000"/>
              </a:lnSpc>
              <a:spcBef>
                <a:spcPct val="50000"/>
              </a:spcBef>
            </a:pPr>
            <a:r>
              <a:rPr lang="en-US" sz="1800" dirty="0">
                <a:latin typeface="Courier New" charset="0"/>
              </a:rPr>
              <a:t>    for (</a:t>
            </a:r>
            <a:r>
              <a:rPr lang="en-US" sz="1800" dirty="0" err="1">
                <a:latin typeface="Courier New" charset="0"/>
              </a:rPr>
              <a:t>i</a:t>
            </a:r>
            <a:r>
              <a:rPr lang="en-US" sz="1800" dirty="0">
                <a:latin typeface="Courier New" charset="0"/>
              </a:rPr>
              <a:t>=0; </a:t>
            </a:r>
            <a:r>
              <a:rPr lang="en-US" sz="1800" dirty="0" err="1">
                <a:latin typeface="Courier New" charset="0"/>
              </a:rPr>
              <a:t>i</a:t>
            </a:r>
            <a:r>
              <a:rPr lang="en-US" sz="1800" dirty="0">
                <a:latin typeface="Courier New" charset="0"/>
              </a:rPr>
              <a:t>&lt;</a:t>
            </a:r>
            <a:r>
              <a:rPr lang="en-US" sz="1800" dirty="0" err="1">
                <a:latin typeface="Courier New" charset="0"/>
              </a:rPr>
              <a:t>n</a:t>
            </a:r>
            <a:r>
              <a:rPr lang="en-US" sz="1800" dirty="0">
                <a:latin typeface="Courier New" charset="0"/>
              </a:rPr>
              <a:t>; </a:t>
            </a:r>
            <a:r>
              <a:rPr lang="en-US" sz="1800" dirty="0" err="1">
                <a:latin typeface="Courier New" charset="0"/>
              </a:rPr>
              <a:t>i</a:t>
            </a:r>
            <a:r>
              <a:rPr lang="en-US" sz="1800" dirty="0">
                <a:latin typeface="Courier New" charset="0"/>
              </a:rPr>
              <a:t>++)</a:t>
            </a:r>
          </a:p>
          <a:p>
            <a:pPr algn="l">
              <a:lnSpc>
                <a:spcPct val="65000"/>
              </a:lnSpc>
              <a:spcBef>
                <a:spcPct val="50000"/>
              </a:spcBef>
            </a:pPr>
            <a:r>
              <a:rPr lang="en-US" sz="1800" dirty="0">
                <a:latin typeface="Courier New" charset="0"/>
              </a:rPr>
              <a:t>      </a:t>
            </a:r>
            <a:r>
              <a:rPr lang="en-US" sz="1800" dirty="0" err="1">
                <a:solidFill>
                  <a:srgbClr val="FF0000"/>
                </a:solidFill>
                <a:latin typeface="Courier New" charset="0"/>
              </a:rPr>
              <a:t>c[i][j</a:t>
            </a:r>
            <a:r>
              <a:rPr lang="en-US" sz="1800" dirty="0">
                <a:solidFill>
                  <a:srgbClr val="FF0000"/>
                </a:solidFill>
                <a:latin typeface="Courier New" charset="0"/>
              </a:rPr>
              <a:t>] += </a:t>
            </a:r>
            <a:r>
              <a:rPr lang="en-US" sz="1800" dirty="0" err="1">
                <a:solidFill>
                  <a:srgbClr val="FF0000"/>
                </a:solidFill>
                <a:latin typeface="Courier New" charset="0"/>
              </a:rPr>
              <a:t>a[i][k</a:t>
            </a:r>
            <a:r>
              <a:rPr lang="en-US" sz="1800" dirty="0">
                <a:solidFill>
                  <a:srgbClr val="FF0000"/>
                </a:solidFill>
                <a:latin typeface="Courier New" charset="0"/>
              </a:rPr>
              <a:t>] * </a:t>
            </a:r>
            <a:r>
              <a:rPr lang="en-US" sz="1800" dirty="0" err="1">
                <a:solidFill>
                  <a:srgbClr val="FF0000"/>
                </a:solidFill>
                <a:latin typeface="Courier New" charset="0"/>
              </a:rPr>
              <a:t>r</a:t>
            </a:r>
            <a:r>
              <a:rPr lang="en-US" sz="1800" dirty="0">
                <a:solidFill>
                  <a:srgbClr val="FF0000"/>
                </a:solidFill>
                <a:latin typeface="Courier New" charset="0"/>
              </a:rPr>
              <a:t>;</a:t>
            </a:r>
          </a:p>
          <a:p>
            <a:pPr algn="l">
              <a:lnSpc>
                <a:spcPct val="65000"/>
              </a:lnSpc>
              <a:spcBef>
                <a:spcPct val="50000"/>
              </a:spcBef>
            </a:pPr>
            <a:r>
              <a:rPr lang="en-US" sz="1800" dirty="0">
                <a:latin typeface="Courier New" charset="0"/>
              </a:rPr>
              <a:t>  }</a:t>
            </a:r>
          </a:p>
          <a:p>
            <a:pPr algn="l">
              <a:lnSpc>
                <a:spcPct val="65000"/>
              </a:lnSpc>
              <a:spcBef>
                <a:spcPct val="50000"/>
              </a:spcBef>
            </a:pPr>
            <a:r>
              <a:rPr lang="en-US" sz="1800" dirty="0">
                <a:latin typeface="Courier New" charset="0"/>
              </a:rPr>
              <a:t>}	</a:t>
            </a:r>
          </a:p>
        </p:txBody>
      </p:sp>
      <p:sp>
        <p:nvSpPr>
          <p:cNvPr id="175108" name="Rectangle 4"/>
          <p:cNvSpPr>
            <a:spLocks noChangeArrowheads="1"/>
          </p:cNvSpPr>
          <p:nvPr/>
        </p:nvSpPr>
        <p:spPr bwMode="auto">
          <a:xfrm>
            <a:off x="53403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09" name="Rectangle 5"/>
          <p:cNvSpPr>
            <a:spLocks noChangeArrowheads="1"/>
          </p:cNvSpPr>
          <p:nvPr/>
        </p:nvSpPr>
        <p:spPr bwMode="auto">
          <a:xfrm>
            <a:off x="65595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0" name="Rectangle 6"/>
          <p:cNvSpPr>
            <a:spLocks noChangeArrowheads="1"/>
          </p:cNvSpPr>
          <p:nvPr/>
        </p:nvSpPr>
        <p:spPr bwMode="auto">
          <a:xfrm>
            <a:off x="7727950" y="2432050"/>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1" name="Rectangle 7"/>
          <p:cNvSpPr>
            <a:spLocks noChangeArrowheads="1"/>
          </p:cNvSpPr>
          <p:nvPr/>
        </p:nvSpPr>
        <p:spPr bwMode="auto">
          <a:xfrm>
            <a:off x="5472113" y="29591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5112" name="Rectangle 8"/>
          <p:cNvSpPr>
            <a:spLocks noChangeArrowheads="1"/>
          </p:cNvSpPr>
          <p:nvPr/>
        </p:nvSpPr>
        <p:spPr bwMode="auto">
          <a:xfrm>
            <a:off x="6691313" y="29591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5113" name="Rectangle 9"/>
          <p:cNvSpPr>
            <a:spLocks noChangeArrowheads="1"/>
          </p:cNvSpPr>
          <p:nvPr/>
        </p:nvSpPr>
        <p:spPr bwMode="auto">
          <a:xfrm>
            <a:off x="7848600" y="29591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5114" name="Rectangle 10"/>
          <p:cNvSpPr>
            <a:spLocks noChangeArrowheads="1"/>
          </p:cNvSpPr>
          <p:nvPr/>
        </p:nvSpPr>
        <p:spPr bwMode="auto">
          <a:xfrm>
            <a:off x="7656513" y="20574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j</a:t>
            </a:r>
            <a:r>
              <a:rPr lang="en-US" sz="2000" b="0" dirty="0">
                <a:latin typeface="Calibri"/>
                <a:cs typeface="Calibri"/>
              </a:rPr>
              <a:t>)</a:t>
            </a:r>
          </a:p>
        </p:txBody>
      </p:sp>
      <p:sp>
        <p:nvSpPr>
          <p:cNvPr id="175115" name="Rectangle 11"/>
          <p:cNvSpPr>
            <a:spLocks noChangeArrowheads="1"/>
          </p:cNvSpPr>
          <p:nvPr/>
        </p:nvSpPr>
        <p:spPr bwMode="auto">
          <a:xfrm>
            <a:off x="6692900" y="2832100"/>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6" name="Rectangle 12"/>
          <p:cNvSpPr>
            <a:spLocks noChangeArrowheads="1"/>
          </p:cNvSpPr>
          <p:nvPr/>
        </p:nvSpPr>
        <p:spPr bwMode="auto">
          <a:xfrm>
            <a:off x="6475413" y="2416175"/>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5117" name="Rectangle 13"/>
          <p:cNvSpPr>
            <a:spLocks noChangeArrowheads="1"/>
          </p:cNvSpPr>
          <p:nvPr/>
        </p:nvSpPr>
        <p:spPr bwMode="auto">
          <a:xfrm>
            <a:off x="5268913" y="16002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5118" name="Line 14"/>
          <p:cNvSpPr>
            <a:spLocks noChangeShapeType="1"/>
          </p:cNvSpPr>
          <p:nvPr/>
        </p:nvSpPr>
        <p:spPr bwMode="auto">
          <a:xfrm flipV="1">
            <a:off x="5803900" y="2425700"/>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19" name="Line 15"/>
          <p:cNvSpPr>
            <a:spLocks noChangeShapeType="1"/>
          </p:cNvSpPr>
          <p:nvPr/>
        </p:nvSpPr>
        <p:spPr bwMode="auto">
          <a:xfrm flipV="1">
            <a:off x="7886700" y="2438400"/>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20" name="Rectangle 16"/>
          <p:cNvSpPr>
            <a:spLocks noChangeArrowheads="1"/>
          </p:cNvSpPr>
          <p:nvPr/>
        </p:nvSpPr>
        <p:spPr bwMode="auto">
          <a:xfrm>
            <a:off x="5522913" y="20574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a:t>
            </a:r>
            <a:r>
              <a:rPr lang="en-US" sz="2000" b="0" dirty="0" err="1">
                <a:latin typeface="Calibri"/>
                <a:cs typeface="Calibri"/>
              </a:rPr>
              <a:t>k</a:t>
            </a:r>
            <a:r>
              <a:rPr lang="en-US" sz="2000" b="0" dirty="0">
                <a:latin typeface="Calibri"/>
                <a:cs typeface="Calibri"/>
              </a:rPr>
              <a:t>)</a:t>
            </a:r>
          </a:p>
        </p:txBody>
      </p:sp>
      <p:sp>
        <p:nvSpPr>
          <p:cNvPr id="175122" name="Rectangle 18"/>
          <p:cNvSpPr>
            <a:spLocks noChangeArrowheads="1"/>
          </p:cNvSpPr>
          <p:nvPr/>
        </p:nvSpPr>
        <p:spPr bwMode="auto">
          <a:xfrm>
            <a:off x="5133853"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smtClean="0">
                <a:latin typeface="Calibri"/>
                <a:cs typeface="Calibri"/>
              </a:rPr>
              <a:t>Column-</a:t>
            </a:r>
            <a:endParaRPr lang="en-US" sz="2000" b="0" dirty="0">
              <a:latin typeface="Calibri"/>
              <a:cs typeface="Calibri"/>
            </a:endParaRPr>
          </a:p>
          <a:p>
            <a:pPr algn="ctr">
              <a:lnSpc>
                <a:spcPct val="100000"/>
              </a:lnSpc>
            </a:pPr>
            <a:r>
              <a:rPr lang="en-US" sz="2000" b="0" dirty="0">
                <a:latin typeface="Calibri"/>
                <a:cs typeface="Calibri"/>
              </a:rPr>
              <a:t>wise</a:t>
            </a:r>
          </a:p>
        </p:txBody>
      </p:sp>
      <p:sp>
        <p:nvSpPr>
          <p:cNvPr id="175123" name="Line 19"/>
          <p:cNvSpPr>
            <a:spLocks noChangeShapeType="1"/>
          </p:cNvSpPr>
          <p:nvPr/>
        </p:nvSpPr>
        <p:spPr bwMode="auto">
          <a:xfrm flipV="1">
            <a:off x="5638800"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5" name="Rectangle 21"/>
          <p:cNvSpPr>
            <a:spLocks noChangeArrowheads="1"/>
          </p:cNvSpPr>
          <p:nvPr/>
        </p:nvSpPr>
        <p:spPr bwMode="auto">
          <a:xfrm>
            <a:off x="7467600" y="3866679"/>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5126" name="Line 22"/>
          <p:cNvSpPr>
            <a:spLocks noChangeShapeType="1"/>
          </p:cNvSpPr>
          <p:nvPr/>
        </p:nvSpPr>
        <p:spPr bwMode="auto">
          <a:xfrm flipV="1">
            <a:off x="8024813" y="33359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8" name="Rectangle 24"/>
          <p:cNvSpPr>
            <a:spLocks noChangeArrowheads="1"/>
          </p:cNvSpPr>
          <p:nvPr/>
        </p:nvSpPr>
        <p:spPr bwMode="auto">
          <a:xfrm>
            <a:off x="6477000" y="3866679"/>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5129" name="Line 25"/>
          <p:cNvSpPr>
            <a:spLocks noChangeShapeType="1"/>
          </p:cNvSpPr>
          <p:nvPr/>
        </p:nvSpPr>
        <p:spPr bwMode="auto">
          <a:xfrm flipV="1">
            <a:off x="6815785" y="3343921"/>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30" name="Rectangle 26"/>
          <p:cNvSpPr>
            <a:spLocks noChangeArrowheads="1"/>
          </p:cNvSpPr>
          <p:nvPr/>
        </p:nvSpPr>
        <p:spPr bwMode="auto">
          <a:xfrm>
            <a:off x="444500" y="4868863"/>
            <a:ext cx="549275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b="0" u="sng" dirty="0">
                <a:latin typeface="Calibri"/>
                <a:cs typeface="Calibri"/>
              </a:rPr>
              <a:t>Misses per</a:t>
            </a:r>
            <a:r>
              <a:rPr lang="en-US" b="0" u="sng" dirty="0" smtClean="0">
                <a:latin typeface="Calibri"/>
                <a:cs typeface="Calibri"/>
              </a:rPr>
              <a:t> inner loop iteration:</a:t>
            </a:r>
          </a:p>
          <a:p>
            <a:pPr marL="560388" lvl="1" indent="-222250" algn="l" defTabSz="895350">
              <a:lnSpc>
                <a:spcPct val="100000"/>
              </a:lnSpc>
              <a:tabLst>
                <a:tab pos="971550" algn="ctr"/>
                <a:tab pos="2343150" algn="ctr"/>
                <a:tab pos="3657600" algn="ctr"/>
              </a:tabLst>
            </a:pPr>
            <a:r>
              <a:rPr lang="en-US" b="0" dirty="0">
                <a:latin typeface="Calibri"/>
                <a:cs typeface="Calibri"/>
              </a:rPr>
              <a:t>		</a:t>
            </a:r>
            <a:r>
              <a:rPr lang="en-US" b="0" u="sng" dirty="0">
                <a:latin typeface="Calibri"/>
                <a:cs typeface="Calibri"/>
              </a:rPr>
              <a:t>A</a:t>
            </a:r>
            <a:r>
              <a:rPr lang="en-US" b="0" dirty="0">
                <a:latin typeface="Calibri"/>
                <a:cs typeface="Calibri"/>
              </a:rPr>
              <a:t>	</a:t>
            </a:r>
            <a:r>
              <a:rPr lang="en-US" b="0" u="sng" dirty="0">
                <a:latin typeface="Calibri"/>
                <a:cs typeface="Calibri"/>
              </a:rPr>
              <a:t>B</a:t>
            </a:r>
            <a:r>
              <a:rPr lang="en-US" b="0" dirty="0">
                <a:latin typeface="Calibri"/>
                <a:cs typeface="Calibri"/>
              </a:rPr>
              <a:t>	</a:t>
            </a:r>
            <a:r>
              <a:rPr lang="en-US" b="0" u="sng" dirty="0">
                <a:latin typeface="Calibri"/>
                <a:cs typeface="Calibri"/>
              </a:rPr>
              <a:t>C</a:t>
            </a:r>
            <a:endParaRPr lang="en-US" b="0" dirty="0">
              <a:latin typeface="Calibri"/>
              <a:cs typeface="Calibri"/>
            </a:endParaRPr>
          </a:p>
          <a:p>
            <a:pPr marL="560388" lvl="1" indent="-222250" algn="l" defTabSz="895350">
              <a:lnSpc>
                <a:spcPct val="100000"/>
              </a:lnSpc>
              <a:tabLst>
                <a:tab pos="971550" algn="ctr"/>
                <a:tab pos="2343150" algn="ctr"/>
                <a:tab pos="3657600" algn="ctr"/>
              </a:tabLst>
            </a:pPr>
            <a:r>
              <a:rPr lang="en-US" b="0" dirty="0">
                <a:latin typeface="Calibri"/>
                <a:cs typeface="Calibri"/>
              </a:rPr>
              <a:t>		1.0	0.0	1.0</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55" name="Rectangle 27"/>
          <p:cNvSpPr>
            <a:spLocks noGrp="1" noChangeArrowheads="1"/>
          </p:cNvSpPr>
          <p:nvPr>
            <p:ph type="title"/>
          </p:nvPr>
        </p:nvSpPr>
        <p:spPr/>
        <p:txBody>
          <a:bodyPr/>
          <a:lstStyle/>
          <a:p>
            <a:r>
              <a:rPr lang="en-US"/>
              <a:t>Matrix Multiplication (kji)</a:t>
            </a:r>
          </a:p>
        </p:txBody>
      </p:sp>
      <p:sp>
        <p:nvSpPr>
          <p:cNvPr id="176131" name="Rectangle 3"/>
          <p:cNvSpPr>
            <a:spLocks noChangeArrowheads="1"/>
          </p:cNvSpPr>
          <p:nvPr/>
        </p:nvSpPr>
        <p:spPr bwMode="auto">
          <a:xfrm>
            <a:off x="617538" y="1782763"/>
            <a:ext cx="45180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sz="1800">
                <a:latin typeface="Courier New" charset="0"/>
              </a:rPr>
              <a:t>/* kji */</a:t>
            </a:r>
          </a:p>
          <a:p>
            <a:pPr algn="l">
              <a:lnSpc>
                <a:spcPct val="65000"/>
              </a:lnSpc>
              <a:spcBef>
                <a:spcPct val="50000"/>
              </a:spcBef>
            </a:pPr>
            <a:r>
              <a:rPr lang="en-US" sz="1800">
                <a:latin typeface="Courier New" charset="0"/>
              </a:rPr>
              <a:t>for (k=0; k&lt;n; k++) {</a:t>
            </a:r>
          </a:p>
          <a:p>
            <a:pPr algn="l">
              <a:lnSpc>
                <a:spcPct val="65000"/>
              </a:lnSpc>
              <a:spcBef>
                <a:spcPct val="50000"/>
              </a:spcBef>
            </a:pPr>
            <a:r>
              <a:rPr lang="en-US" sz="1800">
                <a:latin typeface="Courier New" charset="0"/>
              </a:rPr>
              <a:t>  for (j=0; j&lt;n; j++) {</a:t>
            </a:r>
          </a:p>
          <a:p>
            <a:pPr algn="l">
              <a:lnSpc>
                <a:spcPct val="65000"/>
              </a:lnSpc>
              <a:spcBef>
                <a:spcPct val="50000"/>
              </a:spcBef>
            </a:pPr>
            <a:r>
              <a:rPr lang="en-US" sz="1800">
                <a:latin typeface="Courier New" charset="0"/>
              </a:rPr>
              <a:t>    r = b[k][j];</a:t>
            </a:r>
          </a:p>
          <a:p>
            <a:pPr algn="l">
              <a:lnSpc>
                <a:spcPct val="65000"/>
              </a:lnSpc>
              <a:spcBef>
                <a:spcPct val="50000"/>
              </a:spcBef>
            </a:pPr>
            <a:r>
              <a:rPr lang="en-US" sz="1800">
                <a:latin typeface="Courier New" charset="0"/>
              </a:rPr>
              <a:t>    for (i=0; i&lt;n; i++)</a:t>
            </a:r>
          </a:p>
          <a:p>
            <a:pPr algn="l">
              <a:lnSpc>
                <a:spcPct val="65000"/>
              </a:lnSpc>
              <a:spcBef>
                <a:spcPct val="50000"/>
              </a:spcBef>
            </a:pPr>
            <a:r>
              <a:rPr lang="en-US" sz="1800">
                <a:latin typeface="Courier New" charset="0"/>
              </a:rPr>
              <a:t>      </a:t>
            </a:r>
            <a:r>
              <a:rPr lang="en-US" sz="1800">
                <a:solidFill>
                  <a:srgbClr val="FF0000"/>
                </a:solidFill>
                <a:latin typeface="Courier New" charset="0"/>
              </a:rPr>
              <a:t>c[i][j] += a[i][k] * r;</a:t>
            </a:r>
          </a:p>
          <a:p>
            <a:pPr algn="l">
              <a:lnSpc>
                <a:spcPct val="65000"/>
              </a:lnSpc>
              <a:spcBef>
                <a:spcPct val="50000"/>
              </a:spcBef>
            </a:pPr>
            <a:r>
              <a:rPr lang="en-US" sz="1800">
                <a:latin typeface="Courier New" charset="0"/>
              </a:rPr>
              <a:t>  }</a:t>
            </a:r>
          </a:p>
          <a:p>
            <a:pPr algn="l">
              <a:lnSpc>
                <a:spcPct val="65000"/>
              </a:lnSpc>
              <a:spcBef>
                <a:spcPct val="50000"/>
              </a:spcBef>
            </a:pPr>
            <a:r>
              <a:rPr lang="en-US" sz="1800">
                <a:latin typeface="Courier New" charset="0"/>
              </a:rPr>
              <a:t>}	</a:t>
            </a:r>
          </a:p>
        </p:txBody>
      </p:sp>
      <p:sp>
        <p:nvSpPr>
          <p:cNvPr id="176132" name="Rectangle 4"/>
          <p:cNvSpPr>
            <a:spLocks noChangeArrowheads="1"/>
          </p:cNvSpPr>
          <p:nvPr/>
        </p:nvSpPr>
        <p:spPr bwMode="auto">
          <a:xfrm>
            <a:off x="56578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3" name="Rectangle 5"/>
          <p:cNvSpPr>
            <a:spLocks noChangeArrowheads="1"/>
          </p:cNvSpPr>
          <p:nvPr/>
        </p:nvSpPr>
        <p:spPr bwMode="auto">
          <a:xfrm>
            <a:off x="68770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4" name="Rectangle 6"/>
          <p:cNvSpPr>
            <a:spLocks noChangeArrowheads="1"/>
          </p:cNvSpPr>
          <p:nvPr/>
        </p:nvSpPr>
        <p:spPr bwMode="auto">
          <a:xfrm>
            <a:off x="8045450" y="2606675"/>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5" name="Rectangle 7"/>
          <p:cNvSpPr>
            <a:spLocks noChangeArrowheads="1"/>
          </p:cNvSpPr>
          <p:nvPr/>
        </p:nvSpPr>
        <p:spPr bwMode="auto">
          <a:xfrm>
            <a:off x="5789613" y="3124200"/>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A</a:t>
            </a:r>
          </a:p>
        </p:txBody>
      </p:sp>
      <p:sp>
        <p:nvSpPr>
          <p:cNvPr id="176136" name="Rectangle 8"/>
          <p:cNvSpPr>
            <a:spLocks noChangeArrowheads="1"/>
          </p:cNvSpPr>
          <p:nvPr/>
        </p:nvSpPr>
        <p:spPr bwMode="auto">
          <a:xfrm>
            <a:off x="7008813" y="3124200"/>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B</a:t>
            </a:r>
          </a:p>
        </p:txBody>
      </p:sp>
      <p:sp>
        <p:nvSpPr>
          <p:cNvPr id="176137" name="Rectangle 9"/>
          <p:cNvSpPr>
            <a:spLocks noChangeArrowheads="1"/>
          </p:cNvSpPr>
          <p:nvPr/>
        </p:nvSpPr>
        <p:spPr bwMode="auto">
          <a:xfrm>
            <a:off x="8229600" y="3124200"/>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dirty="0">
                <a:latin typeface="Calibri"/>
                <a:cs typeface="Calibri"/>
              </a:rPr>
              <a:t>C</a:t>
            </a:r>
          </a:p>
        </p:txBody>
      </p:sp>
      <p:sp>
        <p:nvSpPr>
          <p:cNvPr id="176138" name="Rectangle 10"/>
          <p:cNvSpPr>
            <a:spLocks noChangeArrowheads="1"/>
          </p:cNvSpPr>
          <p:nvPr/>
        </p:nvSpPr>
        <p:spPr bwMode="auto">
          <a:xfrm>
            <a:off x="7974013" y="2273300"/>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(*,j)</a:t>
            </a:r>
          </a:p>
        </p:txBody>
      </p:sp>
      <p:sp>
        <p:nvSpPr>
          <p:cNvPr id="176139" name="Rectangle 11"/>
          <p:cNvSpPr>
            <a:spLocks noChangeArrowheads="1"/>
          </p:cNvSpPr>
          <p:nvPr/>
        </p:nvSpPr>
        <p:spPr bwMode="auto">
          <a:xfrm>
            <a:off x="7010400" y="3006725"/>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40" name="Rectangle 12"/>
          <p:cNvSpPr>
            <a:spLocks noChangeArrowheads="1"/>
          </p:cNvSpPr>
          <p:nvPr/>
        </p:nvSpPr>
        <p:spPr bwMode="auto">
          <a:xfrm>
            <a:off x="6792913" y="2590800"/>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(k,j)</a:t>
            </a:r>
          </a:p>
        </p:txBody>
      </p:sp>
      <p:sp>
        <p:nvSpPr>
          <p:cNvPr id="176141" name="Rectangle 13"/>
          <p:cNvSpPr>
            <a:spLocks noChangeArrowheads="1"/>
          </p:cNvSpPr>
          <p:nvPr/>
        </p:nvSpPr>
        <p:spPr bwMode="auto">
          <a:xfrm>
            <a:off x="5586413" y="1828800"/>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Inner loop:</a:t>
            </a:r>
          </a:p>
        </p:txBody>
      </p:sp>
      <p:sp>
        <p:nvSpPr>
          <p:cNvPr id="176142" name="Line 14"/>
          <p:cNvSpPr>
            <a:spLocks noChangeShapeType="1"/>
          </p:cNvSpPr>
          <p:nvPr/>
        </p:nvSpPr>
        <p:spPr bwMode="auto">
          <a:xfrm flipV="1">
            <a:off x="6121400" y="26003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3" name="Line 15"/>
          <p:cNvSpPr>
            <a:spLocks noChangeShapeType="1"/>
          </p:cNvSpPr>
          <p:nvPr/>
        </p:nvSpPr>
        <p:spPr bwMode="auto">
          <a:xfrm flipV="1">
            <a:off x="8204200" y="2613025"/>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4" name="Rectangle 16"/>
          <p:cNvSpPr>
            <a:spLocks noChangeArrowheads="1"/>
          </p:cNvSpPr>
          <p:nvPr/>
        </p:nvSpPr>
        <p:spPr bwMode="auto">
          <a:xfrm>
            <a:off x="5840413" y="2273300"/>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b="0">
                <a:latin typeface="Calibri"/>
                <a:cs typeface="Calibri"/>
              </a:rPr>
              <a:t>(*,k)</a:t>
            </a:r>
          </a:p>
        </p:txBody>
      </p:sp>
      <p:sp>
        <p:nvSpPr>
          <p:cNvPr id="176146" name="Rectangle 18"/>
          <p:cNvSpPr>
            <a:spLocks noChangeArrowheads="1"/>
          </p:cNvSpPr>
          <p:nvPr/>
        </p:nvSpPr>
        <p:spPr bwMode="auto">
          <a:xfrm>
            <a:off x="6817666" y="4165600"/>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Fixed</a:t>
            </a:r>
          </a:p>
        </p:txBody>
      </p:sp>
      <p:sp>
        <p:nvSpPr>
          <p:cNvPr id="176147" name="Line 19"/>
          <p:cNvSpPr>
            <a:spLocks noChangeShapeType="1"/>
          </p:cNvSpPr>
          <p:nvPr/>
        </p:nvSpPr>
        <p:spPr bwMode="auto">
          <a:xfrm flipV="1">
            <a:off x="7156451" y="3509963"/>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49" name="Rectangle 21"/>
          <p:cNvSpPr>
            <a:spLocks noChangeArrowheads="1"/>
          </p:cNvSpPr>
          <p:nvPr/>
        </p:nvSpPr>
        <p:spPr bwMode="auto">
          <a:xfrm>
            <a:off x="5410200"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a:latin typeface="Calibri"/>
                <a:cs typeface="Calibri"/>
              </a:rPr>
              <a:t>Column-</a:t>
            </a:r>
          </a:p>
          <a:p>
            <a:pPr algn="ctr">
              <a:lnSpc>
                <a:spcPct val="100000"/>
              </a:lnSpc>
            </a:pPr>
            <a:r>
              <a:rPr lang="en-US" sz="2000" b="0">
                <a:latin typeface="Calibri"/>
                <a:cs typeface="Calibri"/>
              </a:rPr>
              <a:t>wise</a:t>
            </a:r>
          </a:p>
        </p:txBody>
      </p:sp>
      <p:sp>
        <p:nvSpPr>
          <p:cNvPr id="176150" name="Line 22"/>
          <p:cNvSpPr>
            <a:spLocks noChangeShapeType="1"/>
          </p:cNvSpPr>
          <p:nvPr/>
        </p:nvSpPr>
        <p:spPr bwMode="auto">
          <a:xfrm flipV="1">
            <a:off x="59674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2" name="Rectangle 24"/>
          <p:cNvSpPr>
            <a:spLocks noChangeArrowheads="1"/>
          </p:cNvSpPr>
          <p:nvPr/>
        </p:nvSpPr>
        <p:spPr bwMode="auto">
          <a:xfrm>
            <a:off x="7924001" y="4165600"/>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b="0" dirty="0">
                <a:latin typeface="Calibri"/>
                <a:cs typeface="Calibri"/>
              </a:rPr>
              <a:t>Column-</a:t>
            </a:r>
          </a:p>
          <a:p>
            <a:pPr algn="ctr">
              <a:lnSpc>
                <a:spcPct val="100000"/>
              </a:lnSpc>
            </a:pPr>
            <a:r>
              <a:rPr lang="en-US" sz="2000" b="0" dirty="0">
                <a:latin typeface="Calibri"/>
                <a:cs typeface="Calibri"/>
              </a:rPr>
              <a:t>wise</a:t>
            </a:r>
          </a:p>
        </p:txBody>
      </p:sp>
      <p:sp>
        <p:nvSpPr>
          <p:cNvPr id="176153" name="Line 25"/>
          <p:cNvSpPr>
            <a:spLocks noChangeShapeType="1"/>
          </p:cNvSpPr>
          <p:nvPr/>
        </p:nvSpPr>
        <p:spPr bwMode="auto">
          <a:xfrm flipV="1">
            <a:off x="8405813" y="3502025"/>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4" name="Rectangle 26"/>
          <p:cNvSpPr>
            <a:spLocks noChangeArrowheads="1"/>
          </p:cNvSpPr>
          <p:nvPr/>
        </p:nvSpPr>
        <p:spPr bwMode="auto">
          <a:xfrm>
            <a:off x="444500" y="4868863"/>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algn="l" defTabSz="895350">
              <a:lnSpc>
                <a:spcPct val="100000"/>
              </a:lnSpc>
              <a:tabLst>
                <a:tab pos="971550" algn="ctr"/>
                <a:tab pos="2343150" algn="ctr"/>
                <a:tab pos="3657600" algn="ctr"/>
              </a:tabLst>
            </a:pPr>
            <a:r>
              <a:rPr lang="en-US" sz="2400" b="0" u="sng" dirty="0">
                <a:latin typeface="Calibri"/>
                <a:cs typeface="Calibri"/>
              </a:rPr>
              <a:t>Misses</a:t>
            </a:r>
            <a:r>
              <a:rPr lang="en-US" sz="2400" b="0" u="sng" dirty="0" smtClean="0">
                <a:latin typeface="Calibri"/>
                <a:cs typeface="Calibri"/>
              </a:rPr>
              <a:t> per inner loop iteration:</a:t>
            </a:r>
            <a:endParaRPr lang="en-US" sz="2400" b="0" u="sng"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a:t>
            </a:r>
            <a:r>
              <a:rPr lang="en-US" sz="2400" b="0" u="sng" dirty="0">
                <a:latin typeface="Calibri"/>
                <a:cs typeface="Calibri"/>
              </a:rPr>
              <a:t>A</a:t>
            </a:r>
            <a:r>
              <a:rPr lang="en-US" sz="2400" b="0" dirty="0">
                <a:latin typeface="Calibri"/>
                <a:cs typeface="Calibri"/>
              </a:rPr>
              <a:t>	</a:t>
            </a:r>
            <a:r>
              <a:rPr lang="en-US" sz="2400" b="0" u="sng" dirty="0">
                <a:latin typeface="Calibri"/>
                <a:cs typeface="Calibri"/>
              </a:rPr>
              <a:t>B</a:t>
            </a:r>
            <a:r>
              <a:rPr lang="en-US" sz="2400" b="0" dirty="0">
                <a:latin typeface="Calibri"/>
                <a:cs typeface="Calibri"/>
              </a:rPr>
              <a:t>	</a:t>
            </a:r>
            <a:r>
              <a:rPr lang="en-US" sz="2400" b="0" u="sng" dirty="0">
                <a:latin typeface="Calibri"/>
                <a:cs typeface="Calibri"/>
              </a:rPr>
              <a:t>C</a:t>
            </a:r>
            <a:endParaRPr lang="en-US" sz="2400" b="0" dirty="0">
              <a:latin typeface="Calibri"/>
              <a:cs typeface="Calibri"/>
            </a:endParaRPr>
          </a:p>
          <a:p>
            <a:pPr marL="560388" lvl="1" indent="-222250" algn="l" defTabSz="895350">
              <a:lnSpc>
                <a:spcPct val="100000"/>
              </a:lnSpc>
              <a:tabLst>
                <a:tab pos="971550" algn="ctr"/>
                <a:tab pos="2343150" algn="ctr"/>
                <a:tab pos="3657600" algn="ctr"/>
              </a:tabLst>
            </a:pPr>
            <a:r>
              <a:rPr lang="en-US" sz="2400" b="0" dirty="0">
                <a:latin typeface="Calibri"/>
                <a:cs typeface="Calibri"/>
              </a:rPr>
              <a:t>		1.0	0.0	1.0</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357018" y="304800"/>
            <a:ext cx="7592093" cy="762000"/>
          </a:xfrm>
        </p:spPr>
        <p:txBody>
          <a:bodyPr/>
          <a:lstStyle/>
          <a:p>
            <a:r>
              <a:rPr lang="en-US" dirty="0" smtClean="0"/>
              <a:t>Summary of Matrix Multiplication</a:t>
            </a:r>
            <a:endParaRPr lang="en-US" dirty="0"/>
          </a:p>
        </p:txBody>
      </p:sp>
      <p:sp>
        <p:nvSpPr>
          <p:cNvPr id="177156" name="Rectangle 4"/>
          <p:cNvSpPr>
            <a:spLocks noChangeArrowheads="1"/>
          </p:cNvSpPr>
          <p:nvPr/>
        </p:nvSpPr>
        <p:spPr bwMode="auto">
          <a:xfrm>
            <a:off x="5486400" y="1371600"/>
            <a:ext cx="2324353"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dirty="0" err="1">
                <a:latin typeface="Calibri"/>
                <a:cs typeface="Calibri"/>
              </a:rPr>
              <a:t>ijk</a:t>
            </a:r>
            <a:r>
              <a:rPr lang="en-US" sz="2000" dirty="0">
                <a:latin typeface="Calibri"/>
                <a:cs typeface="Calibri"/>
              </a:rPr>
              <a:t> (&amp; </a:t>
            </a:r>
            <a:r>
              <a:rPr lang="en-US" sz="2000" dirty="0" err="1">
                <a:latin typeface="Calibri"/>
                <a:cs typeface="Calibri"/>
              </a:rPr>
              <a:t>jik</a:t>
            </a:r>
            <a:r>
              <a:rPr lang="en-US" sz="2000" dirty="0">
                <a:latin typeface="Calibri"/>
                <a:cs typeface="Calibri"/>
              </a:rPr>
              <a:t>): </a:t>
            </a:r>
          </a:p>
          <a:p>
            <a:pPr marL="114300" lvl="1" algn="l">
              <a:lnSpc>
                <a:spcPct val="100000"/>
              </a:lnSpc>
              <a:buFontTx/>
              <a:buChar char="•"/>
              <a:tabLst>
                <a:tab pos="228600" algn="l"/>
              </a:tabLst>
            </a:pPr>
            <a:r>
              <a:rPr lang="en-US" sz="2000" dirty="0">
                <a:latin typeface="Calibri"/>
                <a:cs typeface="Calibri"/>
              </a:rPr>
              <a:t> </a:t>
            </a:r>
            <a:r>
              <a:rPr lang="en-US" sz="2000" b="0" dirty="0">
                <a:latin typeface="Calibri"/>
                <a:cs typeface="Calibri"/>
              </a:rPr>
              <a:t>2 loads, 0 stores</a:t>
            </a:r>
          </a:p>
          <a:p>
            <a:pPr marL="114300" lvl="1" algn="l">
              <a:lnSpc>
                <a:spcPct val="100000"/>
              </a:lnSpc>
              <a:buFontTx/>
              <a:buChar char="•"/>
              <a:tabLst>
                <a:tab pos="228600" algn="l"/>
              </a:tabLst>
            </a:pPr>
            <a:r>
              <a:rPr lang="en-US" sz="2000" b="0" dirty="0">
                <a:latin typeface="Calibri"/>
                <a:cs typeface="Calibri"/>
              </a:rPr>
              <a:t> misses/</a:t>
            </a:r>
            <a:r>
              <a:rPr lang="en-US" sz="2000" b="0" dirty="0" err="1">
                <a:latin typeface="Calibri"/>
                <a:cs typeface="Calibri"/>
              </a:rPr>
              <a:t>iter</a:t>
            </a:r>
            <a:r>
              <a:rPr lang="en-US" sz="2000" b="0" dirty="0">
                <a:latin typeface="Calibri"/>
                <a:cs typeface="Calibri"/>
              </a:rPr>
              <a:t> = </a:t>
            </a:r>
            <a:r>
              <a:rPr lang="en-US" sz="2000" dirty="0">
                <a:latin typeface="Calibri"/>
                <a:cs typeface="Calibri"/>
              </a:rPr>
              <a:t>1.25</a:t>
            </a:r>
          </a:p>
        </p:txBody>
      </p:sp>
      <p:sp>
        <p:nvSpPr>
          <p:cNvPr id="177159" name="Rectangle 7"/>
          <p:cNvSpPr>
            <a:spLocks noChangeArrowheads="1"/>
          </p:cNvSpPr>
          <p:nvPr/>
        </p:nvSpPr>
        <p:spPr bwMode="auto">
          <a:xfrm>
            <a:off x="5486400" y="3313113"/>
            <a:ext cx="2196113"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a:latin typeface="Calibri"/>
                <a:cs typeface="Calibri"/>
              </a:rPr>
              <a:t>kij (&amp; ikj): </a:t>
            </a:r>
          </a:p>
          <a:p>
            <a:pPr marL="114300" lvl="1" algn="l">
              <a:lnSpc>
                <a:spcPct val="100000"/>
              </a:lnSpc>
              <a:buFontTx/>
              <a:buChar char="•"/>
              <a:tabLst>
                <a:tab pos="228600" algn="l"/>
              </a:tabLst>
            </a:pPr>
            <a:r>
              <a:rPr lang="en-US" sz="2000">
                <a:latin typeface="Calibri"/>
                <a:cs typeface="Calibri"/>
              </a:rPr>
              <a:t> </a:t>
            </a:r>
            <a:r>
              <a:rPr lang="en-US" sz="2000" b="0">
                <a:latin typeface="Calibri"/>
                <a:cs typeface="Calibri"/>
              </a:rPr>
              <a:t>2 loads, 1 store</a:t>
            </a:r>
          </a:p>
          <a:p>
            <a:pPr marL="114300" lvl="1" algn="l">
              <a:lnSpc>
                <a:spcPct val="100000"/>
              </a:lnSpc>
              <a:buFontTx/>
              <a:buChar char="•"/>
              <a:tabLst>
                <a:tab pos="228600" algn="l"/>
              </a:tabLst>
            </a:pPr>
            <a:r>
              <a:rPr lang="en-US" sz="2000" b="0">
                <a:latin typeface="Calibri"/>
                <a:cs typeface="Calibri"/>
              </a:rPr>
              <a:t> misses/iter = </a:t>
            </a:r>
            <a:r>
              <a:rPr lang="en-US" sz="2000">
                <a:latin typeface="Calibri"/>
                <a:cs typeface="Calibri"/>
              </a:rPr>
              <a:t>0.5</a:t>
            </a:r>
            <a:endParaRPr lang="en-US" sz="2000" b="0">
              <a:latin typeface="Calibri"/>
              <a:cs typeface="Calibri"/>
            </a:endParaRPr>
          </a:p>
        </p:txBody>
      </p:sp>
      <p:sp>
        <p:nvSpPr>
          <p:cNvPr id="177160" name="Rectangle 8"/>
          <p:cNvSpPr>
            <a:spLocks noChangeArrowheads="1"/>
          </p:cNvSpPr>
          <p:nvPr/>
        </p:nvSpPr>
        <p:spPr bwMode="auto">
          <a:xfrm>
            <a:off x="5486400" y="5184775"/>
            <a:ext cx="2221761"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tabLst>
                <a:tab pos="228600" algn="l"/>
              </a:tabLst>
            </a:pPr>
            <a:r>
              <a:rPr lang="en-US" sz="2000">
                <a:latin typeface="Calibri"/>
                <a:cs typeface="Calibri"/>
              </a:rPr>
              <a:t>jki (&amp; kji): </a:t>
            </a:r>
          </a:p>
          <a:p>
            <a:pPr marL="114300" lvl="1" algn="l">
              <a:lnSpc>
                <a:spcPct val="100000"/>
              </a:lnSpc>
              <a:buFontTx/>
              <a:buChar char="•"/>
              <a:tabLst>
                <a:tab pos="228600" algn="l"/>
              </a:tabLst>
            </a:pPr>
            <a:r>
              <a:rPr lang="en-US" sz="2000">
                <a:latin typeface="Calibri"/>
                <a:cs typeface="Calibri"/>
              </a:rPr>
              <a:t> </a:t>
            </a:r>
            <a:r>
              <a:rPr lang="en-US" sz="2000" b="0">
                <a:latin typeface="Calibri"/>
                <a:cs typeface="Calibri"/>
              </a:rPr>
              <a:t>2 loads, 1 store</a:t>
            </a:r>
          </a:p>
          <a:p>
            <a:pPr marL="114300" lvl="1" algn="l">
              <a:lnSpc>
                <a:spcPct val="100000"/>
              </a:lnSpc>
              <a:buFontTx/>
              <a:buChar char="•"/>
              <a:tabLst>
                <a:tab pos="228600" algn="l"/>
              </a:tabLst>
            </a:pPr>
            <a:r>
              <a:rPr lang="en-US" sz="2000" b="0">
                <a:latin typeface="Calibri"/>
                <a:cs typeface="Calibri"/>
              </a:rPr>
              <a:t> misses/iter = </a:t>
            </a:r>
            <a:r>
              <a:rPr lang="en-US" sz="2000">
                <a:latin typeface="Calibri"/>
                <a:cs typeface="Calibri"/>
              </a:rPr>
              <a:t>2.0</a:t>
            </a:r>
            <a:endParaRPr lang="en-US" sz="2000" b="0">
              <a:latin typeface="Calibri"/>
              <a:cs typeface="Calibri"/>
            </a:endParaRPr>
          </a:p>
        </p:txBody>
      </p:sp>
      <p:sp>
        <p:nvSpPr>
          <p:cNvPr id="177155" name="Rectangle 3"/>
          <p:cNvSpPr>
            <a:spLocks noChangeArrowheads="1"/>
          </p:cNvSpPr>
          <p:nvPr/>
        </p:nvSpPr>
        <p:spPr bwMode="auto">
          <a:xfrm>
            <a:off x="1295400" y="1058863"/>
            <a:ext cx="3481388" cy="208280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dirty="0" smtClean="0">
                <a:latin typeface="Courier New" charset="0"/>
              </a:rPr>
              <a:t>for </a:t>
            </a:r>
            <a:r>
              <a:rPr lang="en-US" sz="1400" dirty="0">
                <a:latin typeface="Courier New" charset="0"/>
              </a:rPr>
              <a:t>(</a:t>
            </a:r>
            <a:r>
              <a:rPr lang="en-US" sz="1400" dirty="0" err="1">
                <a:latin typeface="Courier New" charset="0"/>
              </a:rPr>
              <a:t>i</a:t>
            </a:r>
            <a:r>
              <a:rPr lang="en-US" sz="1400" dirty="0">
                <a:latin typeface="Courier New" charset="0"/>
              </a:rPr>
              <a:t>=0; </a:t>
            </a:r>
            <a:r>
              <a:rPr lang="en-US" sz="1400" dirty="0" err="1">
                <a:latin typeface="Courier New" charset="0"/>
              </a:rPr>
              <a:t>i</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i</a:t>
            </a:r>
            <a:r>
              <a:rPr lang="en-US" sz="1400" dirty="0">
                <a:latin typeface="Courier New" charset="0"/>
              </a:rPr>
              <a:t>++) {</a:t>
            </a:r>
          </a:p>
          <a:p>
            <a:pPr algn="l">
              <a:lnSpc>
                <a:spcPct val="70000"/>
              </a:lnSpc>
              <a:spcBef>
                <a:spcPct val="50000"/>
              </a:spcBef>
            </a:pPr>
            <a:r>
              <a:rPr lang="en-US" sz="1400" dirty="0">
                <a:latin typeface="Courier New" charset="0"/>
              </a:rPr>
              <a:t>  for (</a:t>
            </a:r>
            <a:r>
              <a:rPr lang="en-US" sz="1400" dirty="0" err="1">
                <a:latin typeface="Courier New" charset="0"/>
              </a:rPr>
              <a:t>j</a:t>
            </a:r>
            <a:r>
              <a:rPr lang="en-US" sz="1400" dirty="0">
                <a:latin typeface="Courier New" charset="0"/>
              </a:rPr>
              <a:t>=0; </a:t>
            </a:r>
            <a:r>
              <a:rPr lang="en-US" sz="1400" dirty="0" err="1">
                <a:latin typeface="Courier New" charset="0"/>
              </a:rPr>
              <a:t>j</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j</a:t>
            </a:r>
            <a:r>
              <a:rPr lang="en-US" sz="1400" dirty="0">
                <a:latin typeface="Courier New" charset="0"/>
              </a:rPr>
              <a:t>++) {</a:t>
            </a:r>
          </a:p>
          <a:p>
            <a:pPr algn="l">
              <a:lnSpc>
                <a:spcPct val="70000"/>
              </a:lnSpc>
              <a:spcBef>
                <a:spcPct val="50000"/>
              </a:spcBef>
            </a:pPr>
            <a:r>
              <a:rPr lang="en-US" sz="1400" dirty="0">
                <a:latin typeface="Courier New" charset="0"/>
              </a:rPr>
              <a:t>   sum = 0.0;</a:t>
            </a:r>
          </a:p>
          <a:p>
            <a:pPr algn="l">
              <a:lnSpc>
                <a:spcPct val="70000"/>
              </a:lnSpc>
              <a:spcBef>
                <a:spcPct val="50000"/>
              </a:spcBef>
            </a:pPr>
            <a:r>
              <a:rPr lang="en-US" sz="1400" dirty="0">
                <a:latin typeface="Courier New" charset="0"/>
              </a:rPr>
              <a:t>   for (</a:t>
            </a:r>
            <a:r>
              <a:rPr lang="en-US" sz="1400" dirty="0" err="1">
                <a:latin typeface="Courier New" charset="0"/>
              </a:rPr>
              <a:t>k</a:t>
            </a:r>
            <a:r>
              <a:rPr lang="en-US" sz="1400" dirty="0">
                <a:latin typeface="Courier New" charset="0"/>
              </a:rPr>
              <a:t>=0; </a:t>
            </a:r>
            <a:r>
              <a:rPr lang="en-US" sz="1400" dirty="0" err="1">
                <a:latin typeface="Courier New" charset="0"/>
              </a:rPr>
              <a:t>k</a:t>
            </a:r>
            <a:r>
              <a:rPr lang="en-US" sz="1400" dirty="0">
                <a:latin typeface="Courier New" charset="0"/>
              </a:rPr>
              <a:t>&lt;</a:t>
            </a:r>
            <a:r>
              <a:rPr lang="en-US" sz="1400" dirty="0" err="1">
                <a:latin typeface="Courier New" charset="0"/>
              </a:rPr>
              <a:t>n</a:t>
            </a:r>
            <a:r>
              <a:rPr lang="en-US" sz="1400" dirty="0">
                <a:latin typeface="Courier New" charset="0"/>
              </a:rPr>
              <a:t>; </a:t>
            </a:r>
            <a:r>
              <a:rPr lang="en-US" sz="1400" dirty="0" err="1">
                <a:latin typeface="Courier New" charset="0"/>
              </a:rPr>
              <a:t>k</a:t>
            </a:r>
            <a:r>
              <a:rPr lang="en-US" sz="1400" dirty="0">
                <a:latin typeface="Courier New" charset="0"/>
              </a:rPr>
              <a:t>++) </a:t>
            </a:r>
          </a:p>
          <a:p>
            <a:pPr algn="l">
              <a:lnSpc>
                <a:spcPct val="70000"/>
              </a:lnSpc>
              <a:spcBef>
                <a:spcPct val="50000"/>
              </a:spcBef>
            </a:pPr>
            <a:r>
              <a:rPr lang="en-US" sz="1400" dirty="0">
                <a:latin typeface="Courier New" charset="0"/>
              </a:rPr>
              <a:t>     sum += </a:t>
            </a:r>
            <a:r>
              <a:rPr lang="en-US" sz="1400" dirty="0" err="1">
                <a:latin typeface="Courier New" charset="0"/>
              </a:rPr>
              <a:t>a[i][k</a:t>
            </a:r>
            <a:r>
              <a:rPr lang="en-US" sz="1400" dirty="0">
                <a:latin typeface="Courier New" charset="0"/>
              </a:rPr>
              <a:t>] * </a:t>
            </a:r>
            <a:r>
              <a:rPr lang="en-US" sz="1400" dirty="0" err="1">
                <a:latin typeface="Courier New" charset="0"/>
              </a:rPr>
              <a:t>b[k][j</a:t>
            </a:r>
            <a:r>
              <a:rPr lang="en-US" sz="1400" dirty="0">
                <a:latin typeface="Courier New" charset="0"/>
              </a:rPr>
              <a:t>];</a:t>
            </a:r>
          </a:p>
          <a:p>
            <a:pPr algn="l">
              <a:lnSpc>
                <a:spcPct val="70000"/>
              </a:lnSpc>
              <a:spcBef>
                <a:spcPct val="50000"/>
              </a:spcBef>
            </a:pPr>
            <a:r>
              <a:rPr lang="en-US" sz="1400" dirty="0">
                <a:latin typeface="Courier New" charset="0"/>
              </a:rPr>
              <a:t>   </a:t>
            </a:r>
            <a:r>
              <a:rPr lang="en-US" sz="1400" dirty="0" err="1">
                <a:latin typeface="Courier New" charset="0"/>
              </a:rPr>
              <a:t>c[i][j</a:t>
            </a:r>
            <a:r>
              <a:rPr lang="en-US" sz="1400" dirty="0">
                <a:latin typeface="Courier New" charset="0"/>
              </a:rPr>
              <a:t>] = sum;</a:t>
            </a:r>
          </a:p>
          <a:p>
            <a:pPr algn="l">
              <a:lnSpc>
                <a:spcPct val="70000"/>
              </a:lnSpc>
              <a:spcBef>
                <a:spcPct val="50000"/>
              </a:spcBef>
            </a:pPr>
            <a:r>
              <a:rPr lang="en-US" sz="1400" dirty="0">
                <a:latin typeface="Courier New" charset="0"/>
              </a:rPr>
              <a:t> }</a:t>
            </a:r>
          </a:p>
          <a:p>
            <a:pPr algn="l">
              <a:lnSpc>
                <a:spcPct val="70000"/>
              </a:lnSpc>
              <a:spcBef>
                <a:spcPct val="50000"/>
              </a:spcBef>
            </a:pPr>
            <a:r>
              <a:rPr lang="en-US" sz="1400" dirty="0">
                <a:latin typeface="Courier New" charset="0"/>
              </a:rPr>
              <a:t>} </a:t>
            </a:r>
          </a:p>
        </p:txBody>
      </p:sp>
      <p:sp>
        <p:nvSpPr>
          <p:cNvPr id="177157" name="Rectangle 5"/>
          <p:cNvSpPr>
            <a:spLocks noChangeArrowheads="1"/>
          </p:cNvSpPr>
          <p:nvPr/>
        </p:nvSpPr>
        <p:spPr bwMode="auto">
          <a:xfrm>
            <a:off x="1295400" y="3221038"/>
            <a:ext cx="3481388" cy="178435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a:latin typeface="Courier New" charset="0"/>
              </a:rPr>
              <a:t>for (k=0; k&lt;n; k++) {</a:t>
            </a:r>
          </a:p>
          <a:p>
            <a:pPr algn="l">
              <a:lnSpc>
                <a:spcPct val="70000"/>
              </a:lnSpc>
              <a:spcBef>
                <a:spcPct val="50000"/>
              </a:spcBef>
            </a:pPr>
            <a:r>
              <a:rPr lang="en-US" sz="1400">
                <a:latin typeface="Courier New" charset="0"/>
              </a:rPr>
              <a:t> for (i=0; i&lt;n; i++) {</a:t>
            </a:r>
          </a:p>
          <a:p>
            <a:pPr algn="l">
              <a:lnSpc>
                <a:spcPct val="70000"/>
              </a:lnSpc>
              <a:spcBef>
                <a:spcPct val="50000"/>
              </a:spcBef>
            </a:pPr>
            <a:r>
              <a:rPr lang="en-US" sz="1400">
                <a:latin typeface="Courier New" charset="0"/>
              </a:rPr>
              <a:t>  r = a[i][k];</a:t>
            </a:r>
          </a:p>
          <a:p>
            <a:pPr algn="l">
              <a:lnSpc>
                <a:spcPct val="70000"/>
              </a:lnSpc>
              <a:spcBef>
                <a:spcPct val="50000"/>
              </a:spcBef>
            </a:pPr>
            <a:r>
              <a:rPr lang="en-US" sz="1400">
                <a:latin typeface="Courier New" charset="0"/>
              </a:rPr>
              <a:t>  for (j=0; j&lt;n; j++)</a:t>
            </a:r>
          </a:p>
          <a:p>
            <a:pPr algn="l">
              <a:lnSpc>
                <a:spcPct val="70000"/>
              </a:lnSpc>
              <a:spcBef>
                <a:spcPct val="50000"/>
              </a:spcBef>
            </a:pPr>
            <a:r>
              <a:rPr lang="en-US" sz="1400">
                <a:latin typeface="Courier New" charset="0"/>
              </a:rPr>
              <a:t>   c[i][j] += r * b[k][j];   </a:t>
            </a:r>
          </a:p>
          <a:p>
            <a:pPr algn="l">
              <a:lnSpc>
                <a:spcPct val="70000"/>
              </a:lnSpc>
              <a:spcBef>
                <a:spcPct val="50000"/>
              </a:spcBef>
            </a:pPr>
            <a:r>
              <a:rPr lang="en-US" sz="1400">
                <a:latin typeface="Courier New" charset="0"/>
              </a:rPr>
              <a:t> }</a:t>
            </a:r>
          </a:p>
          <a:p>
            <a:pPr algn="l">
              <a:lnSpc>
                <a:spcPct val="70000"/>
              </a:lnSpc>
              <a:spcBef>
                <a:spcPct val="50000"/>
              </a:spcBef>
            </a:pPr>
            <a:r>
              <a:rPr lang="en-US" sz="1400">
                <a:latin typeface="Courier New" charset="0"/>
              </a:rPr>
              <a:t>}</a:t>
            </a:r>
          </a:p>
        </p:txBody>
      </p:sp>
      <p:sp>
        <p:nvSpPr>
          <p:cNvPr id="177158" name="Rectangle 6"/>
          <p:cNvSpPr>
            <a:spLocks noChangeArrowheads="1"/>
          </p:cNvSpPr>
          <p:nvPr/>
        </p:nvSpPr>
        <p:spPr bwMode="auto">
          <a:xfrm>
            <a:off x="1295400" y="5073650"/>
            <a:ext cx="3481388" cy="1784350"/>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400">
                <a:latin typeface="Courier New" charset="0"/>
              </a:rPr>
              <a:t>for (j=0; j&lt;n; j++) {</a:t>
            </a:r>
          </a:p>
          <a:p>
            <a:pPr algn="l">
              <a:lnSpc>
                <a:spcPct val="70000"/>
              </a:lnSpc>
              <a:spcBef>
                <a:spcPct val="50000"/>
              </a:spcBef>
            </a:pPr>
            <a:r>
              <a:rPr lang="en-US" sz="1400">
                <a:latin typeface="Courier New" charset="0"/>
              </a:rPr>
              <a:t> for (k=0; k&lt;n; k++) {</a:t>
            </a:r>
          </a:p>
          <a:p>
            <a:pPr algn="l">
              <a:lnSpc>
                <a:spcPct val="70000"/>
              </a:lnSpc>
              <a:spcBef>
                <a:spcPct val="50000"/>
              </a:spcBef>
            </a:pPr>
            <a:r>
              <a:rPr lang="en-US" sz="1400">
                <a:latin typeface="Courier New" charset="0"/>
              </a:rPr>
              <a:t>   r = b[k][j];</a:t>
            </a:r>
          </a:p>
          <a:p>
            <a:pPr algn="l">
              <a:lnSpc>
                <a:spcPct val="70000"/>
              </a:lnSpc>
              <a:spcBef>
                <a:spcPct val="50000"/>
              </a:spcBef>
            </a:pPr>
            <a:r>
              <a:rPr lang="en-US" sz="1400">
                <a:latin typeface="Courier New" charset="0"/>
              </a:rPr>
              <a:t>   for (i=0; i&lt;n; i++)</a:t>
            </a:r>
          </a:p>
          <a:p>
            <a:pPr algn="l">
              <a:lnSpc>
                <a:spcPct val="70000"/>
              </a:lnSpc>
              <a:spcBef>
                <a:spcPct val="50000"/>
              </a:spcBef>
            </a:pPr>
            <a:r>
              <a:rPr lang="en-US" sz="1400">
                <a:latin typeface="Courier New" charset="0"/>
              </a:rPr>
              <a:t>    c[i][j] += a[i][k] * r;</a:t>
            </a:r>
          </a:p>
          <a:p>
            <a:pPr algn="l">
              <a:lnSpc>
                <a:spcPct val="70000"/>
              </a:lnSpc>
              <a:spcBef>
                <a:spcPct val="50000"/>
              </a:spcBef>
            </a:pPr>
            <a:r>
              <a:rPr lang="en-US" sz="1400">
                <a:latin typeface="Courier New" charset="0"/>
              </a:rPr>
              <a:t> }</a:t>
            </a:r>
          </a:p>
          <a:p>
            <a:pPr algn="l">
              <a:lnSpc>
                <a:spcPct val="70000"/>
              </a:lnSpc>
              <a:spcBef>
                <a:spcPct val="50000"/>
              </a:spcBef>
            </a:pPr>
            <a:r>
              <a:rPr lang="en-US" sz="1400">
                <a:latin typeface="Courier New"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i7 Matrix Multiply Performance</a:t>
            </a:r>
            <a:endParaRPr lang="en-US" dirty="0"/>
          </a:p>
        </p:txBody>
      </p:sp>
      <p:graphicFrame>
        <p:nvGraphicFramePr>
          <p:cNvPr id="5" name="Chart 4"/>
          <p:cNvGraphicFramePr>
            <a:graphicFrameLocks noGrp="1"/>
          </p:cNvGraphicFramePr>
          <p:nvPr/>
        </p:nvGraphicFramePr>
        <p:xfrm>
          <a:off x="152400" y="1181100"/>
          <a:ext cx="8991600" cy="5676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5562600" y="1524000"/>
            <a:ext cx="926856" cy="400110"/>
          </a:xfrm>
          <a:prstGeom prst="rect">
            <a:avLst/>
          </a:prstGeom>
          <a:noFill/>
        </p:spPr>
        <p:txBody>
          <a:bodyPr wrap="none" rtlCol="0">
            <a:spAutoFit/>
          </a:bodyPr>
          <a:lstStyle/>
          <a:p>
            <a:r>
              <a:rPr lang="en-US" sz="2000" dirty="0" err="1" smtClean="0">
                <a:solidFill>
                  <a:srgbClr val="FF0000"/>
                </a:solidFill>
                <a:latin typeface="Calibri" pitchFamily="34" charset="0"/>
              </a:rPr>
              <a:t>jki</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kji</a:t>
            </a:r>
            <a:endParaRPr lang="en-US" sz="2000" dirty="0" smtClean="0">
              <a:solidFill>
                <a:srgbClr val="FF0000"/>
              </a:solidFill>
              <a:latin typeface="Calibri" pitchFamily="34" charset="0"/>
            </a:endParaRPr>
          </a:p>
        </p:txBody>
      </p:sp>
      <p:sp>
        <p:nvSpPr>
          <p:cNvPr id="6" name="TextBox 5"/>
          <p:cNvSpPr txBox="1"/>
          <p:nvPr/>
        </p:nvSpPr>
        <p:spPr>
          <a:xfrm>
            <a:off x="6416520" y="4019550"/>
            <a:ext cx="914032" cy="400110"/>
          </a:xfrm>
          <a:prstGeom prst="rect">
            <a:avLst/>
          </a:prstGeom>
          <a:noFill/>
        </p:spPr>
        <p:txBody>
          <a:bodyPr wrap="none" rtlCol="0">
            <a:spAutoFit/>
          </a:bodyPr>
          <a:lstStyle/>
          <a:p>
            <a:r>
              <a:rPr lang="en-US" sz="2000" dirty="0" err="1" smtClean="0">
                <a:solidFill>
                  <a:srgbClr val="FF0000"/>
                </a:solidFill>
                <a:latin typeface="Calibri" pitchFamily="34" charset="0"/>
              </a:rPr>
              <a:t>ijk</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jik</a:t>
            </a:r>
            <a:endParaRPr lang="en-US" sz="2000" dirty="0" smtClean="0">
              <a:solidFill>
                <a:srgbClr val="FF0000"/>
              </a:solidFill>
              <a:latin typeface="Calibri" pitchFamily="34" charset="0"/>
            </a:endParaRPr>
          </a:p>
        </p:txBody>
      </p:sp>
      <p:sp>
        <p:nvSpPr>
          <p:cNvPr id="7" name="TextBox 6"/>
          <p:cNvSpPr txBox="1"/>
          <p:nvPr/>
        </p:nvSpPr>
        <p:spPr>
          <a:xfrm>
            <a:off x="7028628" y="5410200"/>
            <a:ext cx="914032" cy="400110"/>
          </a:xfrm>
          <a:prstGeom prst="rect">
            <a:avLst/>
          </a:prstGeom>
          <a:noFill/>
        </p:spPr>
        <p:txBody>
          <a:bodyPr wrap="none" rtlCol="0">
            <a:spAutoFit/>
          </a:bodyPr>
          <a:lstStyle/>
          <a:p>
            <a:r>
              <a:rPr lang="en-US" sz="2000" dirty="0" err="1" smtClean="0">
                <a:solidFill>
                  <a:srgbClr val="FF0000"/>
                </a:solidFill>
                <a:latin typeface="Calibri" pitchFamily="34" charset="0"/>
              </a:rPr>
              <a:t>kij</a:t>
            </a:r>
            <a:r>
              <a:rPr lang="en-US" sz="2000" dirty="0" smtClean="0">
                <a:solidFill>
                  <a:srgbClr val="FF0000"/>
                </a:solidFill>
                <a:latin typeface="Calibri" pitchFamily="34" charset="0"/>
              </a:rPr>
              <a:t> / </a:t>
            </a:r>
            <a:r>
              <a:rPr lang="en-US" sz="2000" dirty="0" err="1" smtClean="0">
                <a:solidFill>
                  <a:srgbClr val="FF0000"/>
                </a:solidFill>
                <a:latin typeface="Calibri" pitchFamily="34" charset="0"/>
              </a:rPr>
              <a:t>ikj</a:t>
            </a:r>
            <a:endParaRPr lang="en-US" sz="2000" dirty="0" smtClean="0">
              <a:solidFill>
                <a:srgbClr val="FF0000"/>
              </a:solidFill>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Matrix Multiplication</a:t>
            </a:r>
            <a:endParaRPr lang="en-US" dirty="0"/>
          </a:p>
        </p:txBody>
      </p:sp>
      <p:sp>
        <p:nvSpPr>
          <p:cNvPr id="3" name="Rectangle 2"/>
          <p:cNvSpPr/>
          <p:nvPr/>
        </p:nvSpPr>
        <p:spPr bwMode="auto">
          <a:xfrm>
            <a:off x="22846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4" name="Rectangle 3"/>
          <p:cNvSpPr/>
          <p:nvPr/>
        </p:nvSpPr>
        <p:spPr bwMode="auto">
          <a:xfrm>
            <a:off x="3884865"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cxnSp>
        <p:nvCxnSpPr>
          <p:cNvPr id="5" name="Straight Connector 4"/>
          <p:cNvCxnSpPr/>
          <p:nvPr/>
        </p:nvCxnSpPr>
        <p:spPr bwMode="auto">
          <a:xfrm>
            <a:off x="2284665" y="5122863"/>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3998371" y="48379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2087560" y="4937773"/>
            <a:ext cx="240772" cy="369332"/>
          </a:xfrm>
          <a:prstGeom prst="rect">
            <a:avLst/>
          </a:prstGeom>
          <a:noFill/>
        </p:spPr>
        <p:txBody>
          <a:bodyPr wrap="none" rtlCol="0">
            <a:spAutoFit/>
          </a:bodyPr>
          <a:lstStyle/>
          <a:p>
            <a:r>
              <a:rPr lang="en-US" sz="1800" dirty="0" err="1" smtClean="0">
                <a:latin typeface="Calibri" pitchFamily="34" charset="0"/>
              </a:rPr>
              <a:t>i</a:t>
            </a:r>
            <a:endParaRPr lang="en-US" sz="1800" dirty="0" smtClean="0">
              <a:latin typeface="Calibri" pitchFamily="34" charset="0"/>
            </a:endParaRPr>
          </a:p>
        </p:txBody>
      </p:sp>
      <p:sp>
        <p:nvSpPr>
          <p:cNvPr id="8" name="TextBox 7"/>
          <p:cNvSpPr txBox="1"/>
          <p:nvPr/>
        </p:nvSpPr>
        <p:spPr>
          <a:xfrm>
            <a:off x="4470399" y="3936999"/>
            <a:ext cx="243978" cy="369332"/>
          </a:xfrm>
          <a:prstGeom prst="rect">
            <a:avLst/>
          </a:prstGeom>
          <a:noFill/>
        </p:spPr>
        <p:txBody>
          <a:bodyPr wrap="none" rtlCol="0">
            <a:spAutoFit/>
          </a:bodyPr>
          <a:lstStyle/>
          <a:p>
            <a:r>
              <a:rPr lang="en-US" sz="1800" dirty="0" smtClean="0">
                <a:latin typeface="Calibri" pitchFamily="34" charset="0"/>
              </a:rPr>
              <a:t>j</a:t>
            </a:r>
          </a:p>
        </p:txBody>
      </p:sp>
      <p:sp>
        <p:nvSpPr>
          <p:cNvPr id="9" name="TextBox 8"/>
          <p:cNvSpPr txBox="1"/>
          <p:nvPr/>
        </p:nvSpPr>
        <p:spPr>
          <a:xfrm>
            <a:off x="3469997" y="46814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0" name="Rectangle 9"/>
          <p:cNvSpPr/>
          <p:nvPr/>
        </p:nvSpPr>
        <p:spPr bwMode="auto">
          <a:xfrm>
            <a:off x="499532" y="42672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1" name="TextBox 10"/>
          <p:cNvSpPr txBox="1"/>
          <p:nvPr/>
        </p:nvSpPr>
        <p:spPr>
          <a:xfrm>
            <a:off x="1765782" y="45720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2" name="Rectangle 11"/>
          <p:cNvSpPr/>
          <p:nvPr/>
        </p:nvSpPr>
        <p:spPr bwMode="auto">
          <a:xfrm>
            <a:off x="1185332" y="51054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5" name="Rectangle 7"/>
          <p:cNvSpPr>
            <a:spLocks noChangeArrowheads="1"/>
          </p:cNvSpPr>
          <p:nvPr/>
        </p:nvSpPr>
        <p:spPr bwMode="auto">
          <a:xfrm>
            <a:off x="499532" y="1413396"/>
            <a:ext cx="5552801" cy="224420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smtClean="0">
                <a:latin typeface="Courier New" pitchFamily="49" charset="0"/>
              </a:rPr>
              <a:t>++)</a:t>
            </a:r>
            <a:endParaRPr lang="en-US" sz="1400" dirty="0">
              <a:latin typeface="Courier New" pitchFamily="49" charset="0"/>
            </a:endParaRPr>
          </a:p>
          <a:p>
            <a:pPr algn="l">
              <a:lnSpc>
                <a:spcPct val="100000"/>
              </a:lnSpc>
            </a:pPr>
            <a:r>
              <a:rPr lang="en-US" sz="1400" dirty="0">
                <a:latin typeface="Courier New" pitchFamily="49" charset="0"/>
              </a:rPr>
              <a:t>	for (j = 0; j &lt; n; j</a:t>
            </a:r>
            <a:r>
              <a:rPr lang="en-US" sz="1400" dirty="0" smtClean="0">
                <a:latin typeface="Courier New" pitchFamily="49" charset="0"/>
              </a:rPr>
              <a:t>++)</a:t>
            </a:r>
          </a:p>
          <a:p>
            <a:pPr algn="l">
              <a:lnSpc>
                <a:spcPct val="100000"/>
              </a:lnSpc>
            </a:pPr>
            <a:r>
              <a:rPr lang="en-US" sz="1400" dirty="0" smtClean="0">
                <a:latin typeface="Courier New" pitchFamily="49" charset="0"/>
              </a:rPr>
              <a:t>             for (k = 0; k &lt; n;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c[</a:t>
            </a:r>
            <a:r>
              <a:rPr lang="en-US" sz="1400" dirty="0" err="1" smtClean="0">
                <a:latin typeface="Courier New" pitchFamily="49" charset="0"/>
              </a:rPr>
              <a:t>i</a:t>
            </a:r>
            <a:r>
              <a:rPr lang="en-US" sz="1400" dirty="0" smtClean="0">
                <a:latin typeface="Courier New" pitchFamily="49" charset="0"/>
              </a:rPr>
              <a:t>*</a:t>
            </a:r>
            <a:r>
              <a:rPr lang="en-US" sz="1400" dirty="0" err="1" smtClean="0">
                <a:latin typeface="Courier New" pitchFamily="49" charset="0"/>
              </a:rPr>
              <a:t>n+j</a:t>
            </a:r>
            <a:r>
              <a:rPr lang="en-US" sz="1400" dirty="0" smtClean="0">
                <a:latin typeface="Courier New" pitchFamily="49" charset="0"/>
              </a:rPr>
              <a:t>] </a:t>
            </a:r>
            <a:r>
              <a:rPr lang="en-US" sz="1400" dirty="0">
                <a:latin typeface="Courier New" pitchFamily="49" charset="0"/>
              </a:rPr>
              <a:t>+= a[</a:t>
            </a:r>
            <a:r>
              <a:rPr lang="en-US" sz="1400" dirty="0" err="1">
                <a:latin typeface="Courier New" pitchFamily="49" charset="0"/>
              </a:rPr>
              <a:t>i</a:t>
            </a:r>
            <a:r>
              <a:rPr lang="en-US" sz="1400" dirty="0">
                <a:latin typeface="Courier New" pitchFamily="49" charset="0"/>
              </a:rPr>
              <a:t>*n + </a:t>
            </a:r>
            <a:r>
              <a:rPr lang="en-US" sz="1400" dirty="0" smtClean="0">
                <a:latin typeface="Courier New" pitchFamily="49" charset="0"/>
              </a:rPr>
              <a:t>k]*b[k*n + j];</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16" name="Content Placeholder 2"/>
          <p:cNvSpPr txBox="1">
            <a:spLocks/>
          </p:cNvSpPr>
          <p:nvPr/>
        </p:nvSpPr>
        <p:spPr>
          <a:xfrm>
            <a:off x="396875" y="5562599"/>
            <a:ext cx="7896225" cy="771525"/>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rgbClr val="990000"/>
              </a:buClr>
              <a:buSzPct val="60000"/>
              <a:buFont typeface="Wingdings 2" pitchFamily="18" charset="2"/>
              <a:buChar char="¢"/>
              <a:tabLst/>
              <a:defRPr/>
            </a:pPr>
            <a:endParaRPr kumimoji="0" lang="en-US" sz="2000" b="0" i="0" u="none" strike="noStrike" kern="0" cap="none" spc="0" normalizeH="0" baseline="0" noProof="0" dirty="0" smtClean="0">
              <a:ln>
                <a:noFill/>
              </a:ln>
              <a:solidFill>
                <a:schemeClr val="tx1"/>
              </a:solidFill>
              <a:effectLst/>
              <a:uLnTx/>
              <a:uFillTx/>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4 doubles</a:t>
            </a:r>
          </a:p>
          <a:p>
            <a:pPr lvl="1"/>
            <a:r>
              <a:rPr lang="en-US" dirty="0" smtClean="0"/>
              <a:t>Cache size C &lt;&lt; n (much smaller than n)</a:t>
            </a:r>
          </a:p>
          <a:p>
            <a:endParaRPr lang="en-US" dirty="0" smtClean="0"/>
          </a:p>
          <a:p>
            <a:r>
              <a:rPr lang="en-US" dirty="0" smtClean="0"/>
              <a:t>First iteration:</a:t>
            </a:r>
          </a:p>
          <a:p>
            <a:pPr lvl="1"/>
            <a:r>
              <a:rPr lang="en-US" dirty="0" smtClean="0"/>
              <a:t>n/4 + n = 5n/4 misses</a:t>
            </a:r>
          </a:p>
          <a:p>
            <a:pPr lvl="1"/>
            <a:endParaRPr lang="en-US" dirty="0" smtClean="0"/>
          </a:p>
          <a:p>
            <a:pPr lvl="1"/>
            <a:endParaRPr lang="en-US" dirty="0" smtClean="0"/>
          </a:p>
          <a:p>
            <a:pPr lvl="1"/>
            <a:r>
              <a:rPr lang="en-US" dirty="0" smtClean="0"/>
              <a:t>Afterwards </a:t>
            </a:r>
            <a:r>
              <a:rPr lang="en-US" dirty="0" smtClean="0">
                <a:solidFill>
                  <a:srgbClr val="C00000"/>
                </a:solidFill>
              </a:rPr>
              <a:t>in cache:</a:t>
            </a:r>
            <a:r>
              <a:rPr lang="en-US" dirty="0" smtClean="0"/>
              <a:t/>
            </a:r>
            <a:br>
              <a:rPr lang="en-US" dirty="0" smtClean="0"/>
            </a:br>
            <a:r>
              <a:rPr lang="en-US" dirty="0" smtClean="0"/>
              <a:t>(schematic)</a:t>
            </a:r>
            <a:endParaRPr lang="en-US" dirty="0"/>
          </a:p>
        </p:txBody>
      </p:sp>
      <p:sp>
        <p:nvSpPr>
          <p:cNvPr id="4" name="Rectangle 3"/>
          <p:cNvSpPr/>
          <p:nvPr/>
        </p:nvSpPr>
        <p:spPr bwMode="auto">
          <a:xfrm>
            <a:off x="57103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 name="Rectangle 4"/>
          <p:cNvSpPr/>
          <p:nvPr/>
        </p:nvSpPr>
        <p:spPr bwMode="auto">
          <a:xfrm>
            <a:off x="7310567"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6" name="Straight Connector 5"/>
          <p:cNvCxnSpPr/>
          <p:nvPr/>
        </p:nvCxnSpPr>
        <p:spPr bwMode="auto">
          <a:xfrm>
            <a:off x="5710367" y="36576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6741196" y="4228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6895699" y="4071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1" name="Rectangle 10"/>
          <p:cNvSpPr/>
          <p:nvPr/>
        </p:nvSpPr>
        <p:spPr bwMode="auto">
          <a:xfrm>
            <a:off x="3925234" y="3657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2" name="TextBox 11"/>
          <p:cNvSpPr txBox="1"/>
          <p:nvPr/>
        </p:nvSpPr>
        <p:spPr>
          <a:xfrm>
            <a:off x="5191484" y="3962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3925234" y="36576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5257801"/>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745829" y="58285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5672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5257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5562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3929867" y="5257801"/>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5257800"/>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6155842"/>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6400800"/>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4 wide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Locality Example</a:t>
            </a:r>
            <a:endParaRPr lang="en-US" dirty="0"/>
          </a:p>
        </p:txBody>
      </p:sp>
      <p:sp>
        <p:nvSpPr>
          <p:cNvPr id="3" name="Content Placeholder 2"/>
          <p:cNvSpPr>
            <a:spLocks noGrp="1"/>
          </p:cNvSpPr>
          <p:nvPr>
            <p:ph idx="1"/>
          </p:nvPr>
        </p:nvSpPr>
        <p:spPr>
          <a:xfrm>
            <a:off x="396876" y="2946142"/>
            <a:ext cx="5318124" cy="2768858"/>
          </a:xfrm>
        </p:spPr>
        <p:txBody>
          <a:bodyPr/>
          <a:lstStyle/>
          <a:p>
            <a:r>
              <a:rPr lang="en-US" dirty="0" smtClean="0"/>
              <a:t>Data references</a:t>
            </a:r>
          </a:p>
          <a:p>
            <a:pPr lvl="1"/>
            <a:r>
              <a:rPr lang="en-US" dirty="0" smtClean="0"/>
              <a:t>Reference array elements in succession (stride-1 reference pattern).</a:t>
            </a:r>
          </a:p>
          <a:p>
            <a:pPr lvl="1"/>
            <a:r>
              <a:rPr lang="en-US" dirty="0" smtClean="0"/>
              <a:t>Reference variable </a:t>
            </a:r>
            <a:r>
              <a:rPr lang="en-US" dirty="0" smtClean="0">
                <a:latin typeface="Courier New"/>
                <a:cs typeface="Courier New"/>
              </a:rPr>
              <a:t>sum</a:t>
            </a:r>
            <a:r>
              <a:rPr lang="en-US" dirty="0" smtClean="0"/>
              <a:t> each iteration.</a:t>
            </a:r>
          </a:p>
          <a:p>
            <a:r>
              <a:rPr lang="en-US" dirty="0" smtClean="0"/>
              <a:t>Instruction references</a:t>
            </a:r>
          </a:p>
          <a:p>
            <a:pPr lvl="1"/>
            <a:r>
              <a:rPr lang="en-US" dirty="0" smtClean="0"/>
              <a:t>Reference instructions in sequence.</a:t>
            </a:r>
          </a:p>
          <a:p>
            <a:pPr lvl="1"/>
            <a:r>
              <a:rPr lang="en-US" dirty="0" smtClean="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smtClean="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smtClean="0">
                <a:solidFill>
                  <a:srgbClr val="FF0000"/>
                </a:solidFill>
                <a:latin typeface="Calibri" pitchFamily="34" charset="0"/>
              </a:rPr>
              <a:t>Temporal locality</a:t>
            </a:r>
          </a:p>
        </p:txBody>
      </p:sp>
    </p:spTree>
    <p:extLst>
      <p:ext uri="{BB962C8B-B14F-4D97-AF65-F5344CB8AC3E}">
        <p14:creationId xmlns:p14="http://schemas.microsoft.com/office/powerpoint/2010/main" val="347613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Matrix elements are doubles</a:t>
            </a:r>
          </a:p>
          <a:p>
            <a:pPr lvl="1"/>
            <a:r>
              <a:rPr lang="en-US" dirty="0" smtClean="0"/>
              <a:t>Cache block = 4 doubles</a:t>
            </a:r>
          </a:p>
          <a:p>
            <a:pPr lvl="1"/>
            <a:r>
              <a:rPr lang="en-US" dirty="0" smtClean="0"/>
              <a:t>Cache size C &lt;&lt; n (much smaller than n)</a:t>
            </a:r>
          </a:p>
          <a:p>
            <a:endParaRPr lang="en-US" dirty="0" smtClean="0"/>
          </a:p>
          <a:p>
            <a:r>
              <a:rPr lang="en-US" dirty="0" smtClean="0"/>
              <a:t>Second iteration:</a:t>
            </a:r>
          </a:p>
          <a:p>
            <a:pPr lvl="1"/>
            <a:r>
              <a:rPr lang="en-US" dirty="0" smtClean="0"/>
              <a:t>Again:</a:t>
            </a:r>
            <a:br>
              <a:rPr lang="en-US" dirty="0" smtClean="0"/>
            </a:br>
            <a:r>
              <a:rPr lang="en-US" dirty="0" smtClean="0"/>
              <a:t>n/4 + n = 5n/4 misses</a:t>
            </a:r>
          </a:p>
          <a:p>
            <a:pPr lvl="1"/>
            <a:endParaRPr lang="en-US" dirty="0" smtClean="0"/>
          </a:p>
          <a:p>
            <a:pPr lvl="1"/>
            <a:endParaRPr lang="en-US" dirty="0" smtClean="0"/>
          </a:p>
          <a:p>
            <a:r>
              <a:rPr lang="en-US" dirty="0" smtClean="0"/>
              <a:t>Total misses:</a:t>
            </a:r>
          </a:p>
          <a:p>
            <a:pPr lvl="1"/>
            <a:r>
              <a:rPr lang="en-US" dirty="0" smtClean="0"/>
              <a:t>5n/4 * n</a:t>
            </a:r>
            <a:r>
              <a:rPr lang="en-US" baseline="30000" dirty="0" smtClean="0"/>
              <a:t>2</a:t>
            </a:r>
            <a:r>
              <a:rPr lang="en-US" dirty="0" smtClean="0"/>
              <a:t> = (5/4) * n</a:t>
            </a:r>
            <a:r>
              <a:rPr lang="en-US" baseline="30000" dirty="0" smtClean="0"/>
              <a:t>3</a:t>
            </a:r>
            <a:r>
              <a:rPr lang="en-US" dirty="0" smtClean="0"/>
              <a:t> </a:t>
            </a:r>
            <a:endParaRPr lang="en-US" dirty="0"/>
          </a:p>
        </p:txBody>
      </p:sp>
      <p:sp>
        <p:nvSpPr>
          <p:cNvPr id="14" name="AutoShape 16"/>
          <p:cNvSpPr>
            <a:spLocks/>
          </p:cNvSpPr>
          <p:nvPr/>
        </p:nvSpPr>
        <p:spPr bwMode="auto">
          <a:xfrm rot="5400000" flipV="1">
            <a:off x="7755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15" name="TextBox 14"/>
          <p:cNvSpPr txBox="1"/>
          <p:nvPr/>
        </p:nvSpPr>
        <p:spPr>
          <a:xfrm>
            <a:off x="7721601" y="2907268"/>
            <a:ext cx="308098" cy="369332"/>
          </a:xfrm>
          <a:prstGeom prst="rect">
            <a:avLst/>
          </a:prstGeom>
          <a:noFill/>
        </p:spPr>
        <p:txBody>
          <a:bodyPr wrap="none" rtlCol="0">
            <a:spAutoFit/>
          </a:bodyPr>
          <a:lstStyle/>
          <a:p>
            <a:r>
              <a:rPr lang="en-US" sz="1800" dirty="0" smtClean="0">
                <a:latin typeface="Calibri" pitchFamily="34" charset="0"/>
              </a:rPr>
              <a:t>n</a:t>
            </a:r>
          </a:p>
        </p:txBody>
      </p:sp>
      <p:sp>
        <p:nvSpPr>
          <p:cNvPr id="16" name="Rectangle 15"/>
          <p:cNvSpPr/>
          <p:nvPr/>
        </p:nvSpPr>
        <p:spPr bwMode="auto">
          <a:xfrm>
            <a:off x="5715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17" name="Rectangle 16"/>
          <p:cNvSpPr/>
          <p:nvPr/>
        </p:nvSpPr>
        <p:spPr bwMode="auto">
          <a:xfrm>
            <a:off x="7315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cxnSp>
        <p:nvCxnSpPr>
          <p:cNvPr id="18" name="Straight Connector 17"/>
          <p:cNvCxnSpPr/>
          <p:nvPr/>
        </p:nvCxnSpPr>
        <p:spPr bwMode="auto">
          <a:xfrm>
            <a:off x="5715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6836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6900332" y="4068915"/>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1" name="Rectangle 20"/>
          <p:cNvSpPr/>
          <p:nvPr/>
        </p:nvSpPr>
        <p:spPr bwMode="auto">
          <a:xfrm>
            <a:off x="3929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2" name="TextBox 21"/>
          <p:cNvSpPr txBox="1"/>
          <p:nvPr/>
        </p:nvSpPr>
        <p:spPr>
          <a:xfrm>
            <a:off x="5196117" y="3959423"/>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23" name="Rectangle 22"/>
          <p:cNvSpPr/>
          <p:nvPr/>
        </p:nvSpPr>
        <p:spPr bwMode="auto">
          <a:xfrm>
            <a:off x="4004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4" name="Straight Connector 23"/>
          <p:cNvCxnSpPr/>
          <p:nvPr/>
        </p:nvCxnSpPr>
        <p:spPr bwMode="auto">
          <a:xfrm>
            <a:off x="6477000" y="3654623"/>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7298266" y="4552665"/>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TextBox 26"/>
          <p:cNvSpPr txBox="1"/>
          <p:nvPr/>
        </p:nvSpPr>
        <p:spPr>
          <a:xfrm>
            <a:off x="7095064" y="4797623"/>
            <a:ext cx="679994" cy="307777"/>
          </a:xfrm>
          <a:prstGeom prst="rect">
            <a:avLst/>
          </a:prstGeom>
          <a:noFill/>
        </p:spPr>
        <p:txBody>
          <a:bodyPr wrap="none" rtlCol="0">
            <a:spAutoFit/>
          </a:bodyPr>
          <a:lstStyle/>
          <a:p>
            <a:r>
              <a:rPr lang="en-US" sz="1400" dirty="0" smtClean="0">
                <a:solidFill>
                  <a:srgbClr val="C00000"/>
                </a:solidFill>
                <a:latin typeface="Calibri" pitchFamily="34" charset="0"/>
              </a:rPr>
              <a:t>4 wide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Blocked Matrix Multiplication</a:t>
            </a:r>
            <a:endParaRPr lang="en-US" dirty="0"/>
          </a:p>
        </p:txBody>
      </p:sp>
      <p:sp>
        <p:nvSpPr>
          <p:cNvPr id="4" name="Rectangle 7"/>
          <p:cNvSpPr>
            <a:spLocks noChangeArrowheads="1"/>
          </p:cNvSpPr>
          <p:nvPr/>
        </p:nvSpPr>
        <p:spPr bwMode="auto">
          <a:xfrm>
            <a:off x="499532" y="1332469"/>
            <a:ext cx="7958668" cy="3105978"/>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400" dirty="0" smtClean="0">
                <a:latin typeface="Courier New" pitchFamily="49" charset="0"/>
              </a:rPr>
              <a:t>c = (double *) </a:t>
            </a:r>
            <a:r>
              <a:rPr lang="en-US" sz="1400" dirty="0" err="1" smtClean="0">
                <a:latin typeface="Courier New" pitchFamily="49" charset="0"/>
              </a:rPr>
              <a:t>calloc</a:t>
            </a:r>
            <a:r>
              <a:rPr lang="en-US" sz="1400" dirty="0" smtClean="0">
                <a:latin typeface="Courier New" pitchFamily="49" charset="0"/>
              </a:rPr>
              <a:t>(</a:t>
            </a:r>
            <a:r>
              <a:rPr lang="en-US" sz="1400" dirty="0" err="1" smtClean="0">
                <a:latin typeface="Courier New" pitchFamily="49" charset="0"/>
              </a:rPr>
              <a:t>sizeof</a:t>
            </a:r>
            <a:r>
              <a:rPr lang="en-US" sz="1400" dirty="0" smtClean="0">
                <a:latin typeface="Courier New" pitchFamily="49" charset="0"/>
              </a:rPr>
              <a:t>(double), n*n);</a:t>
            </a:r>
          </a:p>
          <a:p>
            <a:pPr algn="l">
              <a:lnSpc>
                <a:spcPct val="100000"/>
              </a:lnSpc>
            </a:pPr>
            <a:endParaRPr lang="en-US" sz="1400" dirty="0" smtClean="0">
              <a:latin typeface="Courier New" pitchFamily="49" charset="0"/>
            </a:endParaRPr>
          </a:p>
          <a:p>
            <a:pPr algn="l">
              <a:lnSpc>
                <a:spcPct val="100000"/>
              </a:lnSpc>
            </a:pPr>
            <a:r>
              <a:rPr lang="en-US" sz="1400" dirty="0" smtClean="0">
                <a:solidFill>
                  <a:srgbClr val="990000"/>
                </a:solidFill>
                <a:latin typeface="Courier New" pitchFamily="49" charset="0"/>
              </a:rPr>
              <a:t>/* Multiply n x </a:t>
            </a:r>
            <a:r>
              <a:rPr lang="en-US" sz="1400" dirty="0">
                <a:solidFill>
                  <a:srgbClr val="990000"/>
                </a:solidFill>
                <a:latin typeface="Courier New" pitchFamily="49" charset="0"/>
              </a:rPr>
              <a:t>n </a:t>
            </a:r>
            <a:r>
              <a:rPr lang="en-US" sz="1400" dirty="0" smtClean="0">
                <a:solidFill>
                  <a:srgbClr val="990000"/>
                </a:solidFill>
                <a:latin typeface="Courier New" pitchFamily="49" charset="0"/>
              </a:rPr>
              <a:t>matrices a and b  </a:t>
            </a:r>
            <a:r>
              <a:rPr lang="en-US" sz="1400" dirty="0">
                <a:solidFill>
                  <a:srgbClr val="990000"/>
                </a:solidFill>
                <a:latin typeface="Courier New" pitchFamily="49" charset="0"/>
              </a:rPr>
              <a:t>*/</a:t>
            </a:r>
          </a:p>
          <a:p>
            <a:pPr algn="l">
              <a:lnSpc>
                <a:spcPct val="100000"/>
              </a:lnSpc>
            </a:pPr>
            <a:r>
              <a:rPr lang="en-US" sz="1400" dirty="0" smtClean="0">
                <a:latin typeface="Courier New" pitchFamily="49" charset="0"/>
              </a:rPr>
              <a:t>void </a:t>
            </a:r>
            <a:r>
              <a:rPr lang="en-US" sz="1400" dirty="0" err="1" smtClean="0">
                <a:latin typeface="Courier New" pitchFamily="49" charset="0"/>
              </a:rPr>
              <a:t>mmm</a:t>
            </a:r>
            <a:r>
              <a:rPr lang="en-US" sz="1400" dirty="0" smtClean="0">
                <a:latin typeface="Courier New" pitchFamily="49" charset="0"/>
              </a:rPr>
              <a:t>(double </a:t>
            </a:r>
            <a:r>
              <a:rPr lang="en-US" sz="1400" dirty="0">
                <a:latin typeface="Courier New" pitchFamily="49" charset="0"/>
              </a:rPr>
              <a:t>*a, double *b, </a:t>
            </a:r>
            <a:r>
              <a:rPr lang="en-US" sz="1400" dirty="0" smtClean="0">
                <a:latin typeface="Courier New" pitchFamily="49" charset="0"/>
              </a:rPr>
              <a:t>double *c, </a:t>
            </a:r>
            <a:r>
              <a:rPr lang="en-US" sz="1400" dirty="0" err="1" smtClean="0">
                <a:latin typeface="Courier New" pitchFamily="49" charset="0"/>
              </a:rPr>
              <a:t>int</a:t>
            </a:r>
            <a:r>
              <a:rPr lang="en-US" sz="1400" dirty="0" smtClean="0">
                <a:latin typeface="Courier New" pitchFamily="49" charset="0"/>
              </a:rPr>
              <a:t> n</a:t>
            </a:r>
            <a:r>
              <a:rPr lang="en-US" sz="1400" dirty="0">
                <a:latin typeface="Courier New" pitchFamily="49" charset="0"/>
              </a:rPr>
              <a:t>) {</a:t>
            </a:r>
          </a:p>
          <a:p>
            <a:pPr algn="l">
              <a:lnSpc>
                <a:spcPct val="100000"/>
              </a:lnSpc>
            </a:pPr>
            <a:r>
              <a:rPr lang="en-US" sz="1400" dirty="0" smtClean="0">
                <a:latin typeface="Courier New" pitchFamily="49" charset="0"/>
              </a:rPr>
              <a:t>    </a:t>
            </a:r>
            <a:r>
              <a:rPr lang="en-US" sz="1400" dirty="0" err="1" smtClean="0">
                <a:latin typeface="Courier New" pitchFamily="49" charset="0"/>
              </a:rPr>
              <a:t>int</a:t>
            </a:r>
            <a:r>
              <a:rPr lang="en-US" sz="1400" dirty="0" smtClean="0">
                <a:latin typeface="Courier New" pitchFamily="49" charset="0"/>
              </a:rPr>
              <a:t> </a:t>
            </a:r>
            <a:r>
              <a:rPr lang="en-US" sz="1400" dirty="0" err="1" smtClean="0">
                <a:latin typeface="Courier New" pitchFamily="49" charset="0"/>
              </a:rPr>
              <a:t>i</a:t>
            </a:r>
            <a:r>
              <a:rPr lang="en-US" sz="1400" dirty="0">
                <a:latin typeface="Courier New" pitchFamily="49" charset="0"/>
              </a:rPr>
              <a:t>, </a:t>
            </a:r>
            <a:r>
              <a:rPr lang="en-US" sz="1400" dirty="0" smtClean="0">
                <a:latin typeface="Courier New" pitchFamily="49" charset="0"/>
              </a:rPr>
              <a:t>j, k;</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 0; </a:t>
            </a:r>
            <a:r>
              <a:rPr lang="en-US" sz="1400" dirty="0" err="1" smtClean="0">
                <a:latin typeface="Courier New" pitchFamily="49" charset="0"/>
              </a:rPr>
              <a:t>i</a:t>
            </a:r>
            <a:r>
              <a:rPr lang="en-US" sz="1400" dirty="0" smtClean="0">
                <a:latin typeface="Courier New" pitchFamily="49" charset="0"/>
              </a:rPr>
              <a:t> </a:t>
            </a:r>
            <a:r>
              <a:rPr lang="en-US" sz="1400" dirty="0">
                <a:latin typeface="Courier New" pitchFamily="49" charset="0"/>
              </a:rPr>
              <a:t>&lt; n; </a:t>
            </a:r>
            <a:r>
              <a:rPr lang="en-US" sz="1400" dirty="0" err="1" smtClean="0">
                <a:latin typeface="Courier New" pitchFamily="49" charset="0"/>
              </a:rPr>
              <a:t>i</a:t>
            </a:r>
            <a:r>
              <a:rPr lang="en-US" sz="1400" dirty="0" smtClean="0">
                <a:latin typeface="Courier New" pitchFamily="49" charset="0"/>
              </a:rPr>
              <a:t>+=B)</a:t>
            </a:r>
            <a:endParaRPr lang="en-US" sz="1400" dirty="0">
              <a:latin typeface="Courier New" pitchFamily="49" charset="0"/>
            </a:endParaRPr>
          </a:p>
          <a:p>
            <a:pPr algn="l">
              <a:lnSpc>
                <a:spcPct val="100000"/>
              </a:lnSpc>
            </a:pPr>
            <a:r>
              <a:rPr lang="en-US" sz="1400" dirty="0">
                <a:latin typeface="Courier New" pitchFamily="49" charset="0"/>
              </a:rPr>
              <a:t>	for (</a:t>
            </a:r>
            <a:r>
              <a:rPr lang="en-US" sz="1400" dirty="0" smtClean="0">
                <a:latin typeface="Courier New" pitchFamily="49" charset="0"/>
              </a:rPr>
              <a:t>j </a:t>
            </a:r>
            <a:r>
              <a:rPr lang="en-US" sz="1400" dirty="0">
                <a:latin typeface="Courier New" pitchFamily="49" charset="0"/>
              </a:rPr>
              <a:t>= 0; </a:t>
            </a:r>
            <a:r>
              <a:rPr lang="en-US" sz="1400" dirty="0" smtClean="0">
                <a:latin typeface="Courier New" pitchFamily="49" charset="0"/>
              </a:rPr>
              <a:t>j </a:t>
            </a:r>
            <a:r>
              <a:rPr lang="en-US" sz="1400" dirty="0">
                <a:latin typeface="Courier New" pitchFamily="49" charset="0"/>
              </a:rPr>
              <a:t>&lt; n; </a:t>
            </a:r>
            <a:r>
              <a:rPr lang="en-US" sz="1400" dirty="0" smtClean="0">
                <a:latin typeface="Courier New" pitchFamily="49" charset="0"/>
              </a:rPr>
              <a:t>j+=B)</a:t>
            </a:r>
          </a:p>
          <a:p>
            <a:pPr algn="l">
              <a:lnSpc>
                <a:spcPct val="100000"/>
              </a:lnSpc>
            </a:pPr>
            <a:r>
              <a:rPr lang="en-US" sz="1400" dirty="0" smtClean="0">
                <a:latin typeface="Courier New" pitchFamily="49" charset="0"/>
              </a:rPr>
              <a:t>             for (k = 0; k &lt; n; k+=B)</a:t>
            </a:r>
          </a:p>
          <a:p>
            <a:pPr algn="l">
              <a:lnSpc>
                <a:spcPct val="100000"/>
              </a:lnSpc>
            </a:pPr>
            <a:r>
              <a:rPr lang="en-US" sz="1400" dirty="0" smtClean="0">
                <a:latin typeface="Courier New" pitchFamily="49" charset="0"/>
              </a:rPr>
              <a:t>		 </a:t>
            </a:r>
            <a:r>
              <a:rPr lang="en-US" sz="1400" dirty="0" smtClean="0">
                <a:solidFill>
                  <a:srgbClr val="990000"/>
                </a:solidFill>
                <a:latin typeface="Courier New" pitchFamily="49" charset="0"/>
              </a:rPr>
              <a:t>/* B x B mini matrix multiplications */</a:t>
            </a:r>
          </a:p>
          <a:p>
            <a:pPr algn="l">
              <a:lnSpc>
                <a:spcPct val="100000"/>
              </a:lnSpc>
            </a:pPr>
            <a:r>
              <a:rPr lang="en-US" sz="1400" dirty="0" smtClean="0">
                <a:latin typeface="Courier New" pitchFamily="49" charset="0"/>
              </a:rPr>
              <a:t>                  for (i1 = </a:t>
            </a:r>
            <a:r>
              <a:rPr lang="en-US" sz="1400" dirty="0" err="1" smtClean="0">
                <a:latin typeface="Courier New" pitchFamily="49" charset="0"/>
              </a:rPr>
              <a:t>i</a:t>
            </a:r>
            <a:r>
              <a:rPr lang="en-US" sz="1400" dirty="0" smtClean="0">
                <a:latin typeface="Courier New" pitchFamily="49" charset="0"/>
              </a:rPr>
              <a:t>; i1 &lt; </a:t>
            </a:r>
            <a:r>
              <a:rPr lang="en-US" sz="1400" dirty="0" err="1" smtClean="0">
                <a:latin typeface="Courier New" pitchFamily="49" charset="0"/>
              </a:rPr>
              <a:t>i+B</a:t>
            </a:r>
            <a:r>
              <a:rPr lang="en-US" sz="1400" dirty="0" smtClean="0">
                <a:latin typeface="Courier New" pitchFamily="49" charset="0"/>
              </a:rPr>
              <a:t>; </a:t>
            </a:r>
            <a:r>
              <a:rPr lang="en-US" sz="1400" dirty="0" err="1" smtClean="0">
                <a:latin typeface="Courier New" pitchFamily="49" charset="0"/>
              </a:rPr>
              <a:t>i</a:t>
            </a:r>
            <a:r>
              <a:rPr lang="en-US" sz="1400" dirty="0" smtClean="0">
                <a:latin typeface="Courier New" pitchFamily="49" charset="0"/>
              </a:rPr>
              <a:t>++)</a:t>
            </a:r>
          </a:p>
          <a:p>
            <a:r>
              <a:rPr lang="en-US" sz="1400" dirty="0" smtClean="0">
                <a:latin typeface="Courier New" pitchFamily="49" charset="0"/>
              </a:rPr>
              <a:t>                      for (j1 = j; j1 &lt; </a:t>
            </a:r>
            <a:r>
              <a:rPr lang="en-US" sz="1400" dirty="0" err="1" smtClean="0">
                <a:latin typeface="Courier New" pitchFamily="49" charset="0"/>
              </a:rPr>
              <a:t>j+B</a:t>
            </a:r>
            <a:r>
              <a:rPr lang="en-US" sz="1400" dirty="0" smtClean="0">
                <a:latin typeface="Courier New" pitchFamily="49" charset="0"/>
              </a:rPr>
              <a:t>; j++)</a:t>
            </a:r>
          </a:p>
          <a:p>
            <a:r>
              <a:rPr lang="en-US" sz="1400" dirty="0" smtClean="0">
                <a:latin typeface="Courier New" pitchFamily="49" charset="0"/>
              </a:rPr>
              <a:t>                          for (k1 = k; k1 &lt; </a:t>
            </a:r>
            <a:r>
              <a:rPr lang="en-US" sz="1400" dirty="0" err="1" smtClean="0">
                <a:latin typeface="Courier New" pitchFamily="49" charset="0"/>
              </a:rPr>
              <a:t>k+B</a:t>
            </a:r>
            <a:r>
              <a:rPr lang="en-US" sz="1400" dirty="0" smtClean="0">
                <a:latin typeface="Courier New" pitchFamily="49" charset="0"/>
              </a:rPr>
              <a:t>; k++)</a:t>
            </a:r>
            <a:endParaRPr lang="en-US" sz="1400" dirty="0">
              <a:latin typeface="Courier New" pitchFamily="49" charset="0"/>
            </a:endParaRPr>
          </a:p>
          <a:p>
            <a:pPr algn="l">
              <a:lnSpc>
                <a:spcPct val="100000"/>
              </a:lnSpc>
            </a:pPr>
            <a:r>
              <a:rPr lang="en-US" sz="1400" dirty="0">
                <a:latin typeface="Courier New" pitchFamily="49" charset="0"/>
              </a:rPr>
              <a:t>	    </a:t>
            </a:r>
            <a:r>
              <a:rPr lang="en-US" sz="1400" dirty="0" smtClean="0">
                <a:latin typeface="Courier New" pitchFamily="49" charset="0"/>
              </a:rPr>
              <a:t>                  c[i1*n+j1] </a:t>
            </a:r>
            <a:r>
              <a:rPr lang="en-US" sz="1400" dirty="0">
                <a:latin typeface="Courier New" pitchFamily="49" charset="0"/>
              </a:rPr>
              <a:t>+= </a:t>
            </a:r>
            <a:r>
              <a:rPr lang="en-US" sz="1400" dirty="0" smtClean="0">
                <a:latin typeface="Courier New" pitchFamily="49" charset="0"/>
              </a:rPr>
              <a:t>a[i1*n </a:t>
            </a:r>
            <a:r>
              <a:rPr lang="en-US" sz="1400" dirty="0">
                <a:latin typeface="Courier New" pitchFamily="49" charset="0"/>
              </a:rPr>
              <a:t>+ </a:t>
            </a:r>
            <a:r>
              <a:rPr lang="en-US" sz="1400" dirty="0" smtClean="0">
                <a:latin typeface="Courier New" pitchFamily="49" charset="0"/>
              </a:rPr>
              <a:t>k1]*b[k1*n + j1];</a:t>
            </a:r>
            <a:endParaRPr lang="en-US" sz="1400" dirty="0">
              <a:latin typeface="Courier New" pitchFamily="49" charset="0"/>
            </a:endParaRPr>
          </a:p>
          <a:p>
            <a:pPr algn="l">
              <a:lnSpc>
                <a:spcPct val="100000"/>
              </a:lnSpc>
            </a:pPr>
            <a:r>
              <a:rPr lang="en-US" sz="1400" dirty="0">
                <a:latin typeface="Courier New" pitchFamily="49" charset="0"/>
              </a:rPr>
              <a:t>}</a:t>
            </a:r>
          </a:p>
        </p:txBody>
      </p:sp>
      <p:sp>
        <p:nvSpPr>
          <p:cNvPr id="5" name="Rectangle 4"/>
          <p:cNvSpPr/>
          <p:nvPr/>
        </p:nvSpPr>
        <p:spPr bwMode="auto">
          <a:xfrm>
            <a:off x="22846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a</a:t>
            </a:r>
          </a:p>
        </p:txBody>
      </p:sp>
      <p:sp>
        <p:nvSpPr>
          <p:cNvPr id="6" name="Rectangle 5"/>
          <p:cNvSpPr/>
          <p:nvPr/>
        </p:nvSpPr>
        <p:spPr bwMode="auto">
          <a:xfrm>
            <a:off x="38848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b</a:t>
            </a:r>
          </a:p>
        </p:txBody>
      </p:sp>
      <p:sp>
        <p:nvSpPr>
          <p:cNvPr id="9" name="TextBox 8"/>
          <p:cNvSpPr txBox="1"/>
          <p:nvPr/>
        </p:nvSpPr>
        <p:spPr>
          <a:xfrm>
            <a:off x="1981200" y="5471173"/>
            <a:ext cx="357790" cy="369332"/>
          </a:xfrm>
          <a:prstGeom prst="rect">
            <a:avLst/>
          </a:prstGeom>
          <a:noFill/>
        </p:spPr>
        <p:txBody>
          <a:bodyPr wrap="none" rtlCol="0">
            <a:spAutoFit/>
          </a:bodyPr>
          <a:lstStyle/>
          <a:p>
            <a:r>
              <a:rPr lang="en-US" sz="1800" dirty="0" smtClean="0">
                <a:latin typeface="Calibri" pitchFamily="34" charset="0"/>
              </a:rPr>
              <a:t>i1</a:t>
            </a:r>
          </a:p>
        </p:txBody>
      </p:sp>
      <p:sp>
        <p:nvSpPr>
          <p:cNvPr id="10" name="TextBox 9"/>
          <p:cNvSpPr txBox="1"/>
          <p:nvPr/>
        </p:nvSpPr>
        <p:spPr>
          <a:xfrm>
            <a:off x="4394196" y="4419600"/>
            <a:ext cx="360996" cy="369332"/>
          </a:xfrm>
          <a:prstGeom prst="rect">
            <a:avLst/>
          </a:prstGeom>
          <a:noFill/>
        </p:spPr>
        <p:txBody>
          <a:bodyPr wrap="none" rtlCol="0">
            <a:spAutoFit/>
          </a:bodyPr>
          <a:lstStyle/>
          <a:p>
            <a:r>
              <a:rPr lang="en-US" sz="1800" dirty="0" smtClean="0">
                <a:latin typeface="Calibri" pitchFamily="34" charset="0"/>
              </a:rPr>
              <a:t>j1</a:t>
            </a:r>
          </a:p>
        </p:txBody>
      </p:sp>
      <p:sp>
        <p:nvSpPr>
          <p:cNvPr id="12" name="TextBox 11"/>
          <p:cNvSpPr txBox="1"/>
          <p:nvPr/>
        </p:nvSpPr>
        <p:spPr>
          <a:xfrm>
            <a:off x="3469997" y="5214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3" name="Rectangle 12"/>
          <p:cNvSpPr/>
          <p:nvPr/>
        </p:nvSpPr>
        <p:spPr bwMode="auto">
          <a:xfrm>
            <a:off x="4995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4" name="TextBox 13"/>
          <p:cNvSpPr txBox="1"/>
          <p:nvPr/>
        </p:nvSpPr>
        <p:spPr>
          <a:xfrm>
            <a:off x="1765782"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6" name="Rectangle 15"/>
          <p:cNvSpPr/>
          <p:nvPr/>
        </p:nvSpPr>
        <p:spPr bwMode="auto">
          <a:xfrm>
            <a:off x="1143000" y="5588001"/>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17" name="Rectangle 16"/>
          <p:cNvSpPr/>
          <p:nvPr/>
        </p:nvSpPr>
        <p:spPr bwMode="auto">
          <a:xfrm>
            <a:off x="55287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smtClean="0">
                <a:latin typeface="Courier New" pitchFamily="49" charset="0"/>
                <a:cs typeface="Courier New" pitchFamily="49" charset="0"/>
              </a:rPr>
              <a:t>c</a:t>
            </a:r>
          </a:p>
        </p:txBody>
      </p:sp>
      <p:sp>
        <p:nvSpPr>
          <p:cNvPr id="18" name="TextBox 17"/>
          <p:cNvSpPr txBox="1"/>
          <p:nvPr/>
        </p:nvSpPr>
        <p:spPr>
          <a:xfrm>
            <a:off x="5113864" y="5105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19" name="Rectangle 18"/>
          <p:cNvSpPr/>
          <p:nvPr/>
        </p:nvSpPr>
        <p:spPr bwMode="auto">
          <a:xfrm>
            <a:off x="2284665" y="55626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0" name="Rectangle 19"/>
          <p:cNvSpPr/>
          <p:nvPr/>
        </p:nvSpPr>
        <p:spPr bwMode="auto">
          <a:xfrm rot="5400000">
            <a:off x="3996268" y="5257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23" name="Straight Connector 22"/>
          <p:cNvCxnSpPr/>
          <p:nvPr/>
        </p:nvCxnSpPr>
        <p:spPr bwMode="auto">
          <a:xfrm rot="5400000">
            <a:off x="2848242"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3085309"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2384163" y="5667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2612763" y="566763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4207934" y="5266267"/>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3756917" y="6324600"/>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34" name="Straight Arrow Connector 33"/>
          <p:cNvCxnSpPr>
            <a:stCxn id="32" idx="0"/>
            <a:endCxn id="20" idx="3"/>
          </p:cNvCxnSpPr>
          <p:nvPr/>
        </p:nvCxnSpPr>
        <p:spPr bwMode="auto">
          <a:xfrm rot="16200000" flipV="1">
            <a:off x="4378813" y="6132555"/>
            <a:ext cx="381000" cy="3090"/>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3057525"/>
          </a:xfrm>
        </p:spPr>
        <p:txBody>
          <a:bodyPr/>
          <a:lstStyle/>
          <a:p>
            <a:r>
              <a:rPr lang="en-US" dirty="0" smtClean="0"/>
              <a:t>Assume: </a:t>
            </a:r>
          </a:p>
          <a:p>
            <a:pPr lvl="1"/>
            <a:r>
              <a:rPr lang="en-US" dirty="0" smtClean="0"/>
              <a:t>Cache </a:t>
            </a:r>
            <a:r>
              <a:rPr lang="en-US" altLang="zh-CN" dirty="0"/>
              <a:t>line</a:t>
            </a:r>
            <a:r>
              <a:rPr lang="en-US" dirty="0" smtClean="0"/>
              <a:t> = 4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First (block) iteration:</a:t>
            </a:r>
          </a:p>
          <a:p>
            <a:pPr lvl="1"/>
            <a:r>
              <a:rPr lang="en-US" dirty="0" smtClean="0"/>
              <a:t>B</a:t>
            </a:r>
            <a:r>
              <a:rPr lang="en-US" baseline="30000" dirty="0" smtClean="0"/>
              <a:t>2</a:t>
            </a:r>
            <a:r>
              <a:rPr lang="en-US" dirty="0" smtClean="0"/>
              <a:t>/4 misses for each block</a:t>
            </a:r>
          </a:p>
          <a:p>
            <a:pPr lvl="1"/>
            <a:r>
              <a:rPr lang="en-US" dirty="0" smtClean="0"/>
              <a:t>2n/B * B</a:t>
            </a:r>
            <a:r>
              <a:rPr lang="en-US" baseline="30000" dirty="0" smtClean="0"/>
              <a:t>2</a:t>
            </a:r>
            <a:r>
              <a:rPr lang="en-US" dirty="0" smtClean="0"/>
              <a:t>/4 = </a:t>
            </a:r>
            <a:r>
              <a:rPr lang="en-US" dirty="0" err="1" smtClean="0"/>
              <a:t>nB</a:t>
            </a:r>
            <a:r>
              <a:rPr lang="en-US" dirty="0" smtClean="0"/>
              <a:t>/2</a:t>
            </a:r>
            <a:br>
              <a:rPr lang="en-US" dirty="0" smtClean="0"/>
            </a:br>
            <a:r>
              <a:rPr lang="en-US" dirty="0" smtClean="0"/>
              <a:t>(omitting matrix c)</a:t>
            </a:r>
          </a:p>
          <a:p>
            <a:pPr lvl="1"/>
            <a:endParaRPr lang="en-US" dirty="0" smtClean="0"/>
          </a:p>
          <a:p>
            <a:pPr lvl="1"/>
            <a:endParaRPr lang="en-US" dirty="0" smtClean="0"/>
          </a:p>
          <a:p>
            <a:pPr lvl="1"/>
            <a:r>
              <a:rPr lang="en-US" dirty="0" smtClean="0"/>
              <a:t>Afterwards in cache</a:t>
            </a:r>
            <a:br>
              <a:rPr lang="en-US" dirty="0" smtClean="0"/>
            </a:br>
            <a:r>
              <a:rPr lang="en-US" dirty="0" smtClean="0"/>
              <a:t>(schematic)</a:t>
            </a:r>
          </a:p>
        </p:txBody>
      </p:sp>
      <p:sp>
        <p:nvSpPr>
          <p:cNvPr id="25" name="Rectangle 24"/>
          <p:cNvSpPr/>
          <p:nvPr/>
        </p:nvSpPr>
        <p:spPr bwMode="auto">
          <a:xfrm>
            <a:off x="58999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59768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5562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58674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55626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55607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029618" y="60198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56657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56657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241284" y="60282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3" name="Rectangle 52"/>
          <p:cNvSpPr/>
          <p:nvPr/>
        </p:nvSpPr>
        <p:spPr bwMode="auto">
          <a:xfrm>
            <a:off x="6578604" y="5562441"/>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4" name="Rectangle 53"/>
          <p:cNvSpPr/>
          <p:nvPr/>
        </p:nvSpPr>
        <p:spPr bwMode="auto">
          <a:xfrm rot="5400000">
            <a:off x="7367522" y="6359989"/>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5" name="Rectangle 5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6" name="Rectangle 55"/>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7" name="TextBox 56"/>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58" name="Rectangle 57"/>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59" name="TextBox 58"/>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60" name="Rectangle 59"/>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1" name="Rectangle 60"/>
          <p:cNvSpPr/>
          <p:nvPr/>
        </p:nvSpPr>
        <p:spPr bwMode="auto">
          <a:xfrm>
            <a:off x="5899933" y="373193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62" name="Rectangle 61"/>
          <p:cNvSpPr/>
          <p:nvPr/>
        </p:nvSpPr>
        <p:spPr bwMode="auto">
          <a:xfrm rot="5400000">
            <a:off x="7298110"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63" name="Straight Connector 62"/>
          <p:cNvCxnSpPr/>
          <p:nvPr/>
        </p:nvCxnSpPr>
        <p:spPr bwMode="auto">
          <a:xfrm rot="5400000">
            <a:off x="6463510"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6700577"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5999431" y="3836973"/>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6228031" y="3836973"/>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7518402" y="4199467"/>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7058918"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73" name="Straight Arrow Connector 72"/>
          <p:cNvCxnSpPr>
            <a:stCxn id="72" idx="0"/>
          </p:cNvCxnSpPr>
          <p:nvPr/>
        </p:nvCxnSpPr>
        <p:spPr bwMode="auto">
          <a:xfrm rot="16200000" flipV="1">
            <a:off x="7680814"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75" name="TextBox 74"/>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5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Analysis</a:t>
            </a:r>
            <a:endParaRPr lang="en-US" dirty="0"/>
          </a:p>
        </p:txBody>
      </p:sp>
      <p:sp>
        <p:nvSpPr>
          <p:cNvPr id="3" name="Content Placeholder 2"/>
          <p:cNvSpPr>
            <a:spLocks noGrp="1"/>
          </p:cNvSpPr>
          <p:nvPr>
            <p:ph idx="1"/>
          </p:nvPr>
        </p:nvSpPr>
        <p:spPr>
          <a:xfrm>
            <a:off x="396875" y="1209675"/>
            <a:ext cx="7896225" cy="5343525"/>
          </a:xfrm>
        </p:spPr>
        <p:txBody>
          <a:bodyPr/>
          <a:lstStyle/>
          <a:p>
            <a:r>
              <a:rPr lang="en-US" dirty="0" smtClean="0"/>
              <a:t>Assume: </a:t>
            </a:r>
          </a:p>
          <a:p>
            <a:pPr lvl="1"/>
            <a:r>
              <a:rPr lang="en-US" dirty="0" smtClean="0"/>
              <a:t>Cache block = 4 doubles</a:t>
            </a:r>
          </a:p>
          <a:p>
            <a:pPr lvl="1"/>
            <a:r>
              <a:rPr lang="en-US" dirty="0" smtClean="0"/>
              <a:t>Cache size C &lt;&lt; n (much smaller than n)</a:t>
            </a:r>
          </a:p>
          <a:p>
            <a:pPr lvl="1"/>
            <a:r>
              <a:rPr lang="en-US" dirty="0" smtClean="0"/>
              <a:t>Three blocks       fit into cache: 3B</a:t>
            </a:r>
            <a:r>
              <a:rPr lang="en-US" baseline="30000" dirty="0" smtClean="0"/>
              <a:t>2</a:t>
            </a:r>
            <a:r>
              <a:rPr lang="en-US" dirty="0" smtClean="0"/>
              <a:t> &lt; C</a:t>
            </a:r>
          </a:p>
          <a:p>
            <a:endParaRPr lang="en-US" dirty="0" smtClean="0"/>
          </a:p>
          <a:p>
            <a:r>
              <a:rPr lang="en-US" dirty="0" smtClean="0"/>
              <a:t>Second (block) iteration:</a:t>
            </a:r>
          </a:p>
          <a:p>
            <a:pPr lvl="1"/>
            <a:r>
              <a:rPr lang="en-US" dirty="0" smtClean="0"/>
              <a:t>Same as first iteration</a:t>
            </a:r>
          </a:p>
          <a:p>
            <a:pPr lvl="1"/>
            <a:r>
              <a:rPr lang="en-US" dirty="0" smtClean="0"/>
              <a:t>2n/B * B</a:t>
            </a:r>
            <a:r>
              <a:rPr lang="en-US" baseline="30000" dirty="0" smtClean="0"/>
              <a:t>2</a:t>
            </a:r>
            <a:r>
              <a:rPr lang="en-US" dirty="0" smtClean="0"/>
              <a:t>/4 = </a:t>
            </a:r>
            <a:r>
              <a:rPr lang="en-US" dirty="0" err="1" smtClean="0"/>
              <a:t>nB</a:t>
            </a:r>
            <a:r>
              <a:rPr lang="en-US" dirty="0" smtClean="0"/>
              <a:t>/2</a:t>
            </a:r>
          </a:p>
          <a:p>
            <a:pPr lvl="1"/>
            <a:endParaRPr lang="en-US" dirty="0" smtClean="0"/>
          </a:p>
          <a:p>
            <a:pPr lvl="1">
              <a:buNone/>
            </a:pPr>
            <a:endParaRPr lang="en-US" dirty="0" smtClean="0"/>
          </a:p>
          <a:p>
            <a:r>
              <a:rPr lang="en-US" dirty="0" smtClean="0"/>
              <a:t>Total misses:</a:t>
            </a:r>
          </a:p>
          <a:p>
            <a:pPr lvl="1"/>
            <a:r>
              <a:rPr lang="en-US" dirty="0" err="1" smtClean="0"/>
              <a:t>nB</a:t>
            </a:r>
            <a:r>
              <a:rPr lang="en-US" dirty="0" smtClean="0"/>
              <a:t>/2 * (n/B)</a:t>
            </a:r>
            <a:r>
              <a:rPr lang="en-US" baseline="30000" dirty="0" smtClean="0"/>
              <a:t>2</a:t>
            </a:r>
            <a:r>
              <a:rPr lang="en-US" dirty="0" smtClean="0"/>
              <a:t> = n</a:t>
            </a:r>
            <a:r>
              <a:rPr lang="en-US" baseline="30000" dirty="0" smtClean="0"/>
              <a:t>3</a:t>
            </a:r>
            <a:r>
              <a:rPr lang="en-US" dirty="0" smtClean="0"/>
              <a:t>/(2B)</a:t>
            </a:r>
          </a:p>
        </p:txBody>
      </p:sp>
      <p:sp>
        <p:nvSpPr>
          <p:cNvPr id="25" name="Rectangle 24"/>
          <p:cNvSpPr/>
          <p:nvPr/>
        </p:nvSpPr>
        <p:spPr bwMode="auto">
          <a:xfrm>
            <a:off x="5899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28" name="Rectangle 27"/>
          <p:cNvSpPr/>
          <p:nvPr/>
        </p:nvSpPr>
        <p:spPr bwMode="auto">
          <a:xfrm>
            <a:off x="7500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1" name="TextBox 30"/>
          <p:cNvSpPr txBox="1"/>
          <p:nvPr/>
        </p:nvSpPr>
        <p:spPr>
          <a:xfrm>
            <a:off x="7085265" y="4148092"/>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2" name="Rectangle 31"/>
          <p:cNvSpPr/>
          <p:nvPr/>
        </p:nvSpPr>
        <p:spPr bwMode="auto">
          <a:xfrm>
            <a:off x="4114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US" sz="2000" dirty="0" smtClean="0">
              <a:latin typeface="Courier New" pitchFamily="49" charset="0"/>
              <a:cs typeface="Courier New" pitchFamily="49" charset="0"/>
            </a:endParaRPr>
          </a:p>
        </p:txBody>
      </p:sp>
      <p:sp>
        <p:nvSpPr>
          <p:cNvPr id="33" name="TextBox 32"/>
          <p:cNvSpPr txBox="1"/>
          <p:nvPr/>
        </p:nvSpPr>
        <p:spPr>
          <a:xfrm>
            <a:off x="5381050" y="4038600"/>
            <a:ext cx="389850" cy="584775"/>
          </a:xfrm>
          <a:prstGeom prst="rect">
            <a:avLst/>
          </a:prstGeom>
          <a:noFill/>
        </p:spPr>
        <p:txBody>
          <a:bodyPr wrap="none" rtlCol="0">
            <a:spAutoFit/>
          </a:bodyPr>
          <a:lstStyle/>
          <a:p>
            <a:r>
              <a:rPr lang="en-US" sz="3200" dirty="0" smtClean="0">
                <a:latin typeface="Calibri" pitchFamily="34" charset="0"/>
              </a:rPr>
              <a:t>=</a:t>
            </a:r>
          </a:p>
        </p:txBody>
      </p:sp>
      <p:sp>
        <p:nvSpPr>
          <p:cNvPr id="34" name="Rectangle 33"/>
          <p:cNvSpPr/>
          <p:nvPr/>
        </p:nvSpPr>
        <p:spPr bwMode="auto">
          <a:xfrm>
            <a:off x="4114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7" name="Rectangle 36"/>
          <p:cNvSpPr/>
          <p:nvPr/>
        </p:nvSpPr>
        <p:spPr bwMode="auto">
          <a:xfrm>
            <a:off x="5899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38" name="Rectangle 37"/>
          <p:cNvSpPr/>
          <p:nvPr/>
        </p:nvSpPr>
        <p:spPr bwMode="auto">
          <a:xfrm rot="5400000">
            <a:off x="7264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cxnSp>
        <p:nvCxnSpPr>
          <p:cNvPr id="39" name="Straight Connector 38"/>
          <p:cNvCxnSpPr/>
          <p:nvPr/>
        </p:nvCxnSpPr>
        <p:spPr bwMode="auto">
          <a:xfrm rot="5400000">
            <a:off x="6463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6700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5999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6228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7476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7016583" y="5252534"/>
            <a:ext cx="1627882" cy="369332"/>
          </a:xfrm>
          <a:prstGeom prst="rect">
            <a:avLst/>
          </a:prstGeom>
          <a:noFill/>
        </p:spPr>
        <p:txBody>
          <a:bodyPr wrap="none" rtlCol="0">
            <a:spAutoFit/>
          </a:bodyPr>
          <a:lstStyle/>
          <a:p>
            <a:r>
              <a:rPr lang="en-US" sz="1800" dirty="0" smtClean="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rot="16200000" flipV="1">
            <a:off x="7638479"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2650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51" name="AutoShape 16"/>
          <p:cNvSpPr>
            <a:spLocks/>
          </p:cNvSpPr>
          <p:nvPr/>
        </p:nvSpPr>
        <p:spPr bwMode="auto">
          <a:xfrm rot="5400000" flipV="1">
            <a:off x="7941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800" dirty="0">
              <a:latin typeface="Calibri" pitchFamily="34" charset="0"/>
            </a:endParaRPr>
          </a:p>
        </p:txBody>
      </p:sp>
      <p:sp>
        <p:nvSpPr>
          <p:cNvPr id="52" name="TextBox 51"/>
          <p:cNvSpPr txBox="1"/>
          <p:nvPr/>
        </p:nvSpPr>
        <p:spPr>
          <a:xfrm>
            <a:off x="7823199" y="3048000"/>
            <a:ext cx="1189428" cy="369332"/>
          </a:xfrm>
          <a:prstGeom prst="rect">
            <a:avLst/>
          </a:prstGeom>
          <a:noFill/>
        </p:spPr>
        <p:txBody>
          <a:bodyPr wrap="none" rtlCol="0">
            <a:spAutoFit/>
          </a:bodyPr>
          <a:lstStyle/>
          <a:p>
            <a:r>
              <a:rPr lang="en-US" sz="1800" dirty="0" smtClean="0">
                <a:latin typeface="Calibri" pitchFamily="34" charset="0"/>
              </a:rPr>
              <a:t>n/B blocks</a:t>
            </a:r>
          </a:p>
        </p:txBody>
      </p:sp>
      <p:sp>
        <p:nvSpPr>
          <p:cNvPr id="26" name="Rectangle 25"/>
          <p:cNvSpPr/>
          <p:nvPr/>
        </p:nvSpPr>
        <p:spPr bwMode="auto">
          <a:xfrm>
            <a:off x="6578604" y="3742267"/>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
        <p:nvSpPr>
          <p:cNvPr id="27" name="Rectangle 26"/>
          <p:cNvSpPr/>
          <p:nvPr/>
        </p:nvSpPr>
        <p:spPr bwMode="auto">
          <a:xfrm rot="5400000">
            <a:off x="7604590" y="4522722"/>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smtClean="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No blocking: (5/4) * n</a:t>
            </a:r>
            <a:r>
              <a:rPr lang="en-US" baseline="30000" dirty="0" smtClean="0"/>
              <a:t>3</a:t>
            </a:r>
          </a:p>
          <a:p>
            <a:r>
              <a:rPr lang="en-US" dirty="0" smtClean="0"/>
              <a:t>Blocking: 1/(2B) * n</a:t>
            </a:r>
            <a:r>
              <a:rPr lang="en-US" baseline="30000" dirty="0" smtClean="0"/>
              <a:t>3</a:t>
            </a:r>
            <a:endParaRPr lang="en-US" dirty="0" smtClean="0"/>
          </a:p>
          <a:p>
            <a:endParaRPr lang="en-US" dirty="0" smtClean="0"/>
          </a:p>
          <a:p>
            <a:r>
              <a:rPr lang="en-US" dirty="0" smtClean="0"/>
              <a:t>Suggest largest possible block size B, but limit 3B</a:t>
            </a:r>
            <a:r>
              <a:rPr lang="en-US" baseline="30000" dirty="0" smtClean="0"/>
              <a:t>2</a:t>
            </a:r>
            <a:r>
              <a:rPr lang="en-US" dirty="0" smtClean="0"/>
              <a:t> &lt; C!</a:t>
            </a:r>
            <a:endParaRPr lang="en-US" sz="2000" b="0" dirty="0" smtClean="0"/>
          </a:p>
          <a:p>
            <a:endParaRPr lang="en-US" dirty="0" smtClean="0"/>
          </a:p>
          <a:p>
            <a:r>
              <a:rPr lang="en-US" dirty="0" smtClean="0"/>
              <a:t>Reason for dramatic difference:</a:t>
            </a:r>
          </a:p>
          <a:p>
            <a:pPr lvl="1"/>
            <a:r>
              <a:rPr lang="en-US" dirty="0" smtClean="0"/>
              <a:t>Matrix multiplication has inherent temporal locality:</a:t>
            </a:r>
          </a:p>
          <a:p>
            <a:pPr lvl="2"/>
            <a:r>
              <a:rPr lang="en-US" dirty="0" smtClean="0"/>
              <a:t>Input data: 3n</a:t>
            </a:r>
            <a:r>
              <a:rPr lang="en-US" baseline="30000" dirty="0" smtClean="0"/>
              <a:t>2</a:t>
            </a:r>
            <a:r>
              <a:rPr lang="en-US" dirty="0" smtClean="0"/>
              <a:t>, computation 2n</a:t>
            </a:r>
            <a:r>
              <a:rPr lang="en-US" baseline="30000" dirty="0" smtClean="0"/>
              <a:t>3</a:t>
            </a:r>
          </a:p>
          <a:p>
            <a:pPr lvl="2"/>
            <a:r>
              <a:rPr lang="en-US" dirty="0" smtClean="0"/>
              <a:t>Every array elements used O(n) times!</a:t>
            </a:r>
          </a:p>
          <a:p>
            <a:pPr lvl="1"/>
            <a:r>
              <a:rPr lang="en-US" dirty="0" smtClean="0"/>
              <a:t>But program has to be written properly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ltLang="en-US" sz="2800" dirty="0"/>
              <a:t>Strassen’s Matrix Multiplication</a:t>
            </a:r>
          </a:p>
        </p:txBody>
      </p:sp>
      <p:sp>
        <p:nvSpPr>
          <p:cNvPr id="420867" name="Rectangle 3"/>
          <p:cNvSpPr>
            <a:spLocks noGrp="1" noChangeArrowheads="1"/>
          </p:cNvSpPr>
          <p:nvPr>
            <p:ph type="body" idx="1"/>
          </p:nvPr>
        </p:nvSpPr>
        <p:spPr>
          <a:xfrm>
            <a:off x="381000" y="1371600"/>
            <a:ext cx="8269288" cy="4114800"/>
          </a:xfrm>
        </p:spPr>
        <p:txBody>
          <a:bodyPr/>
          <a:lstStyle/>
          <a:p>
            <a:pPr>
              <a:lnSpc>
                <a:spcPct val="90000"/>
              </a:lnSpc>
            </a:pPr>
            <a:r>
              <a:rPr lang="en-US" altLang="en-US" sz="2000" dirty="0"/>
              <a:t>Strassen’s algorithm for two 2x2 matrices (1969):</a:t>
            </a:r>
          </a:p>
          <a:p>
            <a:pPr lvl="2">
              <a:lnSpc>
                <a:spcPct val="90000"/>
              </a:lnSpc>
              <a:buFontTx/>
              <a:buNone/>
            </a:pPr>
            <a:r>
              <a:rPr lang="en-US" altLang="en-US" sz="2000" dirty="0"/>
              <a:t>c</a:t>
            </a:r>
            <a:r>
              <a:rPr lang="en-US" altLang="en-US" sz="2000" baseline="-25000" dirty="0"/>
              <a:t>00     </a:t>
            </a:r>
            <a:r>
              <a:rPr lang="en-US" altLang="en-US" sz="2000" dirty="0"/>
              <a:t>c</a:t>
            </a:r>
            <a:r>
              <a:rPr lang="en-US" altLang="en-US" sz="2000" baseline="-25000" dirty="0"/>
              <a:t>01</a:t>
            </a:r>
            <a:r>
              <a:rPr lang="en-US" altLang="en-US" sz="2000" dirty="0"/>
              <a:t>               a</a:t>
            </a:r>
            <a:r>
              <a:rPr lang="en-US" altLang="en-US" sz="2000" baseline="-25000" dirty="0"/>
              <a:t>00</a:t>
            </a:r>
            <a:r>
              <a:rPr lang="en-US" altLang="en-US" sz="2000" dirty="0"/>
              <a:t>   a</a:t>
            </a:r>
            <a:r>
              <a:rPr lang="en-US" altLang="en-US" sz="2000" baseline="-25000" dirty="0"/>
              <a:t>01</a:t>
            </a:r>
            <a:r>
              <a:rPr lang="en-US" altLang="en-US" sz="2000" dirty="0"/>
              <a:t>             b</a:t>
            </a:r>
            <a:r>
              <a:rPr lang="en-US" altLang="en-US" sz="2000" baseline="-25000" dirty="0"/>
              <a:t>00</a:t>
            </a:r>
            <a:r>
              <a:rPr lang="en-US" altLang="en-US" sz="2000" dirty="0"/>
              <a:t>   b</a:t>
            </a:r>
            <a:r>
              <a:rPr lang="en-US" altLang="en-US" sz="2000" baseline="-25000" dirty="0"/>
              <a:t>01</a:t>
            </a:r>
          </a:p>
          <a:p>
            <a:pPr lvl="2">
              <a:lnSpc>
                <a:spcPct val="90000"/>
              </a:lnSpc>
              <a:buFontTx/>
              <a:buNone/>
            </a:pPr>
            <a:r>
              <a:rPr lang="en-US" altLang="en-US" sz="2000" baseline="-25000" dirty="0"/>
              <a:t>                             </a:t>
            </a:r>
            <a:r>
              <a:rPr lang="en-US" altLang="en-US" sz="2000" dirty="0"/>
              <a:t>=                     </a:t>
            </a:r>
            <a:r>
              <a:rPr lang="en-US" altLang="en-US" sz="2000" dirty="0" smtClean="0"/>
              <a:t>     *</a:t>
            </a:r>
            <a:endParaRPr lang="en-US" altLang="en-US" sz="2000" dirty="0"/>
          </a:p>
          <a:p>
            <a:pPr lvl="2">
              <a:lnSpc>
                <a:spcPct val="90000"/>
              </a:lnSpc>
              <a:buFontTx/>
              <a:buNone/>
            </a:pPr>
            <a:r>
              <a:rPr lang="en-US" altLang="en-US" sz="2000" dirty="0"/>
              <a:t>c</a:t>
            </a:r>
            <a:r>
              <a:rPr lang="en-US" altLang="en-US" sz="2000" baseline="-25000" dirty="0"/>
              <a:t>10     </a:t>
            </a:r>
            <a:r>
              <a:rPr lang="en-US" altLang="en-US" sz="2000" dirty="0"/>
              <a:t>c</a:t>
            </a:r>
            <a:r>
              <a:rPr lang="en-US" altLang="en-US" sz="2000" baseline="-25000" dirty="0"/>
              <a:t>11</a:t>
            </a:r>
            <a:r>
              <a:rPr lang="en-US" altLang="en-US" sz="2000" dirty="0"/>
              <a:t>               a</a:t>
            </a:r>
            <a:r>
              <a:rPr lang="en-US" altLang="en-US" sz="2000" baseline="-25000" dirty="0"/>
              <a:t>10</a:t>
            </a:r>
            <a:r>
              <a:rPr lang="en-US" altLang="en-US" sz="2000" dirty="0"/>
              <a:t>   a</a:t>
            </a:r>
            <a:r>
              <a:rPr lang="en-US" altLang="en-US" sz="2000" baseline="-25000" dirty="0"/>
              <a:t>11</a:t>
            </a:r>
            <a:r>
              <a:rPr lang="en-US" altLang="en-US" sz="2000" dirty="0"/>
              <a:t>             b</a:t>
            </a:r>
            <a:r>
              <a:rPr lang="en-US" altLang="en-US" sz="2000" baseline="-25000" dirty="0"/>
              <a:t>10</a:t>
            </a:r>
            <a:r>
              <a:rPr lang="en-US" altLang="en-US" sz="2000" dirty="0"/>
              <a:t>   b</a:t>
            </a:r>
            <a:r>
              <a:rPr lang="en-US" altLang="en-US" sz="2000" baseline="-25000" dirty="0"/>
              <a:t>11</a:t>
            </a:r>
          </a:p>
          <a:p>
            <a:pPr lvl="2">
              <a:lnSpc>
                <a:spcPct val="90000"/>
              </a:lnSpc>
              <a:buFontTx/>
              <a:buNone/>
            </a:pPr>
            <a:r>
              <a:rPr lang="en-US" altLang="en-US" sz="2000" dirty="0"/>
              <a:t>	</a:t>
            </a:r>
          </a:p>
          <a:p>
            <a:pPr lvl="2">
              <a:lnSpc>
                <a:spcPct val="90000"/>
              </a:lnSpc>
              <a:buFontTx/>
              <a:buNone/>
            </a:pPr>
            <a:r>
              <a:rPr lang="en-US" altLang="en-US" sz="2000" dirty="0"/>
              <a:t>		</a:t>
            </a:r>
            <a:r>
              <a:rPr lang="en-US" altLang="en-US" sz="2000" dirty="0" smtClean="0"/>
              <a:t>           m</a:t>
            </a:r>
            <a:r>
              <a:rPr lang="en-US" altLang="en-US" sz="2000" baseline="-25000" dirty="0" smtClean="0"/>
              <a:t>1</a:t>
            </a:r>
            <a:r>
              <a:rPr lang="en-US" altLang="en-US" sz="2000" dirty="0" smtClean="0"/>
              <a:t>   </a:t>
            </a:r>
            <a:r>
              <a:rPr lang="en-US" altLang="en-US" sz="2000" dirty="0"/>
              <a:t>+ m</a:t>
            </a:r>
            <a:r>
              <a:rPr lang="en-US" altLang="en-US" sz="2000" baseline="-25000" dirty="0"/>
              <a:t>4</a:t>
            </a:r>
            <a:r>
              <a:rPr lang="en-US" altLang="en-US" sz="2000" dirty="0"/>
              <a:t>  - m</a:t>
            </a:r>
            <a:r>
              <a:rPr lang="en-US" altLang="en-US" sz="2000" baseline="-25000" dirty="0"/>
              <a:t>5 </a:t>
            </a:r>
            <a:r>
              <a:rPr lang="en-US" altLang="en-US" sz="2000" dirty="0"/>
              <a:t>+ m</a:t>
            </a:r>
            <a:r>
              <a:rPr lang="en-US" altLang="en-US" sz="2000" baseline="-25000" dirty="0"/>
              <a:t>7</a:t>
            </a:r>
            <a:r>
              <a:rPr lang="en-US" altLang="en-US" sz="2000" dirty="0"/>
              <a:t>                 </a:t>
            </a:r>
            <a:r>
              <a:rPr lang="en-US" altLang="en-US" sz="2000" dirty="0" smtClean="0"/>
              <a:t>m</a:t>
            </a:r>
            <a:r>
              <a:rPr lang="en-US" altLang="en-US" sz="2000" baseline="-25000" dirty="0" smtClean="0"/>
              <a:t>3 </a:t>
            </a:r>
            <a:r>
              <a:rPr lang="en-US" altLang="en-US" sz="2000" dirty="0"/>
              <a:t>+ m</a:t>
            </a:r>
            <a:r>
              <a:rPr lang="en-US" altLang="en-US" sz="2000" baseline="-25000" dirty="0"/>
              <a:t>5</a:t>
            </a:r>
            <a:r>
              <a:rPr lang="en-US" altLang="en-US" sz="2000" dirty="0"/>
              <a:t> </a:t>
            </a:r>
            <a:endParaRPr lang="en-US" altLang="en-US" sz="2000" baseline="-25000" dirty="0"/>
          </a:p>
          <a:p>
            <a:pPr lvl="2">
              <a:lnSpc>
                <a:spcPct val="90000"/>
              </a:lnSpc>
              <a:buFontTx/>
              <a:buNone/>
            </a:pPr>
            <a:r>
              <a:rPr lang="en-US" altLang="en-US" sz="2000" baseline="-25000" dirty="0"/>
              <a:t>                             </a:t>
            </a:r>
            <a:r>
              <a:rPr lang="en-US" altLang="en-US" sz="2000" dirty="0"/>
              <a:t>=                   </a:t>
            </a:r>
          </a:p>
          <a:p>
            <a:pPr lvl="2">
              <a:lnSpc>
                <a:spcPct val="90000"/>
              </a:lnSpc>
              <a:buFontTx/>
              <a:buNone/>
            </a:pPr>
            <a:r>
              <a:rPr lang="en-US" altLang="en-US" sz="2000" dirty="0"/>
              <a:t>                          </a:t>
            </a:r>
            <a:r>
              <a:rPr lang="en-US" altLang="en-US" sz="2000" dirty="0" smtClean="0"/>
              <a:t> m</a:t>
            </a:r>
            <a:r>
              <a:rPr lang="en-US" altLang="en-US" sz="2000" baseline="-25000" dirty="0" smtClean="0"/>
              <a:t>2</a:t>
            </a:r>
            <a:r>
              <a:rPr lang="en-US" altLang="en-US" sz="2000" dirty="0" smtClean="0"/>
              <a:t> </a:t>
            </a:r>
            <a:r>
              <a:rPr lang="en-US" altLang="en-US" sz="2000" dirty="0"/>
              <a:t>+ m</a:t>
            </a:r>
            <a:r>
              <a:rPr lang="en-US" altLang="en-US" sz="2000" baseline="-25000" dirty="0"/>
              <a:t>4                                  </a:t>
            </a:r>
            <a:r>
              <a:rPr lang="en-US" altLang="en-US" sz="2000" baseline="-25000" dirty="0" smtClean="0"/>
              <a:t>                      </a:t>
            </a:r>
            <a:r>
              <a:rPr lang="en-US" altLang="en-US" sz="2000" dirty="0"/>
              <a:t>m</a:t>
            </a:r>
            <a:r>
              <a:rPr lang="en-US" altLang="en-US" sz="2000" baseline="-25000" dirty="0"/>
              <a:t>1</a:t>
            </a:r>
            <a:r>
              <a:rPr lang="en-US" altLang="en-US" sz="2000" dirty="0"/>
              <a:t>   + m</a:t>
            </a:r>
            <a:r>
              <a:rPr lang="en-US" altLang="en-US" sz="2000" baseline="-25000" dirty="0"/>
              <a:t>3</a:t>
            </a:r>
            <a:r>
              <a:rPr lang="en-US" altLang="en-US" sz="2000" dirty="0"/>
              <a:t>  - m</a:t>
            </a:r>
            <a:r>
              <a:rPr lang="en-US" altLang="en-US" sz="2000" baseline="-25000" dirty="0"/>
              <a:t>2 </a:t>
            </a:r>
            <a:r>
              <a:rPr lang="en-US" altLang="en-US" sz="2000" dirty="0"/>
              <a:t>+ m</a:t>
            </a:r>
            <a:r>
              <a:rPr lang="en-US" altLang="en-US" sz="2000" baseline="-25000" dirty="0"/>
              <a:t>6</a:t>
            </a:r>
            <a:r>
              <a:rPr lang="en-US" altLang="en-US" sz="2000" dirty="0"/>
              <a:t> </a:t>
            </a:r>
            <a:endParaRPr lang="en-US" altLang="en-US" sz="2000" baseline="-25000" dirty="0"/>
          </a:p>
          <a:p>
            <a:pPr>
              <a:lnSpc>
                <a:spcPct val="90000"/>
              </a:lnSpc>
            </a:pPr>
            <a:r>
              <a:rPr lang="en-US" altLang="en-US" sz="2000" dirty="0"/>
              <a:t>m</a:t>
            </a:r>
            <a:r>
              <a:rPr lang="en-US" altLang="en-US" sz="2000" baseline="-25000" dirty="0"/>
              <a:t>1</a:t>
            </a:r>
            <a:r>
              <a:rPr lang="en-US" altLang="en-US" sz="2000" dirty="0"/>
              <a:t> = (a</a:t>
            </a:r>
            <a:r>
              <a:rPr lang="en-US" altLang="en-US" sz="2000" baseline="-25000" dirty="0"/>
              <a:t>00</a:t>
            </a:r>
            <a:r>
              <a:rPr lang="en-US" altLang="en-US" sz="2000" dirty="0"/>
              <a:t> + a</a:t>
            </a:r>
            <a:r>
              <a:rPr lang="en-US" altLang="en-US" sz="2000" baseline="-25000" dirty="0"/>
              <a:t>11</a:t>
            </a:r>
            <a:r>
              <a:rPr lang="en-US" altLang="en-US" sz="2000" dirty="0"/>
              <a:t>) </a:t>
            </a:r>
            <a:r>
              <a:rPr lang="en-US" altLang="en-US" sz="2000" dirty="0">
                <a:solidFill>
                  <a:schemeClr val="hlink"/>
                </a:solidFill>
              </a:rPr>
              <a:t>*</a:t>
            </a:r>
            <a:r>
              <a:rPr lang="en-US" altLang="en-US" sz="2000" dirty="0"/>
              <a:t> (b</a:t>
            </a:r>
            <a:r>
              <a:rPr lang="en-US" altLang="en-US" sz="2000" baseline="-25000" dirty="0"/>
              <a:t>00</a:t>
            </a:r>
            <a:r>
              <a:rPr lang="en-US" altLang="en-US" sz="2000" dirty="0"/>
              <a:t> + b</a:t>
            </a:r>
            <a:r>
              <a:rPr lang="en-US" altLang="en-US" sz="2000" b="0" baseline="-25000" dirty="0"/>
              <a:t>11</a:t>
            </a:r>
            <a:r>
              <a:rPr lang="en-US" altLang="en-US" sz="2000" dirty="0"/>
              <a:t>)</a:t>
            </a:r>
          </a:p>
          <a:p>
            <a:pPr>
              <a:lnSpc>
                <a:spcPct val="90000"/>
              </a:lnSpc>
            </a:pPr>
            <a:r>
              <a:rPr lang="en-US" altLang="en-US" sz="2000" dirty="0"/>
              <a:t>m</a:t>
            </a:r>
            <a:r>
              <a:rPr lang="en-US" altLang="en-US" sz="2000" baseline="-25000" dirty="0"/>
              <a:t>2</a:t>
            </a:r>
            <a:r>
              <a:rPr lang="en-US" altLang="en-US" sz="2000" dirty="0"/>
              <a:t> = (a</a:t>
            </a:r>
            <a:r>
              <a:rPr lang="en-US" altLang="en-US" sz="2000" baseline="-25000" dirty="0"/>
              <a:t>10</a:t>
            </a:r>
            <a:r>
              <a:rPr lang="en-US" altLang="en-US" sz="2000" dirty="0"/>
              <a:t> + a</a:t>
            </a:r>
            <a:r>
              <a:rPr lang="en-US" altLang="en-US" sz="2000" baseline="-25000" dirty="0"/>
              <a:t>11</a:t>
            </a:r>
            <a:r>
              <a:rPr lang="en-US" altLang="en-US" sz="2000" dirty="0"/>
              <a:t>) </a:t>
            </a:r>
            <a:r>
              <a:rPr lang="en-US" altLang="en-US" sz="2000" dirty="0">
                <a:solidFill>
                  <a:schemeClr val="hlink"/>
                </a:solidFill>
              </a:rPr>
              <a:t>*</a:t>
            </a:r>
            <a:r>
              <a:rPr lang="en-US" altLang="en-US" sz="2000" dirty="0"/>
              <a:t> b</a:t>
            </a:r>
            <a:r>
              <a:rPr lang="en-US" altLang="en-US" sz="2000" baseline="-25000" dirty="0"/>
              <a:t>00</a:t>
            </a:r>
            <a:endParaRPr lang="en-US" altLang="en-US" sz="2000" b="0" dirty="0"/>
          </a:p>
          <a:p>
            <a:pPr>
              <a:lnSpc>
                <a:spcPct val="90000"/>
              </a:lnSpc>
            </a:pPr>
            <a:r>
              <a:rPr lang="en-US" altLang="en-US" sz="2000" dirty="0"/>
              <a:t>m</a:t>
            </a:r>
            <a:r>
              <a:rPr lang="en-US" altLang="en-US" sz="2000" baseline="-25000" dirty="0"/>
              <a:t>3</a:t>
            </a:r>
            <a:r>
              <a:rPr lang="en-US" altLang="en-US" sz="2000" dirty="0"/>
              <a:t> = a</a:t>
            </a:r>
            <a:r>
              <a:rPr lang="en-US" altLang="en-US" sz="2000" baseline="-25000" dirty="0"/>
              <a:t>00</a:t>
            </a:r>
            <a:r>
              <a:rPr lang="en-US" altLang="en-US" sz="2000" dirty="0"/>
              <a:t> </a:t>
            </a:r>
            <a:r>
              <a:rPr lang="en-US" altLang="en-US" sz="2000" dirty="0">
                <a:solidFill>
                  <a:schemeClr val="hlink"/>
                </a:solidFill>
              </a:rPr>
              <a:t>*</a:t>
            </a:r>
            <a:r>
              <a:rPr lang="en-US" altLang="en-US" sz="2000" dirty="0"/>
              <a:t> (b</a:t>
            </a:r>
            <a:r>
              <a:rPr lang="en-US" altLang="en-US" sz="2000" baseline="-25000" dirty="0"/>
              <a:t>01</a:t>
            </a:r>
            <a:r>
              <a:rPr lang="en-US" altLang="en-US" sz="2000" dirty="0"/>
              <a:t> - b</a:t>
            </a:r>
            <a:r>
              <a:rPr lang="en-US" altLang="en-US" sz="2000" b="0" baseline="-25000" dirty="0"/>
              <a:t>11</a:t>
            </a:r>
            <a:r>
              <a:rPr lang="en-US" altLang="en-US" sz="2000" dirty="0"/>
              <a:t>)</a:t>
            </a:r>
          </a:p>
          <a:p>
            <a:pPr>
              <a:lnSpc>
                <a:spcPct val="90000"/>
              </a:lnSpc>
            </a:pPr>
            <a:r>
              <a:rPr lang="en-US" altLang="en-US" sz="2000" dirty="0"/>
              <a:t>m</a:t>
            </a:r>
            <a:r>
              <a:rPr lang="en-US" altLang="en-US" sz="2000" baseline="-25000" dirty="0"/>
              <a:t>4</a:t>
            </a:r>
            <a:r>
              <a:rPr lang="en-US" altLang="en-US" sz="2000" dirty="0"/>
              <a:t> =  a</a:t>
            </a:r>
            <a:r>
              <a:rPr lang="en-US" altLang="en-US" sz="2000" baseline="-25000" dirty="0"/>
              <a:t>11</a:t>
            </a:r>
            <a:r>
              <a:rPr lang="en-US" altLang="en-US" sz="2000" dirty="0"/>
              <a:t> </a:t>
            </a:r>
            <a:r>
              <a:rPr lang="en-US" altLang="en-US" sz="2000" dirty="0">
                <a:solidFill>
                  <a:schemeClr val="hlink"/>
                </a:solidFill>
              </a:rPr>
              <a:t>*</a:t>
            </a:r>
            <a:r>
              <a:rPr lang="en-US" altLang="en-US" sz="2000" dirty="0"/>
              <a:t> (b</a:t>
            </a:r>
            <a:r>
              <a:rPr lang="en-US" altLang="en-US" sz="2000" baseline="-25000" dirty="0"/>
              <a:t>10</a:t>
            </a:r>
            <a:r>
              <a:rPr lang="en-US" altLang="en-US" sz="2000" dirty="0"/>
              <a:t> - b</a:t>
            </a:r>
            <a:r>
              <a:rPr lang="en-US" altLang="en-US" sz="2000" b="0" baseline="-25000" dirty="0"/>
              <a:t>00</a:t>
            </a:r>
            <a:r>
              <a:rPr lang="en-US" altLang="en-US" sz="2000" dirty="0"/>
              <a:t>)</a:t>
            </a:r>
          </a:p>
          <a:p>
            <a:pPr>
              <a:lnSpc>
                <a:spcPct val="90000"/>
              </a:lnSpc>
            </a:pPr>
            <a:r>
              <a:rPr lang="en-US" altLang="en-US" sz="2000" dirty="0"/>
              <a:t>m</a:t>
            </a:r>
            <a:r>
              <a:rPr lang="en-US" altLang="en-US" sz="2000" baseline="-25000" dirty="0"/>
              <a:t>5</a:t>
            </a:r>
            <a:r>
              <a:rPr lang="en-US" altLang="en-US" sz="2000" dirty="0"/>
              <a:t> = (a</a:t>
            </a:r>
            <a:r>
              <a:rPr lang="en-US" altLang="en-US" sz="2000" baseline="-25000" dirty="0"/>
              <a:t>00</a:t>
            </a:r>
            <a:r>
              <a:rPr lang="en-US" altLang="en-US" sz="2000" dirty="0"/>
              <a:t> + a</a:t>
            </a:r>
            <a:r>
              <a:rPr lang="en-US" altLang="en-US" sz="2000" baseline="-25000" dirty="0"/>
              <a:t>01</a:t>
            </a:r>
            <a:r>
              <a:rPr lang="en-US" altLang="en-US" sz="2000" dirty="0"/>
              <a:t>) </a:t>
            </a:r>
            <a:r>
              <a:rPr lang="en-US" altLang="en-US" sz="2000" dirty="0">
                <a:solidFill>
                  <a:schemeClr val="hlink"/>
                </a:solidFill>
              </a:rPr>
              <a:t>*</a:t>
            </a:r>
            <a:r>
              <a:rPr lang="en-US" altLang="en-US" sz="2000" dirty="0"/>
              <a:t> b</a:t>
            </a:r>
            <a:r>
              <a:rPr lang="en-US" altLang="en-US" sz="2000" b="0" baseline="-25000" dirty="0"/>
              <a:t>11</a:t>
            </a:r>
            <a:endParaRPr lang="en-US" altLang="en-US" sz="2000" b="0" dirty="0"/>
          </a:p>
          <a:p>
            <a:pPr>
              <a:lnSpc>
                <a:spcPct val="90000"/>
              </a:lnSpc>
            </a:pPr>
            <a:r>
              <a:rPr lang="en-US" altLang="en-US" sz="2000" dirty="0"/>
              <a:t>m</a:t>
            </a:r>
            <a:r>
              <a:rPr lang="en-US" altLang="en-US" sz="2000" baseline="-25000" dirty="0"/>
              <a:t>6</a:t>
            </a:r>
            <a:r>
              <a:rPr lang="en-US" altLang="en-US" sz="2000" dirty="0"/>
              <a:t> = (a</a:t>
            </a:r>
            <a:r>
              <a:rPr lang="en-US" altLang="en-US" sz="2000" baseline="-25000" dirty="0"/>
              <a:t>10</a:t>
            </a:r>
            <a:r>
              <a:rPr lang="en-US" altLang="en-US" sz="2000" dirty="0"/>
              <a:t> - a</a:t>
            </a:r>
            <a:r>
              <a:rPr lang="en-US" altLang="en-US" sz="2000" baseline="-25000" dirty="0"/>
              <a:t>00</a:t>
            </a:r>
            <a:r>
              <a:rPr lang="en-US" altLang="en-US" sz="2000" dirty="0"/>
              <a:t>) </a:t>
            </a:r>
            <a:r>
              <a:rPr lang="en-US" altLang="en-US" sz="2000" dirty="0">
                <a:solidFill>
                  <a:schemeClr val="hlink"/>
                </a:solidFill>
              </a:rPr>
              <a:t>*</a:t>
            </a:r>
            <a:r>
              <a:rPr lang="en-US" altLang="en-US" sz="2000" dirty="0"/>
              <a:t> (b</a:t>
            </a:r>
            <a:r>
              <a:rPr lang="en-US" altLang="en-US" sz="2000" baseline="-25000" dirty="0"/>
              <a:t>00</a:t>
            </a:r>
            <a:r>
              <a:rPr lang="en-US" altLang="en-US" sz="2000" dirty="0"/>
              <a:t> + b</a:t>
            </a:r>
            <a:r>
              <a:rPr lang="en-US" altLang="en-US" sz="2000" b="0" baseline="-25000" dirty="0"/>
              <a:t>01</a:t>
            </a:r>
            <a:r>
              <a:rPr lang="en-US" altLang="en-US" sz="2000" dirty="0"/>
              <a:t>)</a:t>
            </a:r>
          </a:p>
          <a:p>
            <a:pPr>
              <a:lnSpc>
                <a:spcPct val="90000"/>
              </a:lnSpc>
            </a:pPr>
            <a:r>
              <a:rPr lang="en-US" altLang="en-US" sz="2000" dirty="0"/>
              <a:t>m</a:t>
            </a:r>
            <a:r>
              <a:rPr lang="en-US" altLang="en-US" sz="2000" baseline="-25000" dirty="0"/>
              <a:t>7</a:t>
            </a:r>
            <a:r>
              <a:rPr lang="en-US" altLang="en-US" sz="2000" dirty="0"/>
              <a:t> = (a</a:t>
            </a:r>
            <a:r>
              <a:rPr lang="en-US" altLang="en-US" sz="2000" baseline="-25000" dirty="0"/>
              <a:t>01</a:t>
            </a:r>
            <a:r>
              <a:rPr lang="en-US" altLang="en-US" sz="2000" dirty="0"/>
              <a:t> - a</a:t>
            </a:r>
            <a:r>
              <a:rPr lang="en-US" altLang="en-US" sz="2000" baseline="-25000" dirty="0"/>
              <a:t>11</a:t>
            </a:r>
            <a:r>
              <a:rPr lang="en-US" altLang="en-US" sz="2000" dirty="0"/>
              <a:t>) </a:t>
            </a:r>
            <a:r>
              <a:rPr lang="en-US" altLang="en-US" sz="2000" dirty="0">
                <a:solidFill>
                  <a:schemeClr val="hlink"/>
                </a:solidFill>
              </a:rPr>
              <a:t>*</a:t>
            </a:r>
            <a:r>
              <a:rPr lang="en-US" altLang="en-US" sz="2000" dirty="0"/>
              <a:t> (b</a:t>
            </a:r>
            <a:r>
              <a:rPr lang="en-US" altLang="en-US" sz="2000" baseline="-25000" dirty="0"/>
              <a:t>10</a:t>
            </a:r>
            <a:r>
              <a:rPr lang="en-US" altLang="en-US" sz="2000" dirty="0"/>
              <a:t> + b</a:t>
            </a:r>
            <a:r>
              <a:rPr lang="en-US" altLang="en-US" sz="2000" b="0" baseline="-25000" dirty="0"/>
              <a:t>11</a:t>
            </a:r>
            <a:r>
              <a:rPr lang="en-US" altLang="en-US" sz="2000" dirty="0"/>
              <a:t>)                        			</a:t>
            </a:r>
          </a:p>
        </p:txBody>
      </p:sp>
      <p:sp>
        <p:nvSpPr>
          <p:cNvPr id="420868" name="AutoShape 4"/>
          <p:cNvSpPr>
            <a:spLocks noChangeArrowheads="1"/>
          </p:cNvSpPr>
          <p:nvPr/>
        </p:nvSpPr>
        <p:spPr bwMode="auto">
          <a:xfrm>
            <a:off x="1143000" y="1828800"/>
            <a:ext cx="1219200" cy="914400"/>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69" name="AutoShape 5"/>
          <p:cNvSpPr>
            <a:spLocks noChangeArrowheads="1"/>
          </p:cNvSpPr>
          <p:nvPr/>
        </p:nvSpPr>
        <p:spPr bwMode="auto">
          <a:xfrm>
            <a:off x="4343400" y="1809750"/>
            <a:ext cx="1219200" cy="914400"/>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0" name="AutoShape 6"/>
          <p:cNvSpPr>
            <a:spLocks noChangeArrowheads="1"/>
          </p:cNvSpPr>
          <p:nvPr/>
        </p:nvSpPr>
        <p:spPr bwMode="auto">
          <a:xfrm>
            <a:off x="2819400" y="1828800"/>
            <a:ext cx="1219200" cy="914400"/>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1" name="AutoShape 7"/>
          <p:cNvSpPr>
            <a:spLocks noChangeArrowheads="1"/>
          </p:cNvSpPr>
          <p:nvPr/>
        </p:nvSpPr>
        <p:spPr bwMode="auto">
          <a:xfrm>
            <a:off x="2819400" y="3124200"/>
            <a:ext cx="5181600" cy="914400"/>
          </a:xfrm>
          <a:prstGeom prst="bracketPair">
            <a:avLst>
              <a:gd name="adj" fmla="val 16667"/>
            </a:avLst>
          </a:prstGeom>
          <a:noFill/>
          <a:ln w="127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72" name="Text Box 8"/>
          <p:cNvSpPr txBox="1">
            <a:spLocks noChangeArrowheads="1"/>
          </p:cNvSpPr>
          <p:nvPr/>
        </p:nvSpPr>
        <p:spPr bwMode="auto">
          <a:xfrm>
            <a:off x="5029200" y="4289275"/>
            <a:ext cx="2362200" cy="40011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dirty="0">
                <a:latin typeface="Tahoma" charset="0"/>
              </a:rPr>
              <a:t>7 multiplications</a:t>
            </a:r>
            <a:endParaRPr lang="en-CA" altLang="en-US" sz="2000" dirty="0">
              <a:latin typeface="Tahoma" charset="0"/>
            </a:endParaRPr>
          </a:p>
        </p:txBody>
      </p:sp>
      <p:sp>
        <p:nvSpPr>
          <p:cNvPr id="420873" name="Text Box 9"/>
          <p:cNvSpPr txBox="1">
            <a:spLocks noChangeArrowheads="1"/>
          </p:cNvSpPr>
          <p:nvPr/>
        </p:nvSpPr>
        <p:spPr bwMode="auto">
          <a:xfrm>
            <a:off x="5029200" y="4800600"/>
            <a:ext cx="2057400" cy="400110"/>
          </a:xfrm>
          <a:prstGeom prst="rect">
            <a:avLst/>
          </a:prstGeom>
          <a:solidFill>
            <a:srgbClr val="D5E7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dirty="0">
                <a:latin typeface="Tahoma" charset="0"/>
              </a:rPr>
              <a:t>18 additions</a:t>
            </a:r>
            <a:endParaRPr lang="en-CA" altLang="en-US" sz="2000" dirty="0">
              <a:latin typeface="Tahoma"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5684836"/>
            <a:ext cx="2499741"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 Box 9"/>
          <p:cNvSpPr txBox="1">
            <a:spLocks noChangeArrowheads="1"/>
          </p:cNvSpPr>
          <p:nvPr/>
        </p:nvSpPr>
        <p:spPr bwMode="auto">
          <a:xfrm>
            <a:off x="7528941" y="6041993"/>
            <a:ext cx="1596009" cy="400110"/>
          </a:xfrm>
          <a:prstGeom prst="rect">
            <a:avLst/>
          </a:prstGeom>
          <a:solidFill>
            <a:srgbClr val="D5E7E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dirty="0" smtClean="0">
                <a:latin typeface="Tahoma" charset="0"/>
              </a:rPr>
              <a:t>O (n^2.8)</a:t>
            </a:r>
            <a:endParaRPr lang="en-CA" altLang="en-US" sz="2000" dirty="0">
              <a:latin typeface="Tahoma" charset="0"/>
            </a:endParaRPr>
          </a:p>
        </p:txBody>
      </p:sp>
    </p:spTree>
    <p:extLst>
      <p:ext uri="{BB962C8B-B14F-4D97-AF65-F5344CB8AC3E}">
        <p14:creationId xmlns:p14="http://schemas.microsoft.com/office/powerpoint/2010/main" val="9128654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685800" y="1898650"/>
            <a:ext cx="77533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lnSpc>
                <a:spcPct val="120000"/>
              </a:lnSpc>
              <a:spcBef>
                <a:spcPct val="0"/>
              </a:spcBef>
            </a:pPr>
            <a:r>
              <a:rPr lang="en-US" sz="2800" dirty="0">
                <a:solidFill>
                  <a:srgbClr val="0332B7"/>
                </a:solidFill>
              </a:rPr>
              <a:t/>
            </a:r>
            <a:br>
              <a:rPr lang="en-US" sz="2800" dirty="0">
                <a:solidFill>
                  <a:srgbClr val="0332B7"/>
                </a:solidFill>
              </a:rPr>
            </a:br>
            <a:r>
              <a:rPr lang="en-US" sz="2800" dirty="0" smtClean="0">
                <a:solidFill>
                  <a:srgbClr val="0332B7"/>
                </a:solidFill>
              </a:rPr>
              <a:t>High Performance Sequential Linear Equation Solver</a:t>
            </a:r>
            <a:endParaRPr lang="en-US" sz="3200" dirty="0">
              <a:solidFill>
                <a:srgbClr val="0332B7"/>
              </a:solidFill>
            </a:endParaRPr>
          </a:p>
        </p:txBody>
      </p:sp>
    </p:spTree>
    <p:extLst>
      <p:ext uri="{BB962C8B-B14F-4D97-AF65-F5344CB8AC3E}">
        <p14:creationId xmlns:p14="http://schemas.microsoft.com/office/powerpoint/2010/main" val="14644533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BE91756F-A0D8-45DF-9184-5BD23FA61792}" type="slidenum">
              <a:rPr lang="en-US" altLang="en-US" sz="1400" b="0" smtClean="0">
                <a:latin typeface="Times New Roman" pitchFamily="18" charset="0"/>
              </a:rPr>
              <a:pPr/>
              <a:t>37</a:t>
            </a:fld>
            <a:endParaRPr lang="en-US" altLang="en-US" sz="1400" b="0" smtClean="0">
              <a:latin typeface="Times New Roman" pitchFamily="18" charset="0"/>
            </a:endParaRPr>
          </a:p>
        </p:txBody>
      </p:sp>
      <p:pic>
        <p:nvPicPr>
          <p:cNvPr id="71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384175"/>
            <a:ext cx="8389937" cy="608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3742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E2EC8138-0123-4F41-A8F3-11DC9604D8AE}" type="slidenum">
              <a:rPr lang="en-US" altLang="en-US" sz="1400" b="0" smtClean="0">
                <a:latin typeface="Times New Roman" pitchFamily="18" charset="0"/>
              </a:rPr>
              <a:pPr/>
              <a:t>38</a:t>
            </a:fld>
            <a:endParaRPr lang="en-US" altLang="en-US" sz="1400" b="0" smtClean="0">
              <a:latin typeface="Times New Roman" pitchFamily="18" charset="0"/>
            </a:endParaRPr>
          </a:p>
        </p:txBody>
      </p:sp>
      <p:pic>
        <p:nvPicPr>
          <p:cNvPr id="81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6" y="0"/>
            <a:ext cx="9350376" cy="684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8417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161044DF-2E1C-4CF9-AB5C-D6E4F0E080AB}" type="slidenum">
              <a:rPr lang="en-US" altLang="en-US" sz="1400" b="0" smtClean="0">
                <a:latin typeface="Times New Roman" pitchFamily="18" charset="0"/>
              </a:rPr>
              <a:pPr/>
              <a:t>39</a:t>
            </a:fld>
            <a:endParaRPr lang="en-US" altLang="en-US" sz="1400" b="0" smtClean="0">
              <a:latin typeface="Times New Roman" pitchFamily="18" charset="0"/>
            </a:endParaRPr>
          </a:p>
        </p:txBody>
      </p:sp>
      <p:sp>
        <p:nvSpPr>
          <p:cNvPr id="9219" name="Rectangle 2"/>
          <p:cNvSpPr>
            <a:spLocks noGrp="1" noChangeArrowheads="1"/>
          </p:cNvSpPr>
          <p:nvPr>
            <p:ph type="title"/>
          </p:nvPr>
        </p:nvSpPr>
        <p:spPr>
          <a:xfrm>
            <a:off x="304800" y="306388"/>
            <a:ext cx="8686799" cy="422275"/>
          </a:xfrm>
        </p:spPr>
        <p:txBody>
          <a:bodyPr/>
          <a:lstStyle/>
          <a:p>
            <a:r>
              <a:rPr lang="en-US" altLang="en-US" dirty="0" smtClean="0"/>
              <a:t>Gaussian Elimination (GE) for solving Ax=b</a:t>
            </a:r>
          </a:p>
        </p:txBody>
      </p:sp>
      <p:sp>
        <p:nvSpPr>
          <p:cNvPr id="9220" name="Rectangle 3"/>
          <p:cNvSpPr>
            <a:spLocks noGrp="1" noChangeArrowheads="1"/>
          </p:cNvSpPr>
          <p:nvPr>
            <p:ph type="body" idx="1"/>
          </p:nvPr>
        </p:nvSpPr>
        <p:spPr>
          <a:xfrm>
            <a:off x="609600" y="914400"/>
            <a:ext cx="8001000" cy="935038"/>
          </a:xfrm>
        </p:spPr>
        <p:txBody>
          <a:bodyPr/>
          <a:lstStyle/>
          <a:p>
            <a:r>
              <a:rPr lang="en-US" altLang="en-US" sz="2000" smtClean="0"/>
              <a:t>Add multiples of each row to later rows to make A upper triangular</a:t>
            </a:r>
          </a:p>
          <a:p>
            <a:r>
              <a:rPr lang="en-US" altLang="en-US" sz="2000" smtClean="0"/>
              <a:t>Solve resulting triangular system Ux = c by substitution</a:t>
            </a:r>
            <a:endParaRPr lang="en-US" altLang="en-US" smtClean="0"/>
          </a:p>
        </p:txBody>
      </p:sp>
      <p:sp>
        <p:nvSpPr>
          <p:cNvPr id="9221" name="Text Box 4"/>
          <p:cNvSpPr txBox="1">
            <a:spLocks noChangeArrowheads="1"/>
          </p:cNvSpPr>
          <p:nvPr/>
        </p:nvSpPr>
        <p:spPr bwMode="auto">
          <a:xfrm>
            <a:off x="1066800" y="1981200"/>
            <a:ext cx="7335838" cy="23050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solidFill>
                  <a:schemeClr val="accent2"/>
                </a:solidFill>
              </a:rPr>
              <a:t>… for each column i</a:t>
            </a:r>
          </a:p>
          <a:p>
            <a:r>
              <a:rPr lang="en-US" altLang="en-US" sz="1600">
                <a:solidFill>
                  <a:schemeClr val="accent2"/>
                </a:solidFill>
              </a:rPr>
              <a:t>… zero it out below the diagonal by adding multiples of row i to later rows</a:t>
            </a:r>
            <a:endParaRPr lang="en-US" altLang="en-US" sz="1600"/>
          </a:p>
          <a:p>
            <a:r>
              <a:rPr lang="en-US" altLang="en-US" sz="1600"/>
              <a:t>for i = 1 to n-1</a:t>
            </a:r>
          </a:p>
          <a:p>
            <a:r>
              <a:rPr lang="en-US" altLang="en-US" sz="1600"/>
              <a:t>    </a:t>
            </a:r>
            <a:r>
              <a:rPr lang="en-US" altLang="en-US" sz="1600">
                <a:solidFill>
                  <a:schemeClr val="accent2"/>
                </a:solidFill>
              </a:rPr>
              <a:t>… for each row j below row i</a:t>
            </a:r>
          </a:p>
          <a:p>
            <a:r>
              <a:rPr lang="en-US" altLang="en-US" sz="1600"/>
              <a:t>    for j = i+1 to n</a:t>
            </a:r>
          </a:p>
          <a:p>
            <a:r>
              <a:rPr lang="en-US" altLang="en-US" sz="1600"/>
              <a:t>         </a:t>
            </a:r>
            <a:r>
              <a:rPr lang="en-US" altLang="en-US" sz="1600">
                <a:solidFill>
                  <a:schemeClr val="accent2"/>
                </a:solidFill>
              </a:rPr>
              <a:t>… add a multiple of row i to row j</a:t>
            </a:r>
            <a:endParaRPr lang="en-US" altLang="en-US" sz="1600"/>
          </a:p>
          <a:p>
            <a:r>
              <a:rPr lang="en-US" altLang="en-US" sz="1600"/>
              <a:t>         tmp = A(j,i);</a:t>
            </a:r>
          </a:p>
          <a:p>
            <a:r>
              <a:rPr lang="en-US" altLang="en-US" sz="1600"/>
              <a:t>         for k = i to n</a:t>
            </a:r>
          </a:p>
          <a:p>
            <a:r>
              <a:rPr lang="en-US" altLang="en-US" sz="1600"/>
              <a:t>               A(j,k) = A(j,k) - (tmp/A(i,i)) * A(i,k)</a:t>
            </a:r>
          </a:p>
        </p:txBody>
      </p:sp>
      <p:sp>
        <p:nvSpPr>
          <p:cNvPr id="9222" name="Rectangle 15"/>
          <p:cNvSpPr>
            <a:spLocks noChangeArrowheads="1"/>
          </p:cNvSpPr>
          <p:nvPr/>
        </p:nvSpPr>
        <p:spPr bwMode="auto">
          <a:xfrm>
            <a:off x="6781800" y="4495800"/>
            <a:ext cx="1371600" cy="1371600"/>
          </a:xfrm>
          <a:prstGeom prst="rect">
            <a:avLst/>
          </a:prstGeom>
          <a:solidFill>
            <a:schemeClr val="folHlink"/>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9223" name="Rectangle 16"/>
          <p:cNvSpPr>
            <a:spLocks noChangeArrowheads="1"/>
          </p:cNvSpPr>
          <p:nvPr/>
        </p:nvSpPr>
        <p:spPr bwMode="auto">
          <a:xfrm>
            <a:off x="6781800" y="4724400"/>
            <a:ext cx="228600" cy="11430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70000"/>
              </a:lnSpc>
            </a:pPr>
            <a:r>
              <a:rPr lang="en-US" altLang="en-US"/>
              <a:t>.</a:t>
            </a:r>
          </a:p>
          <a:p>
            <a:pPr algn="ctr">
              <a:lnSpc>
                <a:spcPct val="70000"/>
              </a:lnSpc>
            </a:pPr>
            <a:r>
              <a:rPr lang="en-US" altLang="en-US"/>
              <a:t>.</a:t>
            </a:r>
          </a:p>
          <a:p>
            <a:pPr algn="ctr">
              <a:lnSpc>
                <a:spcPct val="70000"/>
              </a:lnSpc>
            </a:pPr>
            <a:r>
              <a:rPr lang="en-US" altLang="en-US"/>
              <a:t>.</a:t>
            </a:r>
          </a:p>
          <a:p>
            <a:pPr algn="ctr"/>
            <a:r>
              <a:rPr lang="en-US" altLang="en-US"/>
              <a:t>0</a:t>
            </a:r>
          </a:p>
        </p:txBody>
      </p:sp>
      <p:sp>
        <p:nvSpPr>
          <p:cNvPr id="9224" name="Rectangle 17"/>
          <p:cNvSpPr>
            <a:spLocks noChangeArrowheads="1"/>
          </p:cNvSpPr>
          <p:nvPr/>
        </p:nvSpPr>
        <p:spPr bwMode="auto">
          <a:xfrm>
            <a:off x="7010400" y="4953000"/>
            <a:ext cx="228600" cy="9144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50000"/>
              </a:lnSpc>
            </a:pPr>
            <a:r>
              <a:rPr lang="en-US" altLang="en-US"/>
              <a:t>.</a:t>
            </a:r>
          </a:p>
          <a:p>
            <a:pPr algn="ctr">
              <a:lnSpc>
                <a:spcPct val="50000"/>
              </a:lnSpc>
            </a:pPr>
            <a:r>
              <a:rPr lang="en-US" altLang="en-US"/>
              <a:t>.</a:t>
            </a:r>
          </a:p>
          <a:p>
            <a:pPr algn="ctr">
              <a:lnSpc>
                <a:spcPct val="50000"/>
              </a:lnSpc>
            </a:pPr>
            <a:r>
              <a:rPr lang="en-US" altLang="en-US"/>
              <a:t>.</a:t>
            </a:r>
          </a:p>
          <a:p>
            <a:pPr algn="ctr"/>
            <a:r>
              <a:rPr lang="en-US" altLang="en-US"/>
              <a:t>0</a:t>
            </a:r>
          </a:p>
        </p:txBody>
      </p:sp>
      <p:sp>
        <p:nvSpPr>
          <p:cNvPr id="9225" name="Rectangle 19"/>
          <p:cNvSpPr>
            <a:spLocks noChangeArrowheads="1"/>
          </p:cNvSpPr>
          <p:nvPr/>
        </p:nvSpPr>
        <p:spPr bwMode="auto">
          <a:xfrm>
            <a:off x="7239000" y="5181600"/>
            <a:ext cx="228600" cy="6858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50000"/>
              </a:lnSpc>
            </a:pPr>
            <a:r>
              <a:rPr lang="en-US" altLang="en-US"/>
              <a:t>.</a:t>
            </a:r>
          </a:p>
          <a:p>
            <a:pPr algn="ctr"/>
            <a:r>
              <a:rPr lang="en-US" altLang="en-US"/>
              <a:t>0</a:t>
            </a:r>
          </a:p>
        </p:txBody>
      </p:sp>
      <p:sp>
        <p:nvSpPr>
          <p:cNvPr id="9226" name="Rectangle 20"/>
          <p:cNvSpPr>
            <a:spLocks noChangeArrowheads="1"/>
          </p:cNvSpPr>
          <p:nvPr/>
        </p:nvSpPr>
        <p:spPr bwMode="auto">
          <a:xfrm>
            <a:off x="7696200" y="5638800"/>
            <a:ext cx="228600" cy="2286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p:txBody>
      </p:sp>
      <p:sp>
        <p:nvSpPr>
          <p:cNvPr id="9227" name="Rectangle 21"/>
          <p:cNvSpPr>
            <a:spLocks noChangeArrowheads="1"/>
          </p:cNvSpPr>
          <p:nvPr/>
        </p:nvSpPr>
        <p:spPr bwMode="auto">
          <a:xfrm>
            <a:off x="7467600" y="5410200"/>
            <a:ext cx="228600" cy="4572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r>
              <a:rPr lang="en-US" altLang="en-US"/>
              <a:t>0</a:t>
            </a:r>
          </a:p>
        </p:txBody>
      </p:sp>
      <p:sp>
        <p:nvSpPr>
          <p:cNvPr id="9228" name="Rectangle 22"/>
          <p:cNvSpPr>
            <a:spLocks noChangeArrowheads="1"/>
          </p:cNvSpPr>
          <p:nvPr/>
        </p:nvSpPr>
        <p:spPr bwMode="auto">
          <a:xfrm>
            <a:off x="4267200" y="4495800"/>
            <a:ext cx="1371600" cy="1371600"/>
          </a:xfrm>
          <a:prstGeom prst="rect">
            <a:avLst/>
          </a:prstGeom>
          <a:solidFill>
            <a:schemeClr val="folHlink"/>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9229" name="Rectangle 23"/>
          <p:cNvSpPr>
            <a:spLocks noChangeArrowheads="1"/>
          </p:cNvSpPr>
          <p:nvPr/>
        </p:nvSpPr>
        <p:spPr bwMode="auto">
          <a:xfrm>
            <a:off x="4267200" y="4724400"/>
            <a:ext cx="228600" cy="11430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70000"/>
              </a:lnSpc>
            </a:pPr>
            <a:r>
              <a:rPr lang="en-US" altLang="en-US"/>
              <a:t>.</a:t>
            </a:r>
          </a:p>
          <a:p>
            <a:pPr algn="ctr">
              <a:lnSpc>
                <a:spcPct val="70000"/>
              </a:lnSpc>
            </a:pPr>
            <a:r>
              <a:rPr lang="en-US" altLang="en-US"/>
              <a:t>.</a:t>
            </a:r>
          </a:p>
          <a:p>
            <a:pPr algn="ctr">
              <a:lnSpc>
                <a:spcPct val="70000"/>
              </a:lnSpc>
            </a:pPr>
            <a:r>
              <a:rPr lang="en-US" altLang="en-US"/>
              <a:t>.</a:t>
            </a:r>
          </a:p>
          <a:p>
            <a:pPr algn="ctr"/>
            <a:r>
              <a:rPr lang="en-US" altLang="en-US"/>
              <a:t>0</a:t>
            </a:r>
          </a:p>
        </p:txBody>
      </p:sp>
      <p:sp>
        <p:nvSpPr>
          <p:cNvPr id="9230" name="Rectangle 24"/>
          <p:cNvSpPr>
            <a:spLocks noChangeArrowheads="1"/>
          </p:cNvSpPr>
          <p:nvPr/>
        </p:nvSpPr>
        <p:spPr bwMode="auto">
          <a:xfrm>
            <a:off x="4495800" y="4953000"/>
            <a:ext cx="228600" cy="9144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50000"/>
              </a:lnSpc>
            </a:pPr>
            <a:r>
              <a:rPr lang="en-US" altLang="en-US"/>
              <a:t>.</a:t>
            </a:r>
          </a:p>
          <a:p>
            <a:pPr algn="ctr">
              <a:lnSpc>
                <a:spcPct val="50000"/>
              </a:lnSpc>
            </a:pPr>
            <a:r>
              <a:rPr lang="en-US" altLang="en-US"/>
              <a:t>.</a:t>
            </a:r>
          </a:p>
          <a:p>
            <a:pPr algn="ctr">
              <a:lnSpc>
                <a:spcPct val="50000"/>
              </a:lnSpc>
            </a:pPr>
            <a:r>
              <a:rPr lang="en-US" altLang="en-US"/>
              <a:t>.</a:t>
            </a:r>
          </a:p>
          <a:p>
            <a:pPr algn="ctr"/>
            <a:r>
              <a:rPr lang="en-US" altLang="en-US"/>
              <a:t>0</a:t>
            </a:r>
          </a:p>
        </p:txBody>
      </p:sp>
      <p:sp>
        <p:nvSpPr>
          <p:cNvPr id="9231" name="Rectangle 25"/>
          <p:cNvSpPr>
            <a:spLocks noChangeArrowheads="1"/>
          </p:cNvSpPr>
          <p:nvPr/>
        </p:nvSpPr>
        <p:spPr bwMode="auto">
          <a:xfrm>
            <a:off x="4724400" y="5181600"/>
            <a:ext cx="228600" cy="6858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50000"/>
              </a:lnSpc>
            </a:pPr>
            <a:r>
              <a:rPr lang="en-US" altLang="en-US"/>
              <a:t>.</a:t>
            </a:r>
          </a:p>
          <a:p>
            <a:pPr algn="ctr"/>
            <a:r>
              <a:rPr lang="en-US" altLang="en-US"/>
              <a:t>0</a:t>
            </a:r>
          </a:p>
        </p:txBody>
      </p:sp>
      <p:sp>
        <p:nvSpPr>
          <p:cNvPr id="9232" name="Rectangle 28"/>
          <p:cNvSpPr>
            <a:spLocks noChangeArrowheads="1"/>
          </p:cNvSpPr>
          <p:nvPr/>
        </p:nvSpPr>
        <p:spPr bwMode="auto">
          <a:xfrm>
            <a:off x="2590800" y="4495800"/>
            <a:ext cx="1371600" cy="1371600"/>
          </a:xfrm>
          <a:prstGeom prst="rect">
            <a:avLst/>
          </a:prstGeom>
          <a:solidFill>
            <a:schemeClr val="folHlink"/>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9233" name="Rectangle 29"/>
          <p:cNvSpPr>
            <a:spLocks noChangeArrowheads="1"/>
          </p:cNvSpPr>
          <p:nvPr/>
        </p:nvSpPr>
        <p:spPr bwMode="auto">
          <a:xfrm>
            <a:off x="2590800" y="4724400"/>
            <a:ext cx="228600" cy="11430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70000"/>
              </a:lnSpc>
            </a:pPr>
            <a:r>
              <a:rPr lang="en-US" altLang="en-US"/>
              <a:t>.</a:t>
            </a:r>
          </a:p>
          <a:p>
            <a:pPr algn="ctr">
              <a:lnSpc>
                <a:spcPct val="70000"/>
              </a:lnSpc>
            </a:pPr>
            <a:r>
              <a:rPr lang="en-US" altLang="en-US"/>
              <a:t>.</a:t>
            </a:r>
          </a:p>
          <a:p>
            <a:pPr algn="ctr">
              <a:lnSpc>
                <a:spcPct val="70000"/>
              </a:lnSpc>
            </a:pPr>
            <a:r>
              <a:rPr lang="en-US" altLang="en-US"/>
              <a:t>.</a:t>
            </a:r>
          </a:p>
          <a:p>
            <a:pPr algn="ctr"/>
            <a:r>
              <a:rPr lang="en-US" altLang="en-US"/>
              <a:t>0</a:t>
            </a:r>
          </a:p>
        </p:txBody>
      </p:sp>
      <p:sp>
        <p:nvSpPr>
          <p:cNvPr id="9234" name="Rectangle 30"/>
          <p:cNvSpPr>
            <a:spLocks noChangeArrowheads="1"/>
          </p:cNvSpPr>
          <p:nvPr/>
        </p:nvSpPr>
        <p:spPr bwMode="auto">
          <a:xfrm>
            <a:off x="2819400" y="4953000"/>
            <a:ext cx="228600" cy="9144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50000"/>
              </a:lnSpc>
            </a:pPr>
            <a:r>
              <a:rPr lang="en-US" altLang="en-US"/>
              <a:t>.</a:t>
            </a:r>
          </a:p>
          <a:p>
            <a:pPr algn="ctr">
              <a:lnSpc>
                <a:spcPct val="50000"/>
              </a:lnSpc>
            </a:pPr>
            <a:r>
              <a:rPr lang="en-US" altLang="en-US"/>
              <a:t>.</a:t>
            </a:r>
          </a:p>
          <a:p>
            <a:pPr algn="ctr">
              <a:lnSpc>
                <a:spcPct val="50000"/>
              </a:lnSpc>
            </a:pPr>
            <a:r>
              <a:rPr lang="en-US" altLang="en-US"/>
              <a:t>.</a:t>
            </a:r>
          </a:p>
          <a:p>
            <a:pPr algn="ctr"/>
            <a:r>
              <a:rPr lang="en-US" altLang="en-US"/>
              <a:t>0</a:t>
            </a:r>
          </a:p>
        </p:txBody>
      </p:sp>
      <p:sp>
        <p:nvSpPr>
          <p:cNvPr id="9235" name="Rectangle 34"/>
          <p:cNvSpPr>
            <a:spLocks noChangeArrowheads="1"/>
          </p:cNvSpPr>
          <p:nvPr/>
        </p:nvSpPr>
        <p:spPr bwMode="auto">
          <a:xfrm>
            <a:off x="990600" y="4495800"/>
            <a:ext cx="1371600" cy="1371600"/>
          </a:xfrm>
          <a:prstGeom prst="rect">
            <a:avLst/>
          </a:prstGeom>
          <a:solidFill>
            <a:schemeClr val="folHlink"/>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9236" name="Rectangle 35"/>
          <p:cNvSpPr>
            <a:spLocks noChangeArrowheads="1"/>
          </p:cNvSpPr>
          <p:nvPr/>
        </p:nvSpPr>
        <p:spPr bwMode="auto">
          <a:xfrm>
            <a:off x="990600" y="4724400"/>
            <a:ext cx="228600" cy="11430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0</a:t>
            </a:r>
          </a:p>
          <a:p>
            <a:pPr algn="ctr">
              <a:lnSpc>
                <a:spcPct val="70000"/>
              </a:lnSpc>
            </a:pPr>
            <a:r>
              <a:rPr lang="en-US" altLang="en-US"/>
              <a:t>.</a:t>
            </a:r>
          </a:p>
          <a:p>
            <a:pPr algn="ctr">
              <a:lnSpc>
                <a:spcPct val="70000"/>
              </a:lnSpc>
            </a:pPr>
            <a:r>
              <a:rPr lang="en-US" altLang="en-US"/>
              <a:t>.</a:t>
            </a:r>
          </a:p>
          <a:p>
            <a:pPr algn="ctr">
              <a:lnSpc>
                <a:spcPct val="70000"/>
              </a:lnSpc>
            </a:pPr>
            <a:r>
              <a:rPr lang="en-US" altLang="en-US"/>
              <a:t>.</a:t>
            </a:r>
          </a:p>
          <a:p>
            <a:pPr algn="ctr"/>
            <a:r>
              <a:rPr lang="en-US" altLang="en-US"/>
              <a:t>0</a:t>
            </a:r>
          </a:p>
        </p:txBody>
      </p:sp>
      <p:sp>
        <p:nvSpPr>
          <p:cNvPr id="9237" name="Text Box 40"/>
          <p:cNvSpPr txBox="1">
            <a:spLocks noChangeArrowheads="1"/>
          </p:cNvSpPr>
          <p:nvPr/>
        </p:nvSpPr>
        <p:spPr bwMode="auto">
          <a:xfrm>
            <a:off x="1143000" y="5867400"/>
            <a:ext cx="796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a:t>After i=1</a:t>
            </a:r>
          </a:p>
        </p:txBody>
      </p:sp>
      <p:sp>
        <p:nvSpPr>
          <p:cNvPr id="9238" name="Text Box 41"/>
          <p:cNvSpPr txBox="1">
            <a:spLocks noChangeArrowheads="1"/>
          </p:cNvSpPr>
          <p:nvPr/>
        </p:nvSpPr>
        <p:spPr bwMode="auto">
          <a:xfrm>
            <a:off x="2743200" y="5867400"/>
            <a:ext cx="796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a:t>After i=2</a:t>
            </a:r>
          </a:p>
        </p:txBody>
      </p:sp>
      <p:sp>
        <p:nvSpPr>
          <p:cNvPr id="9239" name="Text Box 42"/>
          <p:cNvSpPr txBox="1">
            <a:spLocks noChangeArrowheads="1"/>
          </p:cNvSpPr>
          <p:nvPr/>
        </p:nvSpPr>
        <p:spPr bwMode="auto">
          <a:xfrm>
            <a:off x="4419600" y="5867400"/>
            <a:ext cx="796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a:t>After i=3</a:t>
            </a:r>
          </a:p>
        </p:txBody>
      </p:sp>
      <p:sp>
        <p:nvSpPr>
          <p:cNvPr id="9240" name="Text Box 43"/>
          <p:cNvSpPr txBox="1">
            <a:spLocks noChangeArrowheads="1"/>
          </p:cNvSpPr>
          <p:nvPr/>
        </p:nvSpPr>
        <p:spPr bwMode="auto">
          <a:xfrm>
            <a:off x="7010400" y="5867400"/>
            <a:ext cx="9413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a:t>After i=n-1</a:t>
            </a:r>
          </a:p>
        </p:txBody>
      </p:sp>
      <p:sp>
        <p:nvSpPr>
          <p:cNvPr id="9241" name="Text Box 44"/>
          <p:cNvSpPr txBox="1">
            <a:spLocks noChangeArrowheads="1"/>
          </p:cNvSpPr>
          <p:nvPr/>
        </p:nvSpPr>
        <p:spPr bwMode="auto">
          <a:xfrm>
            <a:off x="5927725" y="47132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2800"/>
              <a:t>…</a:t>
            </a:r>
          </a:p>
        </p:txBody>
      </p:sp>
    </p:spTree>
    <p:extLst>
      <p:ext uri="{BB962C8B-B14F-4D97-AF65-F5344CB8AC3E}">
        <p14:creationId xmlns:p14="http://schemas.microsoft.com/office/powerpoint/2010/main" val="2467057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extLst>
      <p:ext uri="{BB962C8B-B14F-4D97-AF65-F5344CB8AC3E}">
        <p14:creationId xmlns:p14="http://schemas.microsoft.com/office/powerpoint/2010/main" val="1779848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976E809C-75CF-424C-9895-17530FA5DAD2}" type="slidenum">
              <a:rPr lang="en-US" altLang="en-US" sz="1400" b="0" smtClean="0">
                <a:latin typeface="Times New Roman" pitchFamily="18" charset="0"/>
              </a:rPr>
              <a:pPr/>
              <a:t>40</a:t>
            </a:fld>
            <a:endParaRPr lang="en-US" altLang="en-US" sz="1400" b="0" smtClean="0">
              <a:latin typeface="Times New Roman" pitchFamily="18" charset="0"/>
            </a:endParaRPr>
          </a:p>
        </p:txBody>
      </p:sp>
      <p:sp>
        <p:nvSpPr>
          <p:cNvPr id="10243" name="Rectangle 2"/>
          <p:cNvSpPr>
            <a:spLocks noGrp="1" noChangeArrowheads="1"/>
          </p:cNvSpPr>
          <p:nvPr>
            <p:ph type="title"/>
          </p:nvPr>
        </p:nvSpPr>
        <p:spPr>
          <a:xfrm>
            <a:off x="798512" y="263525"/>
            <a:ext cx="5602287" cy="422275"/>
          </a:xfrm>
        </p:spPr>
        <p:txBody>
          <a:bodyPr/>
          <a:lstStyle/>
          <a:p>
            <a:r>
              <a:rPr lang="en-US" altLang="en-US" dirty="0" smtClean="0"/>
              <a:t>Refine GE Algorithm (1)</a:t>
            </a:r>
          </a:p>
        </p:txBody>
      </p:sp>
      <p:sp>
        <p:nvSpPr>
          <p:cNvPr id="10244" name="Rectangle 3"/>
          <p:cNvSpPr>
            <a:spLocks noGrp="1" noChangeArrowheads="1"/>
          </p:cNvSpPr>
          <p:nvPr>
            <p:ph type="body" idx="1"/>
          </p:nvPr>
        </p:nvSpPr>
        <p:spPr>
          <a:xfrm>
            <a:off x="609600" y="914400"/>
            <a:ext cx="8001000" cy="3676650"/>
          </a:xfrm>
        </p:spPr>
        <p:txBody>
          <a:bodyPr/>
          <a:lstStyle/>
          <a:p>
            <a:r>
              <a:rPr lang="en-US" altLang="en-US" smtClean="0"/>
              <a:t>Initial Version</a:t>
            </a:r>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Remove computation of constant tmp/A(i,i) from inner loop. </a:t>
            </a:r>
          </a:p>
        </p:txBody>
      </p:sp>
      <p:sp>
        <p:nvSpPr>
          <p:cNvPr id="10245" name="Text Box 4"/>
          <p:cNvSpPr txBox="1">
            <a:spLocks noChangeArrowheads="1"/>
          </p:cNvSpPr>
          <p:nvPr/>
        </p:nvSpPr>
        <p:spPr bwMode="auto">
          <a:xfrm>
            <a:off x="914400" y="1371600"/>
            <a:ext cx="7335838" cy="23050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solidFill>
                  <a:schemeClr val="accent2"/>
                </a:solidFill>
              </a:rPr>
              <a:t>… for each column i</a:t>
            </a:r>
          </a:p>
          <a:p>
            <a:r>
              <a:rPr lang="en-US" altLang="en-US" sz="1600">
                <a:solidFill>
                  <a:schemeClr val="accent2"/>
                </a:solidFill>
              </a:rPr>
              <a:t>… zero it out below the diagonal by adding multiples of row i to later rows</a:t>
            </a:r>
            <a:endParaRPr lang="en-US" altLang="en-US" sz="1600"/>
          </a:p>
          <a:p>
            <a:r>
              <a:rPr lang="en-US" altLang="en-US" sz="1600"/>
              <a:t>for i = 1 to n-1</a:t>
            </a:r>
          </a:p>
          <a:p>
            <a:r>
              <a:rPr lang="en-US" altLang="en-US" sz="1600"/>
              <a:t>    </a:t>
            </a:r>
            <a:r>
              <a:rPr lang="en-US" altLang="en-US" sz="1600">
                <a:solidFill>
                  <a:schemeClr val="accent2"/>
                </a:solidFill>
              </a:rPr>
              <a:t>… for each row j below row i</a:t>
            </a:r>
          </a:p>
          <a:p>
            <a:r>
              <a:rPr lang="en-US" altLang="en-US" sz="1600"/>
              <a:t>    for j = i+1 to n</a:t>
            </a:r>
          </a:p>
          <a:p>
            <a:r>
              <a:rPr lang="en-US" altLang="en-US" sz="1600"/>
              <a:t>         </a:t>
            </a:r>
            <a:r>
              <a:rPr lang="en-US" altLang="en-US" sz="1600">
                <a:solidFill>
                  <a:schemeClr val="accent2"/>
                </a:solidFill>
              </a:rPr>
              <a:t>… add a multiple of row i to row j</a:t>
            </a:r>
            <a:endParaRPr lang="en-US" altLang="en-US" sz="1600"/>
          </a:p>
          <a:p>
            <a:r>
              <a:rPr lang="en-US" altLang="en-US" sz="1600"/>
              <a:t>         tmp = A(j,i);</a:t>
            </a:r>
          </a:p>
          <a:p>
            <a:r>
              <a:rPr lang="en-US" altLang="en-US" sz="1600"/>
              <a:t>         for k = i to n</a:t>
            </a:r>
          </a:p>
          <a:p>
            <a:r>
              <a:rPr lang="en-US" altLang="en-US" sz="1600"/>
              <a:t>               A(j,k) = A(j,k) - (tmp/A(i,i)) * A(i,k)</a:t>
            </a:r>
          </a:p>
        </p:txBody>
      </p:sp>
      <p:sp>
        <p:nvSpPr>
          <p:cNvPr id="10246" name="Text Box 6"/>
          <p:cNvSpPr txBox="1">
            <a:spLocks noChangeArrowheads="1"/>
          </p:cNvSpPr>
          <p:nvPr/>
        </p:nvSpPr>
        <p:spPr bwMode="auto">
          <a:xfrm>
            <a:off x="914400" y="4724400"/>
            <a:ext cx="3373438" cy="1327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for j = i+1 to n</a:t>
            </a:r>
          </a:p>
          <a:p>
            <a:r>
              <a:rPr lang="en-US" altLang="en-US" sz="1600"/>
              <a:t>          </a:t>
            </a:r>
            <a:r>
              <a:rPr lang="en-US" altLang="en-US" sz="1600">
                <a:solidFill>
                  <a:schemeClr val="accent1"/>
                </a:solidFill>
              </a:rPr>
              <a:t>m = A(j,i)/A(i,i)</a:t>
            </a:r>
            <a:endParaRPr lang="en-US" altLang="en-US" sz="1600"/>
          </a:p>
          <a:p>
            <a:r>
              <a:rPr lang="en-US" altLang="en-US" sz="1600"/>
              <a:t>          for k = i to n</a:t>
            </a:r>
          </a:p>
          <a:p>
            <a:r>
              <a:rPr lang="en-US" altLang="en-US" sz="1600"/>
              <a:t>               A(j,k) = A(j,k) - </a:t>
            </a:r>
            <a:r>
              <a:rPr lang="en-US" altLang="en-US" sz="1600">
                <a:solidFill>
                  <a:schemeClr val="accent1"/>
                </a:solidFill>
              </a:rPr>
              <a:t>m</a:t>
            </a:r>
            <a:r>
              <a:rPr lang="en-US" altLang="en-US" sz="1600"/>
              <a:t> * A(i,k)</a:t>
            </a:r>
          </a:p>
        </p:txBody>
      </p:sp>
      <p:sp>
        <p:nvSpPr>
          <p:cNvPr id="10247" name="Rectangle 7"/>
          <p:cNvSpPr>
            <a:spLocks noChangeArrowheads="1"/>
          </p:cNvSpPr>
          <p:nvPr/>
        </p:nvSpPr>
        <p:spPr bwMode="auto">
          <a:xfrm>
            <a:off x="5638800" y="4876800"/>
            <a:ext cx="1371600" cy="1371600"/>
          </a:xfrm>
          <a:prstGeom prst="rect">
            <a:avLst/>
          </a:prstGeom>
          <a:solidFill>
            <a:schemeClr val="folHlink"/>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0248" name="Rectangle 8"/>
          <p:cNvSpPr>
            <a:spLocks noChangeArrowheads="1"/>
          </p:cNvSpPr>
          <p:nvPr/>
        </p:nvSpPr>
        <p:spPr bwMode="auto">
          <a:xfrm>
            <a:off x="5638800" y="5105400"/>
            <a:ext cx="228600" cy="11430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endParaRPr lang="en-US" altLang="en-US"/>
          </a:p>
        </p:txBody>
      </p:sp>
      <p:sp>
        <p:nvSpPr>
          <p:cNvPr id="10249" name="Rectangle 9"/>
          <p:cNvSpPr>
            <a:spLocks noChangeArrowheads="1"/>
          </p:cNvSpPr>
          <p:nvPr/>
        </p:nvSpPr>
        <p:spPr bwMode="auto">
          <a:xfrm>
            <a:off x="5867400" y="5334000"/>
            <a:ext cx="228600" cy="4572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endParaRPr lang="en-US" altLang="en-US"/>
          </a:p>
        </p:txBody>
      </p:sp>
      <p:sp>
        <p:nvSpPr>
          <p:cNvPr id="10250" name="Rectangle 12"/>
          <p:cNvSpPr>
            <a:spLocks noChangeArrowheads="1"/>
          </p:cNvSpPr>
          <p:nvPr/>
        </p:nvSpPr>
        <p:spPr bwMode="auto">
          <a:xfrm>
            <a:off x="5867400" y="5105400"/>
            <a:ext cx="228600" cy="228600"/>
          </a:xfrm>
          <a:prstGeom prst="rect">
            <a:avLst/>
          </a:prstGeom>
          <a:solidFill>
            <a:srgbClr val="009999"/>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0251" name="Rectangle 13"/>
          <p:cNvSpPr>
            <a:spLocks noChangeArrowheads="1"/>
          </p:cNvSpPr>
          <p:nvPr/>
        </p:nvSpPr>
        <p:spPr bwMode="auto">
          <a:xfrm>
            <a:off x="6096000" y="5105400"/>
            <a:ext cx="914400" cy="228600"/>
          </a:xfrm>
          <a:prstGeom prst="rect">
            <a:avLst/>
          </a:prstGeom>
          <a:solidFill>
            <a:srgbClr val="AFFF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0252" name="Rectangle 14"/>
          <p:cNvSpPr>
            <a:spLocks noChangeArrowheads="1"/>
          </p:cNvSpPr>
          <p:nvPr/>
        </p:nvSpPr>
        <p:spPr bwMode="auto">
          <a:xfrm>
            <a:off x="5867400" y="5791200"/>
            <a:ext cx="228600" cy="2286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0253" name="Rectangle 15"/>
          <p:cNvSpPr>
            <a:spLocks noChangeArrowheads="1"/>
          </p:cNvSpPr>
          <p:nvPr/>
        </p:nvSpPr>
        <p:spPr bwMode="auto">
          <a:xfrm>
            <a:off x="6096000" y="5791200"/>
            <a:ext cx="914400" cy="228600"/>
          </a:xfrm>
          <a:prstGeom prst="rect">
            <a:avLst/>
          </a:prstGeom>
          <a:solidFill>
            <a:srgbClr val="00C3BE"/>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0254" name="Line 16"/>
          <p:cNvSpPr>
            <a:spLocks noChangeShapeType="1"/>
          </p:cNvSpPr>
          <p:nvPr/>
        </p:nvSpPr>
        <p:spPr bwMode="auto">
          <a:xfrm flipH="1">
            <a:off x="5334000" y="5181600"/>
            <a:ext cx="5334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255" name="Line 17"/>
          <p:cNvSpPr>
            <a:spLocks noChangeShapeType="1"/>
          </p:cNvSpPr>
          <p:nvPr/>
        </p:nvSpPr>
        <p:spPr bwMode="auto">
          <a:xfrm flipH="1" flipV="1">
            <a:off x="5410200" y="5715000"/>
            <a:ext cx="4572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0256" name="Rectangle 19"/>
          <p:cNvSpPr>
            <a:spLocks noChangeArrowheads="1"/>
          </p:cNvSpPr>
          <p:nvPr/>
        </p:nvSpPr>
        <p:spPr bwMode="auto">
          <a:xfrm>
            <a:off x="5105400" y="5486400"/>
            <a:ext cx="228600" cy="228600"/>
          </a:xfrm>
          <a:prstGeom prst="rect">
            <a:avLst/>
          </a:prstGeom>
          <a:solidFill>
            <a:srgbClr val="CCCC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m</a:t>
            </a:r>
          </a:p>
        </p:txBody>
      </p:sp>
    </p:spTree>
    <p:extLst>
      <p:ext uri="{BB962C8B-B14F-4D97-AF65-F5344CB8AC3E}">
        <p14:creationId xmlns:p14="http://schemas.microsoft.com/office/powerpoint/2010/main" val="3903124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82D7C767-147D-432D-87B6-5904D70C619B}" type="slidenum">
              <a:rPr lang="en-US" altLang="en-US" sz="1400" b="0" smtClean="0">
                <a:latin typeface="Times New Roman" pitchFamily="18" charset="0"/>
              </a:rPr>
              <a:pPr/>
              <a:t>41</a:t>
            </a:fld>
            <a:endParaRPr lang="en-US" altLang="en-US" sz="1400" b="0" smtClean="0">
              <a:latin typeface="Times New Roman" pitchFamily="18" charset="0"/>
            </a:endParaRPr>
          </a:p>
        </p:txBody>
      </p:sp>
      <p:sp>
        <p:nvSpPr>
          <p:cNvPr id="11267" name="Rectangle 2"/>
          <p:cNvSpPr>
            <a:spLocks noGrp="1" noChangeArrowheads="1"/>
          </p:cNvSpPr>
          <p:nvPr>
            <p:ph type="title"/>
          </p:nvPr>
        </p:nvSpPr>
        <p:spPr>
          <a:xfrm>
            <a:off x="798512" y="306388"/>
            <a:ext cx="5907087" cy="422275"/>
          </a:xfrm>
        </p:spPr>
        <p:txBody>
          <a:bodyPr/>
          <a:lstStyle/>
          <a:p>
            <a:r>
              <a:rPr lang="en-US" altLang="en-US" dirty="0" smtClean="0"/>
              <a:t>Refine GE Algorithm (2)</a:t>
            </a:r>
          </a:p>
        </p:txBody>
      </p:sp>
      <p:sp>
        <p:nvSpPr>
          <p:cNvPr id="11268" name="Rectangle 3"/>
          <p:cNvSpPr>
            <a:spLocks noGrp="1" noChangeArrowheads="1"/>
          </p:cNvSpPr>
          <p:nvPr>
            <p:ph type="body" idx="1"/>
          </p:nvPr>
        </p:nvSpPr>
        <p:spPr>
          <a:xfrm>
            <a:off x="609600" y="914400"/>
            <a:ext cx="8001000" cy="3163888"/>
          </a:xfrm>
        </p:spPr>
        <p:txBody>
          <a:bodyPr/>
          <a:lstStyle/>
          <a:p>
            <a:r>
              <a:rPr lang="en-US" altLang="en-US" smtClean="0"/>
              <a:t>Last version</a:t>
            </a:r>
          </a:p>
          <a:p>
            <a:endParaRPr lang="en-US" altLang="en-US" smtClean="0"/>
          </a:p>
          <a:p>
            <a:endParaRPr lang="en-US" altLang="en-US" smtClean="0"/>
          </a:p>
          <a:p>
            <a:endParaRPr lang="en-US" altLang="en-US" smtClean="0"/>
          </a:p>
          <a:p>
            <a:endParaRPr lang="en-US" altLang="en-US" smtClean="0"/>
          </a:p>
          <a:p>
            <a:r>
              <a:rPr lang="en-US" altLang="en-US" smtClean="0"/>
              <a:t>Don’t compute what we already know:                    zeros below diagonal in column i</a:t>
            </a:r>
          </a:p>
        </p:txBody>
      </p:sp>
      <p:sp>
        <p:nvSpPr>
          <p:cNvPr id="11269" name="Text Box 5"/>
          <p:cNvSpPr txBox="1">
            <a:spLocks noChangeArrowheads="1"/>
          </p:cNvSpPr>
          <p:nvPr/>
        </p:nvSpPr>
        <p:spPr bwMode="auto">
          <a:xfrm>
            <a:off x="1143000" y="4343400"/>
            <a:ext cx="3373438" cy="1327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for j = i+1 to n</a:t>
            </a:r>
          </a:p>
          <a:p>
            <a:r>
              <a:rPr lang="en-US" altLang="en-US" sz="1600"/>
              <a:t>          m = A(j,i)/A(i,i)</a:t>
            </a:r>
          </a:p>
          <a:p>
            <a:r>
              <a:rPr lang="en-US" altLang="en-US" sz="1600"/>
              <a:t>          for k = i</a:t>
            </a:r>
            <a:r>
              <a:rPr lang="en-US" altLang="en-US" sz="1600">
                <a:solidFill>
                  <a:schemeClr val="accent1"/>
                </a:solidFill>
              </a:rPr>
              <a:t>+1</a:t>
            </a:r>
            <a:r>
              <a:rPr lang="en-US" altLang="en-US" sz="1600"/>
              <a:t> to n</a:t>
            </a:r>
          </a:p>
          <a:p>
            <a:r>
              <a:rPr lang="en-US" altLang="en-US" sz="1600"/>
              <a:t>               A(j,k) = A(j,k) - m * A(i,k)</a:t>
            </a:r>
          </a:p>
        </p:txBody>
      </p:sp>
      <p:sp>
        <p:nvSpPr>
          <p:cNvPr id="11270" name="Text Box 6"/>
          <p:cNvSpPr txBox="1">
            <a:spLocks noChangeArrowheads="1"/>
          </p:cNvSpPr>
          <p:nvPr/>
        </p:nvSpPr>
        <p:spPr bwMode="auto">
          <a:xfrm>
            <a:off x="1066800" y="1524000"/>
            <a:ext cx="3373438" cy="1327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for j = i+1 to n</a:t>
            </a:r>
          </a:p>
          <a:p>
            <a:r>
              <a:rPr lang="en-US" altLang="en-US" sz="1600"/>
              <a:t>          m = A(j,i)/A(i,i)</a:t>
            </a:r>
          </a:p>
          <a:p>
            <a:r>
              <a:rPr lang="en-US" altLang="en-US" sz="1600"/>
              <a:t>          for k = i to n</a:t>
            </a:r>
          </a:p>
          <a:p>
            <a:r>
              <a:rPr lang="en-US" altLang="en-US" sz="1600"/>
              <a:t>               A(j,k) = A(j,k) - m * A(i,k)</a:t>
            </a:r>
          </a:p>
        </p:txBody>
      </p:sp>
      <p:sp>
        <p:nvSpPr>
          <p:cNvPr id="11271" name="Rectangle 7"/>
          <p:cNvSpPr>
            <a:spLocks noChangeArrowheads="1"/>
          </p:cNvSpPr>
          <p:nvPr/>
        </p:nvSpPr>
        <p:spPr bwMode="auto">
          <a:xfrm>
            <a:off x="5638800" y="4495800"/>
            <a:ext cx="1371600" cy="1371600"/>
          </a:xfrm>
          <a:prstGeom prst="rect">
            <a:avLst/>
          </a:prstGeom>
          <a:solidFill>
            <a:schemeClr val="folHlink"/>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1272" name="Rectangle 8"/>
          <p:cNvSpPr>
            <a:spLocks noChangeArrowheads="1"/>
          </p:cNvSpPr>
          <p:nvPr/>
        </p:nvSpPr>
        <p:spPr bwMode="auto">
          <a:xfrm>
            <a:off x="5638800" y="4724400"/>
            <a:ext cx="228600" cy="11430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endParaRPr lang="en-US" altLang="en-US"/>
          </a:p>
        </p:txBody>
      </p:sp>
      <p:sp>
        <p:nvSpPr>
          <p:cNvPr id="11273" name="Rectangle 9"/>
          <p:cNvSpPr>
            <a:spLocks noChangeArrowheads="1"/>
          </p:cNvSpPr>
          <p:nvPr/>
        </p:nvSpPr>
        <p:spPr bwMode="auto">
          <a:xfrm>
            <a:off x="5867400" y="4953000"/>
            <a:ext cx="228600" cy="457200"/>
          </a:xfrm>
          <a:prstGeom prst="rect">
            <a:avLst/>
          </a:prstGeom>
          <a:solidFill>
            <a:schemeClr val="bg1"/>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endParaRPr lang="en-US" altLang="en-US"/>
          </a:p>
        </p:txBody>
      </p:sp>
      <p:sp>
        <p:nvSpPr>
          <p:cNvPr id="11274" name="Rectangle 10"/>
          <p:cNvSpPr>
            <a:spLocks noChangeArrowheads="1"/>
          </p:cNvSpPr>
          <p:nvPr/>
        </p:nvSpPr>
        <p:spPr bwMode="auto">
          <a:xfrm>
            <a:off x="5867400" y="4724400"/>
            <a:ext cx="228600" cy="228600"/>
          </a:xfrm>
          <a:prstGeom prst="rect">
            <a:avLst/>
          </a:prstGeom>
          <a:solidFill>
            <a:srgbClr val="009999"/>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1275" name="Rectangle 11"/>
          <p:cNvSpPr>
            <a:spLocks noChangeArrowheads="1"/>
          </p:cNvSpPr>
          <p:nvPr/>
        </p:nvSpPr>
        <p:spPr bwMode="auto">
          <a:xfrm>
            <a:off x="6096000" y="4724400"/>
            <a:ext cx="914400" cy="228600"/>
          </a:xfrm>
          <a:prstGeom prst="rect">
            <a:avLst/>
          </a:prstGeom>
          <a:solidFill>
            <a:srgbClr val="AFFF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1276" name="Rectangle 13"/>
          <p:cNvSpPr>
            <a:spLocks noChangeArrowheads="1"/>
          </p:cNvSpPr>
          <p:nvPr/>
        </p:nvSpPr>
        <p:spPr bwMode="auto">
          <a:xfrm>
            <a:off x="6096000" y="5410200"/>
            <a:ext cx="914400" cy="228600"/>
          </a:xfrm>
          <a:prstGeom prst="rect">
            <a:avLst/>
          </a:prstGeom>
          <a:solidFill>
            <a:srgbClr val="00C3BE"/>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1277" name="Line 14"/>
          <p:cNvSpPr>
            <a:spLocks noChangeShapeType="1"/>
          </p:cNvSpPr>
          <p:nvPr/>
        </p:nvSpPr>
        <p:spPr bwMode="auto">
          <a:xfrm flipH="1">
            <a:off x="5334000" y="4800600"/>
            <a:ext cx="5334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278" name="Line 15"/>
          <p:cNvSpPr>
            <a:spLocks noChangeShapeType="1"/>
          </p:cNvSpPr>
          <p:nvPr/>
        </p:nvSpPr>
        <p:spPr bwMode="auto">
          <a:xfrm flipH="1" flipV="1">
            <a:off x="5410200" y="5334000"/>
            <a:ext cx="4572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279" name="Line 17"/>
          <p:cNvSpPr>
            <a:spLocks noChangeShapeType="1"/>
          </p:cNvSpPr>
          <p:nvPr/>
        </p:nvSpPr>
        <p:spPr bwMode="auto">
          <a:xfrm flipV="1">
            <a:off x="5715000" y="5562600"/>
            <a:ext cx="304800" cy="685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280" name="Text Box 18"/>
          <p:cNvSpPr txBox="1">
            <a:spLocks noChangeArrowheads="1"/>
          </p:cNvSpPr>
          <p:nvPr/>
        </p:nvSpPr>
        <p:spPr bwMode="auto">
          <a:xfrm>
            <a:off x="5470525" y="6129338"/>
            <a:ext cx="17859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a:t>Do not compute zeros</a:t>
            </a:r>
          </a:p>
        </p:txBody>
      </p:sp>
      <p:sp>
        <p:nvSpPr>
          <p:cNvPr id="11281" name="Rectangle 19"/>
          <p:cNvSpPr>
            <a:spLocks noChangeArrowheads="1"/>
          </p:cNvSpPr>
          <p:nvPr/>
        </p:nvSpPr>
        <p:spPr bwMode="auto">
          <a:xfrm>
            <a:off x="5105400" y="5105400"/>
            <a:ext cx="228600" cy="228600"/>
          </a:xfrm>
          <a:prstGeom prst="rect">
            <a:avLst/>
          </a:prstGeom>
          <a:solidFill>
            <a:srgbClr val="CCCC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m</a:t>
            </a:r>
          </a:p>
        </p:txBody>
      </p:sp>
    </p:spTree>
    <p:extLst>
      <p:ext uri="{BB962C8B-B14F-4D97-AF65-F5344CB8AC3E}">
        <p14:creationId xmlns:p14="http://schemas.microsoft.com/office/powerpoint/2010/main" val="1108542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6A4B08C0-AB8E-4A5F-AA10-BB2A828B46F9}" type="slidenum">
              <a:rPr lang="en-US" altLang="en-US" sz="1400" b="0" smtClean="0">
                <a:latin typeface="Times New Roman" pitchFamily="18" charset="0"/>
              </a:rPr>
              <a:pPr/>
              <a:t>42</a:t>
            </a:fld>
            <a:endParaRPr lang="en-US" altLang="en-US" sz="1400" b="0" smtClean="0">
              <a:latin typeface="Times New Roman" pitchFamily="18" charset="0"/>
            </a:endParaRPr>
          </a:p>
        </p:txBody>
      </p:sp>
      <p:sp>
        <p:nvSpPr>
          <p:cNvPr id="12291" name="Rectangle 2"/>
          <p:cNvSpPr>
            <a:spLocks noGrp="1" noChangeArrowheads="1"/>
          </p:cNvSpPr>
          <p:nvPr>
            <p:ph type="title"/>
          </p:nvPr>
        </p:nvSpPr>
        <p:spPr>
          <a:xfrm>
            <a:off x="798512" y="306388"/>
            <a:ext cx="5602287" cy="422275"/>
          </a:xfrm>
        </p:spPr>
        <p:txBody>
          <a:bodyPr/>
          <a:lstStyle/>
          <a:p>
            <a:r>
              <a:rPr lang="en-US" altLang="en-US" dirty="0" smtClean="0"/>
              <a:t>Refine GE Algorithm (3)</a:t>
            </a:r>
          </a:p>
        </p:txBody>
      </p:sp>
      <p:sp>
        <p:nvSpPr>
          <p:cNvPr id="12292" name="Rectangle 3"/>
          <p:cNvSpPr>
            <a:spLocks noGrp="1" noChangeArrowheads="1"/>
          </p:cNvSpPr>
          <p:nvPr>
            <p:ph type="body" idx="1"/>
          </p:nvPr>
        </p:nvSpPr>
        <p:spPr>
          <a:xfrm>
            <a:off x="609600" y="914400"/>
            <a:ext cx="8001000" cy="3163888"/>
          </a:xfrm>
        </p:spPr>
        <p:txBody>
          <a:bodyPr/>
          <a:lstStyle/>
          <a:p>
            <a:r>
              <a:rPr lang="en-US" altLang="en-US" smtClean="0"/>
              <a:t>Last version</a:t>
            </a:r>
          </a:p>
          <a:p>
            <a:endParaRPr lang="en-US" altLang="en-US" smtClean="0"/>
          </a:p>
          <a:p>
            <a:endParaRPr lang="en-US" altLang="en-US" smtClean="0"/>
          </a:p>
          <a:p>
            <a:endParaRPr lang="en-US" altLang="en-US" smtClean="0"/>
          </a:p>
          <a:p>
            <a:endParaRPr lang="en-US" altLang="en-US" smtClean="0"/>
          </a:p>
          <a:p>
            <a:r>
              <a:rPr lang="en-US" altLang="en-US" smtClean="0"/>
              <a:t>Store multipliers m below diagonal in zeroed entries for later use</a:t>
            </a:r>
          </a:p>
        </p:txBody>
      </p:sp>
      <p:sp>
        <p:nvSpPr>
          <p:cNvPr id="12293" name="Text Box 4"/>
          <p:cNvSpPr txBox="1">
            <a:spLocks noChangeArrowheads="1"/>
          </p:cNvSpPr>
          <p:nvPr/>
        </p:nvSpPr>
        <p:spPr bwMode="auto">
          <a:xfrm>
            <a:off x="1143000" y="1524000"/>
            <a:ext cx="3373438" cy="1327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for j = i+1 to n</a:t>
            </a:r>
          </a:p>
          <a:p>
            <a:r>
              <a:rPr lang="en-US" altLang="en-US" sz="1600"/>
              <a:t>          m = A(j,i)/A(i,i)</a:t>
            </a:r>
          </a:p>
          <a:p>
            <a:r>
              <a:rPr lang="en-US" altLang="en-US" sz="1600"/>
              <a:t>          for k = i+1 to n</a:t>
            </a:r>
          </a:p>
          <a:p>
            <a:r>
              <a:rPr lang="en-US" altLang="en-US" sz="1600"/>
              <a:t>               A(j,k) = A(j,k) - m * A(i,k)</a:t>
            </a:r>
          </a:p>
        </p:txBody>
      </p:sp>
      <p:sp>
        <p:nvSpPr>
          <p:cNvPr id="12294" name="Text Box 6"/>
          <p:cNvSpPr txBox="1">
            <a:spLocks noChangeArrowheads="1"/>
          </p:cNvSpPr>
          <p:nvPr/>
        </p:nvSpPr>
        <p:spPr bwMode="auto">
          <a:xfrm>
            <a:off x="1295400" y="4343400"/>
            <a:ext cx="3646488" cy="1327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for j = i+1 to n</a:t>
            </a:r>
          </a:p>
          <a:p>
            <a:r>
              <a:rPr lang="en-US" altLang="en-US" sz="1600"/>
              <a:t>          </a:t>
            </a:r>
            <a:r>
              <a:rPr lang="en-US" altLang="en-US" sz="1600">
                <a:solidFill>
                  <a:schemeClr val="accent1"/>
                </a:solidFill>
              </a:rPr>
              <a:t>A(j,i)</a:t>
            </a:r>
            <a:r>
              <a:rPr lang="en-US" altLang="en-US" sz="1600"/>
              <a:t> = A(j,i)/A(i,i)</a:t>
            </a:r>
          </a:p>
          <a:p>
            <a:r>
              <a:rPr lang="en-US" altLang="en-US" sz="1600"/>
              <a:t>          for k = i+1 to n</a:t>
            </a:r>
          </a:p>
          <a:p>
            <a:r>
              <a:rPr lang="en-US" altLang="en-US" sz="1600"/>
              <a:t>               A(j,k) = A(j,k) - </a:t>
            </a:r>
            <a:r>
              <a:rPr lang="en-US" altLang="en-US" sz="1600">
                <a:solidFill>
                  <a:schemeClr val="accent1"/>
                </a:solidFill>
              </a:rPr>
              <a:t>A(j,i)</a:t>
            </a:r>
            <a:r>
              <a:rPr lang="en-US" altLang="en-US" sz="1600"/>
              <a:t> * A(i,k)</a:t>
            </a:r>
          </a:p>
        </p:txBody>
      </p:sp>
      <p:sp>
        <p:nvSpPr>
          <p:cNvPr id="12295" name="Rectangle 7"/>
          <p:cNvSpPr>
            <a:spLocks noChangeArrowheads="1"/>
          </p:cNvSpPr>
          <p:nvPr/>
        </p:nvSpPr>
        <p:spPr bwMode="auto">
          <a:xfrm>
            <a:off x="5638800" y="4495800"/>
            <a:ext cx="1371600" cy="1371600"/>
          </a:xfrm>
          <a:prstGeom prst="rect">
            <a:avLst/>
          </a:prstGeom>
          <a:solidFill>
            <a:schemeClr val="folHlink"/>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2296" name="Rectangle 8"/>
          <p:cNvSpPr>
            <a:spLocks noChangeArrowheads="1"/>
          </p:cNvSpPr>
          <p:nvPr/>
        </p:nvSpPr>
        <p:spPr bwMode="auto">
          <a:xfrm>
            <a:off x="5638800" y="4724400"/>
            <a:ext cx="228600" cy="1143000"/>
          </a:xfrm>
          <a:prstGeom prst="rect">
            <a:avLst/>
          </a:prstGeom>
          <a:solidFill>
            <a:srgbClr val="CCCC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endParaRPr lang="en-US" altLang="en-US"/>
          </a:p>
        </p:txBody>
      </p:sp>
      <p:sp>
        <p:nvSpPr>
          <p:cNvPr id="12297" name="Rectangle 9"/>
          <p:cNvSpPr>
            <a:spLocks noChangeArrowheads="1"/>
          </p:cNvSpPr>
          <p:nvPr/>
        </p:nvSpPr>
        <p:spPr bwMode="auto">
          <a:xfrm>
            <a:off x="5867400" y="4953000"/>
            <a:ext cx="228600" cy="457200"/>
          </a:xfrm>
          <a:prstGeom prst="rect">
            <a:avLst/>
          </a:prstGeom>
          <a:solidFill>
            <a:srgbClr val="CCCC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endParaRPr lang="en-US" altLang="en-US"/>
          </a:p>
        </p:txBody>
      </p:sp>
      <p:sp>
        <p:nvSpPr>
          <p:cNvPr id="12298" name="Rectangle 10"/>
          <p:cNvSpPr>
            <a:spLocks noChangeArrowheads="1"/>
          </p:cNvSpPr>
          <p:nvPr/>
        </p:nvSpPr>
        <p:spPr bwMode="auto">
          <a:xfrm>
            <a:off x="5867400" y="4724400"/>
            <a:ext cx="228600" cy="228600"/>
          </a:xfrm>
          <a:prstGeom prst="rect">
            <a:avLst/>
          </a:prstGeom>
          <a:solidFill>
            <a:srgbClr val="009999"/>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2299" name="Rectangle 11"/>
          <p:cNvSpPr>
            <a:spLocks noChangeArrowheads="1"/>
          </p:cNvSpPr>
          <p:nvPr/>
        </p:nvSpPr>
        <p:spPr bwMode="auto">
          <a:xfrm>
            <a:off x="6096000" y="4724400"/>
            <a:ext cx="914400" cy="228600"/>
          </a:xfrm>
          <a:prstGeom prst="rect">
            <a:avLst/>
          </a:prstGeom>
          <a:solidFill>
            <a:srgbClr val="AFFF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2300" name="Rectangle 12"/>
          <p:cNvSpPr>
            <a:spLocks noChangeArrowheads="1"/>
          </p:cNvSpPr>
          <p:nvPr/>
        </p:nvSpPr>
        <p:spPr bwMode="auto">
          <a:xfrm>
            <a:off x="6096000" y="5410200"/>
            <a:ext cx="914400" cy="228600"/>
          </a:xfrm>
          <a:prstGeom prst="rect">
            <a:avLst/>
          </a:prstGeom>
          <a:solidFill>
            <a:srgbClr val="00C3BE"/>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2301" name="Line 13"/>
          <p:cNvSpPr>
            <a:spLocks noChangeShapeType="1"/>
          </p:cNvSpPr>
          <p:nvPr/>
        </p:nvSpPr>
        <p:spPr bwMode="auto">
          <a:xfrm flipH="1">
            <a:off x="5334000" y="4800600"/>
            <a:ext cx="5334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02" name="Line 14"/>
          <p:cNvSpPr>
            <a:spLocks noChangeShapeType="1"/>
          </p:cNvSpPr>
          <p:nvPr/>
        </p:nvSpPr>
        <p:spPr bwMode="auto">
          <a:xfrm flipH="1" flipV="1">
            <a:off x="5410200" y="5334000"/>
            <a:ext cx="4572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03" name="Text Box 17"/>
          <p:cNvSpPr txBox="1">
            <a:spLocks noChangeArrowheads="1"/>
          </p:cNvSpPr>
          <p:nvPr/>
        </p:nvSpPr>
        <p:spPr bwMode="auto">
          <a:xfrm>
            <a:off x="5470525" y="6129338"/>
            <a:ext cx="11144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a:t>Store m here</a:t>
            </a:r>
          </a:p>
        </p:txBody>
      </p:sp>
      <p:sp>
        <p:nvSpPr>
          <p:cNvPr id="12304" name="Rectangle 18"/>
          <p:cNvSpPr>
            <a:spLocks noChangeArrowheads="1"/>
          </p:cNvSpPr>
          <p:nvPr/>
        </p:nvSpPr>
        <p:spPr bwMode="auto">
          <a:xfrm>
            <a:off x="5867400" y="5410200"/>
            <a:ext cx="228600" cy="228600"/>
          </a:xfrm>
          <a:prstGeom prst="rect">
            <a:avLst/>
          </a:prstGeom>
          <a:solidFill>
            <a:srgbClr val="CCCC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2305" name="Line 16"/>
          <p:cNvSpPr>
            <a:spLocks noChangeShapeType="1"/>
          </p:cNvSpPr>
          <p:nvPr/>
        </p:nvSpPr>
        <p:spPr bwMode="auto">
          <a:xfrm flipV="1">
            <a:off x="5791200" y="5562600"/>
            <a:ext cx="228600" cy="533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2306" name="Rectangle 19"/>
          <p:cNvSpPr>
            <a:spLocks noChangeArrowheads="1"/>
          </p:cNvSpPr>
          <p:nvPr/>
        </p:nvSpPr>
        <p:spPr bwMode="auto">
          <a:xfrm>
            <a:off x="5105400" y="5105400"/>
            <a:ext cx="228600" cy="228600"/>
          </a:xfrm>
          <a:prstGeom prst="rect">
            <a:avLst/>
          </a:prstGeom>
          <a:solidFill>
            <a:srgbClr val="CCCC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r>
              <a:rPr lang="en-US" altLang="en-US"/>
              <a:t>m</a:t>
            </a:r>
          </a:p>
        </p:txBody>
      </p:sp>
    </p:spTree>
    <p:extLst>
      <p:ext uri="{BB962C8B-B14F-4D97-AF65-F5344CB8AC3E}">
        <p14:creationId xmlns:p14="http://schemas.microsoft.com/office/powerpoint/2010/main" val="21424292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01FEE30A-B83C-4672-B814-2C71FCDB9034}" type="slidenum">
              <a:rPr lang="en-US" altLang="en-US" sz="1400" b="0" smtClean="0">
                <a:latin typeface="Times New Roman" pitchFamily="18" charset="0"/>
              </a:rPr>
              <a:pPr/>
              <a:t>43</a:t>
            </a:fld>
            <a:endParaRPr lang="en-US" altLang="en-US" sz="1400" b="0" smtClean="0">
              <a:latin typeface="Times New Roman" pitchFamily="18" charset="0"/>
            </a:endParaRPr>
          </a:p>
        </p:txBody>
      </p:sp>
      <p:sp>
        <p:nvSpPr>
          <p:cNvPr id="13315" name="Rectangle 2"/>
          <p:cNvSpPr>
            <a:spLocks noGrp="1" noChangeArrowheads="1"/>
          </p:cNvSpPr>
          <p:nvPr>
            <p:ph type="title"/>
          </p:nvPr>
        </p:nvSpPr>
        <p:spPr>
          <a:xfrm>
            <a:off x="798512" y="306388"/>
            <a:ext cx="5373687" cy="422275"/>
          </a:xfrm>
        </p:spPr>
        <p:txBody>
          <a:bodyPr/>
          <a:lstStyle/>
          <a:p>
            <a:r>
              <a:rPr lang="en-US" altLang="en-US" dirty="0" smtClean="0"/>
              <a:t>Refine GE Algorithm (4)</a:t>
            </a:r>
          </a:p>
        </p:txBody>
      </p:sp>
      <p:sp>
        <p:nvSpPr>
          <p:cNvPr id="13316" name="Rectangle 3"/>
          <p:cNvSpPr>
            <a:spLocks noGrp="1" noChangeArrowheads="1"/>
          </p:cNvSpPr>
          <p:nvPr>
            <p:ph type="body" idx="1"/>
          </p:nvPr>
        </p:nvSpPr>
        <p:spPr>
          <a:xfrm>
            <a:off x="609600" y="914400"/>
            <a:ext cx="8001000" cy="1350963"/>
          </a:xfrm>
        </p:spPr>
        <p:txBody>
          <a:bodyPr/>
          <a:lstStyle/>
          <a:p>
            <a:r>
              <a:rPr lang="en-US" altLang="en-US" smtClean="0"/>
              <a:t>Last version</a:t>
            </a:r>
          </a:p>
          <a:p>
            <a:endParaRPr lang="en-US" altLang="en-US" smtClean="0"/>
          </a:p>
          <a:p>
            <a:endParaRPr lang="en-US" altLang="en-US" smtClean="0"/>
          </a:p>
        </p:txBody>
      </p:sp>
      <p:sp>
        <p:nvSpPr>
          <p:cNvPr id="13317" name="Text Box 6"/>
          <p:cNvSpPr txBox="1">
            <a:spLocks noChangeArrowheads="1"/>
          </p:cNvSpPr>
          <p:nvPr/>
        </p:nvSpPr>
        <p:spPr bwMode="auto">
          <a:xfrm>
            <a:off x="1066800" y="1371600"/>
            <a:ext cx="3646488" cy="1327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for j = i+1 to n</a:t>
            </a:r>
          </a:p>
          <a:p>
            <a:r>
              <a:rPr lang="en-US" altLang="en-US" sz="1600"/>
              <a:t>          A(j,i) = A(j,i)/A(i,i)</a:t>
            </a:r>
          </a:p>
          <a:p>
            <a:r>
              <a:rPr lang="en-US" altLang="en-US" sz="1600"/>
              <a:t>          for k = i+1 to n</a:t>
            </a:r>
          </a:p>
          <a:p>
            <a:r>
              <a:rPr lang="en-US" altLang="en-US" sz="1600"/>
              <a:t>               A(j,k) = A(j,k) - A(j,i) * A(i,k)</a:t>
            </a:r>
          </a:p>
        </p:txBody>
      </p:sp>
      <p:sp>
        <p:nvSpPr>
          <p:cNvPr id="13318" name="Text Box 10"/>
          <p:cNvSpPr txBox="1">
            <a:spLocks noChangeArrowheads="1"/>
          </p:cNvSpPr>
          <p:nvPr/>
        </p:nvSpPr>
        <p:spPr bwMode="auto">
          <a:xfrm>
            <a:off x="822325" y="3621088"/>
            <a:ext cx="183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165100" indent="-165100">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buFontTx/>
              <a:buChar char="•"/>
            </a:pPr>
            <a:r>
              <a:rPr lang="en-US" altLang="en-US" sz="2400"/>
              <a:t>Split Loop</a:t>
            </a:r>
          </a:p>
        </p:txBody>
      </p:sp>
      <p:sp>
        <p:nvSpPr>
          <p:cNvPr id="13319" name="Text Box 11"/>
          <p:cNvSpPr txBox="1">
            <a:spLocks noChangeArrowheads="1"/>
          </p:cNvSpPr>
          <p:nvPr/>
        </p:nvSpPr>
        <p:spPr bwMode="auto">
          <a:xfrm>
            <a:off x="1066800" y="4343400"/>
            <a:ext cx="3646488" cy="1571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for j = i+1 to n</a:t>
            </a:r>
          </a:p>
          <a:p>
            <a:r>
              <a:rPr lang="en-US" altLang="en-US" sz="1600"/>
              <a:t>          A(j,i) = A(j,i)/A(i,i)</a:t>
            </a:r>
          </a:p>
          <a:p>
            <a:r>
              <a:rPr lang="en-US" altLang="en-US" sz="1600"/>
              <a:t>     </a:t>
            </a:r>
            <a:r>
              <a:rPr lang="en-US" altLang="en-US" sz="1600">
                <a:solidFill>
                  <a:schemeClr val="accent1"/>
                </a:solidFill>
              </a:rPr>
              <a:t>for j = i+1 to n</a:t>
            </a:r>
          </a:p>
          <a:p>
            <a:r>
              <a:rPr lang="en-US" altLang="en-US" sz="1600"/>
              <a:t>          for k = i+1 to n</a:t>
            </a:r>
          </a:p>
          <a:p>
            <a:r>
              <a:rPr lang="en-US" altLang="en-US" sz="1600"/>
              <a:t>               A(j,k) = A(j,k) - A(j,i) * A(i,k)</a:t>
            </a:r>
          </a:p>
        </p:txBody>
      </p:sp>
      <p:sp>
        <p:nvSpPr>
          <p:cNvPr id="13320" name="Rectangle 12"/>
          <p:cNvSpPr>
            <a:spLocks noChangeArrowheads="1"/>
          </p:cNvSpPr>
          <p:nvPr/>
        </p:nvSpPr>
        <p:spPr bwMode="auto">
          <a:xfrm>
            <a:off x="5638800" y="4495800"/>
            <a:ext cx="1371600" cy="1371600"/>
          </a:xfrm>
          <a:prstGeom prst="rect">
            <a:avLst/>
          </a:prstGeom>
          <a:solidFill>
            <a:schemeClr val="folHlink"/>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3321" name="Rectangle 13"/>
          <p:cNvSpPr>
            <a:spLocks noChangeArrowheads="1"/>
          </p:cNvSpPr>
          <p:nvPr/>
        </p:nvSpPr>
        <p:spPr bwMode="auto">
          <a:xfrm>
            <a:off x="5638800" y="4724400"/>
            <a:ext cx="228600" cy="1143000"/>
          </a:xfrm>
          <a:prstGeom prst="rect">
            <a:avLst/>
          </a:prstGeom>
          <a:solidFill>
            <a:srgbClr val="CCCC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lgn="ctr"/>
            <a:endParaRPr lang="en-US" altLang="en-US"/>
          </a:p>
        </p:txBody>
      </p:sp>
      <p:sp>
        <p:nvSpPr>
          <p:cNvPr id="13322" name="Rectangle 15"/>
          <p:cNvSpPr>
            <a:spLocks noChangeArrowheads="1"/>
          </p:cNvSpPr>
          <p:nvPr/>
        </p:nvSpPr>
        <p:spPr bwMode="auto">
          <a:xfrm>
            <a:off x="5867400" y="4724400"/>
            <a:ext cx="228600" cy="228600"/>
          </a:xfrm>
          <a:prstGeom prst="rect">
            <a:avLst/>
          </a:prstGeom>
          <a:solidFill>
            <a:srgbClr val="009999"/>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3323" name="Rectangle 16"/>
          <p:cNvSpPr>
            <a:spLocks noChangeArrowheads="1"/>
          </p:cNvSpPr>
          <p:nvPr/>
        </p:nvSpPr>
        <p:spPr bwMode="auto">
          <a:xfrm>
            <a:off x="6096000" y="4724400"/>
            <a:ext cx="914400" cy="228600"/>
          </a:xfrm>
          <a:prstGeom prst="rect">
            <a:avLst/>
          </a:prstGeom>
          <a:solidFill>
            <a:srgbClr val="AFFF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3324" name="Rectangle 17"/>
          <p:cNvSpPr>
            <a:spLocks noChangeArrowheads="1"/>
          </p:cNvSpPr>
          <p:nvPr/>
        </p:nvSpPr>
        <p:spPr bwMode="auto">
          <a:xfrm>
            <a:off x="6096000" y="5410200"/>
            <a:ext cx="914400" cy="228600"/>
          </a:xfrm>
          <a:prstGeom prst="rect">
            <a:avLst/>
          </a:prstGeom>
          <a:solidFill>
            <a:srgbClr val="00C3BE"/>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3325" name="Text Box 20"/>
          <p:cNvSpPr txBox="1">
            <a:spLocks noChangeArrowheads="1"/>
          </p:cNvSpPr>
          <p:nvPr/>
        </p:nvSpPr>
        <p:spPr bwMode="auto">
          <a:xfrm>
            <a:off x="5470525" y="6129338"/>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a:t>Store all m’s here before updating rest of matrix</a:t>
            </a:r>
          </a:p>
        </p:txBody>
      </p:sp>
      <p:sp>
        <p:nvSpPr>
          <p:cNvPr id="13326" name="Rectangle 21"/>
          <p:cNvSpPr>
            <a:spLocks noChangeArrowheads="1"/>
          </p:cNvSpPr>
          <p:nvPr/>
        </p:nvSpPr>
        <p:spPr bwMode="auto">
          <a:xfrm>
            <a:off x="5867400" y="4953000"/>
            <a:ext cx="228600" cy="914400"/>
          </a:xfrm>
          <a:prstGeom prst="rect">
            <a:avLst/>
          </a:prstGeom>
          <a:solidFill>
            <a:srgbClr val="CCCC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13327" name="Line 22"/>
          <p:cNvSpPr>
            <a:spLocks noChangeShapeType="1"/>
          </p:cNvSpPr>
          <p:nvPr/>
        </p:nvSpPr>
        <p:spPr bwMode="auto">
          <a:xfrm flipV="1">
            <a:off x="5791200" y="5562600"/>
            <a:ext cx="228600" cy="5334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797501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3A9C4123-DDE9-4E53-BC87-E962C43B57E5}" type="slidenum">
              <a:rPr lang="en-US" altLang="en-US" sz="1400" b="0" smtClean="0">
                <a:latin typeface="Times New Roman" pitchFamily="18" charset="0"/>
              </a:rPr>
              <a:pPr/>
              <a:t>44</a:t>
            </a:fld>
            <a:endParaRPr lang="en-US" altLang="en-US" sz="1400" b="0" smtClean="0">
              <a:latin typeface="Times New Roman" pitchFamily="18" charset="0"/>
            </a:endParaRPr>
          </a:p>
        </p:txBody>
      </p:sp>
      <p:sp>
        <p:nvSpPr>
          <p:cNvPr id="14339" name="Rectangle 2"/>
          <p:cNvSpPr>
            <a:spLocks noGrp="1" noChangeArrowheads="1"/>
          </p:cNvSpPr>
          <p:nvPr>
            <p:ph type="title"/>
          </p:nvPr>
        </p:nvSpPr>
        <p:spPr>
          <a:xfrm>
            <a:off x="798512" y="306388"/>
            <a:ext cx="5373687" cy="422275"/>
          </a:xfrm>
        </p:spPr>
        <p:txBody>
          <a:bodyPr/>
          <a:lstStyle/>
          <a:p>
            <a:r>
              <a:rPr lang="en-US" altLang="en-US" dirty="0" smtClean="0"/>
              <a:t>Refine GE Algorithm (5)</a:t>
            </a:r>
          </a:p>
        </p:txBody>
      </p:sp>
      <p:sp>
        <p:nvSpPr>
          <p:cNvPr id="14340" name="Rectangle 3"/>
          <p:cNvSpPr>
            <a:spLocks noGrp="1" noChangeArrowheads="1"/>
          </p:cNvSpPr>
          <p:nvPr>
            <p:ph type="body" idx="1"/>
          </p:nvPr>
        </p:nvSpPr>
        <p:spPr>
          <a:xfrm>
            <a:off x="609600" y="914400"/>
            <a:ext cx="8001000" cy="1863725"/>
          </a:xfrm>
        </p:spPr>
        <p:txBody>
          <a:bodyPr/>
          <a:lstStyle/>
          <a:p>
            <a:r>
              <a:rPr lang="en-US" altLang="en-US" smtClean="0"/>
              <a:t>Last version</a:t>
            </a:r>
          </a:p>
          <a:p>
            <a:endParaRPr lang="en-US" altLang="en-US" smtClean="0"/>
          </a:p>
          <a:p>
            <a:endParaRPr lang="en-US" altLang="en-US" smtClean="0"/>
          </a:p>
          <a:p>
            <a:r>
              <a:rPr lang="en-US" altLang="en-US" smtClean="0"/>
              <a:t>Express using matrix operations (BLAS)</a:t>
            </a:r>
          </a:p>
        </p:txBody>
      </p:sp>
      <p:sp>
        <p:nvSpPr>
          <p:cNvPr id="14341" name="Text Box 4"/>
          <p:cNvSpPr txBox="1">
            <a:spLocks noChangeArrowheads="1"/>
          </p:cNvSpPr>
          <p:nvPr/>
        </p:nvSpPr>
        <p:spPr bwMode="auto">
          <a:xfrm>
            <a:off x="4953000" y="3810000"/>
            <a:ext cx="3654425" cy="10826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a:t>
            </a:r>
            <a:r>
              <a:rPr lang="en-US" altLang="en-US" sz="1600">
                <a:solidFill>
                  <a:schemeClr val="accent1"/>
                </a:solidFill>
              </a:rPr>
              <a:t>A(i+1:n,i) = A(i+1:n,i) * ( 1 / A(i,i) )</a:t>
            </a:r>
          </a:p>
          <a:p>
            <a:r>
              <a:rPr lang="en-US" altLang="en-US" sz="1600">
                <a:solidFill>
                  <a:schemeClr val="accent1"/>
                </a:solidFill>
              </a:rPr>
              <a:t>     A(i+1:n,i+1:n) = A(i+1:n , i+1:n ) </a:t>
            </a:r>
          </a:p>
          <a:p>
            <a:r>
              <a:rPr lang="en-US" altLang="en-US" sz="1600">
                <a:solidFill>
                  <a:schemeClr val="accent1"/>
                </a:solidFill>
              </a:rPr>
              <a:t>              - A(i+1:n , i) * A(i , i+1:n)</a:t>
            </a:r>
            <a:endParaRPr lang="en-US" altLang="en-US" sz="1600"/>
          </a:p>
        </p:txBody>
      </p:sp>
      <p:sp>
        <p:nvSpPr>
          <p:cNvPr id="14342" name="Text Box 5"/>
          <p:cNvSpPr txBox="1">
            <a:spLocks noChangeArrowheads="1"/>
          </p:cNvSpPr>
          <p:nvPr/>
        </p:nvSpPr>
        <p:spPr bwMode="auto">
          <a:xfrm>
            <a:off x="4876800" y="762000"/>
            <a:ext cx="3646488" cy="15716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for j = i+1 to n</a:t>
            </a:r>
          </a:p>
          <a:p>
            <a:r>
              <a:rPr lang="en-US" altLang="en-US" sz="1600"/>
              <a:t>          A(j,i) = A(j,i)/A(i,i)</a:t>
            </a:r>
          </a:p>
          <a:p>
            <a:r>
              <a:rPr lang="en-US" altLang="en-US" sz="1600"/>
              <a:t>     for j = i+1 to n</a:t>
            </a:r>
          </a:p>
          <a:p>
            <a:r>
              <a:rPr lang="en-US" altLang="en-US" sz="1600"/>
              <a:t>          for k = i+1 to n</a:t>
            </a:r>
          </a:p>
          <a:p>
            <a:r>
              <a:rPr lang="en-US" altLang="en-US" sz="1600"/>
              <a:t>               A(j,k) = A(j,k) - A(j,i) * A(i,k)</a:t>
            </a:r>
          </a:p>
        </p:txBody>
      </p:sp>
      <p:pic>
        <p:nvPicPr>
          <p:cNvPr id="14343" name="Picture 6" descr="Gauss2b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24163"/>
            <a:ext cx="3810000" cy="356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27763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AAE00EB4-F700-4FD4-9312-90A2448419D1}" type="slidenum">
              <a:rPr lang="en-US" altLang="en-US" sz="1400" b="0" smtClean="0">
                <a:latin typeface="Times New Roman" pitchFamily="18" charset="0"/>
              </a:rPr>
              <a:pPr/>
              <a:t>45</a:t>
            </a:fld>
            <a:endParaRPr lang="en-US" altLang="en-US" sz="1400" b="0" smtClean="0">
              <a:latin typeface="Times New Roman" pitchFamily="18" charset="0"/>
            </a:endParaRPr>
          </a:p>
        </p:txBody>
      </p:sp>
      <p:sp>
        <p:nvSpPr>
          <p:cNvPr id="15363" name="Rectangle 2"/>
          <p:cNvSpPr>
            <a:spLocks noGrp="1" noChangeArrowheads="1"/>
          </p:cNvSpPr>
          <p:nvPr>
            <p:ph type="title"/>
          </p:nvPr>
        </p:nvSpPr>
        <p:spPr>
          <a:xfrm>
            <a:off x="798512" y="306388"/>
            <a:ext cx="6440487" cy="422275"/>
          </a:xfrm>
        </p:spPr>
        <p:txBody>
          <a:bodyPr/>
          <a:lstStyle/>
          <a:p>
            <a:r>
              <a:rPr lang="en-US" altLang="en-US" dirty="0" smtClean="0"/>
              <a:t>What GE really computes</a:t>
            </a:r>
          </a:p>
        </p:txBody>
      </p:sp>
      <p:sp>
        <p:nvSpPr>
          <p:cNvPr id="15364" name="Rectangle 3"/>
          <p:cNvSpPr>
            <a:spLocks noGrp="1" noChangeArrowheads="1"/>
          </p:cNvSpPr>
          <p:nvPr>
            <p:ph type="body" idx="1"/>
          </p:nvPr>
        </p:nvSpPr>
        <p:spPr>
          <a:xfrm>
            <a:off x="609600" y="914400"/>
            <a:ext cx="8001000" cy="5094288"/>
          </a:xfrm>
        </p:spPr>
        <p:txBody>
          <a:bodyPr/>
          <a:lstStyle/>
          <a:p>
            <a:endParaRPr lang="en-US" altLang="en-US" smtClean="0"/>
          </a:p>
          <a:p>
            <a:endParaRPr lang="en-US" altLang="en-US" smtClean="0"/>
          </a:p>
          <a:p>
            <a:r>
              <a:rPr lang="en-US" altLang="en-US" smtClean="0"/>
              <a:t>Call the strictly lower triangular matrix of multipliers M, and let L = I+M</a:t>
            </a:r>
          </a:p>
          <a:p>
            <a:r>
              <a:rPr lang="en-US" altLang="en-US" smtClean="0"/>
              <a:t>Call the upper triangle of the final matrix U</a:t>
            </a:r>
          </a:p>
          <a:p>
            <a:r>
              <a:rPr lang="en-US" altLang="en-US" i="1" smtClean="0"/>
              <a:t>Lemma (LU Factorization):</a:t>
            </a:r>
            <a:r>
              <a:rPr lang="en-US" altLang="en-US" smtClean="0"/>
              <a:t> If the above algorithm terminates (does not divide by zero) then A = L*U</a:t>
            </a:r>
          </a:p>
          <a:p>
            <a:r>
              <a:rPr lang="en-US" altLang="en-US" smtClean="0"/>
              <a:t>Solving A*x=b using GE</a:t>
            </a:r>
          </a:p>
          <a:p>
            <a:pPr lvl="1"/>
            <a:r>
              <a:rPr lang="en-US" altLang="en-US" smtClean="0"/>
              <a:t>Factorize A = L*U using GE                   </a:t>
            </a:r>
            <a:r>
              <a:rPr lang="en-US" altLang="en-US" smtClean="0">
                <a:solidFill>
                  <a:schemeClr val="accent2"/>
                </a:solidFill>
              </a:rPr>
              <a:t>(cost = 2/3 n</a:t>
            </a:r>
            <a:r>
              <a:rPr lang="en-US" altLang="en-US" sz="2800" baseline="26000" smtClean="0">
                <a:solidFill>
                  <a:schemeClr val="accent2"/>
                </a:solidFill>
              </a:rPr>
              <a:t>3</a:t>
            </a:r>
            <a:r>
              <a:rPr lang="en-US" altLang="en-US" smtClean="0">
                <a:solidFill>
                  <a:schemeClr val="accent2"/>
                </a:solidFill>
              </a:rPr>
              <a:t> flops)</a:t>
            </a:r>
            <a:endParaRPr lang="en-US" altLang="en-US" smtClean="0"/>
          </a:p>
          <a:p>
            <a:pPr lvl="1"/>
            <a:r>
              <a:rPr lang="en-US" altLang="en-US" smtClean="0"/>
              <a:t>Solve L*y = b for y, using substitution </a:t>
            </a:r>
            <a:r>
              <a:rPr lang="en-US" altLang="en-US" smtClean="0">
                <a:solidFill>
                  <a:schemeClr val="accent2"/>
                </a:solidFill>
              </a:rPr>
              <a:t>(cost = n</a:t>
            </a:r>
            <a:r>
              <a:rPr lang="en-US" altLang="en-US" sz="2800" baseline="26000" smtClean="0">
                <a:solidFill>
                  <a:schemeClr val="accent2"/>
                </a:solidFill>
              </a:rPr>
              <a:t>2</a:t>
            </a:r>
            <a:r>
              <a:rPr lang="en-US" altLang="en-US" smtClean="0">
                <a:solidFill>
                  <a:schemeClr val="accent2"/>
                </a:solidFill>
              </a:rPr>
              <a:t> flops)</a:t>
            </a:r>
            <a:endParaRPr lang="en-US" altLang="en-US" smtClean="0"/>
          </a:p>
          <a:p>
            <a:pPr lvl="1"/>
            <a:r>
              <a:rPr lang="en-US" altLang="en-US" smtClean="0"/>
              <a:t>Solve U*x = y for x, using substitution </a:t>
            </a:r>
            <a:r>
              <a:rPr lang="en-US" altLang="en-US" smtClean="0">
                <a:solidFill>
                  <a:schemeClr val="accent2"/>
                </a:solidFill>
              </a:rPr>
              <a:t>(cost = n</a:t>
            </a:r>
            <a:r>
              <a:rPr lang="en-US" altLang="en-US" sz="2800" baseline="26000" smtClean="0">
                <a:solidFill>
                  <a:schemeClr val="accent2"/>
                </a:solidFill>
              </a:rPr>
              <a:t>2</a:t>
            </a:r>
            <a:r>
              <a:rPr lang="en-US" altLang="en-US" smtClean="0">
                <a:solidFill>
                  <a:schemeClr val="accent2"/>
                </a:solidFill>
              </a:rPr>
              <a:t> flops)</a:t>
            </a:r>
            <a:endParaRPr lang="en-US" altLang="en-US" smtClean="0"/>
          </a:p>
          <a:p>
            <a:r>
              <a:rPr lang="en-US" altLang="en-US" smtClean="0"/>
              <a:t>Thus A*x = (L*U)*x = L*(U*x) = L*y = b as desired</a:t>
            </a:r>
          </a:p>
        </p:txBody>
      </p:sp>
      <p:sp>
        <p:nvSpPr>
          <p:cNvPr id="15365" name="Text Box 4"/>
          <p:cNvSpPr txBox="1">
            <a:spLocks noChangeArrowheads="1"/>
          </p:cNvSpPr>
          <p:nvPr/>
        </p:nvSpPr>
        <p:spPr bwMode="auto">
          <a:xfrm>
            <a:off x="1524000" y="914400"/>
            <a:ext cx="5851525" cy="838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A(i+1:n,i) = A(i+1:n,i) / A(i,i)</a:t>
            </a:r>
          </a:p>
          <a:p>
            <a:r>
              <a:rPr lang="en-US" altLang="en-US" sz="1600"/>
              <a:t>     A(i+1:n,i+1:n) = A(i+1:n , i+1:n ) - A(i+1:n , i) * A(i , i+1:n)</a:t>
            </a:r>
          </a:p>
        </p:txBody>
      </p:sp>
    </p:spTree>
    <p:extLst>
      <p:ext uri="{BB962C8B-B14F-4D97-AF65-F5344CB8AC3E}">
        <p14:creationId xmlns:p14="http://schemas.microsoft.com/office/powerpoint/2010/main" val="15043696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66F45E4C-183E-46CA-9237-E6796645674F}" type="slidenum">
              <a:rPr lang="en-US" altLang="en-US" sz="1400" b="0" smtClean="0">
                <a:latin typeface="Times New Roman" pitchFamily="18" charset="0"/>
              </a:rPr>
              <a:pPr/>
              <a:t>46</a:t>
            </a:fld>
            <a:endParaRPr lang="en-US" altLang="en-US" sz="1400" b="0" smtClean="0">
              <a:latin typeface="Times New Roman" pitchFamily="18" charset="0"/>
            </a:endParaRPr>
          </a:p>
        </p:txBody>
      </p:sp>
      <p:sp>
        <p:nvSpPr>
          <p:cNvPr id="16387" name="Rectangle 2"/>
          <p:cNvSpPr>
            <a:spLocks noGrp="1" noChangeArrowheads="1"/>
          </p:cNvSpPr>
          <p:nvPr>
            <p:ph type="title"/>
          </p:nvPr>
        </p:nvSpPr>
        <p:spPr>
          <a:xfrm>
            <a:off x="798512" y="306388"/>
            <a:ext cx="7202487" cy="422275"/>
          </a:xfrm>
        </p:spPr>
        <p:txBody>
          <a:bodyPr/>
          <a:lstStyle/>
          <a:p>
            <a:r>
              <a:rPr lang="en-US" altLang="en-US" dirty="0" smtClean="0"/>
              <a:t>Problems with basic GE algorithm</a:t>
            </a:r>
          </a:p>
        </p:txBody>
      </p:sp>
      <p:sp>
        <p:nvSpPr>
          <p:cNvPr id="16388" name="Rectangle 3"/>
          <p:cNvSpPr>
            <a:spLocks noGrp="1" noChangeArrowheads="1"/>
          </p:cNvSpPr>
          <p:nvPr>
            <p:ph type="body" idx="1"/>
          </p:nvPr>
        </p:nvSpPr>
        <p:spPr>
          <a:xfrm>
            <a:off x="609600" y="914400"/>
            <a:ext cx="8001000" cy="2552700"/>
          </a:xfrm>
        </p:spPr>
        <p:txBody>
          <a:bodyPr/>
          <a:lstStyle/>
          <a:p>
            <a:r>
              <a:rPr lang="en-US" altLang="en-US" sz="2000" smtClean="0"/>
              <a:t>What if some A(i,i) is zero? Or very small?</a:t>
            </a:r>
          </a:p>
          <a:p>
            <a:pPr lvl="1"/>
            <a:r>
              <a:rPr lang="en-US" altLang="en-US" sz="1800" smtClean="0"/>
              <a:t>Result may not exist, or be “unstable”, so need to </a:t>
            </a:r>
            <a:r>
              <a:rPr lang="en-US" altLang="en-US" sz="1800" smtClean="0">
                <a:solidFill>
                  <a:schemeClr val="accent1"/>
                </a:solidFill>
              </a:rPr>
              <a:t>pivot</a:t>
            </a:r>
          </a:p>
          <a:p>
            <a:r>
              <a:rPr lang="en-US" altLang="en-US" sz="2000" smtClean="0"/>
              <a:t>Current computation all BLAS 1 or BLAS 2, but we know that </a:t>
            </a:r>
            <a:r>
              <a:rPr lang="en-US" altLang="en-US" sz="2000" smtClean="0">
                <a:solidFill>
                  <a:schemeClr val="accent1"/>
                </a:solidFill>
              </a:rPr>
              <a:t>BLAS 3</a:t>
            </a:r>
            <a:r>
              <a:rPr lang="en-US" altLang="en-US" sz="2000" smtClean="0"/>
              <a:t> (matrix multiply) is fastest (earlier lectures…)</a:t>
            </a:r>
          </a:p>
          <a:p>
            <a:endParaRPr lang="en-US" altLang="en-US" smtClean="0"/>
          </a:p>
          <a:p>
            <a:pPr lvl="1"/>
            <a:endParaRPr lang="en-US" altLang="en-US" smtClean="0"/>
          </a:p>
          <a:p>
            <a:pPr lvl="1"/>
            <a:endParaRPr lang="en-US" altLang="en-US" smtClean="0"/>
          </a:p>
        </p:txBody>
      </p:sp>
      <p:sp>
        <p:nvSpPr>
          <p:cNvPr id="16389" name="Text Box 4"/>
          <p:cNvSpPr txBox="1">
            <a:spLocks noChangeArrowheads="1"/>
          </p:cNvSpPr>
          <p:nvPr/>
        </p:nvSpPr>
        <p:spPr bwMode="auto">
          <a:xfrm>
            <a:off x="1447800" y="2209800"/>
            <a:ext cx="6130925" cy="10826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A(i+1:n,i) = A(i+1:n,i) / A(i,i)         </a:t>
            </a:r>
            <a:r>
              <a:rPr lang="en-US" altLang="en-US" sz="1600">
                <a:solidFill>
                  <a:schemeClr val="accent2"/>
                </a:solidFill>
              </a:rPr>
              <a:t>… BLAS 1 (scale a vector)</a:t>
            </a:r>
          </a:p>
          <a:p>
            <a:r>
              <a:rPr lang="en-US" altLang="en-US" sz="1600"/>
              <a:t>     A(i+1:n,i+1:n) = A(i+1:n , i+1:n )  </a:t>
            </a:r>
            <a:r>
              <a:rPr lang="en-US" altLang="en-US" sz="1600">
                <a:solidFill>
                  <a:schemeClr val="accent2"/>
                </a:solidFill>
              </a:rPr>
              <a:t>… BLAS 2 (rank-1 update)</a:t>
            </a:r>
            <a:endParaRPr lang="en-US" altLang="en-US" sz="1600"/>
          </a:p>
          <a:p>
            <a:r>
              <a:rPr lang="en-US" altLang="en-US" sz="1600"/>
              <a:t>              - A(i+1:n , i) * A(i , i+1:n)</a:t>
            </a:r>
          </a:p>
        </p:txBody>
      </p:sp>
      <p:pic>
        <p:nvPicPr>
          <p:cNvPr id="16390" name="Picture 5" descr="RS6000bl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429000"/>
            <a:ext cx="35814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Line 6"/>
          <p:cNvSpPr>
            <a:spLocks noChangeShapeType="1"/>
          </p:cNvSpPr>
          <p:nvPr/>
        </p:nvSpPr>
        <p:spPr bwMode="auto">
          <a:xfrm>
            <a:off x="2971800" y="3886200"/>
            <a:ext cx="29718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392" name="Text Box 7"/>
          <p:cNvSpPr txBox="1">
            <a:spLocks noChangeArrowheads="1"/>
          </p:cNvSpPr>
          <p:nvPr/>
        </p:nvSpPr>
        <p:spPr bwMode="auto">
          <a:xfrm>
            <a:off x="6096000" y="3733800"/>
            <a:ext cx="58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400" b="0">
                <a:solidFill>
                  <a:schemeClr val="accent1"/>
                </a:solidFill>
              </a:rPr>
              <a:t>Peak</a:t>
            </a:r>
            <a:endParaRPr lang="en-US" altLang="en-US" sz="1800" b="0">
              <a:solidFill>
                <a:schemeClr val="accent1"/>
              </a:solidFill>
            </a:endParaRPr>
          </a:p>
        </p:txBody>
      </p:sp>
      <p:sp>
        <p:nvSpPr>
          <p:cNvPr id="16393" name="Text Box 8"/>
          <p:cNvSpPr txBox="1">
            <a:spLocks noChangeArrowheads="1"/>
          </p:cNvSpPr>
          <p:nvPr/>
        </p:nvSpPr>
        <p:spPr bwMode="auto">
          <a:xfrm>
            <a:off x="6096000" y="3962400"/>
            <a:ext cx="1006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400" b="0">
                <a:solidFill>
                  <a:schemeClr val="accent1"/>
                </a:solidFill>
              </a:rPr>
              <a:t>BLAS 3</a:t>
            </a:r>
            <a:endParaRPr lang="en-US" altLang="en-US" sz="1800" b="0">
              <a:solidFill>
                <a:schemeClr val="accent1"/>
              </a:solidFill>
            </a:endParaRPr>
          </a:p>
        </p:txBody>
      </p:sp>
      <p:sp>
        <p:nvSpPr>
          <p:cNvPr id="16394" name="Text Box 9"/>
          <p:cNvSpPr txBox="1">
            <a:spLocks noChangeArrowheads="1"/>
          </p:cNvSpPr>
          <p:nvPr/>
        </p:nvSpPr>
        <p:spPr bwMode="auto">
          <a:xfrm>
            <a:off x="6096000" y="5105400"/>
            <a:ext cx="1006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400" b="0">
                <a:solidFill>
                  <a:schemeClr val="accent1"/>
                </a:solidFill>
              </a:rPr>
              <a:t>BLAS 2</a:t>
            </a:r>
            <a:endParaRPr lang="en-US" altLang="en-US" sz="1800" b="0">
              <a:solidFill>
                <a:schemeClr val="accent1"/>
              </a:solidFill>
            </a:endParaRPr>
          </a:p>
        </p:txBody>
      </p:sp>
      <p:sp>
        <p:nvSpPr>
          <p:cNvPr id="16395" name="Text Box 10"/>
          <p:cNvSpPr txBox="1">
            <a:spLocks noChangeArrowheads="1"/>
          </p:cNvSpPr>
          <p:nvPr/>
        </p:nvSpPr>
        <p:spPr bwMode="auto">
          <a:xfrm>
            <a:off x="6096000" y="5410200"/>
            <a:ext cx="1006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400" b="0">
                <a:solidFill>
                  <a:schemeClr val="accent1"/>
                </a:solidFill>
              </a:rPr>
              <a:t>BLAS 1</a:t>
            </a:r>
            <a:endParaRPr lang="en-US" altLang="en-US" sz="1800" b="0">
              <a:solidFill>
                <a:schemeClr val="accent1"/>
              </a:solidFill>
            </a:endParaRPr>
          </a:p>
        </p:txBody>
      </p:sp>
    </p:spTree>
    <p:extLst>
      <p:ext uri="{BB962C8B-B14F-4D97-AF65-F5344CB8AC3E}">
        <p14:creationId xmlns:p14="http://schemas.microsoft.com/office/powerpoint/2010/main" val="38941481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E7EC1C07-3DE6-4920-BB3F-41D62F06D658}" type="slidenum">
              <a:rPr lang="en-US" altLang="en-US" sz="1400" b="0" smtClean="0">
                <a:latin typeface="Times New Roman" pitchFamily="18" charset="0"/>
              </a:rPr>
              <a:pPr/>
              <a:t>47</a:t>
            </a:fld>
            <a:endParaRPr lang="en-US" altLang="en-US" sz="1400" b="0" smtClean="0">
              <a:latin typeface="Times New Roman" pitchFamily="18" charset="0"/>
            </a:endParaRPr>
          </a:p>
        </p:txBody>
      </p:sp>
      <p:sp>
        <p:nvSpPr>
          <p:cNvPr id="17411" name="Rectangle 2"/>
          <p:cNvSpPr>
            <a:spLocks noGrp="1" noChangeArrowheads="1"/>
          </p:cNvSpPr>
          <p:nvPr>
            <p:ph type="title"/>
          </p:nvPr>
        </p:nvSpPr>
        <p:spPr>
          <a:xfrm>
            <a:off x="798513" y="306388"/>
            <a:ext cx="7812087" cy="422275"/>
          </a:xfrm>
        </p:spPr>
        <p:txBody>
          <a:bodyPr/>
          <a:lstStyle/>
          <a:p>
            <a:r>
              <a:rPr lang="en-US" altLang="en-US" dirty="0" smtClean="0"/>
              <a:t>Pivoting in Gaussian Elimination</a:t>
            </a:r>
          </a:p>
        </p:txBody>
      </p:sp>
      <p:sp>
        <p:nvSpPr>
          <p:cNvPr id="17412" name="Text Box 4"/>
          <p:cNvSpPr txBox="1">
            <a:spLocks noChangeArrowheads="1"/>
          </p:cNvSpPr>
          <p:nvPr/>
        </p:nvSpPr>
        <p:spPr bwMode="auto">
          <a:xfrm>
            <a:off x="822325" y="773113"/>
            <a:ext cx="778827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69863" indent="-169863">
              <a:defRPr sz="1200" b="1">
                <a:solidFill>
                  <a:schemeClr val="tx1"/>
                </a:solidFill>
                <a:latin typeface="Arial" charset="0"/>
              </a:defRPr>
            </a:lvl1pPr>
            <a:lvl2pPr marL="635000" indent="-17780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buFontTx/>
              <a:buChar char="•"/>
            </a:pPr>
            <a:r>
              <a:rPr lang="en-US" altLang="en-US" sz="2000"/>
              <a:t>A =  [ 0  1 ]   fails completely because can’t divide by A(1,1)=0</a:t>
            </a:r>
          </a:p>
          <a:p>
            <a:r>
              <a:rPr lang="en-US" altLang="en-US" sz="2000"/>
              <a:t>          [ 1  0 ]</a:t>
            </a:r>
          </a:p>
          <a:p>
            <a:pPr>
              <a:buFontTx/>
              <a:buChar char="•"/>
            </a:pPr>
            <a:endParaRPr lang="en-US" altLang="en-US" sz="2000"/>
          </a:p>
          <a:p>
            <a:pPr>
              <a:buFontTx/>
              <a:buChar char="•"/>
            </a:pPr>
            <a:r>
              <a:rPr lang="en-US" altLang="en-US" sz="2000"/>
              <a:t>But solving Ax=b should be easy!</a:t>
            </a:r>
          </a:p>
          <a:p>
            <a:r>
              <a:rPr lang="en-US" altLang="en-US" sz="2000"/>
              <a:t>                         </a:t>
            </a:r>
          </a:p>
          <a:p>
            <a:r>
              <a:rPr lang="en-US" altLang="en-US" sz="2000"/>
              <a:t>   </a:t>
            </a:r>
          </a:p>
          <a:p>
            <a:pPr>
              <a:buFontTx/>
              <a:buChar char="•"/>
            </a:pPr>
            <a:r>
              <a:rPr lang="en-US" altLang="en-US" sz="2000"/>
              <a:t> When diagonal A(i,i) is tiny (not just zero), algorithm may terminate but get completely wrong answer </a:t>
            </a:r>
          </a:p>
          <a:p>
            <a:pPr lvl="1">
              <a:buFontTx/>
              <a:buChar char="•"/>
            </a:pPr>
            <a:r>
              <a:rPr lang="en-US" altLang="en-US" sz="2000">
                <a:solidFill>
                  <a:schemeClr val="accent1"/>
                </a:solidFill>
                <a:cs typeface="Arial" charset="0"/>
              </a:rPr>
              <a:t>Numerical instability</a:t>
            </a:r>
          </a:p>
          <a:p>
            <a:pPr lvl="1">
              <a:buFontTx/>
              <a:buChar char="•"/>
            </a:pPr>
            <a:r>
              <a:rPr lang="en-US" altLang="en-US" sz="2000"/>
              <a:t>Roundoff error is cause</a:t>
            </a:r>
          </a:p>
          <a:p>
            <a:pPr>
              <a:buFontTx/>
              <a:buChar char="•"/>
            </a:pPr>
            <a:endParaRPr lang="en-US" altLang="en-US" sz="2000"/>
          </a:p>
          <a:p>
            <a:pPr>
              <a:buFontTx/>
              <a:buChar char="•"/>
            </a:pPr>
            <a:r>
              <a:rPr lang="en-US" altLang="en-US" sz="2000">
                <a:solidFill>
                  <a:schemeClr val="accent2"/>
                </a:solidFill>
              </a:rPr>
              <a:t> Cure:</a:t>
            </a:r>
            <a:r>
              <a:rPr lang="en-US" altLang="en-US" sz="2000"/>
              <a:t>   </a:t>
            </a:r>
            <a:r>
              <a:rPr lang="en-US" altLang="en-US" sz="2000">
                <a:solidFill>
                  <a:srgbClr val="006600"/>
                </a:solidFill>
              </a:rPr>
              <a:t>Pivot</a:t>
            </a:r>
            <a:r>
              <a:rPr lang="en-US" altLang="en-US" sz="2000"/>
              <a:t> (swap rows of A) so A(i,i) large</a:t>
            </a:r>
            <a:endParaRPr lang="en-US" altLang="en-US" sz="1800"/>
          </a:p>
        </p:txBody>
      </p:sp>
    </p:spTree>
    <p:extLst>
      <p:ext uri="{BB962C8B-B14F-4D97-AF65-F5344CB8AC3E}">
        <p14:creationId xmlns:p14="http://schemas.microsoft.com/office/powerpoint/2010/main" val="28088504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C38C4688-29A1-43B2-AB4A-D5CD6D2CDFFB}" type="slidenum">
              <a:rPr lang="en-US" altLang="en-US" sz="1400" b="0" smtClean="0">
                <a:latin typeface="Times New Roman" pitchFamily="18" charset="0"/>
              </a:rPr>
              <a:pPr/>
              <a:t>48</a:t>
            </a:fld>
            <a:endParaRPr lang="en-US" altLang="en-US" sz="1400" b="0" smtClean="0">
              <a:latin typeface="Times New Roman" pitchFamily="18" charset="0"/>
            </a:endParaRPr>
          </a:p>
        </p:txBody>
      </p:sp>
      <p:sp>
        <p:nvSpPr>
          <p:cNvPr id="18435" name="Rectangle 2"/>
          <p:cNvSpPr>
            <a:spLocks noGrp="1" noChangeArrowheads="1"/>
          </p:cNvSpPr>
          <p:nvPr>
            <p:ph type="title"/>
          </p:nvPr>
        </p:nvSpPr>
        <p:spPr>
          <a:xfrm>
            <a:off x="-76200" y="304800"/>
            <a:ext cx="9220200" cy="422275"/>
          </a:xfrm>
        </p:spPr>
        <p:txBody>
          <a:bodyPr/>
          <a:lstStyle/>
          <a:p>
            <a:r>
              <a:rPr lang="en-US" altLang="en-US" dirty="0" smtClean="0"/>
              <a:t>Gaussian Elimination w/ Partial Pivoting (GEPP)</a:t>
            </a:r>
          </a:p>
        </p:txBody>
      </p:sp>
      <p:sp>
        <p:nvSpPr>
          <p:cNvPr id="18436" name="Text Box 3"/>
          <p:cNvSpPr txBox="1">
            <a:spLocks noChangeArrowheads="1"/>
          </p:cNvSpPr>
          <p:nvPr/>
        </p:nvSpPr>
        <p:spPr bwMode="auto">
          <a:xfrm>
            <a:off x="762000" y="738188"/>
            <a:ext cx="6891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buSzPct val="120000"/>
              <a:buFontTx/>
              <a:buChar char="•"/>
            </a:pPr>
            <a:r>
              <a:rPr lang="en-US" altLang="en-US" sz="1600"/>
              <a:t> </a:t>
            </a:r>
            <a:r>
              <a:rPr lang="en-US" altLang="en-US" sz="1800"/>
              <a:t>Partial Pivoting: swap rows so that A(i,i) is largest in column</a:t>
            </a:r>
            <a:endParaRPr lang="en-US" altLang="en-US" sz="1600"/>
          </a:p>
        </p:txBody>
      </p:sp>
      <p:sp>
        <p:nvSpPr>
          <p:cNvPr id="18437" name="Text Box 4"/>
          <p:cNvSpPr txBox="1">
            <a:spLocks noChangeArrowheads="1"/>
          </p:cNvSpPr>
          <p:nvPr/>
        </p:nvSpPr>
        <p:spPr bwMode="auto">
          <a:xfrm>
            <a:off x="1219200" y="1271588"/>
            <a:ext cx="7048500" cy="28511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800"/>
              <a:t>for i = 1 to n-1</a:t>
            </a:r>
          </a:p>
          <a:p>
            <a:r>
              <a:rPr lang="en-US" altLang="en-US" sz="1800"/>
              <a:t>     </a:t>
            </a:r>
            <a:r>
              <a:rPr lang="en-US" altLang="en-US" sz="1800">
                <a:solidFill>
                  <a:schemeClr val="accent1"/>
                </a:solidFill>
              </a:rPr>
              <a:t>find and record k where |A(k,i)| = max</a:t>
            </a:r>
            <a:r>
              <a:rPr lang="en-US" altLang="en-US" sz="2400" baseline="-6000">
                <a:solidFill>
                  <a:schemeClr val="accent1"/>
                </a:solidFill>
              </a:rPr>
              <a:t>{i &lt;= j &lt;= n}</a:t>
            </a:r>
            <a:r>
              <a:rPr lang="en-US" altLang="en-US" sz="1800">
                <a:solidFill>
                  <a:schemeClr val="accent1"/>
                </a:solidFill>
              </a:rPr>
              <a:t> |A(j,i)|</a:t>
            </a:r>
          </a:p>
          <a:p>
            <a:r>
              <a:rPr lang="en-US" altLang="en-US" sz="1800">
                <a:solidFill>
                  <a:schemeClr val="accent1"/>
                </a:solidFill>
              </a:rPr>
              <a:t>            … i.e. largest entry in rest of column i</a:t>
            </a:r>
          </a:p>
          <a:p>
            <a:r>
              <a:rPr lang="en-US" altLang="en-US" sz="1800">
                <a:solidFill>
                  <a:schemeClr val="accent1"/>
                </a:solidFill>
              </a:rPr>
              <a:t>     if |A(k,i)| = 0</a:t>
            </a:r>
          </a:p>
          <a:p>
            <a:r>
              <a:rPr lang="en-US" altLang="en-US" sz="1800">
                <a:solidFill>
                  <a:schemeClr val="accent1"/>
                </a:solidFill>
              </a:rPr>
              <a:t>          exit with a warning that A is singular, or nearly so</a:t>
            </a:r>
          </a:p>
          <a:p>
            <a:r>
              <a:rPr lang="en-US" altLang="en-US" sz="1800">
                <a:solidFill>
                  <a:schemeClr val="accent1"/>
                </a:solidFill>
              </a:rPr>
              <a:t>     elseif  k != i</a:t>
            </a:r>
          </a:p>
          <a:p>
            <a:r>
              <a:rPr lang="en-US" altLang="en-US" sz="1800">
                <a:solidFill>
                  <a:schemeClr val="accent1"/>
                </a:solidFill>
              </a:rPr>
              <a:t>          swap rows i and k of A</a:t>
            </a:r>
          </a:p>
          <a:p>
            <a:r>
              <a:rPr lang="en-US" altLang="en-US" sz="1800">
                <a:solidFill>
                  <a:schemeClr val="accent1"/>
                </a:solidFill>
              </a:rPr>
              <a:t>     end if</a:t>
            </a:r>
            <a:r>
              <a:rPr lang="en-US" altLang="en-US" sz="1800"/>
              <a:t>       </a:t>
            </a:r>
          </a:p>
          <a:p>
            <a:r>
              <a:rPr lang="en-US" altLang="en-US" sz="1800"/>
              <a:t>     A(i+1:n,i) = A(i+1:n,i) / A(i,i)        </a:t>
            </a:r>
            <a:r>
              <a:rPr lang="en-US" altLang="en-US" sz="1800">
                <a:solidFill>
                  <a:schemeClr val="accent2"/>
                </a:solidFill>
              </a:rPr>
              <a:t>… each quotient lies in [-1,1]</a:t>
            </a:r>
            <a:endParaRPr lang="en-US" altLang="en-US" sz="1800"/>
          </a:p>
          <a:p>
            <a:r>
              <a:rPr lang="en-US" altLang="en-US" sz="1800"/>
              <a:t>     A(i+1:n,i+1:n) = A(i+1:n , i+1:n ) - A(i+1:n , i) * A(i , i+1:n)</a:t>
            </a:r>
          </a:p>
        </p:txBody>
      </p:sp>
      <p:sp>
        <p:nvSpPr>
          <p:cNvPr id="18438" name="Text Box 5"/>
          <p:cNvSpPr txBox="1">
            <a:spLocks noChangeArrowheads="1"/>
          </p:cNvSpPr>
          <p:nvPr/>
        </p:nvSpPr>
        <p:spPr bwMode="auto">
          <a:xfrm>
            <a:off x="838200" y="4572000"/>
            <a:ext cx="7543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65100" indent="-165100">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pPr>
              <a:buSzPct val="120000"/>
              <a:buFontTx/>
              <a:buChar char="•"/>
            </a:pPr>
            <a:r>
              <a:rPr lang="en-US" altLang="en-US" sz="1800" i="1">
                <a:solidFill>
                  <a:srgbClr val="006600"/>
                </a:solidFill>
              </a:rPr>
              <a:t>Lemma</a:t>
            </a:r>
            <a:r>
              <a:rPr lang="en-US" altLang="en-US" sz="1800">
                <a:solidFill>
                  <a:srgbClr val="006600"/>
                </a:solidFill>
              </a:rPr>
              <a:t>:</a:t>
            </a:r>
            <a:r>
              <a:rPr lang="en-US" altLang="en-US" sz="1800"/>
              <a:t> This algorithm computes A = P*L*U, where P is a permutation matrix.</a:t>
            </a:r>
          </a:p>
          <a:p>
            <a:pPr>
              <a:buSzPct val="120000"/>
              <a:buFontTx/>
              <a:buChar char="•"/>
            </a:pPr>
            <a:r>
              <a:rPr lang="en-US" altLang="en-US" sz="1800"/>
              <a:t>This algorithm is numerically stable in practice</a:t>
            </a:r>
          </a:p>
          <a:p>
            <a:pPr>
              <a:buSzPct val="120000"/>
              <a:buFontTx/>
              <a:buChar char="•"/>
            </a:pPr>
            <a:r>
              <a:rPr lang="en-US" altLang="en-US" sz="1800"/>
              <a:t> For details see LAPACK code at    </a:t>
            </a:r>
          </a:p>
          <a:p>
            <a:pPr algn="ctr">
              <a:buSzPct val="120000"/>
            </a:pPr>
            <a:r>
              <a:rPr lang="en-US" altLang="en-US" sz="1800">
                <a:hlinkClick r:id="rId2"/>
              </a:rPr>
              <a:t>http://www.netlib.org/lapack/single/sgetf2.f</a:t>
            </a:r>
            <a:endParaRPr lang="en-US" altLang="en-US" sz="1800"/>
          </a:p>
        </p:txBody>
      </p:sp>
    </p:spTree>
    <p:extLst>
      <p:ext uri="{BB962C8B-B14F-4D97-AF65-F5344CB8AC3E}">
        <p14:creationId xmlns:p14="http://schemas.microsoft.com/office/powerpoint/2010/main" val="1912777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1DF5ECC7-58F2-4694-9E3B-43E088E616C8}" type="slidenum">
              <a:rPr lang="en-US" altLang="en-US" sz="1400" b="0" smtClean="0">
                <a:latin typeface="Times New Roman" pitchFamily="18" charset="0"/>
              </a:rPr>
              <a:pPr/>
              <a:t>49</a:t>
            </a:fld>
            <a:endParaRPr lang="en-US" altLang="en-US" sz="1400" b="0" smtClean="0">
              <a:latin typeface="Times New Roman" pitchFamily="18" charset="0"/>
            </a:endParaRPr>
          </a:p>
        </p:txBody>
      </p:sp>
      <p:sp>
        <p:nvSpPr>
          <p:cNvPr id="19459" name="Rectangle 1026"/>
          <p:cNvSpPr>
            <a:spLocks noGrp="1" noChangeArrowheads="1"/>
          </p:cNvSpPr>
          <p:nvPr>
            <p:ph type="title"/>
          </p:nvPr>
        </p:nvSpPr>
        <p:spPr>
          <a:xfrm>
            <a:off x="798512" y="306388"/>
            <a:ext cx="8269287" cy="422275"/>
          </a:xfrm>
        </p:spPr>
        <p:txBody>
          <a:bodyPr/>
          <a:lstStyle/>
          <a:p>
            <a:r>
              <a:rPr lang="en-US" altLang="en-US" dirty="0" smtClean="0"/>
              <a:t>Problems with basic GE algorithm</a:t>
            </a:r>
          </a:p>
        </p:txBody>
      </p:sp>
      <p:sp>
        <p:nvSpPr>
          <p:cNvPr id="19460" name="Rectangle 1027"/>
          <p:cNvSpPr>
            <a:spLocks noGrp="1" noChangeArrowheads="1"/>
          </p:cNvSpPr>
          <p:nvPr>
            <p:ph type="body" idx="1"/>
          </p:nvPr>
        </p:nvSpPr>
        <p:spPr>
          <a:xfrm>
            <a:off x="609600" y="914400"/>
            <a:ext cx="8001000" cy="2552700"/>
          </a:xfrm>
        </p:spPr>
        <p:txBody>
          <a:bodyPr/>
          <a:lstStyle/>
          <a:p>
            <a:r>
              <a:rPr lang="en-US" altLang="en-US" sz="2000" smtClean="0">
                <a:solidFill>
                  <a:schemeClr val="bg2"/>
                </a:solidFill>
              </a:rPr>
              <a:t>What if some A(i,i) is zero? Or very small?</a:t>
            </a:r>
          </a:p>
          <a:p>
            <a:pPr lvl="1"/>
            <a:r>
              <a:rPr lang="en-US" altLang="en-US" sz="1800" smtClean="0">
                <a:solidFill>
                  <a:schemeClr val="bg2"/>
                </a:solidFill>
              </a:rPr>
              <a:t>Result may not exist, or be “unstable”, so need to pivot</a:t>
            </a:r>
          </a:p>
          <a:p>
            <a:r>
              <a:rPr lang="en-US" altLang="en-US" sz="2000" smtClean="0"/>
              <a:t>Current computation all BLAS 1 or BLAS 2, but we know that </a:t>
            </a:r>
            <a:r>
              <a:rPr lang="en-US" altLang="en-US" sz="2000" smtClean="0">
                <a:solidFill>
                  <a:schemeClr val="accent1"/>
                </a:solidFill>
              </a:rPr>
              <a:t>BLAS 3</a:t>
            </a:r>
            <a:r>
              <a:rPr lang="en-US" altLang="en-US" sz="2000" smtClean="0"/>
              <a:t> (matrix multiply) is fastest (earlier lectures…)</a:t>
            </a:r>
          </a:p>
          <a:p>
            <a:endParaRPr lang="en-US" altLang="en-US" smtClean="0"/>
          </a:p>
          <a:p>
            <a:pPr lvl="1"/>
            <a:endParaRPr lang="en-US" altLang="en-US" smtClean="0"/>
          </a:p>
          <a:p>
            <a:pPr lvl="1"/>
            <a:endParaRPr lang="en-US" altLang="en-US" smtClean="0"/>
          </a:p>
        </p:txBody>
      </p:sp>
      <p:sp>
        <p:nvSpPr>
          <p:cNvPr id="19461" name="Text Box 1028"/>
          <p:cNvSpPr txBox="1">
            <a:spLocks noChangeArrowheads="1"/>
          </p:cNvSpPr>
          <p:nvPr/>
        </p:nvSpPr>
        <p:spPr bwMode="auto">
          <a:xfrm>
            <a:off x="1447800" y="2209800"/>
            <a:ext cx="6130925" cy="108267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 = 1 to n-1</a:t>
            </a:r>
          </a:p>
          <a:p>
            <a:r>
              <a:rPr lang="en-US" altLang="en-US" sz="1600"/>
              <a:t>     A(i+1:n,i) = A(i+1:n,i) / A(i,i)         </a:t>
            </a:r>
            <a:r>
              <a:rPr lang="en-US" altLang="en-US" sz="1600">
                <a:solidFill>
                  <a:schemeClr val="accent2"/>
                </a:solidFill>
              </a:rPr>
              <a:t>… BLAS 1 (scale a vector)</a:t>
            </a:r>
          </a:p>
          <a:p>
            <a:r>
              <a:rPr lang="en-US" altLang="en-US" sz="1600"/>
              <a:t>     A(i+1:n,i+1:n) = A(i+1:n , i+1:n )  </a:t>
            </a:r>
            <a:r>
              <a:rPr lang="en-US" altLang="en-US" sz="1600">
                <a:solidFill>
                  <a:schemeClr val="accent2"/>
                </a:solidFill>
              </a:rPr>
              <a:t>… BLAS 2 (rank-1 update)</a:t>
            </a:r>
            <a:endParaRPr lang="en-US" altLang="en-US" sz="1600"/>
          </a:p>
          <a:p>
            <a:r>
              <a:rPr lang="en-US" altLang="en-US" sz="1600"/>
              <a:t>              - A(i+1:n , i) * A(i , i+1:n)</a:t>
            </a:r>
          </a:p>
        </p:txBody>
      </p:sp>
      <p:pic>
        <p:nvPicPr>
          <p:cNvPr id="19462" name="Picture 1029" descr="RS6000bl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429000"/>
            <a:ext cx="35814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Line 1030"/>
          <p:cNvSpPr>
            <a:spLocks noChangeShapeType="1"/>
          </p:cNvSpPr>
          <p:nvPr/>
        </p:nvSpPr>
        <p:spPr bwMode="auto">
          <a:xfrm>
            <a:off x="2971800" y="3886200"/>
            <a:ext cx="29718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1031"/>
          <p:cNvSpPr txBox="1">
            <a:spLocks noChangeArrowheads="1"/>
          </p:cNvSpPr>
          <p:nvPr/>
        </p:nvSpPr>
        <p:spPr bwMode="auto">
          <a:xfrm>
            <a:off x="6096000" y="3733800"/>
            <a:ext cx="58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400" b="0">
                <a:solidFill>
                  <a:schemeClr val="accent1"/>
                </a:solidFill>
              </a:rPr>
              <a:t>Peak</a:t>
            </a:r>
            <a:endParaRPr lang="en-US" altLang="en-US" sz="1800" b="0">
              <a:solidFill>
                <a:schemeClr val="accent1"/>
              </a:solidFill>
            </a:endParaRPr>
          </a:p>
        </p:txBody>
      </p:sp>
      <p:sp>
        <p:nvSpPr>
          <p:cNvPr id="19465" name="Text Box 1032"/>
          <p:cNvSpPr txBox="1">
            <a:spLocks noChangeArrowheads="1"/>
          </p:cNvSpPr>
          <p:nvPr/>
        </p:nvSpPr>
        <p:spPr bwMode="auto">
          <a:xfrm>
            <a:off x="6096000" y="3962400"/>
            <a:ext cx="1006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400" b="0">
                <a:solidFill>
                  <a:schemeClr val="accent1"/>
                </a:solidFill>
              </a:rPr>
              <a:t>BLAS 3</a:t>
            </a:r>
            <a:endParaRPr lang="en-US" altLang="en-US" sz="1800" b="0">
              <a:solidFill>
                <a:schemeClr val="accent1"/>
              </a:solidFill>
            </a:endParaRPr>
          </a:p>
        </p:txBody>
      </p:sp>
      <p:sp>
        <p:nvSpPr>
          <p:cNvPr id="19466" name="Text Box 1033"/>
          <p:cNvSpPr txBox="1">
            <a:spLocks noChangeArrowheads="1"/>
          </p:cNvSpPr>
          <p:nvPr/>
        </p:nvSpPr>
        <p:spPr bwMode="auto">
          <a:xfrm>
            <a:off x="6096000" y="5105400"/>
            <a:ext cx="1006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400" b="0">
                <a:solidFill>
                  <a:schemeClr val="accent1"/>
                </a:solidFill>
              </a:rPr>
              <a:t>BLAS 2</a:t>
            </a:r>
            <a:endParaRPr lang="en-US" altLang="en-US" sz="1800" b="0">
              <a:solidFill>
                <a:schemeClr val="accent1"/>
              </a:solidFill>
            </a:endParaRPr>
          </a:p>
        </p:txBody>
      </p:sp>
      <p:sp>
        <p:nvSpPr>
          <p:cNvPr id="19467" name="Text Box 1034"/>
          <p:cNvSpPr txBox="1">
            <a:spLocks noChangeArrowheads="1"/>
          </p:cNvSpPr>
          <p:nvPr/>
        </p:nvSpPr>
        <p:spPr bwMode="auto">
          <a:xfrm>
            <a:off x="6096000" y="5410200"/>
            <a:ext cx="1006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400" b="0">
                <a:solidFill>
                  <a:schemeClr val="accent1"/>
                </a:solidFill>
              </a:rPr>
              <a:t>BLAS 1</a:t>
            </a:r>
            <a:endParaRPr lang="en-US" altLang="en-US" sz="1800" b="0">
              <a:solidFill>
                <a:schemeClr val="accent1"/>
              </a:solidFill>
            </a:endParaRPr>
          </a:p>
        </p:txBody>
      </p:sp>
    </p:spTree>
    <p:extLst>
      <p:ext uri="{BB962C8B-B14F-4D97-AF65-F5344CB8AC3E}">
        <p14:creationId xmlns:p14="http://schemas.microsoft.com/office/powerpoint/2010/main" val="12556506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3" y="247650"/>
            <a:ext cx="8716962" cy="782638"/>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mtClean="0"/>
              <a:t>An Example Memory Hierarchy</a:t>
            </a:r>
          </a:p>
        </p:txBody>
      </p:sp>
      <p:sp>
        <p:nvSpPr>
          <p:cNvPr id="35843" name="AutoShape 2"/>
          <p:cNvSpPr>
            <a:spLocks noChangeArrowheads="1"/>
          </p:cNvSpPr>
          <p:nvPr/>
        </p:nvSpPr>
        <p:spPr bwMode="auto">
          <a:xfrm>
            <a:off x="1147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35844" name="Text Box 3"/>
          <p:cNvSpPr txBox="1">
            <a:spLocks noChangeArrowheads="1"/>
          </p:cNvSpPr>
          <p:nvPr/>
        </p:nvSpPr>
        <p:spPr bwMode="auto">
          <a:xfrm>
            <a:off x="3790061"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egisters</a:t>
            </a:r>
            <a:endParaRPr lang="en-GB" sz="1600" b="1" dirty="0">
              <a:latin typeface="Calibri" pitchFamily="34" charset="0"/>
            </a:endParaRPr>
          </a:p>
        </p:txBody>
      </p:sp>
      <p:sp>
        <p:nvSpPr>
          <p:cNvPr id="35845" name="Text Box 4"/>
          <p:cNvSpPr txBox="1">
            <a:spLocks noChangeArrowheads="1"/>
          </p:cNvSpPr>
          <p:nvPr/>
        </p:nvSpPr>
        <p:spPr bwMode="auto">
          <a:xfrm>
            <a:off x="3812500" y="2044099"/>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 </a:t>
            </a:r>
            <a:r>
              <a:rPr lang="en-GB" sz="1600" b="1" dirty="0">
                <a:latin typeface="Calibri" pitchFamily="34" charset="0"/>
              </a:rPr>
              <a:t>(SRAM)</a:t>
            </a:r>
          </a:p>
        </p:txBody>
      </p:sp>
      <p:sp>
        <p:nvSpPr>
          <p:cNvPr id="35846" name="Text Box 5"/>
          <p:cNvSpPr txBox="1">
            <a:spLocks noChangeArrowheads="1"/>
          </p:cNvSpPr>
          <p:nvPr/>
        </p:nvSpPr>
        <p:spPr bwMode="auto">
          <a:xfrm>
            <a:off x="3576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Main </a:t>
            </a:r>
            <a:r>
              <a:rPr lang="en-GB" sz="1600" b="1" dirty="0">
                <a:latin typeface="Calibri" pitchFamily="34" charset="0"/>
              </a:rPr>
              <a:t>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35847" name="Text Box 6"/>
          <p:cNvSpPr txBox="1">
            <a:spLocks noChangeArrowheads="1"/>
          </p:cNvSpPr>
          <p:nvPr/>
        </p:nvSpPr>
        <p:spPr bwMode="auto">
          <a:xfrm>
            <a:off x="3160581" y="4604095"/>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smtClean="0">
                <a:latin typeface="Calibri" pitchFamily="34" charset="0"/>
              </a:rPr>
              <a:t>ocal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35848" name="Line 7"/>
          <p:cNvSpPr>
            <a:spLocks noChangeShapeType="1"/>
          </p:cNvSpPr>
          <p:nvPr/>
        </p:nvSpPr>
        <p:spPr bwMode="auto">
          <a:xfrm>
            <a:off x="3736976" y="1931988"/>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0" name="Line 9"/>
          <p:cNvSpPr>
            <a:spLocks noChangeShapeType="1"/>
          </p:cNvSpPr>
          <p:nvPr/>
        </p:nvSpPr>
        <p:spPr bwMode="auto">
          <a:xfrm>
            <a:off x="2992438" y="3634582"/>
            <a:ext cx="2552700" cy="1587"/>
          </a:xfrm>
          <a:prstGeom prst="line">
            <a:avLst/>
          </a:prstGeom>
          <a:noFill/>
          <a:ln w="12600">
            <a:solidFill>
              <a:srgbClr val="000066"/>
            </a:solidFill>
            <a:miter lim="800000"/>
            <a:headEnd/>
            <a:tailEnd/>
          </a:ln>
        </p:spPr>
        <p:txBody>
          <a:bodyPr/>
          <a:lstStyle/>
          <a:p>
            <a:endParaRPr lang="en-US"/>
          </a:p>
        </p:txBody>
      </p:sp>
      <p:sp>
        <p:nvSpPr>
          <p:cNvPr id="35851" name="Line 10"/>
          <p:cNvSpPr>
            <a:spLocks noChangeShapeType="1"/>
          </p:cNvSpPr>
          <p:nvPr/>
        </p:nvSpPr>
        <p:spPr bwMode="auto">
          <a:xfrm>
            <a:off x="441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35852" name="Text Box 11"/>
          <p:cNvSpPr txBox="1">
            <a:spLocks noChangeArrowheads="1"/>
          </p:cNvSpPr>
          <p:nvPr/>
        </p:nvSpPr>
        <p:spPr bwMode="auto">
          <a:xfrm>
            <a:off x="455667"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54" name="Text Box 13"/>
          <p:cNvSpPr txBox="1">
            <a:spLocks noChangeArrowheads="1"/>
          </p:cNvSpPr>
          <p:nvPr/>
        </p:nvSpPr>
        <p:spPr bwMode="auto">
          <a:xfrm>
            <a:off x="2267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smtClean="0">
                <a:latin typeface="Calibri" pitchFamily="34" charset="0"/>
              </a:rPr>
              <a:t>emote </a:t>
            </a:r>
            <a:r>
              <a:rPr lang="en-GB" sz="1600" b="1" dirty="0">
                <a:latin typeface="Calibri" pitchFamily="34" charset="0"/>
              </a:rPr>
              <a:t>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35878" name="Text Box 16"/>
          <p:cNvSpPr txBox="1">
            <a:spLocks noChangeArrowheads="1"/>
          </p:cNvSpPr>
          <p:nvPr/>
        </p:nvSpPr>
        <p:spPr bwMode="auto">
          <a:xfrm>
            <a:off x="6858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6376987"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a:t>
            </a:r>
            <a:r>
              <a:rPr lang="en-GB" sz="1400" b="1" dirty="0" smtClean="0">
                <a:solidFill>
                  <a:srgbClr val="C00000"/>
                </a:solidFill>
                <a:latin typeface="Calibri" pitchFamily="34" charset="0"/>
              </a:rPr>
              <a:t>blocks </a:t>
            </a:r>
            <a:r>
              <a:rPr lang="en-GB" sz="1400" b="1" dirty="0">
                <a:solidFill>
                  <a:srgbClr val="C00000"/>
                </a:solidFill>
                <a:latin typeface="Calibri" pitchFamily="34" charset="0"/>
              </a:rPr>
              <a:t>retrieved from </a:t>
            </a:r>
            <a:r>
              <a:rPr lang="en-GB" sz="1400" b="1" dirty="0" smtClean="0">
                <a:solidFill>
                  <a:srgbClr val="C00000"/>
                </a:solidFill>
                <a:latin typeface="Calibri" pitchFamily="34" charset="0"/>
              </a:rPr>
              <a:t>local disks</a:t>
            </a:r>
            <a:endParaRPr lang="en-GB" sz="1400" b="1" dirty="0">
              <a:solidFill>
                <a:srgbClr val="C00000"/>
              </a:solidFill>
              <a:latin typeface="Calibri" pitchFamily="34" charset="0"/>
            </a:endParaRPr>
          </a:p>
        </p:txBody>
      </p:sp>
      <p:sp>
        <p:nvSpPr>
          <p:cNvPr id="35857" name="Line 20"/>
          <p:cNvSpPr>
            <a:spLocks noChangeShapeType="1"/>
          </p:cNvSpPr>
          <p:nvPr/>
        </p:nvSpPr>
        <p:spPr bwMode="auto">
          <a:xfrm>
            <a:off x="1760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8" name="Text Box 21"/>
          <p:cNvSpPr txBox="1">
            <a:spLocks noChangeArrowheads="1"/>
          </p:cNvSpPr>
          <p:nvPr/>
        </p:nvSpPr>
        <p:spPr bwMode="auto">
          <a:xfrm>
            <a:off x="3806090" y="2895177"/>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a:t>
            </a:r>
            <a:r>
              <a:rPr lang="en-GB" sz="1600" b="1" dirty="0">
                <a:latin typeface="Calibri" pitchFamily="34" charset="0"/>
              </a:rPr>
              <a:t>SRAM)</a:t>
            </a:r>
          </a:p>
        </p:txBody>
      </p:sp>
      <p:sp>
        <p:nvSpPr>
          <p:cNvPr id="35873" name="Text Box 23"/>
          <p:cNvSpPr txBox="1">
            <a:spLocks noChangeArrowheads="1"/>
          </p:cNvSpPr>
          <p:nvPr/>
        </p:nvSpPr>
        <p:spPr bwMode="auto">
          <a:xfrm>
            <a:off x="5334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a:t>
            </a:r>
            <a:r>
              <a:rPr lang="en-GB" sz="1400" b="1" dirty="0" smtClean="0">
                <a:solidFill>
                  <a:srgbClr val="C00000"/>
                </a:solidFill>
                <a:latin typeface="Calibri" pitchFamily="34" charset="0"/>
              </a:rPr>
              <a:t>L2 </a:t>
            </a:r>
            <a:r>
              <a:rPr lang="en-GB" sz="1400" b="1" dirty="0">
                <a:solidFill>
                  <a:srgbClr val="C00000"/>
                </a:solidFill>
                <a:latin typeface="Calibri" pitchFamily="34" charset="0"/>
              </a:rPr>
              <a:t>cache</a:t>
            </a:r>
          </a:p>
        </p:txBody>
      </p:sp>
      <p:sp>
        <p:nvSpPr>
          <p:cNvPr id="35860" name="Text Box 25"/>
          <p:cNvSpPr txBox="1">
            <a:spLocks noChangeArrowheads="1"/>
          </p:cNvSpPr>
          <p:nvPr/>
        </p:nvSpPr>
        <p:spPr bwMode="auto">
          <a:xfrm>
            <a:off x="4876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a:t>
            </a:r>
            <a:r>
              <a:rPr lang="en-GB" sz="1400" b="1" dirty="0" smtClean="0">
                <a:solidFill>
                  <a:srgbClr val="C00000"/>
                </a:solidFill>
                <a:latin typeface="Calibri" pitchFamily="34" charset="0"/>
              </a:rPr>
              <a:t>from </a:t>
            </a:r>
            <a:r>
              <a:rPr lang="en-GB" sz="1400" b="1" dirty="0">
                <a:solidFill>
                  <a:srgbClr val="C00000"/>
                </a:solidFill>
                <a:latin typeface="Calibri" pitchFamily="34" charset="0"/>
              </a:rPr>
              <a:t>L1 cache</a:t>
            </a:r>
          </a:p>
        </p:txBody>
      </p:sp>
      <p:sp>
        <p:nvSpPr>
          <p:cNvPr id="35871" name="Text Box 28"/>
          <p:cNvSpPr txBox="1">
            <a:spLocks noChangeArrowheads="1"/>
          </p:cNvSpPr>
          <p:nvPr/>
        </p:nvSpPr>
        <p:spPr bwMode="auto">
          <a:xfrm>
            <a:off x="5867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3530600" y="13319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35864" name="Text Box 31"/>
          <p:cNvSpPr txBox="1">
            <a:spLocks noChangeArrowheads="1"/>
          </p:cNvSpPr>
          <p:nvPr/>
        </p:nvSpPr>
        <p:spPr bwMode="auto">
          <a:xfrm>
            <a:off x="3152775" y="20415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35865" name="Text Box 32"/>
          <p:cNvSpPr txBox="1">
            <a:spLocks noChangeArrowheads="1"/>
          </p:cNvSpPr>
          <p:nvPr/>
        </p:nvSpPr>
        <p:spPr bwMode="auto">
          <a:xfrm>
            <a:off x="2714625" y="273843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35866" name="Text Box 33"/>
          <p:cNvSpPr txBox="1">
            <a:spLocks noChangeArrowheads="1"/>
          </p:cNvSpPr>
          <p:nvPr/>
        </p:nvSpPr>
        <p:spPr bwMode="auto">
          <a:xfrm>
            <a:off x="2241550" y="3541713"/>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35867" name="Text Box 34"/>
          <p:cNvSpPr txBox="1">
            <a:spLocks noChangeArrowheads="1"/>
          </p:cNvSpPr>
          <p:nvPr/>
        </p:nvSpPr>
        <p:spPr bwMode="auto">
          <a:xfrm>
            <a:off x="1639888" y="4606925"/>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35868" name="Text Box 35"/>
          <p:cNvSpPr txBox="1">
            <a:spLocks noChangeArrowheads="1"/>
          </p:cNvSpPr>
          <p:nvPr/>
        </p:nvSpPr>
        <p:spPr bwMode="auto">
          <a:xfrm>
            <a:off x="1000125" y="5703888"/>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35869" name="Text Box 36"/>
          <p:cNvSpPr txBox="1">
            <a:spLocks noChangeArrowheads="1"/>
          </p:cNvSpPr>
          <p:nvPr/>
        </p:nvSpPr>
        <p:spPr bwMode="auto">
          <a:xfrm>
            <a:off x="457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r>
              <a:rPr lang="en-GB" sz="1600" b="1" dirty="0" smtClean="0">
                <a:latin typeface="Calibri" pitchFamily="34" charset="0"/>
              </a:rPr>
              <a:t>,</a:t>
            </a:r>
            <a:endParaRPr lang="en-GB" sz="1600" b="1" dirty="0">
              <a:latin typeface="Calibri" pitchFamily="34"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smtClean="0">
                <a:latin typeface="Calibri" pitchFamily="34" charset="0"/>
              </a:rPr>
              <a:t>per byte</a:t>
            </a:r>
            <a:endParaRPr lang="en-GB" sz="1600" b="1" dirty="0">
              <a:latin typeface="Calibri" pitchFamily="34" charset="0"/>
            </a:endParaRPr>
          </a:p>
        </p:txBody>
      </p:sp>
      <p:sp>
        <p:nvSpPr>
          <p:cNvPr id="35870" name="Line 37"/>
          <p:cNvSpPr>
            <a:spLocks noChangeShapeType="1"/>
          </p:cNvSpPr>
          <p:nvPr/>
        </p:nvSpPr>
        <p:spPr bwMode="auto">
          <a:xfrm flipV="1">
            <a:off x="455613" y="1143000"/>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40" name="Straight Connector 39"/>
          <p:cNvCxnSpPr/>
          <p:nvPr/>
        </p:nvCxnSpPr>
        <p:spPr bwMode="auto">
          <a:xfrm>
            <a:off x="2267306"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2756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3263722" y="2741612"/>
            <a:ext cx="2011680" cy="1588"/>
          </a:xfrm>
          <a:prstGeom prst="line">
            <a:avLst/>
          </a:prstGeom>
          <a:noFill/>
          <a:ln w="254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889262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9D430134-F4B9-4C0D-9DF9-277C517F6549}" type="slidenum">
              <a:rPr lang="en-US" altLang="en-US" sz="1400" b="0" smtClean="0">
                <a:latin typeface="Times New Roman" pitchFamily="18" charset="0"/>
              </a:rPr>
              <a:pPr/>
              <a:t>50</a:t>
            </a:fld>
            <a:endParaRPr lang="en-US" altLang="en-US" sz="1400" b="0" smtClean="0">
              <a:latin typeface="Times New Roman" pitchFamily="18" charset="0"/>
            </a:endParaRPr>
          </a:p>
        </p:txBody>
      </p:sp>
      <p:sp>
        <p:nvSpPr>
          <p:cNvPr id="20483" name="Rectangle 2"/>
          <p:cNvSpPr>
            <a:spLocks noGrp="1" noChangeArrowheads="1"/>
          </p:cNvSpPr>
          <p:nvPr>
            <p:ph type="title"/>
          </p:nvPr>
        </p:nvSpPr>
        <p:spPr>
          <a:xfrm>
            <a:off x="798512" y="306388"/>
            <a:ext cx="8193087" cy="422275"/>
          </a:xfrm>
        </p:spPr>
        <p:txBody>
          <a:bodyPr/>
          <a:lstStyle/>
          <a:p>
            <a:r>
              <a:rPr lang="en-US" altLang="en-US" dirty="0" smtClean="0"/>
              <a:t>Converting BLAS2 to BLAS3 in GEPP</a:t>
            </a:r>
          </a:p>
        </p:txBody>
      </p:sp>
      <p:sp>
        <p:nvSpPr>
          <p:cNvPr id="20484" name="Rectangle 3"/>
          <p:cNvSpPr>
            <a:spLocks noGrp="1" noChangeArrowheads="1"/>
          </p:cNvSpPr>
          <p:nvPr>
            <p:ph type="body" idx="1"/>
          </p:nvPr>
        </p:nvSpPr>
        <p:spPr>
          <a:xfrm>
            <a:off x="609600" y="914400"/>
            <a:ext cx="8305800" cy="5429250"/>
          </a:xfrm>
        </p:spPr>
        <p:txBody>
          <a:bodyPr/>
          <a:lstStyle/>
          <a:p>
            <a:r>
              <a:rPr lang="en-US" altLang="en-US" smtClean="0"/>
              <a:t>Blocking</a:t>
            </a:r>
          </a:p>
          <a:p>
            <a:pPr lvl="1"/>
            <a:r>
              <a:rPr lang="en-US" altLang="en-US" smtClean="0"/>
              <a:t>Used to optimize matrix-multiplication  </a:t>
            </a:r>
          </a:p>
          <a:p>
            <a:pPr lvl="1"/>
            <a:r>
              <a:rPr lang="en-US" altLang="en-US" smtClean="0"/>
              <a:t>Harder here because of data dependencies in GEPP </a:t>
            </a:r>
          </a:p>
          <a:p>
            <a:r>
              <a:rPr lang="en-US" altLang="en-US" smtClean="0">
                <a:solidFill>
                  <a:schemeClr val="accent1"/>
                </a:solidFill>
              </a:rPr>
              <a:t>BIG IDEA</a:t>
            </a:r>
            <a:r>
              <a:rPr lang="en-US" altLang="en-US" smtClean="0">
                <a:solidFill>
                  <a:srgbClr val="006600"/>
                </a:solidFill>
              </a:rPr>
              <a:t>: Delayed Updates</a:t>
            </a:r>
          </a:p>
          <a:p>
            <a:pPr lvl="1"/>
            <a:r>
              <a:rPr lang="en-US" altLang="en-US" smtClean="0"/>
              <a:t>Save updates to “trailing matrix” from several consecutive BLAS2 updates</a:t>
            </a:r>
          </a:p>
          <a:p>
            <a:pPr lvl="1"/>
            <a:r>
              <a:rPr lang="en-US" altLang="en-US" smtClean="0"/>
              <a:t>Apply many updates simultaneously in one BLAS3 operation</a:t>
            </a:r>
          </a:p>
          <a:p>
            <a:r>
              <a:rPr lang="en-US" altLang="en-US" smtClean="0"/>
              <a:t>Same idea works for much of dense linear algebra</a:t>
            </a:r>
          </a:p>
          <a:p>
            <a:pPr lvl="1"/>
            <a:r>
              <a:rPr lang="en-US" altLang="en-US" smtClean="0"/>
              <a:t>Open questions remain</a:t>
            </a:r>
          </a:p>
          <a:p>
            <a:r>
              <a:rPr lang="en-US" altLang="en-US" smtClean="0"/>
              <a:t>First Approach: Need to choose a </a:t>
            </a:r>
            <a:r>
              <a:rPr lang="en-US" altLang="en-US" smtClean="0">
                <a:solidFill>
                  <a:srgbClr val="006600"/>
                </a:solidFill>
              </a:rPr>
              <a:t>block size b</a:t>
            </a:r>
          </a:p>
          <a:p>
            <a:pPr lvl="1"/>
            <a:r>
              <a:rPr lang="en-US" altLang="en-US" smtClean="0"/>
              <a:t>Algorithm will save and apply b updates</a:t>
            </a:r>
          </a:p>
          <a:p>
            <a:pPr lvl="1"/>
            <a:r>
              <a:rPr lang="en-US" altLang="en-US" smtClean="0"/>
              <a:t>b must be </a:t>
            </a:r>
            <a:r>
              <a:rPr lang="en-US" altLang="en-US" smtClean="0">
                <a:solidFill>
                  <a:srgbClr val="006600"/>
                </a:solidFill>
              </a:rPr>
              <a:t>small enough</a:t>
            </a:r>
            <a:r>
              <a:rPr lang="en-US" altLang="en-US" smtClean="0"/>
              <a:t> so that active submatrix consisting of b columns of A fits in cache</a:t>
            </a:r>
          </a:p>
          <a:p>
            <a:pPr lvl="1"/>
            <a:r>
              <a:rPr lang="en-US" altLang="en-US" smtClean="0"/>
              <a:t>b must be </a:t>
            </a:r>
            <a:r>
              <a:rPr lang="en-US" altLang="en-US" smtClean="0">
                <a:solidFill>
                  <a:srgbClr val="006600"/>
                </a:solidFill>
              </a:rPr>
              <a:t>large enough</a:t>
            </a:r>
            <a:r>
              <a:rPr lang="en-US" altLang="en-US" smtClean="0"/>
              <a:t> to make BLAS3 fast</a:t>
            </a:r>
          </a:p>
        </p:txBody>
      </p:sp>
    </p:spTree>
    <p:extLst>
      <p:ext uri="{BB962C8B-B14F-4D97-AF65-F5344CB8AC3E}">
        <p14:creationId xmlns:p14="http://schemas.microsoft.com/office/powerpoint/2010/main" val="17069663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4294967295"/>
          </p:nvPr>
        </p:nvSpPr>
        <p:spPr>
          <a:xfrm>
            <a:off x="6553200" y="6248400"/>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fld id="{32A30F3F-0889-4ECB-8898-D2258BF34909}" type="slidenum">
              <a:rPr lang="en-US" altLang="en-US" sz="1400" b="0" smtClean="0">
                <a:latin typeface="Times New Roman" pitchFamily="18" charset="0"/>
              </a:rPr>
              <a:pPr/>
              <a:t>51</a:t>
            </a:fld>
            <a:endParaRPr lang="en-US" altLang="en-US" sz="1400" b="0" smtClean="0">
              <a:latin typeface="Times New Roman" pitchFamily="18" charset="0"/>
            </a:endParaRPr>
          </a:p>
        </p:txBody>
      </p:sp>
      <p:sp>
        <p:nvSpPr>
          <p:cNvPr id="21507" name="Rectangle 2"/>
          <p:cNvSpPr>
            <a:spLocks noGrp="1" noChangeArrowheads="1"/>
          </p:cNvSpPr>
          <p:nvPr>
            <p:ph type="title"/>
          </p:nvPr>
        </p:nvSpPr>
        <p:spPr>
          <a:xfrm>
            <a:off x="798513" y="306388"/>
            <a:ext cx="7504112" cy="422275"/>
          </a:xfrm>
        </p:spPr>
        <p:txBody>
          <a:bodyPr/>
          <a:lstStyle/>
          <a:p>
            <a:r>
              <a:rPr lang="en-US" altLang="en-US" dirty="0" smtClean="0"/>
              <a:t>Blocked GEPP   (</a:t>
            </a:r>
            <a:r>
              <a:rPr lang="en-US" altLang="en-US" sz="2000" dirty="0" smtClean="0"/>
              <a:t>www.netlib.org/lapack/single/sgetrf.f)</a:t>
            </a:r>
            <a:endParaRPr lang="en-US" altLang="en-US" sz="2000" b="0" dirty="0" smtClean="0"/>
          </a:p>
        </p:txBody>
      </p:sp>
      <p:sp>
        <p:nvSpPr>
          <p:cNvPr id="21508" name="Text Box 3"/>
          <p:cNvSpPr txBox="1">
            <a:spLocks noChangeArrowheads="1"/>
          </p:cNvSpPr>
          <p:nvPr/>
        </p:nvSpPr>
        <p:spPr bwMode="auto">
          <a:xfrm>
            <a:off x="685800" y="914400"/>
            <a:ext cx="8080375" cy="230505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r>
              <a:rPr lang="en-US" altLang="en-US" sz="1600"/>
              <a:t>for   ib = 1 to n-1 step b     </a:t>
            </a:r>
            <a:r>
              <a:rPr lang="en-US" altLang="en-US" sz="1600">
                <a:solidFill>
                  <a:schemeClr val="accent2"/>
                </a:solidFill>
              </a:rPr>
              <a:t>… Process matrix b columns at a time</a:t>
            </a:r>
            <a:endParaRPr lang="en-US" altLang="en-US" sz="1600"/>
          </a:p>
          <a:p>
            <a:r>
              <a:rPr lang="en-US" altLang="en-US" sz="1600"/>
              <a:t>     end = ib + b-1                … Point to end of block of b columns </a:t>
            </a:r>
          </a:p>
          <a:p>
            <a:r>
              <a:rPr lang="en-US" altLang="en-US" sz="1600"/>
              <a:t>     apply BLAS2 version of GEPP to  get A(ib:n , ib:end) = P’ * </a:t>
            </a:r>
            <a:r>
              <a:rPr lang="en-US" altLang="en-US" sz="1600">
                <a:solidFill>
                  <a:srgbClr val="00CCFF"/>
                </a:solidFill>
              </a:rPr>
              <a:t>L’ * </a:t>
            </a:r>
            <a:r>
              <a:rPr lang="en-US" altLang="en-US" sz="1600">
                <a:solidFill>
                  <a:srgbClr val="996633"/>
                </a:solidFill>
              </a:rPr>
              <a:t>U’</a:t>
            </a:r>
          </a:p>
          <a:p>
            <a:r>
              <a:rPr lang="en-US" altLang="en-US" sz="1600"/>
              <a:t>     </a:t>
            </a:r>
            <a:r>
              <a:rPr lang="en-US" altLang="en-US" sz="1600">
                <a:solidFill>
                  <a:schemeClr val="accent2"/>
                </a:solidFill>
              </a:rPr>
              <a:t>… let LL denote the strict lower triangular part of A(ib:end , ib:end) + I</a:t>
            </a:r>
          </a:p>
          <a:p>
            <a:r>
              <a:rPr lang="en-US" altLang="en-US" sz="1600"/>
              <a:t>     </a:t>
            </a:r>
            <a:r>
              <a:rPr lang="en-US" altLang="en-US" sz="1600">
                <a:solidFill>
                  <a:srgbClr val="FF66CC"/>
                </a:solidFill>
              </a:rPr>
              <a:t>A(ib:end , end+1:n)</a:t>
            </a:r>
            <a:r>
              <a:rPr lang="en-US" altLang="en-US" sz="1600"/>
              <a:t> = LL</a:t>
            </a:r>
            <a:r>
              <a:rPr lang="en-US" altLang="en-US" sz="2000" baseline="26000"/>
              <a:t>-1</a:t>
            </a:r>
            <a:r>
              <a:rPr lang="en-US" altLang="en-US" sz="1600"/>
              <a:t> * </a:t>
            </a:r>
            <a:r>
              <a:rPr lang="en-US" altLang="en-US" sz="1600">
                <a:solidFill>
                  <a:srgbClr val="FF66CC"/>
                </a:solidFill>
              </a:rPr>
              <a:t>A(ib:end , end+1:n)</a:t>
            </a:r>
            <a:r>
              <a:rPr lang="en-US" altLang="en-US" sz="1600"/>
              <a:t>         </a:t>
            </a:r>
            <a:r>
              <a:rPr lang="en-US" altLang="en-US" sz="1600">
                <a:solidFill>
                  <a:schemeClr val="accent2"/>
                </a:solidFill>
              </a:rPr>
              <a:t>… update next b rows of U</a:t>
            </a:r>
          </a:p>
          <a:p>
            <a:r>
              <a:rPr lang="en-US" altLang="en-US" sz="1600"/>
              <a:t>     </a:t>
            </a:r>
            <a:r>
              <a:rPr lang="en-US" altLang="en-US" sz="1600">
                <a:solidFill>
                  <a:srgbClr val="00CC00"/>
                </a:solidFill>
              </a:rPr>
              <a:t>A(end+1:n , end+1:n )</a:t>
            </a:r>
            <a:r>
              <a:rPr lang="en-US" altLang="en-US" sz="1600"/>
              <a:t> = </a:t>
            </a:r>
            <a:r>
              <a:rPr lang="en-US" altLang="en-US" sz="1600">
                <a:solidFill>
                  <a:srgbClr val="00CC00"/>
                </a:solidFill>
              </a:rPr>
              <a:t>A(end+1:n , end+1:n )</a:t>
            </a:r>
            <a:endParaRPr lang="en-US" altLang="en-US" sz="1600"/>
          </a:p>
          <a:p>
            <a:r>
              <a:rPr lang="en-US" altLang="en-US" sz="1600"/>
              <a:t>                  - </a:t>
            </a:r>
            <a:r>
              <a:rPr lang="en-US" altLang="en-US" sz="1600">
                <a:solidFill>
                  <a:srgbClr val="00CCFF"/>
                </a:solidFill>
              </a:rPr>
              <a:t>A(end+1:n , ib:end)</a:t>
            </a:r>
            <a:r>
              <a:rPr lang="en-US" altLang="en-US" sz="1600"/>
              <a:t> * </a:t>
            </a:r>
            <a:r>
              <a:rPr lang="en-US" altLang="en-US" sz="1600">
                <a:solidFill>
                  <a:srgbClr val="FF66CC"/>
                </a:solidFill>
              </a:rPr>
              <a:t>A(ib:end , end+1:n)</a:t>
            </a:r>
            <a:r>
              <a:rPr lang="en-US" altLang="en-US" sz="1600"/>
              <a:t>    </a:t>
            </a:r>
          </a:p>
          <a:p>
            <a:r>
              <a:rPr lang="en-US" altLang="en-US" sz="1600"/>
              <a:t>                                       </a:t>
            </a:r>
            <a:r>
              <a:rPr lang="en-US" altLang="en-US" sz="1600">
                <a:solidFill>
                  <a:schemeClr val="accent2"/>
                </a:solidFill>
              </a:rPr>
              <a:t>… apply delayed updates with single matrix-multiply</a:t>
            </a:r>
          </a:p>
          <a:p>
            <a:r>
              <a:rPr lang="en-US" altLang="en-US" sz="1600">
                <a:solidFill>
                  <a:schemeClr val="accent2"/>
                </a:solidFill>
              </a:rPr>
              <a:t>                                       … with inner dimension b</a:t>
            </a:r>
            <a:endParaRPr lang="en-US" altLang="en-US" sz="1600"/>
          </a:p>
        </p:txBody>
      </p:sp>
      <p:pic>
        <p:nvPicPr>
          <p:cNvPr id="21509" name="Picture 4" descr="Gauss3b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352800"/>
            <a:ext cx="3205163"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533400" y="1447800"/>
            <a:ext cx="4459288" cy="5267325"/>
            <a:chOff x="336" y="912"/>
            <a:chExt cx="2809" cy="3318"/>
          </a:xfrm>
        </p:grpSpPr>
        <p:sp>
          <p:nvSpPr>
            <p:cNvPr id="21514" name="AutoShape 7"/>
            <p:cNvSpPr>
              <a:spLocks noChangeArrowheads="1"/>
            </p:cNvSpPr>
            <p:nvPr/>
          </p:nvSpPr>
          <p:spPr bwMode="auto">
            <a:xfrm>
              <a:off x="336" y="912"/>
              <a:ext cx="288" cy="144"/>
            </a:xfrm>
            <a:prstGeom prst="rightArrow">
              <a:avLst>
                <a:gd name="adj1" fmla="val 50000"/>
                <a:gd name="adj2" fmla="val 50000"/>
              </a:avLst>
            </a:prstGeom>
            <a:solidFill>
              <a:srgbClr val="DFBE9D"/>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21515" name="Rectangle 8"/>
            <p:cNvSpPr>
              <a:spLocks noChangeArrowheads="1"/>
            </p:cNvSpPr>
            <p:nvPr/>
          </p:nvSpPr>
          <p:spPr bwMode="auto">
            <a:xfrm>
              <a:off x="2857" y="3366"/>
              <a:ext cx="288" cy="864"/>
            </a:xfrm>
            <a:prstGeom prst="rect">
              <a:avLst/>
            </a:prstGeom>
            <a:solidFill>
              <a:srgbClr val="AFFF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21516" name="Rectangle 10"/>
            <p:cNvSpPr>
              <a:spLocks noChangeArrowheads="1"/>
            </p:cNvSpPr>
            <p:nvPr/>
          </p:nvSpPr>
          <p:spPr bwMode="auto">
            <a:xfrm>
              <a:off x="2857" y="3030"/>
              <a:ext cx="288" cy="336"/>
            </a:xfrm>
            <a:prstGeom prst="rect">
              <a:avLst/>
            </a:prstGeom>
            <a:solidFill>
              <a:srgbClr val="DFBE9D"/>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21517" name="AutoShape 9"/>
            <p:cNvSpPr>
              <a:spLocks noChangeArrowheads="1"/>
            </p:cNvSpPr>
            <p:nvPr/>
          </p:nvSpPr>
          <p:spPr bwMode="auto">
            <a:xfrm>
              <a:off x="2857" y="3030"/>
              <a:ext cx="288" cy="336"/>
            </a:xfrm>
            <a:prstGeom prst="rtTriangle">
              <a:avLst/>
            </a:prstGeom>
            <a:solidFill>
              <a:srgbClr val="AFFF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grpSp>
      <p:sp>
        <p:nvSpPr>
          <p:cNvPr id="441356" name="AutoShape 12"/>
          <p:cNvSpPr>
            <a:spLocks noChangeArrowheads="1"/>
          </p:cNvSpPr>
          <p:nvPr/>
        </p:nvSpPr>
        <p:spPr bwMode="auto">
          <a:xfrm>
            <a:off x="533400" y="1676400"/>
            <a:ext cx="457200" cy="249238"/>
          </a:xfrm>
          <a:prstGeom prst="rightArrow">
            <a:avLst>
              <a:gd name="adj1" fmla="val 50000"/>
              <a:gd name="adj2" fmla="val 45860"/>
            </a:avLst>
          </a:prstGeom>
          <a:solidFill>
            <a:schemeClr val="accent2"/>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441357" name="AutoShape 13"/>
          <p:cNvSpPr>
            <a:spLocks noChangeArrowheads="1"/>
          </p:cNvSpPr>
          <p:nvPr/>
        </p:nvSpPr>
        <p:spPr bwMode="auto">
          <a:xfrm>
            <a:off x="533400" y="1925638"/>
            <a:ext cx="457200" cy="249237"/>
          </a:xfrm>
          <a:prstGeom prst="rightArrow">
            <a:avLst>
              <a:gd name="adj1" fmla="val 50000"/>
              <a:gd name="adj2" fmla="val 45860"/>
            </a:avLst>
          </a:prstGeom>
          <a:solidFill>
            <a:srgbClr val="FF99FF"/>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
        <p:nvSpPr>
          <p:cNvPr id="441358" name="AutoShape 14"/>
          <p:cNvSpPr>
            <a:spLocks noChangeArrowheads="1"/>
          </p:cNvSpPr>
          <p:nvPr/>
        </p:nvSpPr>
        <p:spPr bwMode="auto">
          <a:xfrm>
            <a:off x="533400" y="2174875"/>
            <a:ext cx="457200" cy="249238"/>
          </a:xfrm>
          <a:prstGeom prst="rightArrow">
            <a:avLst>
              <a:gd name="adj1" fmla="val 50000"/>
              <a:gd name="adj2" fmla="val 45860"/>
            </a:avLst>
          </a:prstGeom>
          <a:solidFill>
            <a:srgbClr val="66FF66"/>
          </a:solidFill>
          <a:ln w="12700">
            <a:solidFill>
              <a:schemeClr val="tx1"/>
            </a:solidFill>
            <a:miter lim="800000"/>
            <a:headEnd type="none" w="sm" len="sm"/>
            <a:tailEnd type="none" w="sm" len="sm"/>
          </a:ln>
        </p:spPr>
        <p:txBody>
          <a:bodyPr wrap="none" anchor="ctr"/>
          <a:lstStyle>
            <a:lvl1pPr>
              <a:defRPr sz="1200" b="1">
                <a:solidFill>
                  <a:schemeClr val="tx1"/>
                </a:solidFill>
                <a:latin typeface="Arial" charset="0"/>
              </a:defRPr>
            </a:lvl1pPr>
            <a:lvl2pPr marL="742950" indent="-285750">
              <a:defRPr sz="1200" b="1">
                <a:solidFill>
                  <a:schemeClr val="tx1"/>
                </a:solidFill>
                <a:latin typeface="Arial" charset="0"/>
              </a:defRPr>
            </a:lvl2pPr>
            <a:lvl3pPr marL="1143000" indent="-228600">
              <a:defRPr sz="1200" b="1">
                <a:solidFill>
                  <a:schemeClr val="tx1"/>
                </a:solidFill>
                <a:latin typeface="Arial" charset="0"/>
              </a:defRPr>
            </a:lvl3pPr>
            <a:lvl4pPr marL="1600200" indent="-228600">
              <a:defRPr sz="1200" b="1">
                <a:solidFill>
                  <a:schemeClr val="tx1"/>
                </a:solidFill>
                <a:latin typeface="Arial" charset="0"/>
              </a:defRPr>
            </a:lvl4pPr>
            <a:lvl5pPr marL="2057400" indent="-228600">
              <a:defRPr sz="1200" b="1">
                <a:solidFill>
                  <a:schemeClr val="tx1"/>
                </a:solidFill>
                <a:latin typeface="Arial" charset="0"/>
              </a:defRPr>
            </a:lvl5pPr>
            <a:lvl6pPr marL="2514600" indent="-228600" eaLnBrk="0" fontAlgn="base" hangingPunct="0">
              <a:spcBef>
                <a:spcPct val="0"/>
              </a:spcBef>
              <a:spcAft>
                <a:spcPct val="0"/>
              </a:spcAft>
              <a:defRPr sz="1200" b="1">
                <a:solidFill>
                  <a:schemeClr val="tx1"/>
                </a:solidFill>
                <a:latin typeface="Arial" charset="0"/>
              </a:defRPr>
            </a:lvl6pPr>
            <a:lvl7pPr marL="2971800" indent="-228600" eaLnBrk="0" fontAlgn="base" hangingPunct="0">
              <a:spcBef>
                <a:spcPct val="0"/>
              </a:spcBef>
              <a:spcAft>
                <a:spcPct val="0"/>
              </a:spcAft>
              <a:defRPr sz="1200" b="1">
                <a:solidFill>
                  <a:schemeClr val="tx1"/>
                </a:solidFill>
                <a:latin typeface="Arial" charset="0"/>
              </a:defRPr>
            </a:lvl7pPr>
            <a:lvl8pPr marL="3429000" indent="-228600" eaLnBrk="0" fontAlgn="base" hangingPunct="0">
              <a:spcBef>
                <a:spcPct val="0"/>
              </a:spcBef>
              <a:spcAft>
                <a:spcPct val="0"/>
              </a:spcAft>
              <a:defRPr sz="1200" b="1">
                <a:solidFill>
                  <a:schemeClr val="tx1"/>
                </a:solidFill>
                <a:latin typeface="Arial" charset="0"/>
              </a:defRPr>
            </a:lvl8pPr>
            <a:lvl9pPr marL="3886200" indent="-228600" eaLnBrk="0" fontAlgn="base" hangingPunct="0">
              <a:spcBef>
                <a:spcPct val="0"/>
              </a:spcBef>
              <a:spcAft>
                <a:spcPct val="0"/>
              </a:spcAft>
              <a:defRPr sz="1200" b="1">
                <a:solidFill>
                  <a:schemeClr val="tx1"/>
                </a:solidFill>
                <a:latin typeface="Arial" charset="0"/>
              </a:defRPr>
            </a:lvl9pPr>
          </a:lstStyle>
          <a:p>
            <a:endParaRPr lang="en-US" altLang="en-US"/>
          </a:p>
        </p:txBody>
      </p:sp>
    </p:spTree>
    <p:extLst>
      <p:ext uri="{BB962C8B-B14F-4D97-AF65-F5344CB8AC3E}">
        <p14:creationId xmlns:p14="http://schemas.microsoft.com/office/powerpoint/2010/main" val="3102611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13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13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1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6" grpId="0" animBg="1"/>
      <p:bldP spid="441357" grpId="0" animBg="1"/>
      <p:bldP spid="44135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04813" y="24765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An Example: Intel Nehalem </a:t>
            </a:r>
            <a:r>
              <a:rPr lang="en-GB" dirty="0"/>
              <a:t>Core i-7</a:t>
            </a:r>
            <a:endParaRPr lang="en-GB" dirty="0" smtClean="0"/>
          </a:p>
        </p:txBody>
      </p:sp>
      <p:pic>
        <p:nvPicPr>
          <p:cNvPr id="1026" name="Picture 2" descr="C:\Users\zchen\Desktop\NehalemMemBlo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9025"/>
            <a:ext cx="6172200" cy="52355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951854" y="1009223"/>
            <a:ext cx="3192146" cy="5909310"/>
          </a:xfrm>
          <a:prstGeom prst="rect">
            <a:avLst/>
          </a:prstGeom>
          <a:noFill/>
        </p:spPr>
        <p:txBody>
          <a:bodyPr wrap="square" rtlCol="0">
            <a:spAutoFit/>
          </a:bodyPr>
          <a:lstStyle/>
          <a:p>
            <a:r>
              <a:rPr lang="fr-FR" sz="1800" dirty="0" err="1" smtClean="0"/>
              <a:t>Rigester</a:t>
            </a:r>
            <a:r>
              <a:rPr lang="fr-FR" sz="1800" dirty="0" smtClean="0"/>
              <a:t> </a:t>
            </a:r>
            <a:r>
              <a:rPr lang="fr-FR" sz="1800" dirty="0" err="1"/>
              <a:t>access</a:t>
            </a:r>
            <a:r>
              <a:rPr lang="fr-FR" sz="1800" dirty="0"/>
              <a:t>, </a:t>
            </a:r>
            <a:r>
              <a:rPr lang="fr-FR" sz="1800" dirty="0" smtClean="0"/>
              <a:t> </a:t>
            </a:r>
            <a:r>
              <a:rPr lang="fr-FR" sz="1800" dirty="0" smtClean="0">
                <a:solidFill>
                  <a:srgbClr val="FF0000"/>
                </a:solidFill>
              </a:rPr>
              <a:t>~1</a:t>
            </a:r>
            <a:r>
              <a:rPr lang="fr-FR" sz="1800" dirty="0" smtClean="0"/>
              <a:t> cycle</a:t>
            </a:r>
          </a:p>
          <a:p>
            <a:endParaRPr lang="fr-FR" sz="1800" dirty="0"/>
          </a:p>
          <a:p>
            <a:r>
              <a:rPr lang="fr-FR" sz="1800" dirty="0"/>
              <a:t>L1 </a:t>
            </a:r>
            <a:r>
              <a:rPr lang="fr-FR" sz="1800" dirty="0" smtClean="0"/>
              <a:t>Cache </a:t>
            </a:r>
            <a:r>
              <a:rPr lang="fr-FR" sz="1800" dirty="0" err="1"/>
              <a:t>access</a:t>
            </a:r>
            <a:r>
              <a:rPr lang="fr-FR" sz="1800" dirty="0"/>
              <a:t>, </a:t>
            </a:r>
            <a:r>
              <a:rPr lang="fr-FR" sz="1800" dirty="0">
                <a:solidFill>
                  <a:srgbClr val="FF0000"/>
                </a:solidFill>
              </a:rPr>
              <a:t>~4</a:t>
            </a:r>
            <a:r>
              <a:rPr lang="fr-FR" sz="1800" dirty="0"/>
              <a:t> </a:t>
            </a:r>
            <a:r>
              <a:rPr lang="fr-FR" sz="1800" dirty="0" smtClean="0"/>
              <a:t>cycles</a:t>
            </a:r>
          </a:p>
          <a:p>
            <a:endParaRPr lang="fr-FR" sz="1800" dirty="0"/>
          </a:p>
          <a:p>
            <a:r>
              <a:rPr lang="fr-FR" sz="1800" dirty="0"/>
              <a:t>L2 Cache</a:t>
            </a:r>
            <a:r>
              <a:rPr lang="fr-FR" sz="1800" dirty="0" smtClean="0"/>
              <a:t> </a:t>
            </a:r>
            <a:r>
              <a:rPr lang="fr-FR" sz="1800" dirty="0" err="1"/>
              <a:t>access</a:t>
            </a:r>
            <a:r>
              <a:rPr lang="fr-FR" sz="1800" dirty="0"/>
              <a:t>, </a:t>
            </a:r>
            <a:r>
              <a:rPr lang="fr-FR" sz="1800" dirty="0">
                <a:solidFill>
                  <a:srgbClr val="FF0000"/>
                </a:solidFill>
              </a:rPr>
              <a:t>~10 </a:t>
            </a:r>
            <a:r>
              <a:rPr lang="fr-FR" sz="1800" dirty="0" smtClean="0"/>
              <a:t>cycles</a:t>
            </a:r>
          </a:p>
          <a:p>
            <a:endParaRPr lang="fr-FR" sz="1800" dirty="0"/>
          </a:p>
          <a:p>
            <a:r>
              <a:rPr lang="fr-FR" sz="1800" dirty="0"/>
              <a:t>L3 Cache</a:t>
            </a:r>
            <a:r>
              <a:rPr lang="fr-FR" sz="1800" dirty="0" smtClean="0"/>
              <a:t> </a:t>
            </a:r>
            <a:r>
              <a:rPr lang="fr-FR" sz="1800" dirty="0" err="1"/>
              <a:t>access</a:t>
            </a:r>
            <a:r>
              <a:rPr lang="fr-FR" sz="1800" dirty="0"/>
              <a:t>, </a:t>
            </a:r>
            <a:r>
              <a:rPr lang="fr-FR" sz="1800" dirty="0" smtClean="0"/>
              <a:t>line </a:t>
            </a:r>
            <a:r>
              <a:rPr lang="fr-FR" sz="1800" dirty="0" err="1" smtClean="0"/>
              <a:t>unshared</a:t>
            </a:r>
            <a:r>
              <a:rPr lang="fr-FR" sz="1800" dirty="0" smtClean="0"/>
              <a:t>, </a:t>
            </a:r>
            <a:r>
              <a:rPr lang="fr-FR" sz="1800" dirty="0">
                <a:solidFill>
                  <a:srgbClr val="FF0000"/>
                </a:solidFill>
              </a:rPr>
              <a:t>~40 </a:t>
            </a:r>
            <a:r>
              <a:rPr lang="fr-FR" sz="1800" dirty="0" smtClean="0"/>
              <a:t>cycles</a:t>
            </a:r>
          </a:p>
          <a:p>
            <a:endParaRPr lang="fr-FR" sz="1800" dirty="0"/>
          </a:p>
          <a:p>
            <a:r>
              <a:rPr lang="fr-FR" sz="1800" dirty="0"/>
              <a:t>L3 Cache</a:t>
            </a:r>
            <a:r>
              <a:rPr lang="fr-FR" sz="1800" dirty="0" smtClean="0"/>
              <a:t> </a:t>
            </a:r>
            <a:r>
              <a:rPr lang="fr-FR" sz="1800" dirty="0" err="1"/>
              <a:t>access</a:t>
            </a:r>
            <a:r>
              <a:rPr lang="fr-FR" sz="1800" dirty="0"/>
              <a:t>, </a:t>
            </a:r>
            <a:r>
              <a:rPr lang="fr-FR" sz="1800" dirty="0" err="1" smtClean="0"/>
              <a:t>shared</a:t>
            </a:r>
            <a:r>
              <a:rPr lang="fr-FR" sz="1800" dirty="0" smtClean="0"/>
              <a:t> </a:t>
            </a:r>
            <a:r>
              <a:rPr lang="fr-FR" sz="1800" dirty="0"/>
              <a:t>line in </a:t>
            </a:r>
            <a:r>
              <a:rPr lang="fr-FR" sz="1800" dirty="0" err="1"/>
              <a:t>another</a:t>
            </a:r>
            <a:r>
              <a:rPr lang="fr-FR" sz="1800" dirty="0"/>
              <a:t> </a:t>
            </a:r>
            <a:r>
              <a:rPr lang="fr-FR" sz="1800" dirty="0" err="1" smtClean="0"/>
              <a:t>core</a:t>
            </a:r>
            <a:r>
              <a:rPr lang="fr-FR" sz="1800" dirty="0" smtClean="0"/>
              <a:t>, </a:t>
            </a:r>
            <a:r>
              <a:rPr lang="fr-FR" sz="1800" dirty="0">
                <a:solidFill>
                  <a:srgbClr val="FF0000"/>
                </a:solidFill>
              </a:rPr>
              <a:t>~65 </a:t>
            </a:r>
            <a:r>
              <a:rPr lang="fr-FR" sz="1800" dirty="0" smtClean="0"/>
              <a:t>cycles</a:t>
            </a:r>
          </a:p>
          <a:p>
            <a:endParaRPr lang="fr-FR" sz="1800" dirty="0"/>
          </a:p>
          <a:p>
            <a:r>
              <a:rPr lang="fr-FR" sz="1800" dirty="0"/>
              <a:t>L3 Cache </a:t>
            </a:r>
            <a:r>
              <a:rPr lang="fr-FR" sz="1800" dirty="0" err="1" smtClean="0"/>
              <a:t>access</a:t>
            </a:r>
            <a:r>
              <a:rPr lang="fr-FR" sz="1800" dirty="0"/>
              <a:t>, </a:t>
            </a:r>
            <a:r>
              <a:rPr lang="fr-FR" sz="1800" dirty="0" err="1" smtClean="0"/>
              <a:t>modified</a:t>
            </a:r>
            <a:r>
              <a:rPr lang="fr-FR" sz="1800" dirty="0" smtClean="0"/>
              <a:t> </a:t>
            </a:r>
            <a:r>
              <a:rPr lang="fr-FR" sz="1800" dirty="0"/>
              <a:t>in </a:t>
            </a:r>
            <a:r>
              <a:rPr lang="fr-FR" sz="1800" dirty="0" err="1"/>
              <a:t>another</a:t>
            </a:r>
            <a:r>
              <a:rPr lang="fr-FR" sz="1800" dirty="0"/>
              <a:t> </a:t>
            </a:r>
            <a:r>
              <a:rPr lang="fr-FR" sz="1800" dirty="0" err="1" smtClean="0"/>
              <a:t>core</a:t>
            </a:r>
            <a:r>
              <a:rPr lang="fr-FR" sz="1800" dirty="0" smtClean="0"/>
              <a:t>, </a:t>
            </a:r>
            <a:r>
              <a:rPr lang="fr-FR" sz="1800" dirty="0">
                <a:solidFill>
                  <a:srgbClr val="FF0000"/>
                </a:solidFill>
              </a:rPr>
              <a:t>~75 </a:t>
            </a:r>
            <a:r>
              <a:rPr lang="fr-FR" sz="1800" dirty="0" smtClean="0"/>
              <a:t>cycles</a:t>
            </a:r>
          </a:p>
          <a:p>
            <a:endParaRPr lang="fr-FR" sz="1800" dirty="0"/>
          </a:p>
          <a:p>
            <a:r>
              <a:rPr lang="fr-FR" sz="1800" dirty="0" smtClean="0"/>
              <a:t>DRAM </a:t>
            </a:r>
            <a:r>
              <a:rPr lang="fr-FR" sz="1800" dirty="0" err="1"/>
              <a:t>accesss</a:t>
            </a:r>
            <a:r>
              <a:rPr lang="fr-FR" sz="1800" dirty="0"/>
              <a:t>, </a:t>
            </a:r>
            <a:r>
              <a:rPr lang="fr-FR" sz="1800" dirty="0">
                <a:solidFill>
                  <a:srgbClr val="FF0000"/>
                </a:solidFill>
              </a:rPr>
              <a:t>~150 </a:t>
            </a:r>
            <a:r>
              <a:rPr lang="fr-FR" sz="1800" dirty="0" smtClean="0"/>
              <a:t>cycles</a:t>
            </a:r>
          </a:p>
          <a:p>
            <a:endParaRPr lang="fr-FR" sz="1800" dirty="0">
              <a:latin typeface="Calibri" pitchFamily="34" charset="0"/>
            </a:endParaRPr>
          </a:p>
          <a:p>
            <a:r>
              <a:rPr lang="fr-FR" sz="1800" dirty="0" smtClean="0">
                <a:latin typeface="Calibri" pitchFamily="34" charset="0"/>
              </a:rPr>
              <a:t>Disk </a:t>
            </a:r>
            <a:r>
              <a:rPr lang="fr-FR" sz="1800" dirty="0" err="1" smtClean="0">
                <a:latin typeface="Calibri" pitchFamily="34" charset="0"/>
              </a:rPr>
              <a:t>access</a:t>
            </a:r>
            <a:r>
              <a:rPr lang="fr-FR" sz="1800" dirty="0" smtClean="0">
                <a:latin typeface="Calibri" pitchFamily="34" charset="0"/>
              </a:rPr>
              <a:t>, </a:t>
            </a:r>
            <a:r>
              <a:rPr lang="fr-FR" sz="1800" dirty="0">
                <a:solidFill>
                  <a:srgbClr val="FF0000"/>
                </a:solidFill>
              </a:rPr>
              <a:t>~</a:t>
            </a:r>
            <a:r>
              <a:rPr lang="fr-FR" sz="1800" dirty="0" smtClean="0">
                <a:solidFill>
                  <a:srgbClr val="FF0000"/>
                </a:solidFill>
              </a:rPr>
              <a:t>10,000 </a:t>
            </a:r>
            <a:r>
              <a:rPr lang="fr-FR" sz="1800" dirty="0" smtClean="0"/>
              <a:t>cycles</a:t>
            </a:r>
          </a:p>
          <a:p>
            <a:endParaRPr lang="fr-FR" sz="1800" dirty="0"/>
          </a:p>
          <a:p>
            <a:r>
              <a:rPr lang="fr-FR" sz="1800" dirty="0" smtClean="0">
                <a:solidFill>
                  <a:srgbClr val="C00000"/>
                </a:solidFill>
              </a:rPr>
              <a:t>CPU </a:t>
            </a:r>
            <a:r>
              <a:rPr lang="fr-FR" sz="1800" dirty="0" err="1" smtClean="0">
                <a:solidFill>
                  <a:srgbClr val="C00000"/>
                </a:solidFill>
              </a:rPr>
              <a:t>is</a:t>
            </a:r>
            <a:r>
              <a:rPr lang="fr-FR" sz="1800" dirty="0" smtClean="0">
                <a:solidFill>
                  <a:srgbClr val="C00000"/>
                </a:solidFill>
              </a:rPr>
              <a:t> </a:t>
            </a:r>
            <a:r>
              <a:rPr lang="fr-FR" sz="1800" dirty="0" err="1" smtClean="0">
                <a:solidFill>
                  <a:srgbClr val="C00000"/>
                </a:solidFill>
              </a:rPr>
              <a:t>very</a:t>
            </a:r>
            <a:r>
              <a:rPr lang="fr-FR" sz="1800" dirty="0" smtClean="0">
                <a:solidFill>
                  <a:srgbClr val="C00000"/>
                </a:solidFill>
              </a:rPr>
              <a:t> </a:t>
            </a:r>
            <a:r>
              <a:rPr lang="fr-FR" sz="1800" dirty="0" err="1" smtClean="0">
                <a:solidFill>
                  <a:srgbClr val="C00000"/>
                </a:solidFill>
              </a:rPr>
              <a:t>fast</a:t>
            </a:r>
            <a:r>
              <a:rPr lang="fr-FR" sz="1800" dirty="0" smtClean="0">
                <a:solidFill>
                  <a:srgbClr val="C00000"/>
                </a:solidFill>
              </a:rPr>
              <a:t>: 4 or 8 </a:t>
            </a:r>
            <a:r>
              <a:rPr lang="fr-FR" sz="1800" dirty="0" err="1" smtClean="0">
                <a:solidFill>
                  <a:srgbClr val="C00000"/>
                </a:solidFill>
              </a:rPr>
              <a:t>operations</a:t>
            </a:r>
            <a:r>
              <a:rPr lang="fr-FR" sz="1800" dirty="0" smtClean="0">
                <a:solidFill>
                  <a:srgbClr val="C00000"/>
                </a:solidFill>
              </a:rPr>
              <a:t> per cycle</a:t>
            </a:r>
            <a:endParaRPr lang="fr-FR" sz="1800" dirty="0">
              <a:solidFill>
                <a:srgbClr val="C00000"/>
              </a:solidFill>
            </a:endParaRPr>
          </a:p>
        </p:txBody>
      </p:sp>
    </p:spTree>
    <p:extLst>
      <p:ext uri="{BB962C8B-B14F-4D97-AF65-F5344CB8AC3E}">
        <p14:creationId xmlns:p14="http://schemas.microsoft.com/office/powerpoint/2010/main" val="196264293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Rectangle 5"/>
          <p:cNvSpPr>
            <a:spLocks noGrp="1" noChangeArrowheads="1"/>
          </p:cNvSpPr>
          <p:nvPr>
            <p:ph type="body" idx="1"/>
          </p:nvPr>
        </p:nvSpPr>
        <p:spPr>
          <a:xfrm>
            <a:off x="684213" y="1125538"/>
            <a:ext cx="8459787" cy="5255790"/>
          </a:xfrm>
        </p:spPr>
        <p:txBody>
          <a:bodyPr/>
          <a:lstStyle/>
          <a:p>
            <a:pPr>
              <a:lnSpc>
                <a:spcPct val="90000"/>
              </a:lnSpc>
            </a:pPr>
            <a:r>
              <a:rPr lang="en-US" sz="2000" b="1" dirty="0" smtClean="0"/>
              <a:t>C = C + A * B</a:t>
            </a:r>
          </a:p>
          <a:p>
            <a:pPr>
              <a:lnSpc>
                <a:spcPct val="90000"/>
              </a:lnSpc>
            </a:pPr>
            <a:endParaRPr lang="en-US" sz="2000" b="1" dirty="0" smtClean="0"/>
          </a:p>
          <a:p>
            <a:pPr>
              <a:lnSpc>
                <a:spcPct val="90000"/>
              </a:lnSpc>
            </a:pPr>
            <a:r>
              <a:rPr lang="en-US" sz="2000" b="1" dirty="0" smtClean="0"/>
              <a:t>for ( </a:t>
            </a:r>
            <a:r>
              <a:rPr lang="en-US" sz="2000" b="1" dirty="0" err="1" smtClean="0"/>
              <a:t>i</a:t>
            </a:r>
            <a:r>
              <a:rPr lang="en-US" sz="2000" b="1" dirty="0" smtClean="0"/>
              <a:t>=0; </a:t>
            </a:r>
            <a:r>
              <a:rPr lang="en-US" sz="2000" b="1" dirty="0" err="1" smtClean="0"/>
              <a:t>i</a:t>
            </a:r>
            <a:r>
              <a:rPr lang="en-US" sz="2000" b="1" dirty="0" smtClean="0"/>
              <a:t>&lt;n; </a:t>
            </a:r>
            <a:r>
              <a:rPr lang="en-US" sz="2000" b="1" dirty="0" err="1" smtClean="0"/>
              <a:t>i</a:t>
            </a:r>
            <a:r>
              <a:rPr lang="en-US" sz="2000" b="1" dirty="0" smtClean="0"/>
              <a:t>++ )</a:t>
            </a:r>
          </a:p>
          <a:p>
            <a:pPr>
              <a:lnSpc>
                <a:spcPct val="90000"/>
              </a:lnSpc>
            </a:pPr>
            <a:r>
              <a:rPr lang="en-US" sz="2000" b="1" dirty="0"/>
              <a:t> </a:t>
            </a:r>
            <a:r>
              <a:rPr lang="en-US" sz="2000" b="1" dirty="0" smtClean="0"/>
              <a:t>    for ( j=0</a:t>
            </a:r>
            <a:r>
              <a:rPr lang="en-US" sz="2000" b="1" dirty="0"/>
              <a:t>; </a:t>
            </a:r>
            <a:r>
              <a:rPr lang="en-US" sz="2000" b="1" dirty="0" smtClean="0"/>
              <a:t>j&lt;n</a:t>
            </a:r>
            <a:r>
              <a:rPr lang="en-US" sz="2000" b="1" dirty="0"/>
              <a:t>; </a:t>
            </a:r>
            <a:r>
              <a:rPr lang="en-US" sz="2000" b="1" dirty="0" smtClean="0"/>
              <a:t>j++ )</a:t>
            </a:r>
          </a:p>
          <a:p>
            <a:pPr>
              <a:lnSpc>
                <a:spcPct val="90000"/>
              </a:lnSpc>
            </a:pPr>
            <a:r>
              <a:rPr lang="en-US" sz="2000" b="1" dirty="0">
                <a:solidFill>
                  <a:srgbClr val="FF0000"/>
                </a:solidFill>
              </a:rPr>
              <a:t> </a:t>
            </a:r>
            <a:r>
              <a:rPr lang="en-US" sz="2000" b="1" dirty="0" smtClean="0">
                <a:solidFill>
                  <a:srgbClr val="FF0000"/>
                </a:solidFill>
              </a:rPr>
              <a:t>         for </a:t>
            </a:r>
            <a:r>
              <a:rPr lang="en-US" sz="2000" b="1" dirty="0">
                <a:solidFill>
                  <a:srgbClr val="FF0000"/>
                </a:solidFill>
              </a:rPr>
              <a:t>( </a:t>
            </a:r>
            <a:r>
              <a:rPr lang="en-US" sz="2000" b="1" dirty="0" smtClean="0">
                <a:solidFill>
                  <a:srgbClr val="FF0000"/>
                </a:solidFill>
              </a:rPr>
              <a:t>k=0</a:t>
            </a:r>
            <a:r>
              <a:rPr lang="en-US" sz="2000" b="1" dirty="0">
                <a:solidFill>
                  <a:srgbClr val="FF0000"/>
                </a:solidFill>
              </a:rPr>
              <a:t>; </a:t>
            </a:r>
            <a:r>
              <a:rPr lang="en-US" sz="2000" b="1" dirty="0" smtClean="0">
                <a:solidFill>
                  <a:srgbClr val="FF0000"/>
                </a:solidFill>
              </a:rPr>
              <a:t>k&lt;n</a:t>
            </a:r>
            <a:r>
              <a:rPr lang="en-US" sz="2000" b="1" dirty="0">
                <a:solidFill>
                  <a:srgbClr val="FF0000"/>
                </a:solidFill>
              </a:rPr>
              <a:t>; </a:t>
            </a:r>
            <a:r>
              <a:rPr lang="en-US" sz="2000" b="1" dirty="0" smtClean="0">
                <a:solidFill>
                  <a:srgbClr val="FF0000"/>
                </a:solidFill>
              </a:rPr>
              <a:t>k++ )</a:t>
            </a:r>
          </a:p>
          <a:p>
            <a:pPr>
              <a:lnSpc>
                <a:spcPct val="90000"/>
              </a:lnSpc>
            </a:pPr>
            <a:r>
              <a:rPr lang="en-US" sz="2000" b="1" dirty="0">
                <a:solidFill>
                  <a:srgbClr val="FF0000"/>
                </a:solidFill>
              </a:rPr>
              <a:t> </a:t>
            </a:r>
            <a:r>
              <a:rPr lang="en-US" sz="2000" b="1" dirty="0" smtClean="0">
                <a:solidFill>
                  <a:srgbClr val="FF0000"/>
                </a:solidFill>
              </a:rPr>
              <a:t>               C[</a:t>
            </a:r>
            <a:r>
              <a:rPr lang="en-US" sz="2000" b="1" dirty="0" err="1" smtClean="0">
                <a:solidFill>
                  <a:srgbClr val="FF0000"/>
                </a:solidFill>
              </a:rPr>
              <a:t>i</a:t>
            </a:r>
            <a:r>
              <a:rPr lang="en-US" sz="2000" b="1" dirty="0" smtClean="0">
                <a:solidFill>
                  <a:srgbClr val="FF0000"/>
                </a:solidFill>
              </a:rPr>
              <a:t>*</a:t>
            </a:r>
            <a:r>
              <a:rPr lang="en-US" sz="2000" b="1" dirty="0" err="1" smtClean="0">
                <a:solidFill>
                  <a:srgbClr val="FF0000"/>
                </a:solidFill>
              </a:rPr>
              <a:t>n+j</a:t>
            </a:r>
            <a:r>
              <a:rPr lang="en-US" sz="2000" b="1" dirty="0" smtClean="0">
                <a:solidFill>
                  <a:srgbClr val="FF0000"/>
                </a:solidFill>
              </a:rPr>
              <a:t>]+=A[</a:t>
            </a:r>
            <a:r>
              <a:rPr lang="en-US" sz="2000" b="1" dirty="0" err="1" smtClean="0">
                <a:solidFill>
                  <a:srgbClr val="FF0000"/>
                </a:solidFill>
              </a:rPr>
              <a:t>i</a:t>
            </a:r>
            <a:r>
              <a:rPr lang="en-US" sz="2000" b="1" dirty="0" smtClean="0">
                <a:solidFill>
                  <a:srgbClr val="FF0000"/>
                </a:solidFill>
              </a:rPr>
              <a:t>*</a:t>
            </a:r>
            <a:r>
              <a:rPr lang="en-US" sz="2000" b="1" dirty="0" err="1" smtClean="0">
                <a:solidFill>
                  <a:srgbClr val="FF0000"/>
                </a:solidFill>
              </a:rPr>
              <a:t>n+k</a:t>
            </a:r>
            <a:r>
              <a:rPr lang="en-US" sz="2000" b="1" dirty="0" smtClean="0">
                <a:solidFill>
                  <a:srgbClr val="FF0000"/>
                </a:solidFill>
              </a:rPr>
              <a:t>]*B[k*</a:t>
            </a:r>
            <a:r>
              <a:rPr lang="en-US" sz="2000" b="1" dirty="0" err="1" smtClean="0">
                <a:solidFill>
                  <a:srgbClr val="FF0000"/>
                </a:solidFill>
              </a:rPr>
              <a:t>n+j</a:t>
            </a:r>
            <a:r>
              <a:rPr lang="en-US" sz="2000" b="1" dirty="0" smtClean="0">
                <a:solidFill>
                  <a:srgbClr val="FF0000"/>
                </a:solidFill>
              </a:rPr>
              <a:t>];</a:t>
            </a:r>
          </a:p>
          <a:p>
            <a:pPr>
              <a:lnSpc>
                <a:spcPct val="90000"/>
              </a:lnSpc>
            </a:pPr>
            <a:endParaRPr lang="en-US" sz="2000" b="1" dirty="0" smtClean="0"/>
          </a:p>
          <a:p>
            <a:pPr>
              <a:lnSpc>
                <a:spcPct val="90000"/>
              </a:lnSpc>
            </a:pPr>
            <a:r>
              <a:rPr lang="en-US" sz="2000" b="1" dirty="0"/>
              <a:t>for ( </a:t>
            </a:r>
            <a:r>
              <a:rPr lang="en-US" sz="2000" b="1" dirty="0" err="1"/>
              <a:t>i</a:t>
            </a:r>
            <a:r>
              <a:rPr lang="en-US" sz="2000" b="1" dirty="0"/>
              <a:t>=0; </a:t>
            </a:r>
            <a:r>
              <a:rPr lang="en-US" sz="2000" b="1" dirty="0" err="1"/>
              <a:t>i</a:t>
            </a:r>
            <a:r>
              <a:rPr lang="en-US" sz="2000" b="1" dirty="0"/>
              <a:t>&lt;n; </a:t>
            </a:r>
            <a:r>
              <a:rPr lang="en-US" sz="2000" b="1" dirty="0" err="1"/>
              <a:t>i</a:t>
            </a:r>
            <a:r>
              <a:rPr lang="en-US" sz="2000" b="1" dirty="0"/>
              <a:t>++ )</a:t>
            </a:r>
          </a:p>
          <a:p>
            <a:pPr>
              <a:lnSpc>
                <a:spcPct val="90000"/>
              </a:lnSpc>
            </a:pPr>
            <a:r>
              <a:rPr lang="en-US" sz="2000" b="1" dirty="0"/>
              <a:t>     for ( j=0; j&lt;n; j++ </a:t>
            </a:r>
            <a:r>
              <a:rPr lang="en-US" sz="2000" b="1" dirty="0" smtClean="0"/>
              <a:t>) {</a:t>
            </a:r>
          </a:p>
          <a:p>
            <a:pPr>
              <a:lnSpc>
                <a:spcPct val="90000"/>
              </a:lnSpc>
            </a:pPr>
            <a:r>
              <a:rPr lang="en-US" sz="2000" b="1" dirty="0">
                <a:solidFill>
                  <a:srgbClr val="FF0000"/>
                </a:solidFill>
              </a:rPr>
              <a:t> </a:t>
            </a:r>
            <a:r>
              <a:rPr lang="en-US" sz="2000" b="1" dirty="0" smtClean="0">
                <a:solidFill>
                  <a:srgbClr val="FF0000"/>
                </a:solidFill>
              </a:rPr>
              <a:t>         register double t=C[</a:t>
            </a:r>
            <a:r>
              <a:rPr lang="en-US" sz="2000" b="1" dirty="0" err="1" smtClean="0">
                <a:solidFill>
                  <a:srgbClr val="FF0000"/>
                </a:solidFill>
              </a:rPr>
              <a:t>i</a:t>
            </a:r>
            <a:r>
              <a:rPr lang="en-US" sz="2000" b="1" dirty="0" smtClean="0">
                <a:solidFill>
                  <a:srgbClr val="FF0000"/>
                </a:solidFill>
              </a:rPr>
              <a:t>*</a:t>
            </a:r>
            <a:r>
              <a:rPr lang="en-US" sz="2000" b="1" dirty="0" err="1" smtClean="0">
                <a:solidFill>
                  <a:srgbClr val="FF0000"/>
                </a:solidFill>
              </a:rPr>
              <a:t>n+j</a:t>
            </a:r>
            <a:r>
              <a:rPr lang="en-US" sz="2000" b="1" dirty="0" smtClean="0">
                <a:solidFill>
                  <a:srgbClr val="FF0000"/>
                </a:solidFill>
              </a:rPr>
              <a:t>];</a:t>
            </a:r>
            <a:endParaRPr lang="en-US" sz="2000" b="1" dirty="0">
              <a:solidFill>
                <a:srgbClr val="FF0000"/>
              </a:solidFill>
            </a:endParaRPr>
          </a:p>
          <a:p>
            <a:pPr>
              <a:lnSpc>
                <a:spcPct val="90000"/>
              </a:lnSpc>
            </a:pPr>
            <a:r>
              <a:rPr lang="en-US" sz="2000" b="1" dirty="0">
                <a:solidFill>
                  <a:srgbClr val="FF0000"/>
                </a:solidFill>
              </a:rPr>
              <a:t>          for ( k=0; k&lt;n; k++ </a:t>
            </a:r>
            <a:r>
              <a:rPr lang="en-US" sz="2000" b="1" dirty="0" smtClean="0">
                <a:solidFill>
                  <a:srgbClr val="FF0000"/>
                </a:solidFill>
              </a:rPr>
              <a:t>)</a:t>
            </a:r>
          </a:p>
          <a:p>
            <a:pPr>
              <a:lnSpc>
                <a:spcPct val="90000"/>
              </a:lnSpc>
            </a:pPr>
            <a:r>
              <a:rPr lang="en-US" sz="2000" b="1" dirty="0">
                <a:solidFill>
                  <a:srgbClr val="FF0000"/>
                </a:solidFill>
              </a:rPr>
              <a:t> </a:t>
            </a:r>
            <a:r>
              <a:rPr lang="en-US" sz="2000" b="1" dirty="0" smtClean="0">
                <a:solidFill>
                  <a:srgbClr val="FF0000"/>
                </a:solidFill>
              </a:rPr>
              <a:t>               t+=A[</a:t>
            </a:r>
            <a:r>
              <a:rPr lang="en-US" sz="2000" b="1" dirty="0" err="1" smtClean="0">
                <a:solidFill>
                  <a:srgbClr val="FF0000"/>
                </a:solidFill>
              </a:rPr>
              <a:t>i</a:t>
            </a:r>
            <a:r>
              <a:rPr lang="en-US" sz="2000" b="1" dirty="0" smtClean="0">
                <a:solidFill>
                  <a:srgbClr val="FF0000"/>
                </a:solidFill>
              </a:rPr>
              <a:t>*</a:t>
            </a:r>
            <a:r>
              <a:rPr lang="en-US" sz="2000" b="1" dirty="0" err="1" smtClean="0">
                <a:solidFill>
                  <a:srgbClr val="FF0000"/>
                </a:solidFill>
              </a:rPr>
              <a:t>n+k</a:t>
            </a:r>
            <a:r>
              <a:rPr lang="en-US" sz="2000" b="1" dirty="0">
                <a:solidFill>
                  <a:srgbClr val="FF0000"/>
                </a:solidFill>
              </a:rPr>
              <a:t>]*</a:t>
            </a:r>
            <a:r>
              <a:rPr lang="en-US" sz="2000" b="1" dirty="0" smtClean="0">
                <a:solidFill>
                  <a:srgbClr val="FF0000"/>
                </a:solidFill>
              </a:rPr>
              <a:t>B[k*</a:t>
            </a:r>
            <a:r>
              <a:rPr lang="en-US" sz="2000" b="1" dirty="0" err="1" smtClean="0">
                <a:solidFill>
                  <a:srgbClr val="FF0000"/>
                </a:solidFill>
              </a:rPr>
              <a:t>n+j</a:t>
            </a:r>
            <a:r>
              <a:rPr lang="en-US" sz="2000" b="1" dirty="0" smtClean="0">
                <a:solidFill>
                  <a:srgbClr val="FF0000"/>
                </a:solidFill>
              </a:rPr>
              <a:t>];</a:t>
            </a:r>
          </a:p>
          <a:p>
            <a:pPr>
              <a:lnSpc>
                <a:spcPct val="90000"/>
              </a:lnSpc>
            </a:pPr>
            <a:r>
              <a:rPr lang="en-US" sz="2000" b="1" dirty="0" smtClean="0">
                <a:solidFill>
                  <a:srgbClr val="FF0000"/>
                </a:solidFill>
              </a:rPr>
              <a:t>          C[</a:t>
            </a:r>
            <a:r>
              <a:rPr lang="en-US" sz="2000" b="1" dirty="0" err="1" smtClean="0">
                <a:solidFill>
                  <a:srgbClr val="FF0000"/>
                </a:solidFill>
              </a:rPr>
              <a:t>i</a:t>
            </a:r>
            <a:r>
              <a:rPr lang="en-US" sz="2000" b="1" dirty="0" smtClean="0">
                <a:solidFill>
                  <a:srgbClr val="FF0000"/>
                </a:solidFill>
              </a:rPr>
              <a:t>*</a:t>
            </a:r>
            <a:r>
              <a:rPr lang="en-US" sz="2000" b="1" dirty="0" err="1" smtClean="0">
                <a:solidFill>
                  <a:srgbClr val="FF0000"/>
                </a:solidFill>
              </a:rPr>
              <a:t>n+j</a:t>
            </a:r>
            <a:r>
              <a:rPr lang="en-US" sz="2000" b="1" dirty="0" smtClean="0">
                <a:solidFill>
                  <a:srgbClr val="FF0000"/>
                </a:solidFill>
              </a:rPr>
              <a:t>]=t;</a:t>
            </a:r>
          </a:p>
          <a:p>
            <a:pPr>
              <a:lnSpc>
                <a:spcPct val="90000"/>
              </a:lnSpc>
            </a:pPr>
            <a:r>
              <a:rPr lang="en-US" sz="2000" b="1" dirty="0" smtClean="0"/>
              <a:t>    }</a:t>
            </a:r>
            <a:endParaRPr lang="en-US" sz="2000" b="1" dirty="0"/>
          </a:p>
          <a:p>
            <a:pPr>
              <a:lnSpc>
                <a:spcPct val="90000"/>
              </a:lnSpc>
            </a:pPr>
            <a:endParaRPr lang="en-US" sz="2400" dirty="0"/>
          </a:p>
        </p:txBody>
      </p:sp>
      <p:sp>
        <p:nvSpPr>
          <p:cNvPr id="6" name="Rectangle 4"/>
          <p:cNvSpPr>
            <a:spLocks noGrp="1" noChangeArrowheads="1"/>
          </p:cNvSpPr>
          <p:nvPr>
            <p:ph type="title"/>
          </p:nvPr>
        </p:nvSpPr>
        <p:spPr>
          <a:xfrm>
            <a:off x="0" y="200164"/>
            <a:ext cx="9144000" cy="707886"/>
          </a:xfrm>
        </p:spPr>
        <p:txBody>
          <a:bodyPr/>
          <a:lstStyle/>
          <a:p>
            <a:r>
              <a:rPr lang="en-AU" dirty="0" smtClean="0"/>
              <a:t>Example: Matrix Multiply with Register Reuse</a:t>
            </a:r>
            <a:endParaRPr lang="en-AU" dirty="0"/>
          </a:p>
        </p:txBody>
      </p:sp>
    </p:spTree>
    <p:extLst>
      <p:ext uri="{BB962C8B-B14F-4D97-AF65-F5344CB8AC3E}">
        <p14:creationId xmlns:p14="http://schemas.microsoft.com/office/powerpoint/2010/main" val="1728218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Rectangle 5"/>
          <p:cNvSpPr>
            <a:spLocks noGrp="1" noChangeArrowheads="1"/>
          </p:cNvSpPr>
          <p:nvPr>
            <p:ph type="body" idx="1"/>
          </p:nvPr>
        </p:nvSpPr>
        <p:spPr>
          <a:xfrm>
            <a:off x="467544" y="1125538"/>
            <a:ext cx="8856983" cy="5255790"/>
          </a:xfrm>
        </p:spPr>
        <p:txBody>
          <a:bodyPr/>
          <a:lstStyle/>
          <a:p>
            <a:pPr>
              <a:lnSpc>
                <a:spcPct val="90000"/>
              </a:lnSpc>
            </a:pPr>
            <a:r>
              <a:rPr lang="en-US" sz="2000" b="1" dirty="0">
                <a:solidFill>
                  <a:srgbClr val="FF0000"/>
                </a:solidFill>
              </a:rPr>
              <a:t> for ( k=0; k&lt;n; k++ )</a:t>
            </a:r>
          </a:p>
          <a:p>
            <a:pPr>
              <a:lnSpc>
                <a:spcPct val="90000"/>
              </a:lnSpc>
            </a:pPr>
            <a:r>
              <a:rPr lang="en-US" sz="2000" b="1" dirty="0">
                <a:solidFill>
                  <a:srgbClr val="FF0000"/>
                </a:solidFill>
              </a:rPr>
              <a:t>       </a:t>
            </a:r>
            <a:r>
              <a:rPr lang="en-US" sz="2000" b="1" dirty="0" smtClean="0">
                <a:solidFill>
                  <a:srgbClr val="FF0000"/>
                </a:solidFill>
              </a:rPr>
              <a:t>C[</a:t>
            </a:r>
            <a:r>
              <a:rPr lang="en-US" sz="2000" b="1" dirty="0" err="1" smtClean="0">
                <a:solidFill>
                  <a:srgbClr val="FF0000"/>
                </a:solidFill>
              </a:rPr>
              <a:t>i</a:t>
            </a:r>
            <a:r>
              <a:rPr lang="en-US" sz="2000" b="1" dirty="0" smtClean="0">
                <a:solidFill>
                  <a:srgbClr val="FF0000"/>
                </a:solidFill>
              </a:rPr>
              <a:t>*</a:t>
            </a:r>
            <a:r>
              <a:rPr lang="en-US" sz="2000" b="1" dirty="0" err="1" smtClean="0">
                <a:solidFill>
                  <a:srgbClr val="FF0000"/>
                </a:solidFill>
              </a:rPr>
              <a:t>n+j</a:t>
            </a:r>
            <a:r>
              <a:rPr lang="en-US" sz="2000" b="1" dirty="0">
                <a:solidFill>
                  <a:srgbClr val="FF0000"/>
                </a:solidFill>
              </a:rPr>
              <a:t>]+=A[</a:t>
            </a:r>
            <a:r>
              <a:rPr lang="en-US" sz="2000" b="1" dirty="0" err="1">
                <a:solidFill>
                  <a:srgbClr val="FF0000"/>
                </a:solidFill>
              </a:rPr>
              <a:t>i</a:t>
            </a:r>
            <a:r>
              <a:rPr lang="en-US" sz="2000" b="1" dirty="0">
                <a:solidFill>
                  <a:srgbClr val="FF0000"/>
                </a:solidFill>
              </a:rPr>
              <a:t>*</a:t>
            </a:r>
            <a:r>
              <a:rPr lang="en-US" sz="2000" b="1" dirty="0" err="1">
                <a:solidFill>
                  <a:srgbClr val="FF0000"/>
                </a:solidFill>
              </a:rPr>
              <a:t>n+k</a:t>
            </a:r>
            <a:r>
              <a:rPr lang="en-US" sz="2000" b="1" dirty="0">
                <a:solidFill>
                  <a:srgbClr val="FF0000"/>
                </a:solidFill>
              </a:rPr>
              <a:t>]*B[k*</a:t>
            </a:r>
            <a:r>
              <a:rPr lang="en-US" sz="2000" b="1" dirty="0" err="1">
                <a:solidFill>
                  <a:srgbClr val="FF0000"/>
                </a:solidFill>
              </a:rPr>
              <a:t>n+j</a:t>
            </a:r>
            <a:r>
              <a:rPr lang="en-US" sz="2000" b="1" dirty="0" smtClean="0">
                <a:solidFill>
                  <a:srgbClr val="FF0000"/>
                </a:solidFill>
              </a:rPr>
              <a:t>];</a:t>
            </a:r>
          </a:p>
          <a:p>
            <a:pPr>
              <a:lnSpc>
                <a:spcPct val="90000"/>
              </a:lnSpc>
            </a:pPr>
            <a:endParaRPr lang="en-US" sz="2000" b="1" dirty="0" smtClean="0"/>
          </a:p>
          <a:p>
            <a:pPr>
              <a:lnSpc>
                <a:spcPct val="90000"/>
              </a:lnSpc>
            </a:pPr>
            <a:r>
              <a:rPr lang="en-US" sz="2000" b="1" dirty="0" smtClean="0"/>
              <a:t>LOOP:  </a:t>
            </a:r>
            <a:r>
              <a:rPr lang="en-US" sz="2000" b="1" dirty="0" err="1" smtClean="0"/>
              <a:t>ldcl</a:t>
            </a:r>
            <a:r>
              <a:rPr lang="en-US" sz="2000" b="1" dirty="0" smtClean="0"/>
              <a:t>           $s1, …               </a:t>
            </a:r>
            <a:r>
              <a:rPr lang="en-US" sz="2000" b="1" dirty="0" smtClean="0">
                <a:solidFill>
                  <a:srgbClr val="FF0000"/>
                </a:solidFill>
              </a:rPr>
              <a:t>load C[..] from memory to register</a:t>
            </a:r>
          </a:p>
          <a:p>
            <a:pPr>
              <a:lnSpc>
                <a:spcPct val="90000"/>
              </a:lnSpc>
            </a:pPr>
            <a:r>
              <a:rPr lang="en-US" sz="2000" b="1" dirty="0"/>
              <a:t> </a:t>
            </a:r>
            <a:r>
              <a:rPr lang="en-US" sz="2000" b="1" dirty="0" smtClean="0"/>
              <a:t>             </a:t>
            </a:r>
            <a:r>
              <a:rPr lang="en-US" sz="2000" b="1" dirty="0" err="1" smtClean="0"/>
              <a:t>ldcl</a:t>
            </a:r>
            <a:r>
              <a:rPr lang="en-US" sz="2000" b="1" dirty="0" smtClean="0"/>
              <a:t>          $t1, …                </a:t>
            </a:r>
            <a:r>
              <a:rPr lang="en-US" sz="2000" b="1" dirty="0" smtClean="0">
                <a:solidFill>
                  <a:srgbClr val="FF0000"/>
                </a:solidFill>
              </a:rPr>
              <a:t>load A[..] </a:t>
            </a:r>
            <a:r>
              <a:rPr lang="en-US" sz="2000" b="1" dirty="0">
                <a:solidFill>
                  <a:srgbClr val="FF0000"/>
                </a:solidFill>
              </a:rPr>
              <a:t>from memory to register</a:t>
            </a:r>
          </a:p>
          <a:p>
            <a:pPr>
              <a:lnSpc>
                <a:spcPct val="90000"/>
              </a:lnSpc>
            </a:pPr>
            <a:r>
              <a:rPr lang="en-US" sz="2000" b="1" dirty="0" smtClean="0"/>
              <a:t>              </a:t>
            </a:r>
            <a:r>
              <a:rPr lang="en-US" sz="2000" b="1" dirty="0" err="1" smtClean="0"/>
              <a:t>ldcl</a:t>
            </a:r>
            <a:r>
              <a:rPr lang="en-US" sz="2000" b="1" dirty="0" smtClean="0"/>
              <a:t>          $ t2, …               </a:t>
            </a:r>
            <a:r>
              <a:rPr lang="en-US" sz="2000" b="1" dirty="0" smtClean="0">
                <a:solidFill>
                  <a:srgbClr val="FF0000"/>
                </a:solidFill>
              </a:rPr>
              <a:t>load </a:t>
            </a:r>
            <a:r>
              <a:rPr lang="en-US" sz="2000" b="1" dirty="0">
                <a:solidFill>
                  <a:srgbClr val="FF0000"/>
                </a:solidFill>
              </a:rPr>
              <a:t>B</a:t>
            </a:r>
            <a:r>
              <a:rPr lang="en-US" sz="2000" b="1" dirty="0" smtClean="0">
                <a:solidFill>
                  <a:srgbClr val="FF0000"/>
                </a:solidFill>
              </a:rPr>
              <a:t>[..] </a:t>
            </a:r>
            <a:r>
              <a:rPr lang="en-US" sz="2000" b="1" dirty="0">
                <a:solidFill>
                  <a:srgbClr val="FF0000"/>
                </a:solidFill>
              </a:rPr>
              <a:t>from memory to register</a:t>
            </a:r>
          </a:p>
          <a:p>
            <a:pPr>
              <a:lnSpc>
                <a:spcPct val="90000"/>
              </a:lnSpc>
            </a:pPr>
            <a:r>
              <a:rPr lang="en-US" sz="2000" b="1" dirty="0" smtClean="0"/>
              <a:t>              </a:t>
            </a:r>
            <a:r>
              <a:rPr lang="en-US" sz="2000" b="1" dirty="0" err="1" smtClean="0"/>
              <a:t>mul.d</a:t>
            </a:r>
            <a:r>
              <a:rPr lang="en-US" sz="2000" b="1" dirty="0" smtClean="0"/>
              <a:t>       $t3, $t1, $t2       multiply </a:t>
            </a:r>
            <a:r>
              <a:rPr lang="en-US" sz="2000" b="1" dirty="0"/>
              <a:t>A[][] </a:t>
            </a:r>
            <a:r>
              <a:rPr lang="en-US" sz="2000" b="1" dirty="0" smtClean="0"/>
              <a:t>and </a:t>
            </a:r>
            <a:r>
              <a:rPr lang="en-US" sz="2000" b="1" dirty="0"/>
              <a:t>B[][] </a:t>
            </a:r>
            <a:endParaRPr lang="en-US" sz="2000" b="1" dirty="0" smtClean="0"/>
          </a:p>
          <a:p>
            <a:pPr>
              <a:lnSpc>
                <a:spcPct val="90000"/>
              </a:lnSpc>
            </a:pPr>
            <a:r>
              <a:rPr lang="en-US" sz="2000" b="1" dirty="0"/>
              <a:t> </a:t>
            </a:r>
            <a:r>
              <a:rPr lang="en-US" sz="2000" b="1" dirty="0" smtClean="0"/>
              <a:t>             </a:t>
            </a:r>
            <a:r>
              <a:rPr lang="en-US" sz="2000" b="1" dirty="0" err="1" smtClean="0"/>
              <a:t>add.d</a:t>
            </a:r>
            <a:r>
              <a:rPr lang="en-US" sz="2000" b="1" dirty="0" smtClean="0"/>
              <a:t>       $s1, $s1, $t3     update </a:t>
            </a:r>
            <a:r>
              <a:rPr lang="en-US" sz="2000" b="1" dirty="0"/>
              <a:t>C[][] </a:t>
            </a:r>
            <a:r>
              <a:rPr lang="en-US" sz="2000" b="1" dirty="0" smtClean="0"/>
              <a:t>with </a:t>
            </a:r>
            <a:r>
              <a:rPr lang="en-US" sz="2000" b="1" dirty="0"/>
              <a:t>C</a:t>
            </a:r>
            <a:r>
              <a:rPr lang="en-US" sz="2000" b="1" dirty="0" smtClean="0"/>
              <a:t>[][]+A[][]*B</a:t>
            </a:r>
            <a:r>
              <a:rPr lang="en-US" sz="2000" b="1" dirty="0"/>
              <a:t>[][] </a:t>
            </a:r>
            <a:endParaRPr lang="en-US" sz="2000" b="1" dirty="0" smtClean="0"/>
          </a:p>
          <a:p>
            <a:pPr>
              <a:lnSpc>
                <a:spcPct val="90000"/>
              </a:lnSpc>
            </a:pPr>
            <a:r>
              <a:rPr lang="en-US" sz="2000" b="1" dirty="0"/>
              <a:t> </a:t>
            </a:r>
            <a:r>
              <a:rPr lang="en-US" sz="2000" b="1" dirty="0" smtClean="0"/>
              <a:t>             </a:t>
            </a:r>
            <a:r>
              <a:rPr lang="en-US" sz="2000" b="1" dirty="0" err="1" smtClean="0"/>
              <a:t>sdcl</a:t>
            </a:r>
            <a:r>
              <a:rPr lang="en-US" sz="2000" b="1" dirty="0" smtClean="0"/>
              <a:t>         $s1, …               </a:t>
            </a:r>
            <a:r>
              <a:rPr lang="en-US" sz="2000" b="1" dirty="0" smtClean="0">
                <a:solidFill>
                  <a:srgbClr val="FF0000"/>
                </a:solidFill>
              </a:rPr>
              <a:t>store </a:t>
            </a:r>
            <a:r>
              <a:rPr lang="en-US" sz="2000" b="1" dirty="0">
                <a:solidFill>
                  <a:srgbClr val="FF0000"/>
                </a:solidFill>
              </a:rPr>
              <a:t>C</a:t>
            </a:r>
            <a:r>
              <a:rPr lang="en-US" sz="2000" b="1" dirty="0" smtClean="0">
                <a:solidFill>
                  <a:srgbClr val="FF0000"/>
                </a:solidFill>
              </a:rPr>
              <a:t>[..] from register to memory</a:t>
            </a:r>
          </a:p>
          <a:p>
            <a:pPr>
              <a:lnSpc>
                <a:spcPct val="90000"/>
              </a:lnSpc>
            </a:pPr>
            <a:r>
              <a:rPr lang="en-US" sz="2000" b="1" dirty="0"/>
              <a:t> </a:t>
            </a:r>
            <a:r>
              <a:rPr lang="en-US" sz="2000" b="1" dirty="0" smtClean="0"/>
              <a:t>             </a:t>
            </a:r>
            <a:r>
              <a:rPr lang="en-US" sz="2000" b="1" dirty="0" err="1" smtClean="0"/>
              <a:t>addi</a:t>
            </a:r>
            <a:r>
              <a:rPr lang="en-US" sz="2000" b="1" dirty="0" smtClean="0"/>
              <a:t>         $t0, $t0, 1          increase loop index k by 1</a:t>
            </a:r>
          </a:p>
          <a:p>
            <a:pPr>
              <a:lnSpc>
                <a:spcPct val="90000"/>
              </a:lnSpc>
            </a:pPr>
            <a:r>
              <a:rPr lang="en-US" sz="2000" b="1" dirty="0" smtClean="0"/>
              <a:t>              </a:t>
            </a:r>
            <a:r>
              <a:rPr lang="en-US" sz="2000" b="1" dirty="0" err="1" smtClean="0"/>
              <a:t>slt</a:t>
            </a:r>
            <a:r>
              <a:rPr lang="en-US" sz="2000" b="1" dirty="0" smtClean="0"/>
              <a:t>            $t3, $t0, $s0      judge if k&lt;n or not</a:t>
            </a:r>
            <a:endParaRPr lang="en-US" sz="2000" b="1" dirty="0"/>
          </a:p>
          <a:p>
            <a:pPr>
              <a:lnSpc>
                <a:spcPct val="90000"/>
              </a:lnSpc>
            </a:pPr>
            <a:r>
              <a:rPr lang="en-US" sz="2000" b="1" dirty="0" smtClean="0"/>
              <a:t>              </a:t>
            </a:r>
            <a:r>
              <a:rPr lang="en-US" sz="2000" b="1" dirty="0" err="1" smtClean="0"/>
              <a:t>bne</a:t>
            </a:r>
            <a:r>
              <a:rPr lang="en-US" sz="2000" b="1" dirty="0" smtClean="0"/>
              <a:t>          $t3, $0. LOOP  go to the next iteration if k&lt;n   </a:t>
            </a:r>
            <a:endParaRPr lang="en-US" sz="2000" b="1" dirty="0"/>
          </a:p>
          <a:p>
            <a:pPr>
              <a:lnSpc>
                <a:spcPct val="90000"/>
              </a:lnSpc>
            </a:pPr>
            <a:endParaRPr lang="en-US" sz="2400" dirty="0" smtClean="0"/>
          </a:p>
          <a:p>
            <a:pPr>
              <a:lnSpc>
                <a:spcPct val="90000"/>
              </a:lnSpc>
            </a:pPr>
            <a:r>
              <a:rPr lang="en-US" sz="2000" dirty="0" smtClean="0">
                <a:solidFill>
                  <a:srgbClr val="FF0000"/>
                </a:solidFill>
              </a:rPr>
              <a:t>The inner iteration has </a:t>
            </a:r>
            <a:r>
              <a:rPr lang="en-US" sz="2000" dirty="0" smtClean="0">
                <a:solidFill>
                  <a:srgbClr val="C00000"/>
                </a:solidFill>
              </a:rPr>
              <a:t>3 loads from memory and 1 store to memory</a:t>
            </a:r>
            <a:r>
              <a:rPr lang="en-US" sz="2000" dirty="0" smtClean="0">
                <a:solidFill>
                  <a:srgbClr val="FF0000"/>
                </a:solidFill>
              </a:rPr>
              <a:t>. Moving data from memory to register </a:t>
            </a:r>
            <a:r>
              <a:rPr lang="en-US" sz="2800" dirty="0" smtClean="0">
                <a:solidFill>
                  <a:srgbClr val="FF0000"/>
                </a:solidFill>
              </a:rPr>
              <a:t>is much </a:t>
            </a:r>
            <a:r>
              <a:rPr lang="en-US" sz="2800" dirty="0" err="1" smtClean="0">
                <a:solidFill>
                  <a:srgbClr val="FF0000"/>
                </a:solidFill>
              </a:rPr>
              <a:t>much</a:t>
            </a:r>
            <a:r>
              <a:rPr lang="en-US" sz="2800" dirty="0" smtClean="0">
                <a:solidFill>
                  <a:srgbClr val="FF0000"/>
                </a:solidFill>
              </a:rPr>
              <a:t> slower </a:t>
            </a:r>
            <a:r>
              <a:rPr lang="en-US" sz="2000" dirty="0" smtClean="0">
                <a:solidFill>
                  <a:srgbClr val="FF0000"/>
                </a:solidFill>
              </a:rPr>
              <a:t>than arithmetic calculations!</a:t>
            </a:r>
            <a:endParaRPr lang="en-US" sz="2000" dirty="0">
              <a:solidFill>
                <a:srgbClr val="FF0000"/>
              </a:solidFill>
            </a:endParaRPr>
          </a:p>
        </p:txBody>
      </p:sp>
      <p:sp>
        <p:nvSpPr>
          <p:cNvPr id="5" name="Rectangle 4"/>
          <p:cNvSpPr>
            <a:spLocks noGrp="1" noChangeArrowheads="1"/>
          </p:cNvSpPr>
          <p:nvPr>
            <p:ph type="title"/>
          </p:nvPr>
        </p:nvSpPr>
        <p:spPr>
          <a:xfrm>
            <a:off x="0" y="200164"/>
            <a:ext cx="9144000" cy="707886"/>
          </a:xfrm>
        </p:spPr>
        <p:txBody>
          <a:bodyPr/>
          <a:lstStyle/>
          <a:p>
            <a:r>
              <a:rPr lang="en-AU" dirty="0" smtClean="0"/>
              <a:t>Example: Matrix Multiply with Register Reuse</a:t>
            </a:r>
            <a:endParaRPr lang="en-AU" dirty="0"/>
          </a:p>
        </p:txBody>
      </p:sp>
    </p:spTree>
    <p:extLst>
      <p:ext uri="{BB962C8B-B14F-4D97-AF65-F5344CB8AC3E}">
        <p14:creationId xmlns:p14="http://schemas.microsoft.com/office/powerpoint/2010/main" val="694128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Rectangle 5"/>
          <p:cNvSpPr>
            <a:spLocks noGrp="1" noChangeArrowheads="1"/>
          </p:cNvSpPr>
          <p:nvPr>
            <p:ph type="body" idx="1"/>
          </p:nvPr>
        </p:nvSpPr>
        <p:spPr>
          <a:xfrm>
            <a:off x="467545" y="1125538"/>
            <a:ext cx="8676456" cy="5732462"/>
          </a:xfrm>
        </p:spPr>
        <p:txBody>
          <a:bodyPr/>
          <a:lstStyle/>
          <a:p>
            <a:pPr>
              <a:lnSpc>
                <a:spcPct val="90000"/>
              </a:lnSpc>
            </a:pPr>
            <a:r>
              <a:rPr lang="en-US" sz="2000" b="1" dirty="0">
                <a:solidFill>
                  <a:srgbClr val="FF0000"/>
                </a:solidFill>
              </a:rPr>
              <a:t> register double t=C[</a:t>
            </a:r>
            <a:r>
              <a:rPr lang="en-US" sz="2000" b="1" dirty="0" err="1">
                <a:solidFill>
                  <a:srgbClr val="FF0000"/>
                </a:solidFill>
              </a:rPr>
              <a:t>i</a:t>
            </a:r>
            <a:r>
              <a:rPr lang="en-US" sz="2000" b="1" dirty="0">
                <a:solidFill>
                  <a:srgbClr val="FF0000"/>
                </a:solidFill>
              </a:rPr>
              <a:t>*</a:t>
            </a:r>
            <a:r>
              <a:rPr lang="en-US" sz="2000" b="1" dirty="0" err="1">
                <a:solidFill>
                  <a:srgbClr val="FF0000"/>
                </a:solidFill>
              </a:rPr>
              <a:t>n+j</a:t>
            </a:r>
            <a:r>
              <a:rPr lang="en-US" sz="2000" b="1" dirty="0">
                <a:solidFill>
                  <a:srgbClr val="FF0000"/>
                </a:solidFill>
              </a:rPr>
              <a:t>];</a:t>
            </a:r>
          </a:p>
          <a:p>
            <a:pPr>
              <a:lnSpc>
                <a:spcPct val="90000"/>
              </a:lnSpc>
            </a:pPr>
            <a:r>
              <a:rPr lang="en-US" sz="2000" b="1" dirty="0">
                <a:solidFill>
                  <a:srgbClr val="FF0000"/>
                </a:solidFill>
              </a:rPr>
              <a:t> </a:t>
            </a:r>
            <a:r>
              <a:rPr lang="en-US" sz="2000" b="1" dirty="0" smtClean="0">
                <a:solidFill>
                  <a:srgbClr val="FF0000"/>
                </a:solidFill>
              </a:rPr>
              <a:t>for </a:t>
            </a:r>
            <a:r>
              <a:rPr lang="en-US" sz="2000" b="1" dirty="0">
                <a:solidFill>
                  <a:srgbClr val="FF0000"/>
                </a:solidFill>
              </a:rPr>
              <a:t>( k=0; k&lt;n; k++ )</a:t>
            </a:r>
          </a:p>
          <a:p>
            <a:pPr>
              <a:lnSpc>
                <a:spcPct val="90000"/>
              </a:lnSpc>
            </a:pPr>
            <a:r>
              <a:rPr lang="en-US" sz="2000" b="1" dirty="0">
                <a:solidFill>
                  <a:srgbClr val="FF0000"/>
                </a:solidFill>
              </a:rPr>
              <a:t>      </a:t>
            </a:r>
            <a:r>
              <a:rPr lang="en-US" sz="2000" b="1" dirty="0" smtClean="0">
                <a:solidFill>
                  <a:srgbClr val="FF0000"/>
                </a:solidFill>
              </a:rPr>
              <a:t> </a:t>
            </a:r>
            <a:r>
              <a:rPr lang="en-US" sz="2000" b="1" dirty="0">
                <a:solidFill>
                  <a:srgbClr val="FF0000"/>
                </a:solidFill>
              </a:rPr>
              <a:t>t+=A[</a:t>
            </a:r>
            <a:r>
              <a:rPr lang="en-US" sz="2000" b="1" dirty="0" err="1">
                <a:solidFill>
                  <a:srgbClr val="FF0000"/>
                </a:solidFill>
              </a:rPr>
              <a:t>i</a:t>
            </a:r>
            <a:r>
              <a:rPr lang="en-US" sz="2000" b="1" dirty="0">
                <a:solidFill>
                  <a:srgbClr val="FF0000"/>
                </a:solidFill>
              </a:rPr>
              <a:t>*</a:t>
            </a:r>
            <a:r>
              <a:rPr lang="en-US" sz="2000" b="1" dirty="0" err="1">
                <a:solidFill>
                  <a:srgbClr val="FF0000"/>
                </a:solidFill>
              </a:rPr>
              <a:t>n+k</a:t>
            </a:r>
            <a:r>
              <a:rPr lang="en-US" sz="2000" b="1" dirty="0">
                <a:solidFill>
                  <a:srgbClr val="FF0000"/>
                </a:solidFill>
              </a:rPr>
              <a:t>]*B[k*</a:t>
            </a:r>
            <a:r>
              <a:rPr lang="en-US" sz="2000" b="1" dirty="0" err="1">
                <a:solidFill>
                  <a:srgbClr val="FF0000"/>
                </a:solidFill>
              </a:rPr>
              <a:t>n+j</a:t>
            </a:r>
            <a:r>
              <a:rPr lang="en-US" sz="2000" b="1" dirty="0">
                <a:solidFill>
                  <a:srgbClr val="FF0000"/>
                </a:solidFill>
              </a:rPr>
              <a:t>];</a:t>
            </a:r>
          </a:p>
          <a:p>
            <a:pPr>
              <a:lnSpc>
                <a:spcPct val="90000"/>
              </a:lnSpc>
            </a:pPr>
            <a:r>
              <a:rPr lang="en-US" sz="2000" b="1" dirty="0">
                <a:solidFill>
                  <a:srgbClr val="FF0000"/>
                </a:solidFill>
              </a:rPr>
              <a:t> </a:t>
            </a:r>
            <a:r>
              <a:rPr lang="en-US" sz="2000" b="1" dirty="0" smtClean="0">
                <a:solidFill>
                  <a:srgbClr val="FF0000"/>
                </a:solidFill>
              </a:rPr>
              <a:t>C[</a:t>
            </a:r>
            <a:r>
              <a:rPr lang="en-US" sz="2000" b="1" dirty="0" err="1" smtClean="0">
                <a:solidFill>
                  <a:srgbClr val="FF0000"/>
                </a:solidFill>
              </a:rPr>
              <a:t>i</a:t>
            </a:r>
            <a:r>
              <a:rPr lang="en-US" sz="2000" b="1" dirty="0" smtClean="0">
                <a:solidFill>
                  <a:srgbClr val="FF0000"/>
                </a:solidFill>
              </a:rPr>
              <a:t>*</a:t>
            </a:r>
            <a:r>
              <a:rPr lang="en-US" sz="2000" b="1" dirty="0" err="1" smtClean="0">
                <a:solidFill>
                  <a:srgbClr val="FF0000"/>
                </a:solidFill>
              </a:rPr>
              <a:t>n+j</a:t>
            </a:r>
            <a:r>
              <a:rPr lang="en-US" sz="2000" b="1" dirty="0">
                <a:solidFill>
                  <a:srgbClr val="FF0000"/>
                </a:solidFill>
              </a:rPr>
              <a:t>]=t</a:t>
            </a:r>
            <a:r>
              <a:rPr lang="en-US" sz="2000" b="1" dirty="0" smtClean="0">
                <a:solidFill>
                  <a:srgbClr val="FF0000"/>
                </a:solidFill>
              </a:rPr>
              <a:t>;</a:t>
            </a:r>
          </a:p>
          <a:p>
            <a:pPr>
              <a:lnSpc>
                <a:spcPct val="90000"/>
              </a:lnSpc>
            </a:pPr>
            <a:endParaRPr lang="en-US" sz="2000" b="1" dirty="0" smtClean="0"/>
          </a:p>
          <a:p>
            <a:pPr>
              <a:lnSpc>
                <a:spcPct val="90000"/>
              </a:lnSpc>
            </a:pPr>
            <a:r>
              <a:rPr lang="en-US" sz="2000" b="1" i="1" dirty="0" err="1" smtClean="0"/>
              <a:t>ldcl</a:t>
            </a:r>
            <a:r>
              <a:rPr lang="en-US" sz="2000" b="1" i="1" dirty="0" smtClean="0"/>
              <a:t>                        </a:t>
            </a:r>
            <a:r>
              <a:rPr lang="en-US" sz="2000" b="1" i="1" dirty="0"/>
              <a:t>$s1, …             </a:t>
            </a:r>
            <a:r>
              <a:rPr lang="en-US" sz="2000" b="1" i="1" dirty="0" smtClean="0"/>
              <a:t>  </a:t>
            </a:r>
            <a:r>
              <a:rPr lang="en-US" sz="2000" b="1" i="1" dirty="0">
                <a:solidFill>
                  <a:srgbClr val="FF0000"/>
                </a:solidFill>
              </a:rPr>
              <a:t>load C</a:t>
            </a:r>
            <a:r>
              <a:rPr lang="en-US" sz="2000" b="1" i="1" dirty="0" smtClean="0">
                <a:solidFill>
                  <a:srgbClr val="FF0000"/>
                </a:solidFill>
              </a:rPr>
              <a:t>[..] </a:t>
            </a:r>
            <a:r>
              <a:rPr lang="en-US" sz="2000" b="1" i="1" dirty="0">
                <a:solidFill>
                  <a:srgbClr val="FF0000"/>
                </a:solidFill>
              </a:rPr>
              <a:t>from memory to </a:t>
            </a:r>
            <a:r>
              <a:rPr lang="en-US" sz="2000" b="1" i="1" dirty="0" smtClean="0">
                <a:solidFill>
                  <a:srgbClr val="FF0000"/>
                </a:solidFill>
              </a:rPr>
              <a:t>register</a:t>
            </a:r>
            <a:endParaRPr lang="en-US" sz="2000" b="1" dirty="0" smtClean="0"/>
          </a:p>
          <a:p>
            <a:pPr>
              <a:lnSpc>
                <a:spcPct val="90000"/>
              </a:lnSpc>
            </a:pPr>
            <a:r>
              <a:rPr lang="en-US" sz="2000" b="1" dirty="0" smtClean="0"/>
              <a:t>LOOP:   </a:t>
            </a:r>
            <a:r>
              <a:rPr lang="en-US" sz="2000" b="1" dirty="0" err="1" smtClean="0"/>
              <a:t>ldcl</a:t>
            </a:r>
            <a:r>
              <a:rPr lang="en-US" sz="2000" b="1" dirty="0" smtClean="0"/>
              <a:t>          $t1, …                </a:t>
            </a:r>
            <a:r>
              <a:rPr lang="en-US" sz="2000" b="1" dirty="0" smtClean="0">
                <a:solidFill>
                  <a:srgbClr val="FF0000"/>
                </a:solidFill>
              </a:rPr>
              <a:t>load A[..] </a:t>
            </a:r>
            <a:r>
              <a:rPr lang="en-US" sz="2000" b="1" dirty="0">
                <a:solidFill>
                  <a:srgbClr val="FF0000"/>
                </a:solidFill>
              </a:rPr>
              <a:t>from memory to register</a:t>
            </a:r>
          </a:p>
          <a:p>
            <a:pPr>
              <a:lnSpc>
                <a:spcPct val="90000"/>
              </a:lnSpc>
            </a:pPr>
            <a:r>
              <a:rPr lang="en-US" sz="2000" b="1" dirty="0" smtClean="0"/>
              <a:t>              </a:t>
            </a:r>
            <a:r>
              <a:rPr lang="en-US" sz="2000" b="1" dirty="0" err="1" smtClean="0"/>
              <a:t>ldcl</a:t>
            </a:r>
            <a:r>
              <a:rPr lang="en-US" sz="2000" b="1" dirty="0" smtClean="0"/>
              <a:t>          $ t2, …               </a:t>
            </a:r>
            <a:r>
              <a:rPr lang="en-US" sz="2000" b="1" dirty="0" smtClean="0">
                <a:solidFill>
                  <a:srgbClr val="FF0000"/>
                </a:solidFill>
              </a:rPr>
              <a:t>load </a:t>
            </a:r>
            <a:r>
              <a:rPr lang="en-US" sz="2000" b="1" dirty="0">
                <a:solidFill>
                  <a:srgbClr val="FF0000"/>
                </a:solidFill>
              </a:rPr>
              <a:t>B</a:t>
            </a:r>
            <a:r>
              <a:rPr lang="en-US" sz="2000" b="1" dirty="0" smtClean="0">
                <a:solidFill>
                  <a:srgbClr val="FF0000"/>
                </a:solidFill>
              </a:rPr>
              <a:t>[..] </a:t>
            </a:r>
            <a:r>
              <a:rPr lang="en-US" sz="2000" b="1" dirty="0">
                <a:solidFill>
                  <a:srgbClr val="FF0000"/>
                </a:solidFill>
              </a:rPr>
              <a:t>from memory to register</a:t>
            </a:r>
          </a:p>
          <a:p>
            <a:pPr>
              <a:lnSpc>
                <a:spcPct val="90000"/>
              </a:lnSpc>
            </a:pPr>
            <a:r>
              <a:rPr lang="en-US" sz="2000" b="1" dirty="0" smtClean="0"/>
              <a:t>              </a:t>
            </a:r>
            <a:r>
              <a:rPr lang="en-US" sz="2000" b="1" dirty="0" err="1" smtClean="0"/>
              <a:t>mul.d</a:t>
            </a:r>
            <a:r>
              <a:rPr lang="en-US" sz="2000" b="1" dirty="0" smtClean="0"/>
              <a:t>       $t3, $t1, $t2       multiply </a:t>
            </a:r>
            <a:r>
              <a:rPr lang="en-US" sz="2000" b="1" dirty="0"/>
              <a:t>A[][] </a:t>
            </a:r>
            <a:r>
              <a:rPr lang="en-US" sz="2000" b="1" dirty="0" smtClean="0"/>
              <a:t>and </a:t>
            </a:r>
            <a:r>
              <a:rPr lang="en-US" sz="2000" b="1" dirty="0"/>
              <a:t>B[][] </a:t>
            </a:r>
            <a:endParaRPr lang="en-US" sz="2000" b="1" dirty="0" smtClean="0"/>
          </a:p>
          <a:p>
            <a:pPr>
              <a:lnSpc>
                <a:spcPct val="90000"/>
              </a:lnSpc>
            </a:pPr>
            <a:r>
              <a:rPr lang="en-US" sz="2000" b="1" dirty="0"/>
              <a:t> </a:t>
            </a:r>
            <a:r>
              <a:rPr lang="en-US" sz="2000" b="1" dirty="0" smtClean="0"/>
              <a:t>             </a:t>
            </a:r>
            <a:r>
              <a:rPr lang="en-US" sz="2000" b="1" dirty="0" err="1" smtClean="0"/>
              <a:t>add.d</a:t>
            </a:r>
            <a:r>
              <a:rPr lang="en-US" sz="2000" b="1" dirty="0" smtClean="0"/>
              <a:t>       $s1, $s1, $t3     update </a:t>
            </a:r>
            <a:r>
              <a:rPr lang="en-US" sz="2000" b="1" dirty="0"/>
              <a:t>C[][] </a:t>
            </a:r>
            <a:r>
              <a:rPr lang="en-US" sz="2000" b="1" dirty="0" smtClean="0"/>
              <a:t>with </a:t>
            </a:r>
            <a:r>
              <a:rPr lang="en-US" sz="2000" b="1" dirty="0"/>
              <a:t>C</a:t>
            </a:r>
            <a:r>
              <a:rPr lang="en-US" sz="2000" b="1" dirty="0" smtClean="0"/>
              <a:t>[][]+A[][]*B</a:t>
            </a:r>
            <a:r>
              <a:rPr lang="en-US" sz="2000" b="1" dirty="0"/>
              <a:t>[][] </a:t>
            </a:r>
            <a:endParaRPr lang="en-US" sz="2000" b="1" dirty="0" smtClean="0">
              <a:solidFill>
                <a:srgbClr val="FF0000"/>
              </a:solidFill>
            </a:endParaRPr>
          </a:p>
          <a:p>
            <a:pPr>
              <a:lnSpc>
                <a:spcPct val="90000"/>
              </a:lnSpc>
            </a:pPr>
            <a:r>
              <a:rPr lang="en-US" sz="2000" b="1" dirty="0"/>
              <a:t> </a:t>
            </a:r>
            <a:r>
              <a:rPr lang="en-US" sz="2000" b="1" dirty="0" smtClean="0"/>
              <a:t>             </a:t>
            </a:r>
            <a:r>
              <a:rPr lang="en-US" sz="2000" b="1" dirty="0" err="1" smtClean="0"/>
              <a:t>addi</a:t>
            </a:r>
            <a:r>
              <a:rPr lang="en-US" sz="2000" b="1" dirty="0" smtClean="0"/>
              <a:t>         $t0, $t0, 1          increase loop index k by 1</a:t>
            </a:r>
          </a:p>
          <a:p>
            <a:pPr>
              <a:lnSpc>
                <a:spcPct val="90000"/>
              </a:lnSpc>
            </a:pPr>
            <a:r>
              <a:rPr lang="en-US" sz="2000" b="1" dirty="0" smtClean="0"/>
              <a:t>              </a:t>
            </a:r>
            <a:r>
              <a:rPr lang="en-US" sz="2000" b="1" dirty="0" err="1" smtClean="0"/>
              <a:t>slt</a:t>
            </a:r>
            <a:r>
              <a:rPr lang="en-US" sz="2000" b="1" dirty="0" smtClean="0"/>
              <a:t>            $t3, $t0, $s0      judge if k&lt;n or not</a:t>
            </a:r>
            <a:endParaRPr lang="en-US" sz="2000" b="1" dirty="0"/>
          </a:p>
          <a:p>
            <a:pPr>
              <a:lnSpc>
                <a:spcPct val="90000"/>
              </a:lnSpc>
            </a:pPr>
            <a:r>
              <a:rPr lang="en-US" sz="2000" b="1" dirty="0" smtClean="0"/>
              <a:t>              </a:t>
            </a:r>
            <a:r>
              <a:rPr lang="en-US" sz="2000" b="1" dirty="0" err="1" smtClean="0"/>
              <a:t>bne</a:t>
            </a:r>
            <a:r>
              <a:rPr lang="en-US" sz="2000" b="1" dirty="0" smtClean="0"/>
              <a:t>          $t3, $0. LOOP  go to the next iteration if k&lt;n   </a:t>
            </a:r>
          </a:p>
          <a:p>
            <a:pPr>
              <a:lnSpc>
                <a:spcPct val="90000"/>
              </a:lnSpc>
            </a:pPr>
            <a:r>
              <a:rPr lang="en-US" sz="2000" b="1" i="1" dirty="0" err="1" smtClean="0"/>
              <a:t>sdcl</a:t>
            </a:r>
            <a:r>
              <a:rPr lang="en-US" sz="2000" b="1" i="1" dirty="0" smtClean="0"/>
              <a:t>                      </a:t>
            </a:r>
            <a:r>
              <a:rPr lang="en-US" sz="2000" b="1" i="1" dirty="0"/>
              <a:t>$s1, …               </a:t>
            </a:r>
            <a:r>
              <a:rPr lang="en-US" sz="2000" b="1" i="1" dirty="0">
                <a:solidFill>
                  <a:srgbClr val="FF0000"/>
                </a:solidFill>
              </a:rPr>
              <a:t>store C</a:t>
            </a:r>
            <a:r>
              <a:rPr lang="en-US" sz="2000" b="1" i="1" dirty="0" smtClean="0">
                <a:solidFill>
                  <a:srgbClr val="FF0000"/>
                </a:solidFill>
              </a:rPr>
              <a:t>[..] </a:t>
            </a:r>
            <a:r>
              <a:rPr lang="en-US" sz="2000" b="1" i="1" dirty="0">
                <a:solidFill>
                  <a:srgbClr val="FF0000"/>
                </a:solidFill>
              </a:rPr>
              <a:t>from register to </a:t>
            </a:r>
            <a:r>
              <a:rPr lang="en-US" sz="2000" b="1" i="1" dirty="0" smtClean="0">
                <a:solidFill>
                  <a:srgbClr val="FF0000"/>
                </a:solidFill>
              </a:rPr>
              <a:t>memory</a:t>
            </a:r>
            <a:endParaRPr lang="en-US" sz="800" dirty="0" smtClean="0"/>
          </a:p>
          <a:p>
            <a:pPr>
              <a:lnSpc>
                <a:spcPct val="90000"/>
              </a:lnSpc>
            </a:pPr>
            <a:endParaRPr lang="en-US" sz="1000" dirty="0" smtClean="0"/>
          </a:p>
          <a:p>
            <a:pPr>
              <a:lnSpc>
                <a:spcPct val="90000"/>
              </a:lnSpc>
            </a:pPr>
            <a:r>
              <a:rPr lang="en-US" sz="2000" dirty="0" smtClean="0">
                <a:solidFill>
                  <a:srgbClr val="FF0000"/>
                </a:solidFill>
              </a:rPr>
              <a:t>The new loop only needs </a:t>
            </a:r>
            <a:r>
              <a:rPr lang="en-US" sz="2000" dirty="0" smtClean="0">
                <a:solidFill>
                  <a:srgbClr val="C00000"/>
                </a:solidFill>
              </a:rPr>
              <a:t>two loads from memory </a:t>
            </a:r>
            <a:r>
              <a:rPr lang="en-US" sz="2000" dirty="0" smtClean="0">
                <a:solidFill>
                  <a:srgbClr val="FF0000"/>
                </a:solidFill>
              </a:rPr>
              <a:t>at each iteration.       </a:t>
            </a:r>
          </a:p>
          <a:p>
            <a:pPr>
              <a:lnSpc>
                <a:spcPct val="90000"/>
              </a:lnSpc>
            </a:pPr>
            <a:r>
              <a:rPr lang="en-US" sz="2000" dirty="0" smtClean="0">
                <a:solidFill>
                  <a:srgbClr val="FF0000"/>
                </a:solidFill>
              </a:rPr>
              <a:t>Compiler can not optimize the original code due to memory aliasing risk. </a:t>
            </a:r>
            <a:endParaRPr lang="en-US" sz="2000" dirty="0">
              <a:solidFill>
                <a:srgbClr val="FF0000"/>
              </a:solidFill>
            </a:endParaRPr>
          </a:p>
        </p:txBody>
      </p:sp>
      <p:sp>
        <p:nvSpPr>
          <p:cNvPr id="5" name="Rectangle 4"/>
          <p:cNvSpPr>
            <a:spLocks noGrp="1" noChangeArrowheads="1"/>
          </p:cNvSpPr>
          <p:nvPr>
            <p:ph type="title"/>
          </p:nvPr>
        </p:nvSpPr>
        <p:spPr>
          <a:xfrm>
            <a:off x="0" y="200164"/>
            <a:ext cx="9144000" cy="707886"/>
          </a:xfrm>
        </p:spPr>
        <p:txBody>
          <a:bodyPr/>
          <a:lstStyle/>
          <a:p>
            <a:r>
              <a:rPr lang="en-AU" dirty="0" smtClean="0"/>
              <a:t>Example: Matrix Multiply with Register Reuse</a:t>
            </a:r>
            <a:endParaRPr lang="en-AU" dirty="0"/>
          </a:p>
        </p:txBody>
      </p:sp>
    </p:spTree>
    <p:extLst>
      <p:ext uri="{BB962C8B-B14F-4D97-AF65-F5344CB8AC3E}">
        <p14:creationId xmlns:p14="http://schemas.microsoft.com/office/powerpoint/2010/main" val="30135968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10271</TotalTime>
  <Words>5037</Words>
  <Application>Microsoft Office PowerPoint</Application>
  <PresentationFormat>On-screen Show (4:3)</PresentationFormat>
  <Paragraphs>897</Paragraphs>
  <Slides>51</Slides>
  <Notes>24</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template2007</vt:lpstr>
      <vt:lpstr>Optimizing Sequential Programs</vt:lpstr>
      <vt:lpstr>Principle of Locality</vt:lpstr>
      <vt:lpstr>Locality Example</vt:lpstr>
      <vt:lpstr>Memory Hierarchies</vt:lpstr>
      <vt:lpstr>An Example Memory Hierarchy</vt:lpstr>
      <vt:lpstr>An Example: Intel Nehalem Core i-7</vt:lpstr>
      <vt:lpstr>Example: Matrix Multiply with Register Reuse</vt:lpstr>
      <vt:lpstr>Example: Matrix Multiply with Register Reuse</vt:lpstr>
      <vt:lpstr>Example: Matrix Multiply with Register Reuse</vt:lpstr>
      <vt:lpstr>Exploit more aggressive register reuse</vt:lpstr>
      <vt:lpstr>Exploit more aggressive register reuse</vt:lpstr>
      <vt:lpstr>Can We Use Less Than 12 Registers for 2X2 MM?</vt:lpstr>
      <vt:lpstr>Caches</vt:lpstr>
      <vt:lpstr>Cache Performance Metrics</vt:lpstr>
      <vt:lpstr>Lets think about those numbers</vt:lpstr>
      <vt:lpstr>Writing Cache Friendly Code</vt:lpstr>
      <vt:lpstr>Miss Rate Analysis for Matrix Multiply</vt:lpstr>
      <vt:lpstr>Matrix Multiplication Example</vt:lpstr>
      <vt:lpstr>Layout of C Arrays in Memory (review)</vt:lpstr>
      <vt:lpstr>Matrix Multiplication (ijk)</vt:lpstr>
      <vt:lpstr>Matrix Multiplication (jik)</vt:lpstr>
      <vt:lpstr>Matrix Multiplication (kij)</vt:lpstr>
      <vt:lpstr>Matrix Multiplication (ikj)</vt:lpstr>
      <vt:lpstr>Matrix Multiplication (jki)</vt:lpstr>
      <vt:lpstr>Matrix Multiplication (kji)</vt:lpstr>
      <vt:lpstr>Summary of Matrix Multiplication</vt:lpstr>
      <vt:lpstr>Core i7 Matrix Multiply Performance</vt:lpstr>
      <vt:lpstr>Example: Matrix Multiplication</vt:lpstr>
      <vt:lpstr>Cache Miss Analysis</vt:lpstr>
      <vt:lpstr>Cache Miss Analysis</vt:lpstr>
      <vt:lpstr>Blocked Matrix Multiplication</vt:lpstr>
      <vt:lpstr>Cache Miss Analysis</vt:lpstr>
      <vt:lpstr>Cache Miss Analysis</vt:lpstr>
      <vt:lpstr>Summary</vt:lpstr>
      <vt:lpstr>Strassen’s Matrix Multiplication</vt:lpstr>
      <vt:lpstr>PowerPoint Presentation</vt:lpstr>
      <vt:lpstr>PowerPoint Presentation</vt:lpstr>
      <vt:lpstr>PowerPoint Presentation</vt:lpstr>
      <vt:lpstr>Gaussian Elimination (GE) for solving Ax=b</vt:lpstr>
      <vt:lpstr>Refine GE Algorithm (1)</vt:lpstr>
      <vt:lpstr>Refine GE Algorithm (2)</vt:lpstr>
      <vt:lpstr>Refine GE Algorithm (3)</vt:lpstr>
      <vt:lpstr>Refine GE Algorithm (4)</vt:lpstr>
      <vt:lpstr>Refine GE Algorithm (5)</vt:lpstr>
      <vt:lpstr>What GE really computes</vt:lpstr>
      <vt:lpstr>Problems with basic GE algorithm</vt:lpstr>
      <vt:lpstr>Pivoting in Gaussian Elimination</vt:lpstr>
      <vt:lpstr>Gaussian Elimination w/ Partial Pivoting (GEPP)</vt:lpstr>
      <vt:lpstr>Problems with basic GE algorithm</vt:lpstr>
      <vt:lpstr>Converting BLAS2 to BLAS3 in GEPP</vt:lpstr>
      <vt:lpstr>Blocked GEPP   (www.netlib.org/lapack/single/sgetrf.f)</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zizhongchen</cp:lastModifiedBy>
  <cp:revision>499</cp:revision>
  <cp:lastPrinted>1999-09-20T15:19:18Z</cp:lastPrinted>
  <dcterms:created xsi:type="dcterms:W3CDTF">2011-01-05T22:56:27Z</dcterms:created>
  <dcterms:modified xsi:type="dcterms:W3CDTF">2019-10-01T22:37:15Z</dcterms:modified>
</cp:coreProperties>
</file>