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0" r:id="rId26"/>
    <p:sldId id="284" r:id="rId27"/>
    <p:sldId id="343" r:id="rId28"/>
    <p:sldId id="285" r:id="rId29"/>
    <p:sldId id="286" r:id="rId30"/>
    <p:sldId id="287" r:id="rId31"/>
    <p:sldId id="288" r:id="rId32"/>
    <p:sldId id="289" r:id="rId33"/>
    <p:sldId id="344" r:id="rId34"/>
    <p:sldId id="345" r:id="rId35"/>
    <p:sldId id="290" r:id="rId36"/>
    <p:sldId id="320" r:id="rId37"/>
    <p:sldId id="321" r:id="rId38"/>
    <p:sldId id="322" r:id="rId39"/>
    <p:sldId id="323" r:id="rId40"/>
    <p:sldId id="324" r:id="rId41"/>
    <p:sldId id="325" r:id="rId42"/>
    <p:sldId id="327" r:id="rId43"/>
    <p:sldId id="328" r:id="rId44"/>
    <p:sldId id="326" r:id="rId45"/>
    <p:sldId id="342" r:id="rId46"/>
    <p:sldId id="329" r:id="rId47"/>
    <p:sldId id="330" r:id="rId48"/>
    <p:sldId id="331" r:id="rId49"/>
    <p:sldId id="332" r:id="rId50"/>
    <p:sldId id="333" r:id="rId51"/>
    <p:sldId id="335" r:id="rId52"/>
    <p:sldId id="338" r:id="rId53"/>
    <p:sldId id="339" r:id="rId54"/>
    <p:sldId id="340" r:id="rId55"/>
    <p:sldId id="34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7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64" y="192"/>
      </p:cViewPr>
      <p:guideLst/>
    </p:cSldViewPr>
  </p:slideViewPr>
  <p:outlineViewPr>
    <p:cViewPr>
      <p:scale>
        <a:sx n="33" d="100"/>
        <a:sy n="33" d="100"/>
      </p:scale>
      <p:origin x="0" y="-33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6888-1E48-9443-8DEE-F61B0E0836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2339-2F63-D140-8344-50D147FE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339-2F63-D140-8344-50D147FE1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339-2F63-D140-8344-50D147FE1E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1BA0A-DC16-42BE-B459-F6A899F22A85}" type="slidenum">
              <a:rPr lang="en-US"/>
              <a:pPr/>
              <a:t>27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339-2F63-D140-8344-50D147FE1E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07E7-2147-C84C-B106-2E1623AD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F67C4-B05C-AE4D-B1B1-64A1B6A52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7D75-0BDC-B744-A65A-A5ADD02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4429-F6AF-524E-A525-29CC7623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11DE-B064-E049-BBA1-AE68359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B85A-B511-884F-9268-7BB366B0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B6A2-89D1-BD44-9326-15BC1010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B67F-1AEC-3E4B-A980-6A79BFDC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9DE5-1578-3B4B-BFBB-3E5D5B78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5A55-5E09-4D4F-ADBD-93F22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FD0F5-C1BB-464B-9046-24B4CD75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C0DA-C0F5-C044-96A8-05506B0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890F-F7BB-1642-A710-22B411FD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4211-5315-8440-A42B-CD11CAE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F33A-5E28-FB43-B2E3-D3A5AD6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E97-29A9-934E-86BD-09141EF8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D43D-4929-F44C-B501-6FC1A67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E86D-B57F-1843-9209-763DC44D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CF25-161C-5244-962F-745408F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7458-5437-4C4C-A256-CC1C125C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F0D8-3E98-FA46-B097-2E32A392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3FAE-DDCE-2949-B7FF-FB9EE496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EB5C-D050-A148-BBD3-8C87159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273F-073F-F44E-8886-068EB144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B430-C8C4-4644-9A97-0A21DDE0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674F-4738-1740-A44D-4EB0875A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5C6B-F599-8046-A973-40E5905D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B9EC-FC55-7D46-96DB-81E4369A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ACFF7-D4EC-6147-9D91-3B8E4CB2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0456-B387-3E48-8659-C757425E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7697-DD08-C640-865B-D36C2581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C997-5B6C-0146-9889-7EDB62D9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7C2C-1FC3-A845-9D48-513FAE6C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11E5-849C-7D4F-A16C-0410E120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9A7BE-B196-4140-90DC-9B5FA1FF9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0339C-9746-194D-BEDF-3BE5C2082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D2F2C-1290-354F-BE79-CBDB5DCD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7DFAC-F276-6141-ACD5-EFC0635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DE7F-15B2-594C-97EC-32545245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DAC4-7DEA-044A-A5FE-CAACB25F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9290-B8A6-2E42-96F4-696D530D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61515-7827-9549-93ED-0A4398D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D329C-46C2-E24E-9364-639F64EC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093C-3F56-5C4A-A01F-C3DFD8E1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63D34-A2C8-D342-9DC1-30B9EC5F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500C-067B-154C-A773-07ED358D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C835-BBAD-424E-87E9-A7D56397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B7FB-18D9-E14F-8AB8-9313357B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99062-5C49-5F4B-BBBA-25193889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8EB0-2DA6-9348-B36F-3A073DD5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CFC2-08A9-4148-BEF0-A21DE380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06E1-5C78-9044-8646-4693C086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4BFC-F504-0846-959A-EC0E462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609C-A8A2-504C-9141-3C26A352B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D2FE-A3D5-934A-9984-AF93AE8A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FE11-74F3-A44D-9A7B-CE78E61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7AF9-990C-B745-B7CD-1C87238E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EBB5-F92D-A14A-AC2C-7B62606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B6357-98BA-8944-BBFE-7EDC8631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D825-1C67-B848-8757-2F5E259A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0214-31F5-CB4C-9C8B-07208747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CD24-3C60-9F45-8C6C-0A11AB661C5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5F08-E465-524B-9818-9B29EA5C0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DAB4-AFCE-8340-9BD7-06787523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E33B-0C7C-0D4C-A4E7-ED5106AB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krenzel.com/finding-friends-with-mapreduce" TargetMode="External"/><Relationship Id="rId2" Type="http://schemas.openxmlformats.org/officeDocument/2006/relationships/hyperlink" Target="http://highlyscalable.wordpress.com/2012/02/01/mapreduce-patter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CB3C-78FB-8547-9817-513CC955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CS242 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029C-64CF-A242-9C16-DAFE15DE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Shihab Rashid</a:t>
            </a:r>
          </a:p>
          <a:p>
            <a:r>
              <a:rPr lang="en-US" dirty="0"/>
              <a:t>Thanks to Merlin Mao, </a:t>
            </a:r>
            <a:r>
              <a:rPr lang="en-US" dirty="0" err="1"/>
              <a:t>Nhat</a:t>
            </a:r>
            <a:r>
              <a:rPr lang="en-US" dirty="0"/>
              <a:t> Le, Matthew Wiley, and </a:t>
            </a:r>
            <a:r>
              <a:rPr lang="en-US" dirty="0" err="1"/>
              <a:t>Shiwen</a:t>
            </a:r>
            <a:r>
              <a:rPr lang="en-US" dirty="0"/>
              <a:t> Cheng for Slides!</a:t>
            </a:r>
          </a:p>
        </p:txBody>
      </p:sp>
    </p:spTree>
    <p:extLst>
      <p:ext uri="{BB962C8B-B14F-4D97-AF65-F5344CB8AC3E}">
        <p14:creationId xmlns:p14="http://schemas.microsoft.com/office/powerpoint/2010/main" val="125248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038-11DC-4C47-8CF6-249951E8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5EC5-9FB4-684B-BFD0-DFF1A54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new: </a:t>
            </a:r>
            <a:r>
              <a:rPr lang="en-US" dirty="0">
                <a:solidFill>
                  <a:srgbClr val="FF0000"/>
                </a:solidFill>
              </a:rPr>
              <a:t>d1 (1) , d2 (1)</a:t>
            </a:r>
          </a:p>
          <a:p>
            <a:pPr marL="0" indent="0">
              <a:buNone/>
            </a:pPr>
            <a:r>
              <a:rPr lang="en-US" dirty="0" err="1"/>
              <a:t>york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d1 (1), d2 (1)</a:t>
            </a:r>
          </a:p>
          <a:p>
            <a:pPr marL="0" indent="0">
              <a:buNone/>
            </a:pPr>
            <a:r>
              <a:rPr lang="en-US" dirty="0"/>
              <a:t>times: </a:t>
            </a:r>
            <a:r>
              <a:rPr lang="en-US" dirty="0">
                <a:solidFill>
                  <a:srgbClr val="FF0000"/>
                </a:solidFill>
              </a:rPr>
              <a:t>d1 (1), d3 (1)</a:t>
            </a:r>
          </a:p>
          <a:p>
            <a:pPr marL="0" indent="0">
              <a:buNone/>
            </a:pPr>
            <a:r>
              <a:rPr lang="en-US" dirty="0"/>
              <a:t>post: </a:t>
            </a:r>
            <a:r>
              <a:rPr lang="en-US" dirty="0">
                <a:solidFill>
                  <a:srgbClr val="FF0000"/>
                </a:solidFill>
              </a:rPr>
              <a:t>d2 (1)</a:t>
            </a:r>
          </a:p>
          <a:p>
            <a:pPr marL="0" indent="0">
              <a:buNone/>
            </a:pPr>
            <a:r>
              <a:rPr lang="en-US" dirty="0" err="1"/>
              <a:t>los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d3 (1)</a:t>
            </a:r>
          </a:p>
          <a:p>
            <a:pPr marL="0" indent="0">
              <a:buNone/>
            </a:pPr>
            <a:r>
              <a:rPr lang="en-US" dirty="0" err="1"/>
              <a:t>angeles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d3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6D135-699F-4FDE-BF09-90A720C70237}"/>
              </a:ext>
            </a:extLst>
          </p:cNvPr>
          <p:cNvSpPr/>
          <p:nvPr/>
        </p:nvSpPr>
        <p:spPr>
          <a:xfrm>
            <a:off x="5325872" y="1929794"/>
            <a:ext cx="3175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Documents:</a:t>
            </a:r>
          </a:p>
          <a:p>
            <a:r>
              <a:rPr lang="en-US" sz="2400" dirty="0"/>
              <a:t>d1: “New York times” </a:t>
            </a:r>
          </a:p>
          <a:p>
            <a:r>
              <a:rPr lang="en-US" sz="2400" dirty="0"/>
              <a:t>d2: “New York post” </a:t>
            </a:r>
          </a:p>
          <a:p>
            <a:r>
              <a:rPr lang="en-US" sz="2400" dirty="0"/>
              <a:t>d3: “Los Angeles times” </a:t>
            </a:r>
          </a:p>
        </p:txBody>
      </p:sp>
    </p:spTree>
    <p:extLst>
      <p:ext uri="{BB962C8B-B14F-4D97-AF65-F5344CB8AC3E}">
        <p14:creationId xmlns:p14="http://schemas.microsoft.com/office/powerpoint/2010/main" val="3035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8E57-6EB0-664F-A7AE-289B9260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07C2-887B-9048-9B15-056484F7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High level discussion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overview of IR and Search Engines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User Interaction</a:t>
            </a:r>
          </a:p>
          <a:p>
            <a:r>
              <a:rPr lang="en-US" dirty="0">
                <a:solidFill>
                  <a:schemeClr val="bg2"/>
                </a:solidFill>
              </a:rPr>
              <a:t>Exercises covering the following topics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Inverted Indexes</a:t>
            </a:r>
          </a:p>
          <a:p>
            <a:pPr lvl="1"/>
            <a:r>
              <a:rPr lang="en-US" b="1" dirty="0"/>
              <a:t>Retrieval Models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Boolean retrieval</a:t>
            </a:r>
          </a:p>
          <a:p>
            <a:pPr lvl="2"/>
            <a:r>
              <a:rPr lang="en-US" dirty="0"/>
              <a:t>Vector Space Models</a:t>
            </a:r>
          </a:p>
          <a:p>
            <a:pPr lvl="2"/>
            <a:r>
              <a:rPr lang="en-US" dirty="0"/>
              <a:t>Language Models</a:t>
            </a:r>
          </a:p>
          <a:p>
            <a:pPr lvl="2"/>
            <a:r>
              <a:rPr lang="en-US" dirty="0"/>
              <a:t>Evaluation</a:t>
            </a:r>
          </a:p>
          <a:p>
            <a:pPr lvl="2"/>
            <a:r>
              <a:rPr lang="en-US" dirty="0"/>
              <a:t>BM25 Review</a:t>
            </a:r>
          </a:p>
          <a:p>
            <a:pPr lvl="2"/>
            <a:r>
              <a:rPr lang="en-US" dirty="0"/>
              <a:t>PageRank</a:t>
            </a:r>
          </a:p>
          <a:p>
            <a:pPr lvl="1"/>
            <a:r>
              <a:rPr lang="en-US" dirty="0"/>
              <a:t>Query Execution</a:t>
            </a:r>
          </a:p>
          <a:p>
            <a:pPr lvl="1"/>
            <a:r>
              <a:rPr lang="en-US" dirty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196925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D619-7391-D447-B9F9-1C3CD055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 – </a:t>
            </a:r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9464-DDAA-2F4C-9F69-26597263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OR, NOT</a:t>
            </a:r>
          </a:p>
          <a:p>
            <a:pPr marL="457200" lvl="1" indent="0">
              <a:buNone/>
            </a:pPr>
            <a:r>
              <a:rPr lang="en-US" dirty="0"/>
              <a:t>“new” AND ”</a:t>
            </a:r>
            <a:r>
              <a:rPr lang="en-US" dirty="0" err="1"/>
              <a:t>york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“new” OR “times”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“new” AND “</a:t>
            </a:r>
            <a:r>
              <a:rPr lang="en-US" dirty="0" err="1"/>
              <a:t>york</a:t>
            </a:r>
            <a:r>
              <a:rPr lang="en-US" dirty="0"/>
              <a:t>” NOT “post”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Advantages and disadvantages?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6F448-A4A7-B246-93ED-0E79FEEC5B7F}"/>
              </a:ext>
            </a:extLst>
          </p:cNvPr>
          <p:cNvSpPr/>
          <p:nvPr/>
        </p:nvSpPr>
        <p:spPr>
          <a:xfrm>
            <a:off x="7264400" y="1825625"/>
            <a:ext cx="3175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Documents:</a:t>
            </a:r>
          </a:p>
          <a:p>
            <a:r>
              <a:rPr lang="en-US" sz="2400" dirty="0"/>
              <a:t>d1: “New York times” </a:t>
            </a:r>
          </a:p>
          <a:p>
            <a:r>
              <a:rPr lang="en-US" sz="2400" dirty="0"/>
              <a:t>d2: “New York post” </a:t>
            </a:r>
          </a:p>
          <a:p>
            <a:r>
              <a:rPr lang="en-US" sz="2400" dirty="0"/>
              <a:t>d3: “Los Angeles times” </a:t>
            </a:r>
          </a:p>
        </p:txBody>
      </p:sp>
    </p:spTree>
    <p:extLst>
      <p:ext uri="{BB962C8B-B14F-4D97-AF65-F5344CB8AC3E}">
        <p14:creationId xmlns:p14="http://schemas.microsoft.com/office/powerpoint/2010/main" val="403301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4F7-0E60-9A43-9A35-1115A17D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13A4-B2FA-594E-9671-2B7AB274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and Document are presented as term vectors with </a:t>
            </a:r>
            <a:r>
              <a:rPr lang="en-US" i="1" dirty="0" err="1"/>
              <a:t>tf-idf</a:t>
            </a:r>
            <a:r>
              <a:rPr lang="en-US" dirty="0"/>
              <a:t> weighting.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Discussion: </a:t>
            </a:r>
            <a:r>
              <a:rPr lang="en-US" dirty="0"/>
              <a:t>Advantages and Disadvantages?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Use VSM for ranking, the first step is to build query and document vectors!</a:t>
            </a:r>
          </a:p>
        </p:txBody>
      </p:sp>
    </p:spTree>
    <p:extLst>
      <p:ext uri="{BB962C8B-B14F-4D97-AF65-F5344CB8AC3E}">
        <p14:creationId xmlns:p14="http://schemas.microsoft.com/office/powerpoint/2010/main" val="134653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1B29-2331-F943-9E9C-02AB4A9C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idf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F51C1-A42E-4C43-ACA8-864BB55F7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i="1" dirty="0"/>
                  <a:t>idf</a:t>
                </a:r>
                <a:r>
                  <a:rPr lang="en-US" dirty="0"/>
                  <a:t> of each term needs to be calculated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angles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=1.584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los</a:t>
                </a:r>
                <a:r>
                  <a:rPr lang="en-US" dirty="0"/>
                  <a:t> 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=1.584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=0.584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post 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=1.584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 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=0.584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york</a:t>
                </a:r>
                <a:r>
                  <a:rPr lang="en-US" dirty="0"/>
                  <a:t> 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=0.584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F51C1-A42E-4C43-ACA8-864BB55F7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939B2C5-E1D5-A741-9CBD-9FE0691D9A62}"/>
              </a:ext>
            </a:extLst>
          </p:cNvPr>
          <p:cNvSpPr/>
          <p:nvPr/>
        </p:nvSpPr>
        <p:spPr>
          <a:xfrm>
            <a:off x="7264400" y="2644170"/>
            <a:ext cx="3175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Documents:</a:t>
            </a:r>
          </a:p>
          <a:p>
            <a:r>
              <a:rPr lang="en-US" sz="2400" dirty="0"/>
              <a:t>d1: “New York times” </a:t>
            </a:r>
          </a:p>
          <a:p>
            <a:r>
              <a:rPr lang="en-US" sz="2400" dirty="0"/>
              <a:t>d2: “New York post” </a:t>
            </a:r>
          </a:p>
          <a:p>
            <a:r>
              <a:rPr lang="en-US" sz="2400" dirty="0"/>
              <a:t>d3: “Los Angeles times” </a:t>
            </a:r>
          </a:p>
        </p:txBody>
      </p:sp>
    </p:spTree>
    <p:extLst>
      <p:ext uri="{BB962C8B-B14F-4D97-AF65-F5344CB8AC3E}">
        <p14:creationId xmlns:p14="http://schemas.microsoft.com/office/powerpoint/2010/main" val="221934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AC89-E849-B34A-BB7D-473E6014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tf-idf</a:t>
            </a:r>
            <a:r>
              <a:rPr lang="en-US" dirty="0"/>
              <a:t>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7D43-0A81-8F46-8D7F-C5D98557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i="1" dirty="0" err="1"/>
              <a:t>tf</a:t>
            </a:r>
            <a:r>
              <a:rPr lang="en-US" dirty="0"/>
              <a:t> for each term in each document</a:t>
            </a:r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r>
              <a:rPr lang="en-US" i="1" dirty="0" err="1"/>
              <a:t>tf-idf</a:t>
            </a: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48C92-B001-B14C-AE60-50D5C456A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26829"/>
              </p:ext>
            </p:extLst>
          </p:nvPr>
        </p:nvGraphicFramePr>
        <p:xfrm>
          <a:off x="1422401" y="2324894"/>
          <a:ext cx="719917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7E9463-B733-734D-8DDF-08B0C5E6C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87553"/>
              </p:ext>
            </p:extLst>
          </p:nvPr>
        </p:nvGraphicFramePr>
        <p:xfrm>
          <a:off x="1498602" y="4892675"/>
          <a:ext cx="7068547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3042DD-362A-4A4D-885F-87F7B426735F}"/>
              </a:ext>
            </a:extLst>
          </p:cNvPr>
          <p:cNvSpPr/>
          <p:nvPr/>
        </p:nvSpPr>
        <p:spPr>
          <a:xfrm>
            <a:off x="8178800" y="439322"/>
            <a:ext cx="3175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Documents:</a:t>
            </a:r>
          </a:p>
          <a:p>
            <a:r>
              <a:rPr lang="en-US" sz="2400" dirty="0"/>
              <a:t>d1: “New York times” </a:t>
            </a:r>
          </a:p>
          <a:p>
            <a:r>
              <a:rPr lang="en-US" sz="2400" dirty="0"/>
              <a:t>d2: “New York post” </a:t>
            </a:r>
          </a:p>
          <a:p>
            <a:r>
              <a:rPr lang="en-US" sz="2400" dirty="0"/>
              <a:t>d3: “Los Angeles times” </a:t>
            </a:r>
          </a:p>
        </p:txBody>
      </p:sp>
    </p:spTree>
    <p:extLst>
      <p:ext uri="{BB962C8B-B14F-4D97-AF65-F5344CB8AC3E}">
        <p14:creationId xmlns:p14="http://schemas.microsoft.com/office/powerpoint/2010/main" val="272783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714D-F775-8D40-823C-ED89868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2FC89-A843-5D4F-8B81-B1AACFC70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Query: “new times”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1|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0.584 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0.584+0.584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0.584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0.584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0.584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0.584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+0.584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0.584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                   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0.682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0.826</m:t>
                        </m:r>
                        <m:r>
                          <m:rPr>
                            <m:nor/>
                          </m:rPr>
                          <a:rPr lang="en-US" dirty="0"/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1.011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=0.817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100" dirty="0"/>
                  <a:t>Similar calculation for d2 and d3.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2FC89-A843-5D4F-8B81-B1AACFC70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80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45F76-0167-7C4D-8A51-C38EA853F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68522"/>
              </p:ext>
            </p:extLst>
          </p:nvPr>
        </p:nvGraphicFramePr>
        <p:xfrm>
          <a:off x="4587664" y="2018130"/>
          <a:ext cx="703521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angeles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york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4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D42C-00F2-394E-B049-E5D6179F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C111-D502-2442-93A7-04E531DB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Uni-gram vs </a:t>
            </a:r>
            <a:r>
              <a:rPr lang="en-US" i="1" dirty="0"/>
              <a:t>N</a:t>
            </a:r>
            <a:r>
              <a:rPr lang="en-US" dirty="0"/>
              <a:t>-gram</a:t>
            </a:r>
          </a:p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Frequencies of certain words are inversely proportional to their ranks</a:t>
            </a:r>
          </a:p>
          <a:p>
            <a:r>
              <a:rPr lang="en-US" b="1" dirty="0"/>
              <a:t>Discussion:</a:t>
            </a:r>
          </a:p>
          <a:p>
            <a:pPr lvl="1"/>
            <a:r>
              <a:rPr lang="en-US" dirty="0"/>
              <a:t>How do text transformations affect the model?</a:t>
            </a:r>
          </a:p>
          <a:p>
            <a:pPr lvl="1"/>
            <a:r>
              <a:rPr lang="en-US" dirty="0"/>
              <a:t>Smoothing:</a:t>
            </a:r>
          </a:p>
          <a:p>
            <a:pPr lvl="2"/>
            <a:r>
              <a:rPr lang="en-US" dirty="0"/>
              <a:t>Why?	</a:t>
            </a:r>
          </a:p>
          <a:p>
            <a:pPr lvl="2"/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E6FE-20A7-834F-B543-F6E384AA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Q given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FE38E-2F30-BF4A-A303-9D4D15B9A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:r>
                  <a:rPr lang="en-US" dirty="0" err="1"/>
                  <a:t>Jeliker</a:t>
                </a:r>
                <a:r>
                  <a:rPr lang="en-US" dirty="0"/>
                  <a:t>-Mercer Smoothing: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</a:rPr>
                            <m:t>𝑖</m:t>
                          </m:r>
                          <m:r>
                            <a:rPr lang="en-US" sz="33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3300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33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3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r>
                                <a:rPr lang="en-US" sz="33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</a:rPr>
                            <m:t>𝑖</m:t>
                          </m:r>
                          <m:r>
                            <a:rPr lang="en-US" sz="33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3300" i="1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3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3300" dirty="0"/>
                                <m:t> </m:t>
                              </m:r>
                              <m:r>
                                <a:rPr lang="en-US" sz="33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3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3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3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number of terms in document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denotes the number of terms in collection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</m:oMath>
                </a14:m>
                <a:r>
                  <a:rPr lang="en-US" dirty="0"/>
                  <a:t> that decides the importance of document or collection</a:t>
                </a:r>
              </a:p>
              <a:p>
                <a:pPr marL="0" indent="0">
                  <a:buNone/>
                </a:pPr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good for short queries 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good for longer queries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FE38E-2F30-BF4A-A303-9D4D15B9A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366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7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5930-61BF-E448-9B13-3B77AA3D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7538-EC7A-A64D-9C3D-CDD58D91D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Q: “new times”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= 0.5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7538-EC7A-A64D-9C3D-CDD58D91D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2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A62D-E311-D641-9527-A1CAFCAA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FB52-522D-3E4F-AACD-9A9C0F71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High level discussion (Ch. 1 &amp; 2)</a:t>
            </a:r>
          </a:p>
          <a:p>
            <a:pPr lvl="1"/>
            <a:r>
              <a:rPr lang="en-US" dirty="0"/>
              <a:t>An overview of IR and Search Engines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User Interaction</a:t>
            </a:r>
          </a:p>
          <a:p>
            <a:r>
              <a:rPr lang="en-US" dirty="0"/>
              <a:t>Exercises covering the following topics</a:t>
            </a:r>
          </a:p>
          <a:p>
            <a:pPr lvl="1"/>
            <a:r>
              <a:rPr lang="en-US" dirty="0"/>
              <a:t>Inverted Indexes (Ch. 3)</a:t>
            </a:r>
          </a:p>
          <a:p>
            <a:pPr lvl="1"/>
            <a:r>
              <a:rPr lang="en-US" dirty="0"/>
              <a:t>Retrieval Models:</a:t>
            </a:r>
          </a:p>
          <a:p>
            <a:pPr lvl="2"/>
            <a:r>
              <a:rPr lang="en-US" dirty="0"/>
              <a:t>Boolean retrieval (Ch. 7)</a:t>
            </a:r>
          </a:p>
          <a:p>
            <a:pPr lvl="2"/>
            <a:r>
              <a:rPr lang="en-US" dirty="0"/>
              <a:t>Vector Space Models (Ch. 7)</a:t>
            </a:r>
          </a:p>
          <a:p>
            <a:pPr lvl="2"/>
            <a:r>
              <a:rPr lang="en-US" dirty="0"/>
              <a:t>Language Models (Ch. 7)</a:t>
            </a:r>
          </a:p>
          <a:p>
            <a:pPr lvl="2"/>
            <a:r>
              <a:rPr lang="en-US" dirty="0"/>
              <a:t>Evaluation (Ch. 8)</a:t>
            </a:r>
          </a:p>
          <a:p>
            <a:pPr lvl="2"/>
            <a:r>
              <a:rPr lang="en-US" dirty="0"/>
              <a:t>BM25 Review (Ch. 7)</a:t>
            </a:r>
          </a:p>
          <a:p>
            <a:pPr lvl="2"/>
            <a:r>
              <a:rPr lang="en-US" dirty="0"/>
              <a:t>PageRank (link-based search)</a:t>
            </a:r>
          </a:p>
          <a:p>
            <a:pPr lvl="1"/>
            <a:r>
              <a:rPr lang="en-US" dirty="0"/>
              <a:t>Query Execution (Ch. 5)</a:t>
            </a:r>
          </a:p>
          <a:p>
            <a:pPr lvl="1"/>
            <a:r>
              <a:rPr lang="en-US" dirty="0"/>
              <a:t>MapReduce (Ch. 5)</a:t>
            </a:r>
          </a:p>
        </p:txBody>
      </p:sp>
    </p:spTree>
    <p:extLst>
      <p:ext uri="{BB962C8B-B14F-4D97-AF65-F5344CB8AC3E}">
        <p14:creationId xmlns:p14="http://schemas.microsoft.com/office/powerpoint/2010/main" val="19811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249B-2509-F148-BA16-8080E65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7606E-9D4D-574E-B50B-5B9CF9908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Precision @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results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rank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Recall @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results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rank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results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collection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Average precision @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rel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DCG @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rel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Discussion:</a:t>
                </a:r>
              </a:p>
              <a:p>
                <a:pPr lvl="1"/>
                <a:r>
                  <a:rPr lang="en-US" dirty="0"/>
                  <a:t>Relationship between Precision, Recall and F-1 measure, what are their value ranges</a:t>
                </a:r>
              </a:p>
              <a:p>
                <a:pPr lvl="1"/>
                <a:r>
                  <a:rPr lang="en-US" dirty="0"/>
                  <a:t>Is it good to have high precision or high recall?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7606E-9D4D-574E-B50B-5B9CF9908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3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ED9-A073-E64B-BFF5-9F57C4EE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for query Q there are 2 relevant results in the collection.</a:t>
                </a:r>
              </a:p>
              <a:p>
                <a:r>
                  <a:rPr lang="en-US" dirty="0"/>
                  <a:t>Ranking1: r X X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4=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0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ED9-A073-E64B-BFF5-9F57C4EE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for query Q there are 2 relevant results in the collection.</a:t>
                </a:r>
              </a:p>
              <a:p>
                <a:r>
                  <a:rPr lang="en-US" dirty="0"/>
                  <a:t>Ranking1: r X X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4=1+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5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ED9-A073-E64B-BFF5-9F57C4EE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Ranking2: X X r 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4=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0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ED9-A073-E64B-BFF5-9F57C4EE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Ranking2: X X r 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rel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0+0+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=0.415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4=0+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=0.63+0.5=1.13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00050" lvl="1" indent="0">
                  <a:buNone/>
                </a:pPr>
                <a:r>
                  <a:rPr lang="en-US" u="sng" dirty="0"/>
                  <a:t>Interesting result: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@4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@4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DCG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@4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DCG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@4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D9F2D-051A-614F-BFA9-1F34D111F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65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EB4C-E0C5-0F45-B0D8-CB13E3C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 – </a:t>
            </a:r>
            <a:r>
              <a:rPr lang="en-US" b="1" dirty="0"/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D830-5C32-F046-B051-CBF56B491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+0.5)/(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+0.5)/(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</m:t>
                                      </m:r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0, if no relevance information available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documents that contain the query term.</a:t>
                </a:r>
                <a:endParaRPr lang="en-US" i="1" dirty="0"/>
              </a:p>
              <a:p>
                <a:pPr lvl="1"/>
                <a:r>
                  <a:rPr lang="en-US" i="1" dirty="0"/>
                  <a:t>“new”: 2</a:t>
                </a:r>
              </a:p>
              <a:p>
                <a:pPr lvl="1"/>
                <a:r>
                  <a:rPr lang="en-US" i="1" dirty="0"/>
                  <a:t>“times”: 2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number of docs in collection</a:t>
                </a:r>
              </a:p>
              <a:p>
                <a:pPr lvl="1"/>
                <a:r>
                  <a:rPr lang="en-US" i="1" dirty="0"/>
                  <a:t>N </a:t>
                </a:r>
                <a:r>
                  <a:rPr lang="en-US" dirty="0"/>
                  <a:t>= 3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𝑎𝑣𝑑𝑙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D830-5C32-F046-B051-CBF56B491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13B78-B450-4269-8DB6-931EF0D9F2B0}"/>
                  </a:ext>
                </a:extLst>
              </p:cNvPr>
              <p:cNvSpPr txBox="1"/>
              <p:nvPr/>
            </p:nvSpPr>
            <p:spPr>
              <a:xfrm>
                <a:off x="7196328" y="4626864"/>
                <a:ext cx="46451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relevant documents contain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 total # relevant documents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documents contain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total # documents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term frequency in document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term frequency in query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13B78-B450-4269-8DB6-931EF0D9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28" y="4626864"/>
                <a:ext cx="4645152" cy="2031325"/>
              </a:xfrm>
              <a:prstGeom prst="rect">
                <a:avLst/>
              </a:prstGeom>
              <a:blipFill>
                <a:blip r:embed="rId3"/>
                <a:stretch>
                  <a:fillRect l="-394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9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CFFC-8A8B-8B43-8429-868EEDE2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CBA2-BF1A-BF43-BAF8-8CC40AAB3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Other parameters:</a:t>
                </a:r>
              </a:p>
              <a:p>
                <a:pPr marL="0" indent="0">
                  <a:buNone/>
                </a:pPr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1.2×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0.25 + 0.75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𝑎𝑣𝑑𝑙</m:t>
                    </m:r>
                  </m:oMath>
                </a14:m>
                <a:r>
                  <a:rPr lang="en-US" dirty="0"/>
                  <a:t> (average length of documents) is 3 in collection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+0.5)/(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+0.5)/(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+0.5)</m:t>
                                      </m:r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(0+0.5)/(0−0+0.5)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(2−0+0.5)/(3−2−0+0+0.5)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1.2+1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(0+0.5)/(0−0+0.5)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(2−0+0.5)/(3−2−0+0+0.5)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1.2+1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100+1</m:t>
                            </m:r>
                          </m:den>
                        </m:f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CBA2-BF1A-BF43-BAF8-8CC40AAB3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81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B9D-F706-41DC-9CE9-F4876F495D8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 Calculation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PR(A)=(1-d)/N + d*(PR(T1)/C(T1)+…+ PR(</a:t>
            </a:r>
            <a:r>
              <a:rPr lang="en-US" sz="2400" dirty="0" err="1"/>
              <a:t>Tn</a:t>
            </a:r>
            <a:r>
              <a:rPr lang="en-US" sz="2400" dirty="0"/>
              <a:t>)/C(</a:t>
            </a:r>
            <a:r>
              <a:rPr lang="en-US" sz="2400" dirty="0" err="1"/>
              <a:t>Tn</a:t>
            </a:r>
            <a:r>
              <a:rPr lang="en-US" sz="2400" dirty="0"/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d:  damping factor, normally this is set to 0.85.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T1, …, </a:t>
            </a:r>
            <a:r>
              <a:rPr lang="en-US" sz="2600" dirty="0" err="1"/>
              <a:t>Tn</a:t>
            </a:r>
            <a:r>
              <a:rPr lang="en-US" sz="2600" dirty="0"/>
              <a:t>: pages pointing to page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PR(A): PageRank of page 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PR(Ti): PageRank of page Ti.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C(Ti): the number of links going out of page Ti.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N: # pages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u="sng" dirty="0"/>
              <a:t>Note</a:t>
            </a:r>
            <a:r>
              <a:rPr lang="en-US" sz="2100" dirty="0"/>
              <a:t>: d is needed due to PageRank sinks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/>
              <a:t>r</a:t>
            </a:r>
            <a:r>
              <a:rPr lang="en-US" sz="2100" dirty="0"/>
              <a:t> =  (1-d)</a:t>
            </a:r>
            <a:r>
              <a:rPr lang="en-US" sz="2100" b="1" dirty="0"/>
              <a:t>E</a:t>
            </a:r>
            <a:r>
              <a:rPr lang="en-US" sz="2100" dirty="0"/>
              <a:t> + </a:t>
            </a:r>
            <a:r>
              <a:rPr lang="en-US" sz="2100" dirty="0" err="1"/>
              <a:t>d</a:t>
            </a:r>
            <a:r>
              <a:rPr lang="en-US" sz="2100" b="1" dirty="0" err="1"/>
              <a:t>Mr</a:t>
            </a:r>
            <a:r>
              <a:rPr lang="en-US" sz="2100" b="1" dirty="0"/>
              <a:t>, r</a:t>
            </a:r>
            <a:r>
              <a:rPr lang="en-US" sz="2100" dirty="0"/>
              <a:t>:</a:t>
            </a:r>
            <a:r>
              <a:rPr lang="en-US" sz="2100" b="1" dirty="0"/>
              <a:t> </a:t>
            </a:r>
            <a:r>
              <a:rPr lang="en-US" sz="2100" dirty="0"/>
              <a:t>column-matrix of PRs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/>
              <a:t>			    M</a:t>
            </a:r>
            <a:r>
              <a:rPr lang="en-US" sz="2100" dirty="0"/>
              <a:t>:</a:t>
            </a:r>
            <a:r>
              <a:rPr lang="en-US" sz="2100" b="1" dirty="0"/>
              <a:t> </a:t>
            </a:r>
            <a:r>
              <a:rPr lang="en-US" sz="2100" dirty="0"/>
              <a:t>adjacency matrix of Web graph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/>
              <a:t>			    E</a:t>
            </a:r>
            <a:r>
              <a:rPr lang="en-US" sz="2100" dirty="0"/>
              <a:t>: Base-set column-matrix</a:t>
            </a:r>
          </a:p>
        </p:txBody>
      </p:sp>
    </p:spTree>
    <p:extLst>
      <p:ext uri="{BB962C8B-B14F-4D97-AF65-F5344CB8AC3E}">
        <p14:creationId xmlns:p14="http://schemas.microsoft.com/office/powerpoint/2010/main" val="15836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A288-EA71-4823-87F5-CCC68F9B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2ED65-E624-4975-AFAA-63F60CB6C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web pages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damping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2ED65-E624-4975-AFAA-63F60CB6C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ean\Desktop\pagerank.jpg">
            <a:extLst>
              <a:ext uri="{FF2B5EF4-FFF2-40B4-BE49-F238E27FC236}">
                <a16:creationId xmlns:a16="http://schemas.microsoft.com/office/drawing/2014/main" id="{BC73D468-C36B-43CE-9F6A-35F00F12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29200" cy="17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8FC7-134B-45B3-A7EA-86C47810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3B277-0245-419A-B1F1-6D41EAE41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1–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1–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1–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Iter 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3B277-0245-419A-B1F1-6D41EAE41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1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EDB4-8C6B-4648-9D88-B8B31EB8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IR – </a:t>
            </a:r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08B4-8871-394D-A6E1-275CAF02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differences between IR and DB search?</a:t>
            </a:r>
          </a:p>
          <a:p>
            <a:pPr lvl="1"/>
            <a:r>
              <a:rPr lang="en-US" dirty="0"/>
              <a:t>What are the challenges of IR search?</a:t>
            </a:r>
          </a:p>
          <a:p>
            <a:r>
              <a:rPr lang="en-US" dirty="0"/>
              <a:t>What is Relevance?</a:t>
            </a:r>
          </a:p>
          <a:p>
            <a:pPr lvl="1"/>
            <a:r>
              <a:rPr lang="en-US" dirty="0"/>
              <a:t>Topical vs User Relevance?</a:t>
            </a:r>
          </a:p>
          <a:p>
            <a:r>
              <a:rPr lang="en-US" dirty="0"/>
              <a:t>How are IR applications evaluated?  What measures are used?</a:t>
            </a:r>
          </a:p>
        </p:txBody>
      </p:sp>
    </p:spTree>
    <p:extLst>
      <p:ext uri="{BB962C8B-B14F-4D97-AF65-F5344CB8AC3E}">
        <p14:creationId xmlns:p14="http://schemas.microsoft.com/office/powerpoint/2010/main" val="2872953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AC53-AC61-4D8E-8B6B-AA1142AD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– </a:t>
            </a:r>
            <a:r>
              <a:rPr lang="en-US" b="1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963AC-A94B-459D-8564-1B94977C9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Iter 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pt-BR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endParaRPr lang="en-US" dirty="0"/>
              </a:p>
              <a:p>
                <a:r>
                  <a:rPr lang="pt-BR" dirty="0"/>
                  <a:t>Iter 2: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5/3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=0.733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7/15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7/15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=0.465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0.2×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5/3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=0.733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Iter 3, 4 ....until convergence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r>
                  <a:rPr lang="pt-BR" b="1" dirty="0"/>
                  <a:t>Discussion:</a:t>
                </a:r>
              </a:p>
              <a:p>
                <a:pPr marL="0" indent="0">
                  <a:buNone/>
                </a:pPr>
                <a:r>
                  <a:rPr lang="pt-BR" dirty="0"/>
                  <a:t>How to modify PageRank to give specific pages higher importance?</a:t>
                </a:r>
                <a:endParaRPr lang="en-US" dirty="0"/>
              </a:p>
              <a:p>
                <a:pPr lvl="1"/>
                <a:endParaRPr lang="pt-BR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963AC-A94B-459D-8564-1B94977C9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7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E83D-2A42-4DEA-A4DB-9A12F80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D674-1815-4F71-B95C-64D8DE03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High level discussion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overview of IR and Search Engines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User Interaction</a:t>
            </a:r>
          </a:p>
          <a:p>
            <a:r>
              <a:rPr lang="en-US" dirty="0">
                <a:solidFill>
                  <a:schemeClr val="bg2"/>
                </a:solidFill>
              </a:rPr>
              <a:t>Exercises covering the following topics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Inverted Indexes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Retrieval Models: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Boolean retrieval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Vector Space Models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Language Models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Evaluation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BM25 Review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PageRank</a:t>
            </a:r>
          </a:p>
          <a:p>
            <a:pPr lvl="1"/>
            <a:r>
              <a:rPr lang="en-US" b="1" dirty="0"/>
              <a:t>Query Execution</a:t>
            </a:r>
          </a:p>
          <a:p>
            <a:pPr lvl="1"/>
            <a:r>
              <a:rPr lang="en-US" dirty="0"/>
              <a:t>MapReduce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3A23-BE9A-4352-8C16-F783A98B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– </a:t>
            </a:r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A92C-B0A0-4AD0-8E49-5A9F81D2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Document-at-a-time</a:t>
            </a:r>
          </a:p>
          <a:p>
            <a:r>
              <a:rPr lang="en-US" dirty="0"/>
              <a:t>Term-at-a-time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Skipping</a:t>
            </a:r>
          </a:p>
          <a:p>
            <a:pPr lvl="2"/>
            <a:r>
              <a:rPr lang="en-US" dirty="0"/>
              <a:t>Pros and Cons?</a:t>
            </a:r>
          </a:p>
          <a:p>
            <a:pPr lvl="1"/>
            <a:r>
              <a:rPr lang="en-US" dirty="0"/>
              <a:t>Threshold Methods (i.e. Fagin’s Algorithm)</a:t>
            </a:r>
          </a:p>
          <a:p>
            <a:pPr lvl="2"/>
            <a:r>
              <a:rPr lang="en-US" dirty="0"/>
              <a:t>What is the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8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Document-At-A-Time</a:t>
            </a:r>
          </a:p>
        </p:txBody>
      </p:sp>
      <p:pic>
        <p:nvPicPr>
          <p:cNvPr id="3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4179" y="2224007"/>
            <a:ext cx="5017680" cy="248747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Term-At-A-Time</a:t>
            </a:r>
          </a:p>
        </p:txBody>
      </p:sp>
      <p:pic>
        <p:nvPicPr>
          <p:cNvPr id="3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516" y="1676400"/>
            <a:ext cx="4608732" cy="418589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CDE6-0C59-45F5-93B6-E15EC1FD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F1B3F-174F-4BEB-AB7F-D877012EC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Retrieve the top-k results</a:t>
                </a:r>
              </a:p>
              <a:p>
                <a:endParaRPr lang="en-US" dirty="0"/>
              </a:p>
              <a:p>
                <a:r>
                  <a:rPr lang="en-US" dirty="0"/>
                  <a:t>Step 1: parallel sorted access to each list</a:t>
                </a:r>
              </a:p>
              <a:p>
                <a:pPr lvl="1"/>
                <a:r>
                  <a:rPr lang="en-US" dirty="0"/>
                  <a:t>For each document seen:</a:t>
                </a:r>
              </a:p>
              <a:p>
                <a:pPr lvl="2"/>
                <a:r>
                  <a:rPr lang="en-US" dirty="0"/>
                  <a:t>Estimate / Find remaining values via RA</a:t>
                </a:r>
              </a:p>
              <a:p>
                <a:pPr lvl="2"/>
                <a:r>
                  <a:rPr lang="en-US" dirty="0"/>
                  <a:t>Compute score, if amongst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-highest, keep in buffer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Step 2: compute threshold</a:t>
                </a:r>
              </a:p>
              <a:p>
                <a:pPr lvl="1"/>
                <a:r>
                  <a:rPr lang="en-US" dirty="0"/>
                  <a:t>Determine threshold </a:t>
                </a:r>
              </a:p>
              <a:p>
                <a:pPr lvl="2"/>
                <a:r>
                  <a:rPr lang="en-US" dirty="0"/>
                  <a:t>Use values from </a:t>
                </a:r>
                <a:r>
                  <a:rPr lang="en-US" altLang="zh-CN" dirty="0"/>
                  <a:t>S</a:t>
                </a:r>
                <a:r>
                  <a:rPr lang="en-US" dirty="0"/>
                  <a:t>tep 1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document’s score &gt; threshold, stop.  Otherwise repeat Step1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F1B3F-174F-4BEB-AB7F-D877012EC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99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RA – Iteration 1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0.2</a:t>
                  </a: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0.85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1.8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1.1</a:t>
                  </a: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4"/>
            <a:ext cx="386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0.95 + 0.9 = 1.85</a:t>
            </a:r>
          </a:p>
        </p:txBody>
      </p:sp>
      <p:cxnSp>
        <p:nvCxnSpPr>
          <p:cNvPr id="62" name="Straight Arrow Connector 61"/>
          <p:cNvCxnSpPr>
            <a:stCxn id="17" idx="3"/>
            <a:endCxn id="12" idx="1"/>
          </p:cNvCxnSpPr>
          <p:nvPr/>
        </p:nvCxnSpPr>
        <p:spPr>
          <a:xfrm>
            <a:off x="2940920" y="2358235"/>
            <a:ext cx="288926" cy="5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1"/>
            <a:endCxn id="21" idx="3"/>
          </p:cNvCxnSpPr>
          <p:nvPr/>
        </p:nvCxnSpPr>
        <p:spPr>
          <a:xfrm flipH="1">
            <a:off x="2940920" y="2358235"/>
            <a:ext cx="288927" cy="16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73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RA – Iteration 2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</a:t>
                  </a: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0.85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0.7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1.8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1.5</a:t>
                  </a: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4"/>
            <a:ext cx="386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0.8 + 0.85 = 1.65</a:t>
            </a:r>
          </a:p>
        </p:txBody>
      </p:sp>
      <p:cxnSp>
        <p:nvCxnSpPr>
          <p:cNvPr id="62" name="Straight Arrow Connector 61"/>
          <p:cNvCxnSpPr>
            <a:stCxn id="18" idx="3"/>
            <a:endCxn id="13" idx="1"/>
          </p:cNvCxnSpPr>
          <p:nvPr/>
        </p:nvCxnSpPr>
        <p:spPr>
          <a:xfrm>
            <a:off x="2940920" y="2934497"/>
            <a:ext cx="288926" cy="57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6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RA – Iteration 3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</a:t>
                  </a: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0.85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0.7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1.8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1.5</a:t>
                  </a: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3"/>
            <a:ext cx="38664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0.75 + 0.7 = 1.45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1.45 &lt; 1.5, therefore terminate</a:t>
            </a:r>
          </a:p>
        </p:txBody>
      </p:sp>
      <p:cxnSp>
        <p:nvCxnSpPr>
          <p:cNvPr id="62" name="Straight Arrow Connector 61"/>
          <p:cNvCxnSpPr>
            <a:stCxn id="19" idx="3"/>
            <a:endCxn id="14" idx="1"/>
          </p:cNvCxnSpPr>
          <p:nvPr/>
        </p:nvCxnSpPr>
        <p:spPr>
          <a:xfrm>
            <a:off x="2940920" y="3510760"/>
            <a:ext cx="288926" cy="180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32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NRA – Iteration 1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3"/>
            <a:ext cx="386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0.95 + 0.9 = 1.85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8700372" y="2621548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1.85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700372" y="3197811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1.85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700372" y="377407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endParaRPr lang="nl-NL">
              <a:latin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700372" y="433922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endParaRPr lang="nl-NL">
              <a:latin typeface="Arial" panose="020B0604020202020204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700372" y="1977022"/>
            <a:ext cx="11509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12619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66E5-A9E4-6649-8823-ED53591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4" name="Content Placeholder 3" descr="C:\Users\croft\Desktop\chap2-1.tif">
            <a:extLst>
              <a:ext uri="{FF2B5EF4-FFF2-40B4-BE49-F238E27FC236}">
                <a16:creationId xmlns:a16="http://schemas.microsoft.com/office/drawing/2014/main" id="{E9C9C2B5-234D-1B4E-9893-CA24C1A92F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121694"/>
            <a:ext cx="7658100" cy="375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813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NRA – Iteration 2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</a:t>
                  </a: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0.85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1.8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3"/>
            <a:ext cx="386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0.8 + 0.85 = 1.65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8700372" y="2621548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1.8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700372" y="3197811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1.7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700372" y="377407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1.65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700372" y="433922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endParaRPr lang="nl-NL">
              <a:latin typeface="Arial" panose="020B0604020202020204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700372" y="1977022"/>
            <a:ext cx="11509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397513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16957" y="3762378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(e, 0.2)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29846" y="375383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(d, 0.5)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with NRA – Iteration 3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6957" y="1690689"/>
            <a:ext cx="2736852" cy="3908426"/>
            <a:chOff x="567" y="968"/>
            <a:chExt cx="1724" cy="246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(a, 0.95)</a:t>
                  </a:r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0.8)</a:t>
                  </a: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(c, 0.75)</a:t>
                  </a: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(d, 0.1)</a:t>
                  </a:r>
                </a:p>
              </p:txBody>
            </p:sp>
          </p:grp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</a:rPr>
                <a:t>L</a:t>
              </a:r>
              <a:r>
                <a:rPr lang="en-US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(e, 0.9)</a:t>
                  </a: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(a, 0.85)</a:t>
                  </a: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latin typeface="Arial" panose="020B0604020202020204" pitchFamily="34" charset="0"/>
                    </a:rPr>
                    <a:t>(b, 0.7)</a:t>
                  </a: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(c, 0.2)</a:t>
                  </a:r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43" y="2818"/>
                <a:ext cx="771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en-US" b="1" dirty="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172947" y="1977023"/>
            <a:ext cx="3527425" cy="2938463"/>
            <a:chOff x="3017" y="1760"/>
            <a:chExt cx="2222" cy="1851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nl-NL" dirty="0">
                        <a:latin typeface="Arial" panose="020B0604020202020204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51" name="Group 50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Arial" panose="020B0604020202020204" pitchFamily="34" charset="0"/>
                      </a:rPr>
                      <a:t> c</a:t>
                    </a:r>
                  </a:p>
                </p:txBody>
              </p:sp>
            </p:grpSp>
          </p:grp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Doc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0.95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</a:t>
                  </a:r>
                </a:p>
              </p:txBody>
            </p:sp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0.75</a:t>
                  </a:r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0.85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0.9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0.7</a:t>
                  </a: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1.8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nl-NL" dirty="0">
                      <a:latin typeface="Arial" panose="020B0604020202020204" pitchFamily="34" charset="0"/>
                    </a:rPr>
                    <a:t>1.5</a:t>
                  </a: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" panose="020B0604020202020204" pitchFamily="34" charset="0"/>
                  </a:rPr>
                  <a:t>Score</a:t>
                </a:r>
              </a:p>
            </p:txBody>
          </p:sp>
        </p:grpSp>
      </p:grpSp>
      <p:sp>
        <p:nvSpPr>
          <p:cNvPr id="60" name="Text Box 70"/>
          <p:cNvSpPr txBox="1">
            <a:spLocks noChangeArrowheads="1"/>
          </p:cNvSpPr>
          <p:nvPr/>
        </p:nvSpPr>
        <p:spPr bwMode="auto">
          <a:xfrm>
            <a:off x="4955459" y="5269603"/>
            <a:ext cx="38664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Threshold = 0.75 + 0.7 = 1.45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1.45 &lt; 1.5, therefore terminate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8700372" y="2621548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1.8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700372" y="3197811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1.65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700372" y="377407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1.5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700372" y="4339223"/>
            <a:ext cx="115093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latin typeface="Arial" panose="020B0604020202020204" pitchFamily="34" charset="0"/>
              </a:rPr>
              <a:t>1.45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700372" y="1977022"/>
            <a:ext cx="11509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</a:rPr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918838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Fagin’s Algorithm – </a:t>
            </a:r>
            <a:r>
              <a:rPr lang="en-US" b="1" dirty="0"/>
              <a:t>Discussion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Fagin’s Algorithm is similar to TA with NRA, but:</a:t>
                </a:r>
              </a:p>
              <a:p>
                <a:pPr lvl="1"/>
                <a:r>
                  <a:rPr lang="en-US" dirty="0"/>
                  <a:t>Read lists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have read a value for all terms</a:t>
                </a:r>
              </a:p>
              <a:p>
                <a:pPr lvl="1"/>
                <a:r>
                  <a:rPr lang="en-US" dirty="0"/>
                  <a:t>Use random access to compute the missing terms</a:t>
                </a:r>
              </a:p>
              <a:p>
                <a:pPr lvl="1"/>
                <a:r>
                  <a:rPr lang="en-US" dirty="0"/>
                  <a:t>Return the top-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</a:t>
                </a:r>
              </a:p>
              <a:p>
                <a:r>
                  <a:rPr lang="en-US" dirty="0"/>
                  <a:t>Pros and Cons?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721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Fagin’s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Fagin’s Algorithm is similar to TA with NRA, but:</a:t>
                </a:r>
              </a:p>
              <a:p>
                <a:pPr lvl="1"/>
                <a:r>
                  <a:rPr lang="en-US" dirty="0"/>
                  <a:t>Read lists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have read a value for all terms</a:t>
                </a:r>
              </a:p>
              <a:p>
                <a:pPr lvl="1"/>
                <a:r>
                  <a:rPr lang="en-US" dirty="0"/>
                  <a:t>Use random access to compute the missing terms</a:t>
                </a:r>
              </a:p>
              <a:p>
                <a:pPr lvl="1"/>
                <a:r>
                  <a:rPr lang="en-US" dirty="0"/>
                  <a:t>Return the top-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</a:t>
                </a:r>
              </a:p>
              <a:p>
                <a:r>
                  <a:rPr lang="en-US" dirty="0"/>
                  <a:t>Pros and Cons?</a:t>
                </a:r>
              </a:p>
              <a:p>
                <a:pPr lvl="1"/>
                <a:r>
                  <a:rPr lang="en-US" dirty="0"/>
                  <a:t>TA accesses less objects than FA</a:t>
                </a:r>
              </a:p>
              <a:p>
                <a:pPr lvl="1"/>
                <a:r>
                  <a:rPr lang="en-US" dirty="0"/>
                  <a:t>TA stops at least as early as FA</a:t>
                </a:r>
              </a:p>
              <a:p>
                <a:pPr lvl="1"/>
                <a:r>
                  <a:rPr lang="en-US" dirty="0"/>
                  <a:t>TA performs more random accesses</a:t>
                </a:r>
              </a:p>
              <a:p>
                <a:pPr lvl="1"/>
                <a:r>
                  <a:rPr lang="en-US" dirty="0"/>
                  <a:t>FA uses unbounded buffer space</a:t>
                </a:r>
              </a:p>
              <a:p>
                <a:pPr lvl="1"/>
                <a:r>
                  <a:rPr lang="en-US" dirty="0"/>
                  <a:t>FA only performs random access at the 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8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6D4-36C9-4260-926D-A6F45D7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834E-1229-4E8C-AF51-0CD85533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High level discussion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overview of IR and Search Engines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User Interaction</a:t>
            </a:r>
          </a:p>
          <a:p>
            <a:r>
              <a:rPr lang="en-US" dirty="0">
                <a:solidFill>
                  <a:schemeClr val="bg2"/>
                </a:solidFill>
              </a:rPr>
              <a:t>Exercises covering the following topics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Inverted Indexes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Retrieval Models: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Boolean retrieval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Vector Space Models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Language Models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Evaluation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BM25 Review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PageRank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Query Execution</a:t>
            </a:r>
          </a:p>
          <a:p>
            <a:pPr lvl="1"/>
            <a:r>
              <a:rPr lang="en-US" b="1" dirty="0"/>
              <a:t>MapReduce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22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CCF-F4D7-45F8-8D49-100B1BA8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A3CF-ADB2-4194-AE19-32746FBF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Capabilities/limitations of MapReduce</a:t>
            </a:r>
          </a:p>
          <a:p>
            <a:pPr lvl="1"/>
            <a:r>
              <a:rPr lang="en-US" dirty="0"/>
              <a:t>Can MapReduce handle all types of jobs?</a:t>
            </a:r>
          </a:p>
          <a:p>
            <a:r>
              <a:rPr lang="en-US" dirty="0"/>
              <a:t>Output of MapReduce?</a:t>
            </a:r>
          </a:p>
          <a:p>
            <a:pPr lvl="1"/>
            <a:r>
              <a:rPr lang="en-US" dirty="0"/>
              <a:t>Example: Term frequency, unique terms, etc.</a:t>
            </a:r>
          </a:p>
          <a:p>
            <a:r>
              <a:rPr lang="en-US" dirty="0"/>
              <a:t>What is Mapper and Reducer</a:t>
            </a:r>
          </a:p>
          <a:p>
            <a:r>
              <a:rPr lang="en-US" dirty="0"/>
              <a:t>Relationship among the number of Mappers/Reducers, the number of clusters, and the number of inputs/outputs</a:t>
            </a:r>
          </a:p>
          <a:p>
            <a:r>
              <a:rPr lang="en-US" dirty="0"/>
              <a:t>Design question: in memory processing (e.g., HashMap) </a:t>
            </a:r>
            <a:r>
              <a:rPr lang="en-US" dirty="0" err="1"/>
              <a:t>v.s</a:t>
            </a:r>
            <a:r>
              <a:rPr lang="en-US" dirty="0"/>
              <a:t>. multiple rounds of MapReduce</a:t>
            </a:r>
          </a:p>
          <a:p>
            <a:r>
              <a:rPr lang="en-US" dirty="0"/>
              <a:t>Understand the </a:t>
            </a:r>
            <a:r>
              <a:rPr lang="en-US" dirty="0" err="1"/>
              <a:t>WordCounter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8923E-FD14-4E81-8486-6E8BBF0B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207" y="1020981"/>
            <a:ext cx="3341592" cy="2870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91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40AE-6B20-4140-AB6E-1AAB5FC3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– </a:t>
            </a:r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CCCC-0E78-45F9-A20F-5043C276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i="1" dirty="0"/>
              <a:t>Document </a:t>
            </a:r>
            <a:r>
              <a:rPr lang="en-US" dirty="0"/>
              <a:t>with two fields: </a:t>
            </a:r>
            <a:r>
              <a:rPr lang="en-US" i="1" dirty="0"/>
              <a:t>title </a:t>
            </a:r>
            <a:r>
              <a:rPr lang="en-US" dirty="0"/>
              <a:t>and </a:t>
            </a:r>
            <a:r>
              <a:rPr lang="en-US" i="1" dirty="0"/>
              <a:t>body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Four postings:</a:t>
            </a:r>
          </a:p>
          <a:p>
            <a:pPr lvl="2"/>
            <a:r>
              <a:rPr lang="en-US" dirty="0"/>
              <a:t>Title and body term frequencies</a:t>
            </a:r>
          </a:p>
          <a:p>
            <a:pPr lvl="2"/>
            <a:r>
              <a:rPr lang="en-US" dirty="0"/>
              <a:t>Title and body term positions</a:t>
            </a:r>
          </a:p>
        </p:txBody>
      </p:sp>
    </p:spTree>
    <p:extLst>
      <p:ext uri="{BB962C8B-B14F-4D97-AF65-F5344CB8AC3E}">
        <p14:creationId xmlns:p14="http://schemas.microsoft.com/office/powerpoint/2010/main" val="2952292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F54-3FCD-4146-A757-CDC51520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61E5-0386-4BA9-A6C9-DF002146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P_tmp.png">
            <a:extLst>
              <a:ext uri="{FF2B5EF4-FFF2-40B4-BE49-F238E27FC236}">
                <a16:creationId xmlns:a16="http://schemas.microsoft.com/office/drawing/2014/main" id="{29C459AF-65FE-43FA-ADEC-8A8046DB94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9042" y="1537918"/>
            <a:ext cx="4352307" cy="2809357"/>
          </a:xfrm>
          <a:prstGeom prst="rect">
            <a:avLst/>
          </a:prstGeom>
        </p:spPr>
      </p:pic>
      <p:pic>
        <p:nvPicPr>
          <p:cNvPr id="5" name="Picture 4" descr="TP_tmp.png">
            <a:extLst>
              <a:ext uri="{FF2B5EF4-FFF2-40B4-BE49-F238E27FC236}">
                <a16:creationId xmlns:a16="http://schemas.microsoft.com/office/drawing/2014/main" id="{68A7C367-CB30-4B99-A00D-7C41CD5771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09999" y="4666712"/>
            <a:ext cx="4589473" cy="16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07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34B8-7FA7-4A85-A48C-895FE4D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idf</a:t>
            </a:r>
            <a:r>
              <a:rPr lang="en-US" dirty="0"/>
              <a:t> Using Combiners – </a:t>
            </a:r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4B60-FBF1-4BEA-86E4-5031F02E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term count examples emit “1” for each term</a:t>
            </a:r>
          </a:p>
          <a:p>
            <a:pPr lvl="1"/>
            <a:r>
              <a:rPr lang="en-US" dirty="0"/>
              <a:t>Disadvantage?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1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B8D5-4636-419C-8AA4-C5367954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idf</a:t>
            </a:r>
            <a:r>
              <a:rPr lang="en-US" dirty="0"/>
              <a:t> Using Combiners – </a:t>
            </a:r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9AE-2F44-4D99-85C5-54771C01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term count examples emit “1” for each term</a:t>
            </a:r>
          </a:p>
          <a:p>
            <a:pPr lvl="1"/>
            <a:r>
              <a:rPr lang="en-US" b="1" dirty="0"/>
              <a:t>Inefficient:</a:t>
            </a:r>
            <a:r>
              <a:rPr lang="en-US" dirty="0"/>
              <a:t> high amount of dummy counters</a:t>
            </a:r>
          </a:p>
          <a:p>
            <a:pPr lvl="1"/>
            <a:r>
              <a:rPr lang="en-US" dirty="0"/>
              <a:t>i.e. unnecessary disk reads during reducer phase</a:t>
            </a:r>
          </a:p>
          <a:p>
            <a:r>
              <a:rPr lang="en-US" dirty="0"/>
              <a:t>Mappers could use an associative array to sum all terms in each document 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DB3C-62DA-B64C-B86F-D1F46922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– </a:t>
            </a:r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70B6-E81E-294D-B3BF-F447E78C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 Acquisition</a:t>
            </a:r>
          </a:p>
          <a:p>
            <a:pPr lvl="1"/>
            <a:r>
              <a:rPr lang="en-US" dirty="0"/>
              <a:t>Coverage &amp; Freshness</a:t>
            </a:r>
          </a:p>
          <a:p>
            <a:pPr lvl="1"/>
            <a:r>
              <a:rPr lang="en-US" dirty="0"/>
              <a:t>Crawlers, Web vs File System vs Feeds</a:t>
            </a:r>
          </a:p>
          <a:p>
            <a:pPr lvl="1"/>
            <a:r>
              <a:rPr lang="en-US" dirty="0"/>
              <a:t>Document Conversion and Storage</a:t>
            </a:r>
          </a:p>
          <a:p>
            <a:r>
              <a:rPr lang="en-US" dirty="0"/>
              <a:t>Text Transformation</a:t>
            </a:r>
          </a:p>
          <a:p>
            <a:pPr lvl="1"/>
            <a:r>
              <a:rPr lang="en-US" dirty="0"/>
              <a:t>Parsing, Tokenization, Stopping, Stemming &amp; Markup</a:t>
            </a:r>
          </a:p>
          <a:p>
            <a:pPr lvl="1"/>
            <a:r>
              <a:rPr lang="en-US" dirty="0"/>
              <a:t>Information Extraction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Index Creation</a:t>
            </a:r>
          </a:p>
          <a:p>
            <a:pPr lvl="1"/>
            <a:r>
              <a:rPr lang="en-US" dirty="0"/>
              <a:t>Document Statistics</a:t>
            </a:r>
          </a:p>
          <a:p>
            <a:pPr lvl="1"/>
            <a:r>
              <a:rPr lang="en-US" dirty="0"/>
              <a:t>Weighting</a:t>
            </a:r>
          </a:p>
          <a:p>
            <a:pPr lvl="1"/>
            <a:r>
              <a:rPr lang="en-US" dirty="0"/>
              <a:t>Inversion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11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2880-E87A-47DD-AC68-2F189CCF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idf</a:t>
            </a:r>
            <a:r>
              <a:rPr lang="en-US" dirty="0"/>
              <a:t> Using Combiners – </a:t>
            </a:r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E796-F10F-4275-AFED-C54F828C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term count examples emit “1” for each term</a:t>
            </a:r>
          </a:p>
          <a:p>
            <a:pPr lvl="1"/>
            <a:r>
              <a:rPr lang="en-US" b="1" dirty="0"/>
              <a:t>Inefficient:</a:t>
            </a:r>
            <a:r>
              <a:rPr lang="en-US" dirty="0"/>
              <a:t> high amount of dummy counters</a:t>
            </a:r>
          </a:p>
          <a:p>
            <a:pPr lvl="1"/>
            <a:r>
              <a:rPr lang="en-US" dirty="0"/>
              <a:t>i.e. unnecessary disk reads during reducer phase</a:t>
            </a:r>
          </a:p>
          <a:p>
            <a:r>
              <a:rPr lang="en-US" dirty="0"/>
              <a:t>Mappers could use an associative array to sum all terms in each document processed</a:t>
            </a:r>
          </a:p>
          <a:p>
            <a:pPr lvl="1"/>
            <a:r>
              <a:rPr lang="en-US" b="1" dirty="0"/>
              <a:t>Careful!</a:t>
            </a:r>
            <a:r>
              <a:rPr lang="en-US" dirty="0"/>
              <a:t> Dynamic memory allocation may cause out of memory errors.</a:t>
            </a:r>
          </a:p>
          <a:p>
            <a:r>
              <a:rPr lang="en-US" dirty="0"/>
              <a:t>Alternative?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2880-E87A-47DD-AC68-2F189CCF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idf</a:t>
            </a:r>
            <a:r>
              <a:rPr lang="en-US" dirty="0"/>
              <a:t> Using Combiners – </a:t>
            </a:r>
            <a:r>
              <a:rPr lang="en-US" b="1" dirty="0"/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E796-F10F-4275-AFED-C54F828C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term count examples emit “1” for each term</a:t>
            </a:r>
          </a:p>
          <a:p>
            <a:pPr lvl="1"/>
            <a:r>
              <a:rPr lang="en-US" b="1" dirty="0"/>
              <a:t>Inefficient:</a:t>
            </a:r>
            <a:r>
              <a:rPr lang="en-US" dirty="0"/>
              <a:t> high amount of dummy counters</a:t>
            </a:r>
          </a:p>
          <a:p>
            <a:pPr lvl="1"/>
            <a:r>
              <a:rPr lang="en-US" dirty="0"/>
              <a:t>i.e. unnecessary disk reads during reducer phase</a:t>
            </a:r>
          </a:p>
          <a:p>
            <a:r>
              <a:rPr lang="en-US" dirty="0"/>
              <a:t>Mappers could use an associative array to sum all terms in each document processed</a:t>
            </a:r>
          </a:p>
          <a:p>
            <a:pPr lvl="1"/>
            <a:r>
              <a:rPr lang="en-US" b="1" dirty="0"/>
              <a:t>Careful!</a:t>
            </a:r>
            <a:r>
              <a:rPr lang="en-US" dirty="0"/>
              <a:t> Dynamic memory allocation may cause out of memory errors.</a:t>
            </a:r>
          </a:p>
          <a:p>
            <a:r>
              <a:rPr lang="en-US" dirty="0"/>
              <a:t>Most efficient:</a:t>
            </a:r>
          </a:p>
          <a:p>
            <a:pPr lvl="1"/>
            <a:r>
              <a:rPr lang="en-US" dirty="0"/>
              <a:t>Mappers emit “1” for each term, combiners then sum the dummy counters before reduce phase</a:t>
            </a:r>
          </a:p>
          <a:p>
            <a:pPr lvl="1"/>
            <a:r>
              <a:rPr lang="en-US" dirty="0"/>
              <a:t>No dynamic memory allocation</a:t>
            </a:r>
          </a:p>
          <a:p>
            <a:pPr lvl="1"/>
            <a:r>
              <a:rPr lang="en-US" dirty="0"/>
              <a:t>Reduces amount of disk 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1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FD7F-78B0-4254-B7AE-359CD9C7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in Common – </a:t>
            </a:r>
            <a:r>
              <a:rPr lang="en-US" b="1" dirty="0"/>
              <a:t>Exercise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491C-1A46-4D99-9EC2-54B2D141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List of friends for each user</a:t>
            </a:r>
          </a:p>
          <a:p>
            <a:r>
              <a:rPr lang="en-US" dirty="0"/>
              <a:t>Output: Friends in common for each pair of users (that are already friends)</a:t>
            </a:r>
          </a:p>
          <a:p>
            <a:r>
              <a:rPr lang="en-US" dirty="0"/>
              <a:t>Assume friendships are bidirectional</a:t>
            </a:r>
          </a:p>
          <a:p>
            <a:pPr lvl="1"/>
            <a:r>
              <a:rPr lang="en-US" dirty="0"/>
              <a:t>i.e. Facebook friendships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805B0-514B-4360-B70E-E2861DBE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10" y="4290572"/>
            <a:ext cx="2103274" cy="20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5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3433-5BE8-45BD-BDA7-4F4D993F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in Common –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70F1-8CB0-403C-8B14-CB814EFF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record A -&gt; B C D</a:t>
            </a:r>
          </a:p>
          <a:p>
            <a:pPr lvl="1"/>
            <a:r>
              <a:rPr lang="en-US" dirty="0"/>
              <a:t>Emit friendship pair with list of friends</a:t>
            </a:r>
          </a:p>
          <a:p>
            <a:pPr lvl="2"/>
            <a:r>
              <a:rPr lang="en-US" dirty="0"/>
              <a:t>E.g., &lt;(AB), (B C D)&gt;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Friendship relations are keys</a:t>
            </a:r>
          </a:p>
          <a:p>
            <a:pPr lvl="1"/>
            <a:r>
              <a:rPr lang="en-US" dirty="0"/>
              <a:t>All friends of the persons in the key are the value</a:t>
            </a:r>
          </a:p>
          <a:p>
            <a:r>
              <a:rPr lang="en-US" b="1" dirty="0"/>
              <a:t>Important!</a:t>
            </a:r>
            <a:r>
              <a:rPr lang="en-US" dirty="0"/>
              <a:t> Keys must remain in order</a:t>
            </a:r>
          </a:p>
          <a:p>
            <a:pPr lvl="1"/>
            <a:r>
              <a:rPr lang="en-US" dirty="0"/>
              <a:t>B -&gt; A C D E emits &lt;(AB), (A C D E)&gt;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3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76A6-1946-45A3-A6E3-734962E8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in Common – Reducer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12E-EA4D-4F32-A032-D15A741C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 the list of values from each key-value pair</a:t>
            </a:r>
          </a:p>
          <a:p>
            <a:r>
              <a:rPr lang="en-US" dirty="0"/>
              <a:t>Each friendship shares the same key</a:t>
            </a:r>
          </a:p>
          <a:p>
            <a:pPr lvl="1"/>
            <a:r>
              <a:rPr lang="en-US" dirty="0"/>
              <a:t>Therefore the intersection will produce friends in common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53E5C-7934-48B6-A69F-85A2AB44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26" y="3678750"/>
            <a:ext cx="2509371" cy="2411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00435-B5D1-4A4D-8148-09A14289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24" y="3302810"/>
            <a:ext cx="2421236" cy="31900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3D51386-EC43-45DD-BFC0-0F91FEE29CEE}"/>
              </a:ext>
            </a:extLst>
          </p:cNvPr>
          <p:cNvSpPr/>
          <p:nvPr/>
        </p:nvSpPr>
        <p:spPr>
          <a:xfrm>
            <a:off x="5051205" y="4477110"/>
            <a:ext cx="1402604" cy="37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9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B7C1-9E67-46AE-921F-A1999B03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2F2A-5E85-484B-8426-3D98F38C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Ilya </a:t>
            </a:r>
            <a:r>
              <a:rPr lang="en-US" dirty="0" err="1"/>
              <a:t>Katsov’s</a:t>
            </a:r>
            <a:r>
              <a:rPr lang="en-US" dirty="0"/>
              <a:t> blog on MapReduce Patterns, Algorithms, and Use Cases</a:t>
            </a:r>
          </a:p>
          <a:p>
            <a:pPr lvl="1"/>
            <a:r>
              <a:rPr lang="en-US" dirty="0">
                <a:hlinkClick r:id="rId2"/>
              </a:rPr>
              <a:t>http://highlyscalable.wordpress.com/2012/02/01/mapreduce-patterns/</a:t>
            </a:r>
            <a:r>
              <a:rPr lang="en-US" dirty="0"/>
              <a:t> </a:t>
            </a:r>
          </a:p>
          <a:p>
            <a:r>
              <a:rPr lang="en-US" dirty="0"/>
              <a:t>Steve </a:t>
            </a:r>
            <a:r>
              <a:rPr lang="en-US" dirty="0" err="1"/>
              <a:t>Krenzel’s</a:t>
            </a:r>
            <a:r>
              <a:rPr lang="en-US" dirty="0"/>
              <a:t> blog on finding friends of friends</a:t>
            </a:r>
          </a:p>
          <a:p>
            <a:pPr lvl="1"/>
            <a:r>
              <a:rPr lang="en-US" dirty="0">
                <a:hlinkClick r:id="rId3"/>
              </a:rPr>
              <a:t>http://stevekrenzel.com/finding-friends-with-mapreduce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E077-C3E2-0848-922D-BA3595F5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pic>
        <p:nvPicPr>
          <p:cNvPr id="4" name="Content Placeholder 3" descr="C:\Users\croft\Desktop\chap2-2.tif">
            <a:extLst>
              <a:ext uri="{FF2B5EF4-FFF2-40B4-BE49-F238E27FC236}">
                <a16:creationId xmlns:a16="http://schemas.microsoft.com/office/drawing/2014/main" id="{35CA17AF-FD24-B441-AB0A-6C54D2A77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7750" y="1912144"/>
            <a:ext cx="7556500" cy="4178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058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D75E-AE83-C443-BA6A-72D5DE5B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– </a:t>
            </a:r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3DB6-E100-EC4F-8E24-767F08D9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Query Input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Semantics</a:t>
            </a:r>
          </a:p>
          <a:p>
            <a:r>
              <a:rPr lang="en-US" dirty="0"/>
              <a:t>Transformation</a:t>
            </a:r>
          </a:p>
          <a:p>
            <a:pPr lvl="1"/>
            <a:r>
              <a:rPr lang="en-US" dirty="0"/>
              <a:t>Techniques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Ranking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Logging, Ranking,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9792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53D-53B4-6E41-8D48-715AEEA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4B8-C1C2-DB40-84D9-E70D6A21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High level discussion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overview of IR and Search Engines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User Interaction</a:t>
            </a:r>
          </a:p>
          <a:p>
            <a:r>
              <a:rPr lang="en-US" dirty="0">
                <a:solidFill>
                  <a:schemeClr val="bg2"/>
                </a:solidFill>
              </a:rPr>
              <a:t>Exercises covering the following topics</a:t>
            </a:r>
          </a:p>
          <a:p>
            <a:pPr lvl="1"/>
            <a:r>
              <a:rPr lang="en-US" b="1" dirty="0"/>
              <a:t>Inverted Indexes</a:t>
            </a:r>
          </a:p>
          <a:p>
            <a:pPr lvl="1"/>
            <a:r>
              <a:rPr lang="en-US" dirty="0"/>
              <a:t>Retrieval Models:</a:t>
            </a:r>
          </a:p>
          <a:p>
            <a:pPr lvl="2"/>
            <a:r>
              <a:rPr lang="en-US" dirty="0"/>
              <a:t>Boolean retrieval</a:t>
            </a:r>
          </a:p>
          <a:p>
            <a:pPr lvl="2"/>
            <a:r>
              <a:rPr lang="en-US" dirty="0"/>
              <a:t>Vector Space Models</a:t>
            </a:r>
          </a:p>
          <a:p>
            <a:pPr lvl="2"/>
            <a:r>
              <a:rPr lang="en-US" dirty="0"/>
              <a:t>Language Models</a:t>
            </a:r>
          </a:p>
          <a:p>
            <a:pPr lvl="2"/>
            <a:r>
              <a:rPr lang="en-US" dirty="0"/>
              <a:t>Evaluation</a:t>
            </a:r>
          </a:p>
          <a:p>
            <a:pPr lvl="2"/>
            <a:r>
              <a:rPr lang="en-US" dirty="0"/>
              <a:t>BM25 Review</a:t>
            </a:r>
          </a:p>
          <a:p>
            <a:pPr lvl="2"/>
            <a:r>
              <a:rPr lang="en-US" dirty="0"/>
              <a:t>PageRank</a:t>
            </a:r>
          </a:p>
          <a:p>
            <a:pPr lvl="1"/>
            <a:r>
              <a:rPr lang="en-US" dirty="0"/>
              <a:t>Query Execution</a:t>
            </a:r>
          </a:p>
          <a:p>
            <a:pPr lvl="1"/>
            <a:r>
              <a:rPr lang="en-US" dirty="0"/>
              <a:t>MapReduce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2FB8-9571-C541-869C-C65F7A8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FDDA-66F6-9C4A-9EB7-23582B93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Each posting has document id and other information(</a:t>
            </a:r>
            <a:r>
              <a:rPr lang="en-US" i="1" dirty="0" err="1"/>
              <a:t>tf</a:t>
            </a:r>
            <a:r>
              <a:rPr lang="en-US" dirty="0"/>
              <a:t>, time, position etc.),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Exercise</a:t>
            </a:r>
            <a:r>
              <a:rPr lang="en-US" dirty="0"/>
              <a:t>: construct the inverted index for the example documents. Presented in the form of </a:t>
            </a:r>
            <a:r>
              <a:rPr lang="en-US" dirty="0" err="1">
                <a:solidFill>
                  <a:srgbClr val="FF0000"/>
                </a:solidFill>
              </a:rPr>
              <a:t>doc_id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tf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Documents:</a:t>
            </a:r>
          </a:p>
          <a:p>
            <a:pPr marL="0" indent="0">
              <a:buNone/>
            </a:pPr>
            <a:r>
              <a:rPr lang="en-US" dirty="0"/>
              <a:t>d1: “New York times” </a:t>
            </a:r>
          </a:p>
          <a:p>
            <a:pPr marL="0" indent="0">
              <a:buNone/>
            </a:pPr>
            <a:r>
              <a:rPr lang="en-US" dirty="0"/>
              <a:t>d2: “New York post” </a:t>
            </a:r>
          </a:p>
          <a:p>
            <a:pPr marL="0" indent="0">
              <a:buNone/>
            </a:pPr>
            <a:r>
              <a:rPr lang="en-US" dirty="0"/>
              <a:t>d3: “Los Angeles times”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59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document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51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323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2900</Words>
  <Application>Microsoft Macintosh PowerPoint</Application>
  <PresentationFormat>Widescreen</PresentationFormat>
  <Paragraphs>734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CS242 Midterm Review</vt:lpstr>
      <vt:lpstr>Agenda</vt:lpstr>
      <vt:lpstr>An Overview of IR – Discussion</vt:lpstr>
      <vt:lpstr>Indexing</vt:lpstr>
      <vt:lpstr>Indexing – Discussion</vt:lpstr>
      <vt:lpstr>User Interaction</vt:lpstr>
      <vt:lpstr>User Interaction – Discussion</vt:lpstr>
      <vt:lpstr>Agenda</vt:lpstr>
      <vt:lpstr>Inverted Index</vt:lpstr>
      <vt:lpstr>Inverted Index</vt:lpstr>
      <vt:lpstr>Agenda</vt:lpstr>
      <vt:lpstr>Boolean Retrieval – Exercise</vt:lpstr>
      <vt:lpstr>Vector Space Model</vt:lpstr>
      <vt:lpstr>idf</vt:lpstr>
      <vt:lpstr>tf-idf Weighting</vt:lpstr>
      <vt:lpstr>Vector Space Model – Exercise</vt:lpstr>
      <vt:lpstr>Language Models</vt:lpstr>
      <vt:lpstr>Language Model – Q given D</vt:lpstr>
      <vt:lpstr>Language Model – Exercise</vt:lpstr>
      <vt:lpstr>Ranking Evaluation</vt:lpstr>
      <vt:lpstr>Evaluation – Exercise</vt:lpstr>
      <vt:lpstr>Evaluation – Exercise</vt:lpstr>
      <vt:lpstr>Evaluation – Exercise</vt:lpstr>
      <vt:lpstr>Evaluation – Exercise</vt:lpstr>
      <vt:lpstr>BM25 – Review</vt:lpstr>
      <vt:lpstr>BM25</vt:lpstr>
      <vt:lpstr>PageRank Calculation</vt:lpstr>
      <vt:lpstr>PageRank – Exercise</vt:lpstr>
      <vt:lpstr>PageRank – Exercise</vt:lpstr>
      <vt:lpstr>PageRank – Exercise</vt:lpstr>
      <vt:lpstr>Agenda</vt:lpstr>
      <vt:lpstr>Query Processing – Discussion </vt:lpstr>
      <vt:lpstr>Document-At-A-Time</vt:lpstr>
      <vt:lpstr>Term-At-A-Time</vt:lpstr>
      <vt:lpstr>Threshold Algorithm</vt:lpstr>
      <vt:lpstr>TA with RA – Iteration 1</vt:lpstr>
      <vt:lpstr>TA with RA – Iteration 2</vt:lpstr>
      <vt:lpstr>TA with RA – Iteration 3</vt:lpstr>
      <vt:lpstr>TA with NRA – Iteration 1</vt:lpstr>
      <vt:lpstr>TA with NRA – Iteration 2</vt:lpstr>
      <vt:lpstr>TA with NRA – Iteration 3</vt:lpstr>
      <vt:lpstr>Fagin’s Algorithm – Discussion </vt:lpstr>
      <vt:lpstr>Fagin’s Algorithm</vt:lpstr>
      <vt:lpstr>Agenda</vt:lpstr>
      <vt:lpstr>MapReduce</vt:lpstr>
      <vt:lpstr>MapReduce – Exercise</vt:lpstr>
      <vt:lpstr>A partial solution</vt:lpstr>
      <vt:lpstr>idf Using Combiners – Discussion </vt:lpstr>
      <vt:lpstr>idf Using Combiners – Discussion </vt:lpstr>
      <vt:lpstr>idf Using Combiners – Discussion </vt:lpstr>
      <vt:lpstr>idf Using Combiners – Discussion </vt:lpstr>
      <vt:lpstr>Friends in Common – Exercise </vt:lpstr>
      <vt:lpstr>Friends in Common – Mapper</vt:lpstr>
      <vt:lpstr>Friends in Common – Reducer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CS242 Midterm Review</dc:title>
  <dc:creator>Qizhong Mao</dc:creator>
  <cp:lastModifiedBy>Muhammad Shihab Rashid</cp:lastModifiedBy>
  <cp:revision>38</cp:revision>
  <dcterms:created xsi:type="dcterms:W3CDTF">2019-02-15T05:25:57Z</dcterms:created>
  <dcterms:modified xsi:type="dcterms:W3CDTF">2023-02-27T09:04:47Z</dcterms:modified>
</cp:coreProperties>
</file>