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1"/>
  </p:notesMasterIdLst>
  <p:sldIdLst>
    <p:sldId id="256" r:id="rId2"/>
    <p:sldId id="440" r:id="rId3"/>
    <p:sldId id="258" r:id="rId4"/>
    <p:sldId id="270" r:id="rId5"/>
    <p:sldId id="271" r:id="rId6"/>
    <p:sldId id="273" r:id="rId7"/>
    <p:sldId id="274" r:id="rId8"/>
    <p:sldId id="276" r:id="rId9"/>
    <p:sldId id="275" r:id="rId10"/>
    <p:sldId id="279" r:id="rId11"/>
    <p:sldId id="278" r:id="rId12"/>
    <p:sldId id="280" r:id="rId13"/>
    <p:sldId id="281" r:id="rId14"/>
    <p:sldId id="283" r:id="rId15"/>
    <p:sldId id="284" r:id="rId16"/>
    <p:sldId id="285" r:id="rId17"/>
    <p:sldId id="286" r:id="rId18"/>
    <p:sldId id="264" r:id="rId19"/>
    <p:sldId id="266" r:id="rId20"/>
    <p:sldId id="267" r:id="rId21"/>
    <p:sldId id="257" r:id="rId22"/>
    <p:sldId id="287" r:id="rId23"/>
    <p:sldId id="446" r:id="rId24"/>
    <p:sldId id="443" r:id="rId25"/>
    <p:sldId id="444" r:id="rId26"/>
    <p:sldId id="445" r:id="rId27"/>
    <p:sldId id="447" r:id="rId28"/>
    <p:sldId id="437" r:id="rId29"/>
    <p:sldId id="438" r:id="rId30"/>
    <p:sldId id="439" r:id="rId31"/>
    <p:sldId id="259" r:id="rId32"/>
    <p:sldId id="260" r:id="rId33"/>
    <p:sldId id="261" r:id="rId34"/>
    <p:sldId id="262" r:id="rId35"/>
    <p:sldId id="442" r:id="rId36"/>
    <p:sldId id="449" r:id="rId37"/>
    <p:sldId id="448" r:id="rId38"/>
    <p:sldId id="441" r:id="rId39"/>
    <p:sldId id="389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elis hristidis" initials="vh" lastIdx="2" clrIdx="0">
    <p:extLst>
      <p:ext uri="{19B8F6BF-5375-455C-9EA6-DF929625EA0E}">
        <p15:presenceInfo xmlns:p15="http://schemas.microsoft.com/office/powerpoint/2012/main" userId="4f311c13892de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87002" autoAdjust="0"/>
  </p:normalViewPr>
  <p:slideViewPr>
    <p:cSldViewPr snapToGrid="0">
      <p:cViewPr>
        <p:scale>
          <a:sx n="87" d="100"/>
          <a:sy n="87" d="100"/>
        </p:scale>
        <p:origin x="653" y="2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06T13:13:28.149" idx="2">
    <p:pos x="457" y="2273"/>
    <p:text>One hot encoding technique is used to encode categorical integer features using a one-hot aka one-of-K scheme.
Suppose you have ‘color’ feature which can take values ‘green’, ‘red’, and ‘blue’. One hot encoding will convert this ‘color’ feature to three features, namely, ‘is_green’, ‘is_red’, and ‘is_blue’ which all are binary.</p:text>
    <p:extLst mod="1"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414-44E9-432B-A548-DD61D5D20C76}" type="datetimeFigureOut">
              <a:rPr lang="en-US"/>
              <a:t>3/5/2023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69103-2D17-4832-98EE-51E176497DD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60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9103-2D17-4832-98EE-51E176497DD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26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Query and passage are processed (embeddings) and passed as inputs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probability of each word being the start-word is calculated by taking a dot product between the final embedding of the word and the start vector, followed by a </a:t>
            </a:r>
            <a:r>
              <a:rPr lang="en-US" dirty="0" err="1"/>
              <a:t>softmax</a:t>
            </a:r>
            <a:r>
              <a:rPr lang="en-US" dirty="0"/>
              <a:t> over all the words.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69103-2D17-4832-98EE-51E176497DD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03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9103-2D17-4832-98EE-51E176497DD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55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9103-2D17-4832-98EE-51E176497D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9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baseline="0" dirty="0"/>
              <a:t> contains input word vectors.</a:t>
            </a:r>
          </a:p>
          <a:p>
            <a:r>
              <a:rPr lang="en-US" baseline="0" dirty="0"/>
              <a:t>W’ contains output word vectors.</a:t>
            </a:r>
          </a:p>
          <a:p>
            <a:endParaRPr lang="en-US" baseline="0" dirty="0"/>
          </a:p>
          <a:p>
            <a:r>
              <a:rPr lang="en-US" baseline="0" dirty="0"/>
              <a:t>We can consider either W or W’ as the word’s representation. Or even take the average.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9103-2D17-4832-98EE-51E176497D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87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9103-2D17-4832-98EE-51E176497DD9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02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9103-2D17-4832-98EE-51E176497DD9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48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9103-2D17-4832-98EE-51E176497DD9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14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9103-2D17-4832-98EE-51E176497DD9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49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69103-2D17-4832-98EE-51E176497DD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7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E799-4E8A-47F3-9304-AA5E01CE764A}" type="datetime1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8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203A-9084-4407-877F-325D279FB043}" type="datetime1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3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67F2-48F3-4C68-9DD3-1498871C893A}" type="datetime1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1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1619-00BE-45FF-A9C4-8E7131A5C648}" type="datetime1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78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F331-1CDC-415C-8321-F206B906B0F6}" type="datetime1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4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CC6E-BD19-4673-8B57-DB366769B079}" type="datetime1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2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685B-4E7F-4ECD-A42D-CC2AF418F995}" type="datetime1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4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FBE3-CC75-4128-8848-B7141242F402}" type="datetime1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7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4812-5A79-41C8-A7AC-DBABC87FFA5B}" type="datetime1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8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216E-3EF1-4B6E-82F9-D136DE4E953C}" type="datetime1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4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23C8-567F-4B6E-A7CF-A57B8C880C10}" type="datetime1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4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0D28F-EC43-407C-AAA2-AA4B8D1041C2}" type="datetime1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3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s224d.stanford.edu/index.html" TargetMode="External"/><Relationship Id="rId7" Type="http://schemas.openxmlformats.org/officeDocument/2006/relationships/hyperlink" Target="https://fasttext.cc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lp.stanford.edu/projects/glove/" TargetMode="External"/><Relationship Id="rId5" Type="http://schemas.openxmlformats.org/officeDocument/2006/relationships/hyperlink" Target="http://mccormickml.com/2016/04/19/word2vec-tutorial-the-skip-gram-model/" TargetMode="External"/><Relationship Id="rId4" Type="http://schemas.openxmlformats.org/officeDocument/2006/relationships/hyperlink" Target="https://ronxin.github.io/wevi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2010.06467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hyperlink" Target="https://github.com/facebookresearch/faiss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hyperlink" Target="https://arxiv.org/pdf/1706.03762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 in 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899" y="3558778"/>
            <a:ext cx="7466202" cy="1241822"/>
          </a:xfrm>
        </p:spPr>
        <p:txBody>
          <a:bodyPr vert="horz" lIns="68580" tIns="34290" rIns="68580" bIns="34290" rtlCol="0" anchor="t">
            <a:normAutofit fontScale="85000" lnSpcReduction="20000"/>
          </a:bodyPr>
          <a:lstStyle/>
          <a:p>
            <a:r>
              <a:rPr lang="en-US" dirty="0"/>
              <a:t>Vagelis Hristidis</a:t>
            </a:r>
          </a:p>
          <a:p>
            <a:r>
              <a:rPr lang="en-US" dirty="0"/>
              <a:t>Prepared with the help of </a:t>
            </a:r>
            <a:r>
              <a:rPr lang="en-US" dirty="0" err="1"/>
              <a:t>Nhat</a:t>
            </a:r>
            <a:r>
              <a:rPr lang="en-US" dirty="0"/>
              <a:t> Le, Shihab Rashid</a:t>
            </a:r>
          </a:p>
          <a:p>
            <a:r>
              <a:rPr lang="en-US"/>
              <a:t>Some </a:t>
            </a:r>
            <a:r>
              <a:rPr lang="en-US" dirty="0"/>
              <a:t>slides are from Richard </a:t>
            </a:r>
            <a:r>
              <a:rPr lang="en-US" dirty="0" err="1"/>
              <a:t>Socher</a:t>
            </a:r>
            <a:r>
              <a:rPr lang="en-US" dirty="0"/>
              <a:t>, </a:t>
            </a:r>
            <a:r>
              <a:rPr lang="en-US" dirty="0">
                <a:solidFill>
                  <a:srgbClr val="333333"/>
                </a:solidFill>
              </a:rPr>
              <a:t>Stanford CS224d: Deep Learning for 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337000" y="1777208"/>
            <a:ext cx="205740" cy="1783080"/>
            <a:chOff x="1800225" y="419100"/>
            <a:chExt cx="182880" cy="1828800"/>
          </a:xfrm>
        </p:grpSpPr>
        <p:sp>
          <p:nvSpPr>
            <p:cNvPr id="9" name="Rectangle 8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337001" y="3927968"/>
            <a:ext cx="205740" cy="1783080"/>
            <a:chOff x="1800225" y="419100"/>
            <a:chExt cx="182880" cy="1828800"/>
          </a:xfrm>
        </p:grpSpPr>
        <p:sp>
          <p:nvSpPr>
            <p:cNvPr id="22" name="Rectangle 21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928948" y="2441095"/>
            <a:ext cx="396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cat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28947" y="4641199"/>
            <a:ext cx="3674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on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932343" y="3139088"/>
            <a:ext cx="205740" cy="1069848"/>
            <a:chOff x="1800225" y="419100"/>
            <a:chExt cx="182880" cy="1097280"/>
          </a:xfrm>
        </p:grpSpPr>
        <p:sp>
          <p:nvSpPr>
            <p:cNvPr id="47" name="Rectangle 46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533979" y="2847056"/>
            <a:ext cx="205740" cy="1783080"/>
            <a:chOff x="1800225" y="419100"/>
            <a:chExt cx="182880" cy="1828800"/>
          </a:xfrm>
        </p:grpSpPr>
        <p:sp>
          <p:nvSpPr>
            <p:cNvPr id="58" name="Rectangle 57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992174" y="1399992"/>
            <a:ext cx="9423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Input layer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3542741" y="1777210"/>
            <a:ext cx="2389603" cy="1361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542740" y="3136132"/>
            <a:ext cx="2389602" cy="791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536448" y="3558398"/>
            <a:ext cx="2395895" cy="65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542740" y="4220000"/>
            <a:ext cx="2389602" cy="149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587519" y="2366973"/>
            <a:ext cx="10754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Hidden layer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963038" y="3584857"/>
            <a:ext cx="3914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sat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6138083" y="2846144"/>
            <a:ext cx="2395896" cy="28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138083" y="4208937"/>
            <a:ext cx="2395896" cy="421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122430" y="2411562"/>
            <a:ext cx="10722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Output layer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88155" y="3520793"/>
            <a:ext cx="74732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one-hot</a:t>
            </a:r>
          </a:p>
          <a:p>
            <a:r>
              <a:rPr lang="en-US" sz="1350" dirty="0"/>
              <a:t>vector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463036" y="3520792"/>
            <a:ext cx="74732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one-hot</a:t>
            </a:r>
          </a:p>
          <a:p>
            <a:r>
              <a:rPr lang="en-US" sz="1350" dirty="0"/>
              <a:t>vector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452783" y="1881601"/>
            <a:ext cx="19818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Index of cat in vocabulary</a:t>
            </a:r>
          </a:p>
        </p:txBody>
      </p:sp>
    </p:spTree>
    <p:extLst>
      <p:ext uri="{BB962C8B-B14F-4D97-AF65-F5344CB8AC3E}">
        <p14:creationId xmlns:p14="http://schemas.microsoft.com/office/powerpoint/2010/main" val="3617599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362114" y="1789805"/>
            <a:ext cx="205740" cy="1783080"/>
            <a:chOff x="1800225" y="419100"/>
            <a:chExt cx="182880" cy="1828800"/>
          </a:xfrm>
        </p:grpSpPr>
        <p:sp>
          <p:nvSpPr>
            <p:cNvPr id="9" name="Rectangle 8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362115" y="3940564"/>
            <a:ext cx="205740" cy="1783080"/>
            <a:chOff x="1800225" y="419100"/>
            <a:chExt cx="182880" cy="1828800"/>
          </a:xfrm>
        </p:grpSpPr>
        <p:sp>
          <p:nvSpPr>
            <p:cNvPr id="22" name="Rectangle 21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954063" y="2453691"/>
            <a:ext cx="396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cat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54061" y="4653796"/>
            <a:ext cx="3674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on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957457" y="3151684"/>
            <a:ext cx="205740" cy="1069848"/>
            <a:chOff x="1800225" y="419100"/>
            <a:chExt cx="182880" cy="1097280"/>
          </a:xfrm>
        </p:grpSpPr>
        <p:sp>
          <p:nvSpPr>
            <p:cNvPr id="47" name="Rectangle 46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559093" y="2859653"/>
            <a:ext cx="205740" cy="1783080"/>
            <a:chOff x="1800225" y="419100"/>
            <a:chExt cx="182880" cy="1828800"/>
          </a:xfrm>
        </p:grpSpPr>
        <p:sp>
          <p:nvSpPr>
            <p:cNvPr id="58" name="Rectangle 57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017289" y="1412588"/>
            <a:ext cx="9423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Input layer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3567856" y="1789806"/>
            <a:ext cx="2389603" cy="1361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567854" y="3148728"/>
            <a:ext cx="2389602" cy="791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561563" y="3570994"/>
            <a:ext cx="2395895" cy="65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567854" y="4232596"/>
            <a:ext cx="2389602" cy="149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612633" y="2379569"/>
            <a:ext cx="10754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Hidden layer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988152" y="3597454"/>
            <a:ext cx="3914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sat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6163197" y="2858740"/>
            <a:ext cx="2395896" cy="28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163197" y="4221533"/>
            <a:ext cx="2395896" cy="421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147545" y="2424158"/>
            <a:ext cx="10722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Output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773594" y="2451367"/>
                <a:ext cx="90640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594" y="2451367"/>
                <a:ext cx="906402" cy="415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3794889" y="4384725"/>
                <a:ext cx="90640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889" y="4384725"/>
                <a:ext cx="906402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2722630" y="3329992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722630" y="5456182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780683" y="4359966"/>
            <a:ext cx="6190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N-dim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7108220" y="3469545"/>
                <a:ext cx="1011111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220" y="3469545"/>
                <a:ext cx="1011111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8880960" y="4408603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892056" y="5456182"/>
            <a:ext cx="24352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 will be the size of word vector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201805" y="1106081"/>
            <a:ext cx="196810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We must learn W and W</a:t>
            </a:r>
            <a:r>
              <a:rPr lang="en-US" sz="1350" baseline="30000" dirty="0">
                <a:solidFill>
                  <a:srgbClr val="FF0000"/>
                </a:solidFill>
              </a:rPr>
              <a:t>’</a:t>
            </a:r>
            <a:r>
              <a:rPr lang="en-US" sz="1350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3" name="Straight Arrow Connector 2"/>
          <p:cNvCxnSpPr>
            <a:stCxn id="81" idx="2"/>
            <a:endCxn id="71" idx="3"/>
          </p:cNvCxnSpPr>
          <p:nvPr/>
        </p:nvCxnSpPr>
        <p:spPr>
          <a:xfrm flipH="1">
            <a:off x="4679996" y="1406164"/>
            <a:ext cx="1505860" cy="125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1" idx="2"/>
            <a:endCxn id="78" idx="0"/>
          </p:cNvCxnSpPr>
          <p:nvPr/>
        </p:nvCxnSpPr>
        <p:spPr>
          <a:xfrm>
            <a:off x="6185857" y="1406163"/>
            <a:ext cx="1427919" cy="206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516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360685" y="1781204"/>
            <a:ext cx="205740" cy="1783080"/>
            <a:chOff x="1800225" y="419100"/>
            <a:chExt cx="182880" cy="1828800"/>
          </a:xfrm>
        </p:grpSpPr>
        <p:sp>
          <p:nvSpPr>
            <p:cNvPr id="9" name="Rectangle 8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360686" y="3931964"/>
            <a:ext cx="205740" cy="1783080"/>
            <a:chOff x="1800225" y="419100"/>
            <a:chExt cx="182880" cy="1828800"/>
          </a:xfrm>
        </p:grpSpPr>
        <p:sp>
          <p:nvSpPr>
            <p:cNvPr id="22" name="Rectangle 21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952632" y="2445091"/>
            <a:ext cx="3951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x</a:t>
            </a:r>
            <a:r>
              <a:rPr lang="en-US" sz="1350" baseline="-25000" dirty="0" err="1"/>
              <a:t>cat</a:t>
            </a:r>
            <a:endParaRPr lang="en-US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2952633" y="4645195"/>
            <a:ext cx="3771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x</a:t>
            </a:r>
            <a:r>
              <a:rPr lang="en-US" sz="1350" baseline="-25000" dirty="0" err="1"/>
              <a:t>on</a:t>
            </a:r>
            <a:endParaRPr lang="en-US" sz="1350" dirty="0"/>
          </a:p>
        </p:txBody>
      </p:sp>
      <p:grpSp>
        <p:nvGrpSpPr>
          <p:cNvPr id="46" name="Group 45"/>
          <p:cNvGrpSpPr/>
          <p:nvPr/>
        </p:nvGrpSpPr>
        <p:grpSpPr>
          <a:xfrm>
            <a:off x="5957456" y="3143084"/>
            <a:ext cx="205740" cy="1069848"/>
            <a:chOff x="1800225" y="419100"/>
            <a:chExt cx="182880" cy="1097280"/>
          </a:xfrm>
        </p:grpSpPr>
        <p:sp>
          <p:nvSpPr>
            <p:cNvPr id="47" name="Rectangle 46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559092" y="2851052"/>
            <a:ext cx="205740" cy="1783080"/>
            <a:chOff x="1800225" y="419100"/>
            <a:chExt cx="182880" cy="1828800"/>
          </a:xfrm>
        </p:grpSpPr>
        <p:sp>
          <p:nvSpPr>
            <p:cNvPr id="58" name="Rectangle 57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015859" y="1403988"/>
            <a:ext cx="9423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Input layer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3567855" y="1781206"/>
            <a:ext cx="2389603" cy="1361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567854" y="3140128"/>
            <a:ext cx="2389602" cy="791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561562" y="3562394"/>
            <a:ext cx="2395895" cy="65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567854" y="4223996"/>
            <a:ext cx="2389602" cy="149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605435" y="4582242"/>
            <a:ext cx="10754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Hidden layer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988151" y="3588853"/>
            <a:ext cx="3914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sat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6163196" y="2850140"/>
            <a:ext cx="2395896" cy="28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163196" y="4212933"/>
            <a:ext cx="2395896" cy="421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147544" y="2415558"/>
            <a:ext cx="10722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Output layer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721201" y="3321391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721201" y="5447581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795741" y="4845890"/>
            <a:ext cx="6190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N-dim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880959" y="4400003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 rot="1413182">
                <a:off x="3554402" y="2789621"/>
                <a:ext cx="2504916" cy="422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1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13182">
                <a:off x="3554402" y="2789621"/>
                <a:ext cx="2504916" cy="4220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 rot="19631347">
                <a:off x="3657571" y="4232327"/>
                <a:ext cx="2356479" cy="422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1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31347">
                <a:off x="3657571" y="4232327"/>
                <a:ext cx="2356479" cy="4220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5445245" y="3579316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6097990" y="3476421"/>
                <a:ext cx="1307153" cy="468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𝑐𝑎𝑡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</m:sSub>
                        </m:num>
                        <m:den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990" y="3476421"/>
                <a:ext cx="1307153" cy="468333"/>
              </a:xfrm>
              <a:prstGeom prst="rect">
                <a:avLst/>
              </a:prstGeom>
              <a:blipFill>
                <a:blip r:embed="rId4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199367"/>
              </p:ext>
            </p:extLst>
          </p:nvPr>
        </p:nvGraphicFramePr>
        <p:xfrm>
          <a:off x="4060924" y="1255867"/>
          <a:ext cx="2468880" cy="1234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6888">
                  <a:extLst>
                    <a:ext uri="{9D8B030D-6E8A-4147-A177-3AD203B41FA5}">
                      <a16:colId xmlns:a16="http://schemas.microsoft.com/office/drawing/2014/main" val="4253241636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4278168359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1775200123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3058570661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3635929464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1060927547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2648937507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3865230097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2604712063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3797226581"/>
                    </a:ext>
                  </a:extLst>
                </a:gridCol>
              </a:tblGrid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2.4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1.8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3.2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048262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2.6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1.4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2.9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1.5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3.6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6.1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160804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311445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58235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1.8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2.7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2.4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2.0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1.2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9996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6577939" y="1734834"/>
                <a:ext cx="346570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939" y="1734834"/>
                <a:ext cx="346570" cy="300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9" name="Group 158"/>
          <p:cNvGrpSpPr/>
          <p:nvPr/>
        </p:nvGrpSpPr>
        <p:grpSpPr>
          <a:xfrm>
            <a:off x="6928082" y="1253174"/>
            <a:ext cx="205740" cy="1783080"/>
            <a:chOff x="1800225" y="419100"/>
            <a:chExt cx="182880" cy="1828800"/>
          </a:xfrm>
        </p:grpSpPr>
        <p:sp>
          <p:nvSpPr>
            <p:cNvPr id="160" name="Rectangle 159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4888441" y="843213"/>
                <a:ext cx="3335272" cy="422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100" i="1">
                          <a:latin typeface="Cambria Math" panose="02040503050406030204" pitchFamily="18" charset="0"/>
                        </a:rPr>
                        <m:t>              ×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441" y="843213"/>
                <a:ext cx="3335272" cy="4220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526306"/>
              </p:ext>
            </p:extLst>
          </p:nvPr>
        </p:nvGraphicFramePr>
        <p:xfrm>
          <a:off x="7638243" y="1257515"/>
          <a:ext cx="246888" cy="1234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6888">
                  <a:extLst>
                    <a:ext uri="{9D8B030D-6E8A-4147-A177-3AD203B41FA5}">
                      <a16:colId xmlns:a16="http://schemas.microsoft.com/office/drawing/2014/main" val="4255159121"/>
                    </a:ext>
                  </a:extLst>
                </a:gridCol>
              </a:tblGrid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2.4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443869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2.6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244593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563613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81552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1.8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530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7230094" y="1744978"/>
                <a:ext cx="352982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094" y="1744978"/>
                <a:ext cx="352982" cy="3000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28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  <p:bldP spid="170" grpId="0"/>
      <p:bldP spid="1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360685" y="1781204"/>
            <a:ext cx="205740" cy="1783080"/>
            <a:chOff x="1800225" y="419100"/>
            <a:chExt cx="182880" cy="1828800"/>
          </a:xfrm>
        </p:grpSpPr>
        <p:sp>
          <p:nvSpPr>
            <p:cNvPr id="9" name="Rectangle 8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360686" y="3931964"/>
            <a:ext cx="205740" cy="1783080"/>
            <a:chOff x="1800225" y="419100"/>
            <a:chExt cx="182880" cy="1828800"/>
          </a:xfrm>
        </p:grpSpPr>
        <p:sp>
          <p:nvSpPr>
            <p:cNvPr id="22" name="Rectangle 21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952632" y="2445091"/>
            <a:ext cx="3951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x</a:t>
            </a:r>
            <a:r>
              <a:rPr lang="en-US" sz="1350" baseline="-25000" dirty="0" err="1"/>
              <a:t>cat</a:t>
            </a:r>
            <a:endParaRPr lang="en-US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2952633" y="4645195"/>
            <a:ext cx="3771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x</a:t>
            </a:r>
            <a:r>
              <a:rPr lang="en-US" sz="1350" baseline="-25000" dirty="0" err="1"/>
              <a:t>on</a:t>
            </a:r>
            <a:endParaRPr lang="en-US" sz="1350" dirty="0"/>
          </a:p>
        </p:txBody>
      </p:sp>
      <p:grpSp>
        <p:nvGrpSpPr>
          <p:cNvPr id="46" name="Group 45"/>
          <p:cNvGrpSpPr/>
          <p:nvPr/>
        </p:nvGrpSpPr>
        <p:grpSpPr>
          <a:xfrm>
            <a:off x="5957456" y="3143084"/>
            <a:ext cx="205740" cy="1069848"/>
            <a:chOff x="1800225" y="419100"/>
            <a:chExt cx="182880" cy="1097280"/>
          </a:xfrm>
        </p:grpSpPr>
        <p:sp>
          <p:nvSpPr>
            <p:cNvPr id="47" name="Rectangle 46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559092" y="2851052"/>
            <a:ext cx="205740" cy="1783080"/>
            <a:chOff x="1800225" y="419100"/>
            <a:chExt cx="182880" cy="1828800"/>
          </a:xfrm>
        </p:grpSpPr>
        <p:sp>
          <p:nvSpPr>
            <p:cNvPr id="58" name="Rectangle 57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015859" y="1403988"/>
            <a:ext cx="9423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Input layer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3567855" y="1781206"/>
            <a:ext cx="2389603" cy="1361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567854" y="3140128"/>
            <a:ext cx="2389602" cy="791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561562" y="3562394"/>
            <a:ext cx="2395895" cy="65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567854" y="4223996"/>
            <a:ext cx="2389602" cy="149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605435" y="4582242"/>
            <a:ext cx="10754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Hidden layer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988151" y="3588853"/>
            <a:ext cx="3914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sat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6163196" y="2850140"/>
            <a:ext cx="2395896" cy="28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163196" y="4212933"/>
            <a:ext cx="2395896" cy="421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147544" y="2415558"/>
            <a:ext cx="10722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Output layer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721201" y="3321391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721201" y="5447581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795741" y="4845890"/>
            <a:ext cx="6190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N-dim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880959" y="4400003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 rot="1413182">
                <a:off x="3554402" y="2789621"/>
                <a:ext cx="2504916" cy="422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1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13182">
                <a:off x="3554402" y="2789621"/>
                <a:ext cx="2504916" cy="4220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 rot="19631347">
                <a:off x="3657571" y="4232327"/>
                <a:ext cx="2356479" cy="422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1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31347">
                <a:off x="3657571" y="4232327"/>
                <a:ext cx="2356479" cy="4220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5445245" y="3579316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6097990" y="3476421"/>
                <a:ext cx="1307153" cy="468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𝑐𝑎𝑡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</m:sSub>
                        </m:num>
                        <m:den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990" y="3476421"/>
                <a:ext cx="1307153" cy="468333"/>
              </a:xfrm>
              <a:prstGeom prst="rect">
                <a:avLst/>
              </a:prstGeom>
              <a:blipFill>
                <a:blip r:embed="rId4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620539"/>
              </p:ext>
            </p:extLst>
          </p:nvPr>
        </p:nvGraphicFramePr>
        <p:xfrm>
          <a:off x="4060924" y="1255867"/>
          <a:ext cx="2468880" cy="1234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6888">
                  <a:extLst>
                    <a:ext uri="{9D8B030D-6E8A-4147-A177-3AD203B41FA5}">
                      <a16:colId xmlns:a16="http://schemas.microsoft.com/office/drawing/2014/main" val="4253241636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4278168359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1775200123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3058570661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3635929464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1060927547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2648937507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3865230097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2604712063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3797226581"/>
                    </a:ext>
                  </a:extLst>
                </a:gridCol>
              </a:tblGrid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2.4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1.6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1.8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3.2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048262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2.6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1.4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2.9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1.5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3.6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6.1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160804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311445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58235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1.8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2.7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1.9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2.4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2.0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1.2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9996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6577939" y="1734834"/>
                <a:ext cx="346570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939" y="1734834"/>
                <a:ext cx="346570" cy="300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9" name="Group 158"/>
          <p:cNvGrpSpPr/>
          <p:nvPr/>
        </p:nvGrpSpPr>
        <p:grpSpPr>
          <a:xfrm>
            <a:off x="6928082" y="1253174"/>
            <a:ext cx="205740" cy="1783080"/>
            <a:chOff x="1800225" y="419100"/>
            <a:chExt cx="182880" cy="1828800"/>
          </a:xfrm>
        </p:grpSpPr>
        <p:sp>
          <p:nvSpPr>
            <p:cNvPr id="160" name="Rectangle 159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4888441" y="843213"/>
                <a:ext cx="3186834" cy="422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100" i="1">
                          <a:latin typeface="Cambria Math" panose="02040503050406030204" pitchFamily="18" charset="0"/>
                        </a:rPr>
                        <m:t>              ×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441" y="843213"/>
                <a:ext cx="3186834" cy="4220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633543"/>
              </p:ext>
            </p:extLst>
          </p:nvPr>
        </p:nvGraphicFramePr>
        <p:xfrm>
          <a:off x="7638243" y="1257515"/>
          <a:ext cx="246888" cy="1234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6888">
                  <a:extLst>
                    <a:ext uri="{9D8B030D-6E8A-4147-A177-3AD203B41FA5}">
                      <a16:colId xmlns:a16="http://schemas.microsoft.com/office/drawing/2014/main" val="4255159121"/>
                    </a:ext>
                  </a:extLst>
                </a:gridCol>
              </a:tblGrid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1.8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443869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2.9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244593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563613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81552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1.9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530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7230094" y="1744978"/>
                <a:ext cx="352982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094" y="1744978"/>
                <a:ext cx="352982" cy="3000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650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2936230" y="1789805"/>
            <a:ext cx="205740" cy="1783080"/>
            <a:chOff x="1800225" y="419100"/>
            <a:chExt cx="182880" cy="1828800"/>
          </a:xfrm>
        </p:grpSpPr>
        <p:sp>
          <p:nvSpPr>
            <p:cNvPr id="9" name="Rectangle 8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36231" y="3940564"/>
            <a:ext cx="205740" cy="1783080"/>
            <a:chOff x="1800225" y="419100"/>
            <a:chExt cx="182880" cy="1828800"/>
          </a:xfrm>
        </p:grpSpPr>
        <p:sp>
          <p:nvSpPr>
            <p:cNvPr id="22" name="Rectangle 21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528179" y="2453691"/>
            <a:ext cx="396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cat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28177" y="4653796"/>
            <a:ext cx="3674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on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531573" y="3151684"/>
            <a:ext cx="205740" cy="1069848"/>
            <a:chOff x="1800225" y="419100"/>
            <a:chExt cx="182880" cy="1097280"/>
          </a:xfrm>
        </p:grpSpPr>
        <p:sp>
          <p:nvSpPr>
            <p:cNvPr id="47" name="Rectangle 46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133209" y="2859653"/>
            <a:ext cx="205740" cy="1783080"/>
            <a:chOff x="1800225" y="419100"/>
            <a:chExt cx="182880" cy="1828800"/>
          </a:xfrm>
        </p:grpSpPr>
        <p:sp>
          <p:nvSpPr>
            <p:cNvPr id="58" name="Rectangle 57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591405" y="1412588"/>
            <a:ext cx="9423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Input layer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3141972" y="1789806"/>
            <a:ext cx="2389603" cy="1361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141970" y="3148728"/>
            <a:ext cx="2389602" cy="791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135679" y="3570994"/>
            <a:ext cx="2395895" cy="65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141970" y="4232596"/>
            <a:ext cx="2389602" cy="149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186749" y="2379569"/>
            <a:ext cx="10754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Hidden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8061223" y="4719314"/>
                <a:ext cx="542456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350">
                            <a:latin typeface="Cambria Math" panose="02040503050406030204" pitchFamily="18" charset="0"/>
                          </a:rPr>
                          <m:t>sat</m:t>
                        </m:r>
                      </m:sub>
                    </m:sSub>
                    <m:r>
                      <a:rPr lang="en-US" sz="135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350" dirty="0"/>
                  <a:t> </a:t>
                </a: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223" y="4719314"/>
                <a:ext cx="542456" cy="300082"/>
              </a:xfrm>
              <a:prstGeom prst="rect">
                <a:avLst/>
              </a:prstGeom>
              <a:blipFill>
                <a:blip r:embed="rId2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/>
          <p:cNvCxnSpPr/>
          <p:nvPr/>
        </p:nvCxnSpPr>
        <p:spPr>
          <a:xfrm flipV="1">
            <a:off x="5737313" y="2858740"/>
            <a:ext cx="2395896" cy="28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737313" y="4221533"/>
            <a:ext cx="2395896" cy="421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576352" y="2412643"/>
            <a:ext cx="10722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Output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347710" y="2451367"/>
                <a:ext cx="90640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710" y="2451367"/>
                <a:ext cx="906402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3369005" y="4384725"/>
                <a:ext cx="90640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005" y="4384725"/>
                <a:ext cx="906402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2296746" y="3329992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296746" y="5456182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354797" y="4594160"/>
            <a:ext cx="6190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N-dim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029412" y="3455545"/>
                <a:ext cx="1858266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100" i="1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412" y="3455545"/>
                <a:ext cx="1858266" cy="415498"/>
              </a:xfrm>
              <a:prstGeom prst="rect">
                <a:avLst/>
              </a:prstGeom>
              <a:blipFill>
                <a:blip r:embed="rId5"/>
                <a:stretch>
                  <a:fillRect t="-4412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7998227" y="5036235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466172" y="5456182"/>
            <a:ext cx="24352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 will be the size of word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479527" y="4241513"/>
                <a:ext cx="322781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527" y="4241513"/>
                <a:ext cx="322781" cy="300082"/>
              </a:xfrm>
              <a:prstGeom prst="rect">
                <a:avLst/>
              </a:prstGeom>
              <a:blipFill>
                <a:blip r:embed="rId6"/>
                <a:stretch>
                  <a:fillRect r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8236080" y="3402022"/>
                <a:ext cx="220849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080" y="3402022"/>
                <a:ext cx="2208495" cy="415498"/>
              </a:xfrm>
              <a:prstGeom prst="rect">
                <a:avLst/>
              </a:prstGeom>
              <a:blipFill>
                <a:blip r:embed="rId7"/>
                <a:stretch>
                  <a:fillRect t="-4412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708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362114" y="1789805"/>
            <a:ext cx="205740" cy="1783080"/>
            <a:chOff x="1800225" y="419100"/>
            <a:chExt cx="182880" cy="1828800"/>
          </a:xfrm>
        </p:grpSpPr>
        <p:sp>
          <p:nvSpPr>
            <p:cNvPr id="9" name="Rectangle 8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362115" y="3940564"/>
            <a:ext cx="205740" cy="1783080"/>
            <a:chOff x="1800225" y="419100"/>
            <a:chExt cx="182880" cy="1828800"/>
          </a:xfrm>
        </p:grpSpPr>
        <p:sp>
          <p:nvSpPr>
            <p:cNvPr id="22" name="Rectangle 21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954063" y="2453691"/>
            <a:ext cx="396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cat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54061" y="4653796"/>
            <a:ext cx="3674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on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957457" y="3151684"/>
            <a:ext cx="205740" cy="1069848"/>
            <a:chOff x="1800225" y="419100"/>
            <a:chExt cx="182880" cy="1097280"/>
          </a:xfrm>
        </p:grpSpPr>
        <p:sp>
          <p:nvSpPr>
            <p:cNvPr id="47" name="Rectangle 46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559093" y="2859653"/>
            <a:ext cx="205740" cy="1783080"/>
            <a:chOff x="1800225" y="419100"/>
            <a:chExt cx="182880" cy="1828800"/>
          </a:xfrm>
        </p:grpSpPr>
        <p:sp>
          <p:nvSpPr>
            <p:cNvPr id="58" name="Rectangle 57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017289" y="1412588"/>
            <a:ext cx="9423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Input layer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3567856" y="1789806"/>
            <a:ext cx="2389603" cy="1361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567854" y="3148728"/>
            <a:ext cx="2389602" cy="791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561563" y="3570994"/>
            <a:ext cx="2395895" cy="65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567854" y="4232596"/>
            <a:ext cx="2389602" cy="149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612633" y="2379569"/>
            <a:ext cx="10754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Hidden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8487107" y="4719314"/>
                <a:ext cx="542456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350">
                            <a:latin typeface="Cambria Math" panose="02040503050406030204" pitchFamily="18" charset="0"/>
                          </a:rPr>
                          <m:t>sat</m:t>
                        </m:r>
                      </m:sub>
                    </m:sSub>
                    <m:r>
                      <a:rPr lang="en-US" sz="135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350" dirty="0"/>
                  <a:t> </a:t>
                </a: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107" y="4719314"/>
                <a:ext cx="542456" cy="300082"/>
              </a:xfrm>
              <a:prstGeom prst="rect">
                <a:avLst/>
              </a:prstGeom>
              <a:blipFill>
                <a:blip r:embed="rId2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/>
          <p:cNvCxnSpPr/>
          <p:nvPr/>
        </p:nvCxnSpPr>
        <p:spPr>
          <a:xfrm flipV="1">
            <a:off x="6163197" y="2858740"/>
            <a:ext cx="2395896" cy="28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163197" y="4221533"/>
            <a:ext cx="2395896" cy="421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147545" y="2424158"/>
            <a:ext cx="10722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Output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773594" y="2451367"/>
                <a:ext cx="90640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594" y="2451367"/>
                <a:ext cx="906402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3794889" y="4384725"/>
                <a:ext cx="90640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889" y="4384725"/>
                <a:ext cx="906402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2722630" y="3329992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722630" y="5456182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780681" y="4594160"/>
            <a:ext cx="6190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N-dim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455297" y="3455545"/>
                <a:ext cx="215988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100" i="1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297" y="3455545"/>
                <a:ext cx="2159887" cy="738664"/>
              </a:xfrm>
              <a:prstGeom prst="rect">
                <a:avLst/>
              </a:prstGeom>
              <a:blipFill>
                <a:blip r:embed="rId5"/>
                <a:stretch>
                  <a:fillRect t="-247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8424111" y="5036235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892056" y="5456182"/>
            <a:ext cx="24352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 will be the size of word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905411" y="4241513"/>
                <a:ext cx="322781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411" y="4241513"/>
                <a:ext cx="322781" cy="300082"/>
              </a:xfrm>
              <a:prstGeom prst="rect">
                <a:avLst/>
              </a:prstGeom>
              <a:blipFill>
                <a:blip r:embed="rId6"/>
                <a:stretch>
                  <a:fillRect r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396050"/>
              </p:ext>
            </p:extLst>
          </p:nvPr>
        </p:nvGraphicFramePr>
        <p:xfrm>
          <a:off x="9659165" y="2858741"/>
          <a:ext cx="246888" cy="2468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6888">
                  <a:extLst>
                    <a:ext uri="{9D8B030D-6E8A-4147-A177-3AD203B41FA5}">
                      <a16:colId xmlns:a16="http://schemas.microsoft.com/office/drawing/2014/main" val="4255159121"/>
                    </a:ext>
                  </a:extLst>
                </a:gridCol>
              </a:tblGrid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443869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244593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0.00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563613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81552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53094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099312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427874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259214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13288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0.00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132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9659165" y="5446645"/>
                <a:ext cx="360740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35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350" dirty="0"/>
                  <a:t> </a:t>
                </a: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9165" y="5446645"/>
                <a:ext cx="360740" cy="3000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8147543" y="1841407"/>
                <a:ext cx="2419380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solidFill>
                      <a:srgbClr val="FF0000"/>
                    </a:solidFill>
                  </a:rPr>
                  <a:t>We would prefer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35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35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350" dirty="0">
                    <a:solidFill>
                      <a:srgbClr val="FF0000"/>
                    </a:solidFill>
                  </a:rPr>
                  <a:t>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35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35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𝑠𝑎𝑡</m:t>
                        </m:r>
                      </m:sub>
                    </m:sSub>
                  </m:oMath>
                </a14:m>
                <a:endParaRPr lang="en-US" sz="13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543" y="1841407"/>
                <a:ext cx="2419380" cy="300082"/>
              </a:xfrm>
              <a:prstGeom prst="rect">
                <a:avLst/>
              </a:prstGeom>
              <a:blipFill>
                <a:blip r:embed="rId8"/>
                <a:stretch>
                  <a:fillRect l="-758" t="-2041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718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360685" y="1781204"/>
            <a:ext cx="205740" cy="1783080"/>
            <a:chOff x="1800225" y="419100"/>
            <a:chExt cx="182880" cy="1828800"/>
          </a:xfrm>
        </p:grpSpPr>
        <p:sp>
          <p:nvSpPr>
            <p:cNvPr id="9" name="Rectangle 8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360686" y="3931964"/>
            <a:ext cx="205740" cy="1783080"/>
            <a:chOff x="1800225" y="419100"/>
            <a:chExt cx="182880" cy="1828800"/>
          </a:xfrm>
        </p:grpSpPr>
        <p:sp>
          <p:nvSpPr>
            <p:cNvPr id="22" name="Rectangle 21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952632" y="2445091"/>
            <a:ext cx="3951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x</a:t>
            </a:r>
            <a:r>
              <a:rPr lang="en-US" sz="1350" baseline="-25000" dirty="0" err="1"/>
              <a:t>cat</a:t>
            </a:r>
            <a:endParaRPr lang="en-US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2952633" y="4645195"/>
            <a:ext cx="3771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x</a:t>
            </a:r>
            <a:r>
              <a:rPr lang="en-US" sz="1350" baseline="-25000" dirty="0" err="1"/>
              <a:t>on</a:t>
            </a:r>
            <a:endParaRPr lang="en-US" sz="1350" dirty="0"/>
          </a:p>
        </p:txBody>
      </p:sp>
      <p:grpSp>
        <p:nvGrpSpPr>
          <p:cNvPr id="46" name="Group 45"/>
          <p:cNvGrpSpPr/>
          <p:nvPr/>
        </p:nvGrpSpPr>
        <p:grpSpPr>
          <a:xfrm>
            <a:off x="5957456" y="3143084"/>
            <a:ext cx="205740" cy="1069848"/>
            <a:chOff x="1800225" y="419100"/>
            <a:chExt cx="182880" cy="1097280"/>
          </a:xfrm>
        </p:grpSpPr>
        <p:sp>
          <p:nvSpPr>
            <p:cNvPr id="47" name="Rectangle 46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559092" y="2851052"/>
            <a:ext cx="205740" cy="1783080"/>
            <a:chOff x="1800225" y="419100"/>
            <a:chExt cx="182880" cy="1828800"/>
          </a:xfrm>
        </p:grpSpPr>
        <p:sp>
          <p:nvSpPr>
            <p:cNvPr id="58" name="Rectangle 57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015859" y="1403988"/>
            <a:ext cx="9423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Input layer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3567855" y="1781206"/>
            <a:ext cx="2389603" cy="1361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567854" y="3140128"/>
            <a:ext cx="2389602" cy="791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561562" y="3562394"/>
            <a:ext cx="2395895" cy="65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567854" y="4223996"/>
            <a:ext cx="2389602" cy="149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605435" y="4582242"/>
            <a:ext cx="10754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Hidden layer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988151" y="3588853"/>
            <a:ext cx="3914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sat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6163196" y="2850140"/>
            <a:ext cx="2395896" cy="28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163196" y="4212933"/>
            <a:ext cx="2395896" cy="421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147544" y="2415558"/>
            <a:ext cx="10722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Output layer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721201" y="3321391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721201" y="5447581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795741" y="4845890"/>
            <a:ext cx="6190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N-dim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880959" y="4400003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3577870" y="2801162"/>
                <a:ext cx="906402" cy="450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</m:sSubSup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870" y="2801162"/>
                <a:ext cx="906402" cy="450444"/>
              </a:xfrm>
              <a:prstGeom prst="rect">
                <a:avLst/>
              </a:prstGeom>
              <a:blipFill>
                <a:blip r:embed="rId3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681431" y="4243868"/>
                <a:ext cx="906402" cy="450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</m:sSubSup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431" y="4243868"/>
                <a:ext cx="906402" cy="450444"/>
              </a:xfrm>
              <a:prstGeom prst="rect">
                <a:avLst/>
              </a:prstGeom>
              <a:blipFill>
                <a:blip r:embed="rId4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060924" y="1255867"/>
          <a:ext cx="2468880" cy="1234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6888">
                  <a:extLst>
                    <a:ext uri="{9D8B030D-6E8A-4147-A177-3AD203B41FA5}">
                      <a16:colId xmlns:a16="http://schemas.microsoft.com/office/drawing/2014/main" val="4253241636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4278168359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1775200123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3058570661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3635929464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1060927547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2648937507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3865230097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2604712063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3797226581"/>
                    </a:ext>
                  </a:extLst>
                </a:gridCol>
              </a:tblGrid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2.4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1.8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3.2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048262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2.6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1.4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2.9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1.5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3.6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6.1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160804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311445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58235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1.8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2.7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2.4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2.0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1.2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9996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4888441" y="843213"/>
                <a:ext cx="906402" cy="422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441" y="843213"/>
                <a:ext cx="906402" cy="4220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/>
          <p:nvPr/>
        </p:nvSpPr>
        <p:spPr>
          <a:xfrm>
            <a:off x="7148802" y="1314183"/>
            <a:ext cx="17791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Contain word’s vectors</a:t>
            </a:r>
          </a:p>
        </p:txBody>
      </p:sp>
      <p:cxnSp>
        <p:nvCxnSpPr>
          <p:cNvPr id="6" name="Straight Arrow Connector 5"/>
          <p:cNvCxnSpPr>
            <a:stCxn id="81" idx="1"/>
            <a:endCxn id="2" idx="3"/>
          </p:cNvCxnSpPr>
          <p:nvPr/>
        </p:nvCxnSpPr>
        <p:spPr>
          <a:xfrm flipH="1">
            <a:off x="6529805" y="1464225"/>
            <a:ext cx="618997" cy="40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7154643" y="3421906"/>
                <a:ext cx="90640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643" y="3421906"/>
                <a:ext cx="906402" cy="415498"/>
              </a:xfrm>
              <a:prstGeom prst="rect">
                <a:avLst/>
              </a:prstGeom>
              <a:blipFill>
                <a:blip r:embed="rId6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015859" y="5898888"/>
            <a:ext cx="6463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can consider either W or W’ as the word’s representation. Or even take the average.</a:t>
            </a:r>
          </a:p>
        </p:txBody>
      </p:sp>
    </p:spTree>
    <p:extLst>
      <p:ext uri="{BB962C8B-B14F-4D97-AF65-F5344CB8AC3E}">
        <p14:creationId xmlns:p14="http://schemas.microsoft.com/office/powerpoint/2010/main" val="1367361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interesting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238" y="1481590"/>
            <a:ext cx="6379322" cy="451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76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analogies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892" y="1567933"/>
            <a:ext cx="7160217" cy="491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9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 the meaning of </a:t>
            </a:r>
            <a:r>
              <a:rPr lang="en-US" b="1" dirty="0"/>
              <a:t>sentence/text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/>
              <a:t>Simple approach: take </a:t>
            </a:r>
            <a:r>
              <a:rPr lang="en-US" dirty="0" err="1"/>
              <a:t>avg</a:t>
            </a:r>
            <a:r>
              <a:rPr lang="en-US" dirty="0"/>
              <a:t> of the word2vecs of its words</a:t>
            </a:r>
          </a:p>
          <a:p>
            <a:r>
              <a:rPr lang="en-US" dirty="0"/>
              <a:t>Another approach: Paragraph vector (2014, Quoc Le, </a:t>
            </a:r>
            <a:r>
              <a:rPr lang="en-US" dirty="0" err="1"/>
              <a:t>Mikolov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Extend word2vec to text level</a:t>
            </a:r>
          </a:p>
          <a:p>
            <a:pPr lvl="1"/>
            <a:r>
              <a:rPr lang="en-US" dirty="0"/>
              <a:t>Also two models: add paragraph vector as the input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662" y="3723857"/>
            <a:ext cx="2813196" cy="18892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849" y="3743993"/>
            <a:ext cx="3315150" cy="184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5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16FD-872A-4566-B494-E4BD2DF6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Generation: word2vec and friends (2013-2017)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29AFF-EBBA-4269-94AC-299C037A6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500AC-90DD-459A-ADC5-9506B7BA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86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/>
              <a:t>Search, e.g., query expansion</a:t>
            </a:r>
          </a:p>
          <a:p>
            <a:r>
              <a:rPr lang="en-US" dirty="0"/>
              <a:t>Sentiment analysis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Clustering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37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 lnSpcReduction="10000"/>
          </a:bodyPr>
          <a:lstStyle/>
          <a:p>
            <a:r>
              <a:rPr lang="en-US" dirty="0">
                <a:solidFill>
                  <a:srgbClr val="333333"/>
                </a:solidFill>
              </a:rPr>
              <a:t>Stanford CS224d: Deep Learning for NLP</a:t>
            </a:r>
            <a:endParaRPr lang="en-US" dirty="0"/>
          </a:p>
          <a:p>
            <a:pPr lvl="1"/>
            <a:r>
              <a:rPr lang="en-US" dirty="0">
                <a:latin typeface="Calibri" charset="0"/>
                <a:hlinkClick r:id="rId3"/>
              </a:rPr>
              <a:t>http://cs224d.stanford.edu/index.html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</a:rPr>
              <a:t>The best</a:t>
            </a:r>
          </a:p>
          <a:p>
            <a:r>
              <a:rPr lang="en-US" dirty="0"/>
              <a:t>“word2vec Parameter Learning Explained”, Xin </a:t>
            </a:r>
            <a:r>
              <a:rPr lang="en-US" dirty="0" err="1"/>
              <a:t>Rong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https://ronxin.github.io/wevi/</a:t>
            </a:r>
            <a:endParaRPr lang="en-US" dirty="0"/>
          </a:p>
          <a:p>
            <a:r>
              <a:rPr lang="en-US" dirty="0">
                <a:solidFill>
                  <a:srgbClr val="303030"/>
                </a:solidFill>
                <a:latin typeface="Calibri" charset="0"/>
              </a:rPr>
              <a:t>Word2Vec Tutorial - The Skip-Gram Model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  <a:hlinkClick r:id="rId5"/>
              </a:rPr>
              <a:t>http://mccormickml.com/2016/04/19/word2vec-tutorial-the-skip-gram-model/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Improvements and pre-trained models for word2vec:</a:t>
            </a:r>
          </a:p>
          <a:p>
            <a:pPr lvl="1"/>
            <a:r>
              <a:rPr lang="en-US" dirty="0">
                <a:latin typeface="Calibri" charset="0"/>
                <a:hlinkClick r:id="rId6"/>
              </a:rPr>
              <a:t>https://nlp.stanford.edu/projects/glove/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  <a:hlinkClick r:id="rId7"/>
              </a:rPr>
              <a:t>https://fasttext.cc/</a:t>
            </a:r>
            <a:r>
              <a:rPr lang="en-US" dirty="0">
                <a:latin typeface="Calibri" charset="0"/>
              </a:rPr>
              <a:t> (by Facebook)</a:t>
            </a:r>
          </a:p>
          <a:p>
            <a:pPr lvl="1"/>
            <a:endParaRPr lang="en-US" dirty="0">
              <a:latin typeface="Calibri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17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41F9-F5D1-4B8B-8917-0D7C6E40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Generation: Transformers (2017+)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0D211-FF4A-4918-AF84-6F97C9E2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06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Context-aware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6590"/>
            <a:ext cx="10515600" cy="4351338"/>
          </a:xfrm>
        </p:spPr>
        <p:txBody>
          <a:bodyPr/>
          <a:lstStyle/>
          <a:p>
            <a:r>
              <a:rPr lang="en-US" dirty="0"/>
              <a:t>Word </a:t>
            </a:r>
            <a:r>
              <a:rPr lang="en-US" dirty="0" err="1"/>
              <a:t>embeddings</a:t>
            </a:r>
            <a:r>
              <a:rPr lang="en-US" dirty="0"/>
              <a:t> are the basis of deep learning for NLP</a:t>
            </a:r>
          </a:p>
          <a:p>
            <a:r>
              <a:rPr lang="en-US" dirty="0"/>
              <a:t>Word </a:t>
            </a:r>
            <a:r>
              <a:rPr lang="en-US" dirty="0" err="1"/>
              <a:t>embeddings</a:t>
            </a:r>
            <a:r>
              <a:rPr lang="en-US" dirty="0"/>
              <a:t> (word2vec, </a:t>
            </a:r>
            <a:r>
              <a:rPr lang="en-US" dirty="0" err="1"/>
              <a:t>GloVe</a:t>
            </a:r>
            <a:r>
              <a:rPr lang="en-US" dirty="0"/>
              <a:t>) are often </a:t>
            </a:r>
            <a:r>
              <a:rPr lang="en-US" i="1" dirty="0"/>
              <a:t>pre-trained </a:t>
            </a:r>
            <a:r>
              <a:rPr lang="en-US" dirty="0"/>
              <a:t>on text corpus from co-occurrence statistics</a:t>
            </a:r>
          </a:p>
          <a:p>
            <a:r>
              <a:rPr lang="en-US" b="1" dirty="0"/>
              <a:t>Problem</a:t>
            </a:r>
            <a:r>
              <a:rPr lang="en-US" dirty="0"/>
              <a:t>: Word </a:t>
            </a:r>
            <a:r>
              <a:rPr lang="en-US" dirty="0" err="1"/>
              <a:t>embeddings</a:t>
            </a:r>
            <a:r>
              <a:rPr lang="en-US" dirty="0"/>
              <a:t> are applied in a context free manner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Solution</a:t>
            </a:r>
            <a:r>
              <a:rPr lang="en-US" dirty="0"/>
              <a:t>: Train </a:t>
            </a:r>
            <a:r>
              <a:rPr lang="en-US" i="1" dirty="0"/>
              <a:t>contextual </a:t>
            </a:r>
            <a:r>
              <a:rPr lang="en-US" dirty="0"/>
              <a:t>representations on text corpus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296" y="3444766"/>
            <a:ext cx="6972904" cy="9373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1" y="4925351"/>
            <a:ext cx="8276037" cy="11812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901AB6-2763-47D2-A944-30374DA854BB}"/>
              </a:ext>
            </a:extLst>
          </p:cNvPr>
          <p:cNvSpPr txBox="1"/>
          <p:nvPr/>
        </p:nvSpPr>
        <p:spPr>
          <a:xfrm>
            <a:off x="1391677" y="6543119"/>
            <a:ext cx="394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Yangqiu</a:t>
            </a:r>
            <a:r>
              <a:rPr lang="en-US" dirty="0"/>
              <a:t> Song, ust.hk</a:t>
            </a:r>
          </a:p>
        </p:txBody>
      </p:sp>
    </p:spTree>
    <p:extLst>
      <p:ext uri="{BB962C8B-B14F-4D97-AF65-F5344CB8AC3E}">
        <p14:creationId xmlns:p14="http://schemas.microsoft.com/office/powerpoint/2010/main" val="4075433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Transformer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44" y="2619162"/>
            <a:ext cx="5856111" cy="13563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955" y="1999010"/>
            <a:ext cx="4210755" cy="27915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58821" y="6180736"/>
            <a:ext cx="3372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https://jalammar.github.io/illustrated-transformer/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7ECA17-5DB5-41C8-AFCB-77DA47F03FBD}"/>
              </a:ext>
            </a:extLst>
          </p:cNvPr>
          <p:cNvSpPr/>
          <p:nvPr/>
        </p:nvSpPr>
        <p:spPr>
          <a:xfrm>
            <a:off x="1734065" y="5719071"/>
            <a:ext cx="7867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Vaswani, Ashish, Noam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Shazeer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Niki Parmar, Jakob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Uszkoreit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Llion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 Jones, Aidan N. Gomez,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Łukasz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 Kaiser, and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Illia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Polosukhin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. "Attention is all you need." 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Advances in neural information processing systems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 30 (2017).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92851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/>
          <a:p>
            <a:r>
              <a:rPr lang="en-US" dirty="0"/>
              <a:t>Background: Transformer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78" y="1727765"/>
            <a:ext cx="5289725" cy="36834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346" y="2078369"/>
            <a:ext cx="5446507" cy="333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62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Transformer Self-Attention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778" y="2178395"/>
            <a:ext cx="4857750" cy="369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07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41F9-F5D1-4B8B-8917-0D7C6E40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vs. GPT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0D211-FF4A-4918-AF84-6F97C9E2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243" y="1596491"/>
            <a:ext cx="6796253" cy="30319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05466" y="4758262"/>
            <a:ext cx="821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BERT utilizes the encoder part of the Transformer model, whereas GPT the decoder part.</a:t>
            </a:r>
          </a:p>
        </p:txBody>
      </p:sp>
    </p:spTree>
    <p:extLst>
      <p:ext uri="{BB962C8B-B14F-4D97-AF65-F5344CB8AC3E}">
        <p14:creationId xmlns:p14="http://schemas.microsoft.com/office/powerpoint/2010/main" val="1276061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86384">
              <a:defRPr sz="3784"/>
            </a:lvl1pPr>
          </a:lstStyle>
          <a:p>
            <a:r>
              <a:rPr dirty="0"/>
              <a:t>BERT: Bidirectional Encoder Representation from Transformers</a:t>
            </a:r>
          </a:p>
        </p:txBody>
      </p:sp>
      <p:sp>
        <p:nvSpPr>
          <p:cNvPr id="9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940676" y="1547648"/>
            <a:ext cx="10641726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6888" indent="-246888" defTabSz="658368">
              <a:lnSpc>
                <a:spcPct val="90000"/>
              </a:lnSpc>
              <a:spcBef>
                <a:spcPts val="500"/>
              </a:spcBef>
              <a:defRPr sz="2304"/>
            </a:pPr>
            <a:r>
              <a:rPr lang="en-US" sz="2400" dirty="0"/>
              <a:t>How does BERT work</a:t>
            </a:r>
            <a:endParaRPr sz="2400" dirty="0"/>
          </a:p>
          <a:p>
            <a:pPr marL="576072" lvl="1" indent="-246888" defTabSz="658368">
              <a:lnSpc>
                <a:spcPct val="90000"/>
              </a:lnSpc>
              <a:spcBef>
                <a:spcPts val="500"/>
              </a:spcBef>
              <a:buChar char="•"/>
              <a:defRPr sz="2304"/>
            </a:pPr>
            <a:r>
              <a:rPr lang="en-US" dirty="0"/>
              <a:t>G</a:t>
            </a:r>
            <a:r>
              <a:rPr dirty="0"/>
              <a:t>eneral purpose language training using enormous pile of unannotated text (</a:t>
            </a:r>
            <a:r>
              <a:rPr b="1" i="1" dirty="0"/>
              <a:t>pre-training</a:t>
            </a:r>
            <a:r>
              <a:rPr dirty="0"/>
              <a:t>)</a:t>
            </a:r>
          </a:p>
          <a:p>
            <a:pPr marL="576072" lvl="1" indent="-246888" defTabSz="658368">
              <a:lnSpc>
                <a:spcPct val="90000"/>
              </a:lnSpc>
              <a:spcBef>
                <a:spcPts val="500"/>
              </a:spcBef>
              <a:buChar char="•"/>
              <a:defRPr sz="2304"/>
            </a:pPr>
            <a:r>
              <a:rPr lang="en-US" b="1" i="1" dirty="0"/>
              <a:t>F</a:t>
            </a:r>
            <a:r>
              <a:rPr b="1" i="1" dirty="0"/>
              <a:t>ine-tune </a:t>
            </a:r>
            <a:r>
              <a:rPr dirty="0"/>
              <a:t>for various tasks</a:t>
            </a:r>
          </a:p>
          <a:p>
            <a:pPr marL="118872" indent="-246888" defTabSz="658368">
              <a:spcBef>
                <a:spcPts val="500"/>
              </a:spcBef>
              <a:defRPr sz="2304"/>
            </a:pPr>
            <a:r>
              <a:rPr lang="en-US" sz="2400" dirty="0"/>
              <a:t>T</a:t>
            </a:r>
            <a:r>
              <a:rPr sz="2400" dirty="0"/>
              <a:t>ransformers has </a:t>
            </a:r>
            <a:r>
              <a:rPr sz="2400" b="1" dirty="0"/>
              <a:t>encoders </a:t>
            </a:r>
            <a:r>
              <a:rPr sz="2400" dirty="0"/>
              <a:t>to read text input and </a:t>
            </a:r>
            <a:r>
              <a:rPr sz="2400" b="1" dirty="0"/>
              <a:t>decoders </a:t>
            </a:r>
            <a:r>
              <a:rPr sz="2400" dirty="0"/>
              <a:t>to produce a prediction. Since BERT</a:t>
            </a:r>
            <a:r>
              <a:rPr lang="en-US" sz="2400" dirty="0"/>
              <a:t>'</a:t>
            </a:r>
            <a:r>
              <a:rPr sz="2400" dirty="0"/>
              <a:t>s goal is to generate language representation model, it only needs encoder.</a:t>
            </a:r>
          </a:p>
          <a:p>
            <a:pPr marL="246888" indent="-246888" defTabSz="658368">
              <a:lnSpc>
                <a:spcPct val="90000"/>
              </a:lnSpc>
              <a:spcBef>
                <a:spcPts val="500"/>
              </a:spcBef>
              <a:defRPr sz="2304" b="1"/>
            </a:pPr>
            <a:r>
              <a:rPr sz="2400" dirty="0"/>
              <a:t>Model Input: </a:t>
            </a:r>
            <a:r>
              <a:rPr sz="2400" b="0" dirty="0"/>
              <a:t>A sequence of tokens</a:t>
            </a:r>
          </a:p>
          <a:p>
            <a:pPr marL="246888" indent="-246888" defTabSz="658368">
              <a:lnSpc>
                <a:spcPct val="90000"/>
              </a:lnSpc>
              <a:spcBef>
                <a:spcPts val="500"/>
              </a:spcBef>
              <a:defRPr sz="2304" b="1"/>
            </a:pPr>
            <a:r>
              <a:rPr sz="2400" dirty="0"/>
              <a:t>Model Output: </a:t>
            </a:r>
            <a:r>
              <a:rPr sz="2400" b="0" dirty="0"/>
              <a:t>A sequence of vectors</a:t>
            </a:r>
            <a:r>
              <a:rPr sz="2400" dirty="0"/>
              <a:t> </a:t>
            </a:r>
            <a:r>
              <a:rPr sz="2400" b="0" dirty="0"/>
              <a:t>(</a:t>
            </a:r>
            <a:r>
              <a:rPr lang="en-US" sz="2400" b="0" dirty="0"/>
              <a:t>a</a:t>
            </a:r>
            <a:r>
              <a:rPr sz="2400" b="0" dirty="0"/>
              <a:t> vector of size 768 for each token for BERT-BASE)</a:t>
            </a:r>
          </a:p>
        </p:txBody>
      </p:sp>
      <p:sp>
        <p:nvSpPr>
          <p:cNvPr id="9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401018" y="6414761"/>
            <a:ext cx="454284" cy="21995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762034"/>
          </a:xfrm>
          <a:prstGeom prst="rect">
            <a:avLst/>
          </a:prstGeom>
        </p:spPr>
        <p:txBody>
          <a:bodyPr/>
          <a:lstStyle/>
          <a:p>
            <a:r>
              <a:t>Pre-Training</a:t>
            </a:r>
          </a:p>
        </p:txBody>
      </p:sp>
      <p:sp>
        <p:nvSpPr>
          <p:cNvPr id="99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309709" y="1066833"/>
            <a:ext cx="11572582" cy="2658084"/>
          </a:xfrm>
          <a:prstGeom prst="rect">
            <a:avLst/>
          </a:prstGeom>
        </p:spPr>
        <p:txBody>
          <a:bodyPr/>
          <a:lstStyle/>
          <a:p>
            <a:pPr marL="277749" indent="-277749" defTabSz="740663">
              <a:lnSpc>
                <a:spcPct val="90000"/>
              </a:lnSpc>
              <a:spcBef>
                <a:spcPts val="600"/>
              </a:spcBef>
              <a:defRPr sz="2592"/>
            </a:pPr>
            <a:r>
              <a:rPr dirty="0"/>
              <a:t>Previous language models were either </a:t>
            </a:r>
            <a:r>
              <a:rPr b="1" i="1" dirty="0"/>
              <a:t>context-free</a:t>
            </a:r>
            <a:r>
              <a:rPr b="1" dirty="0"/>
              <a:t> </a:t>
            </a:r>
            <a:r>
              <a:rPr dirty="0"/>
              <a:t>(word2vec) or </a:t>
            </a:r>
            <a:r>
              <a:rPr b="1" i="1" dirty="0"/>
              <a:t>context-based</a:t>
            </a:r>
            <a:r>
              <a:rPr b="1" dirty="0"/>
              <a:t> </a:t>
            </a:r>
            <a:r>
              <a:rPr dirty="0"/>
              <a:t>(left-to-right: </a:t>
            </a:r>
            <a:r>
              <a:rPr dirty="0" err="1"/>
              <a:t>OpenAI</a:t>
            </a:r>
            <a:r>
              <a:rPr dirty="0"/>
              <a:t>, bi-directional: </a:t>
            </a:r>
            <a:r>
              <a:rPr dirty="0" err="1"/>
              <a:t>ELMo</a:t>
            </a:r>
            <a:r>
              <a:rPr dirty="0"/>
              <a:t>)</a:t>
            </a:r>
          </a:p>
          <a:p>
            <a:pPr marL="648080" lvl="1" indent="-277749" defTabSz="740663">
              <a:lnSpc>
                <a:spcPct val="90000"/>
              </a:lnSpc>
              <a:spcBef>
                <a:spcPts val="600"/>
              </a:spcBef>
              <a:buChar char="•"/>
              <a:defRPr sz="2592"/>
            </a:pPr>
            <a:r>
              <a:rPr dirty="0"/>
              <a:t>BERT looks at sequence of tokens </a:t>
            </a:r>
            <a:r>
              <a:rPr b="1" dirty="0"/>
              <a:t>all at once</a:t>
            </a:r>
            <a:r>
              <a:rPr dirty="0"/>
              <a:t> (so technically it is non-directional)</a:t>
            </a:r>
          </a:p>
          <a:p>
            <a:pPr marL="277749" indent="-277749" defTabSz="740663">
              <a:lnSpc>
                <a:spcPct val="90000"/>
              </a:lnSpc>
              <a:spcBef>
                <a:spcPts val="600"/>
              </a:spcBef>
              <a:defRPr sz="2592"/>
            </a:pPr>
            <a:r>
              <a:rPr dirty="0"/>
              <a:t>Pre-training is done using two steps: </a:t>
            </a:r>
            <a:r>
              <a:rPr b="1" i="1" dirty="0"/>
              <a:t>Masked LM</a:t>
            </a:r>
            <a:r>
              <a:rPr b="1" dirty="0"/>
              <a:t> </a:t>
            </a:r>
            <a:r>
              <a:rPr dirty="0"/>
              <a:t>and </a:t>
            </a:r>
            <a:r>
              <a:rPr b="1" i="1" dirty="0"/>
              <a:t>Next Sentence Prediction (NSP)</a:t>
            </a:r>
          </a:p>
          <a:p>
            <a:pPr marL="277749" indent="-277749" defTabSz="740663">
              <a:lnSpc>
                <a:spcPct val="90000"/>
              </a:lnSpc>
              <a:spcBef>
                <a:spcPts val="600"/>
              </a:spcBef>
              <a:defRPr sz="2592"/>
            </a:pPr>
            <a:r>
              <a:rPr dirty="0"/>
              <a:t>Input representation:</a:t>
            </a:r>
          </a:p>
        </p:txBody>
      </p:sp>
      <p:sp>
        <p:nvSpPr>
          <p:cNvPr id="10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401018" y="6414760"/>
            <a:ext cx="528712" cy="33691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 dirty="0"/>
          </a:p>
        </p:txBody>
      </p:sp>
      <p:pic>
        <p:nvPicPr>
          <p:cNvPr id="101" name="Screen Shot 2021-03-01 at 2.43.57 PM.png" descr="Screen Shot 2021-03-01 at 2.43.5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4417" y="3911807"/>
            <a:ext cx="7323166" cy="2327363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“Devlin, J., Chang, M. W., Lee, K., &amp; Toutanova, K. (2018). Bert: Pre-training of deep bidirectional transformers for language understanding. arXiv preprint arXiv:1810.04805.”"/>
          <p:cNvSpPr txBox="1"/>
          <p:nvPr/>
        </p:nvSpPr>
        <p:spPr>
          <a:xfrm>
            <a:off x="1171790" y="6426060"/>
            <a:ext cx="9848420" cy="22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100"/>
            </a:pPr>
            <a:r>
              <a:t>“</a:t>
            </a:r>
            <a:r>
              <a:rPr i="1"/>
              <a:t>Devlin, J., Chang, M. W., Lee, K., &amp; Toutanova, K. (2018). Bert: Pre-training of deep bidirectional transformers for language understanding. arXiv preprint arXiv:1810.04805.</a:t>
            </a:r>
            <a:r>
              <a:t>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compare pieces of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 lnSpcReduction="10000"/>
          </a:bodyPr>
          <a:lstStyle/>
          <a:p>
            <a:r>
              <a:rPr lang="en-US" dirty="0"/>
              <a:t>We need effective representation of :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/>
              <a:t>Sentences</a:t>
            </a:r>
          </a:p>
          <a:p>
            <a:pPr lvl="1"/>
            <a:r>
              <a:rPr lang="en-US" dirty="0"/>
              <a:t>Text</a:t>
            </a:r>
          </a:p>
          <a:p>
            <a:r>
              <a:rPr lang="en-US" dirty="0"/>
              <a:t>Approach 1: Use existing thesauri or ontologies like WordNet and </a:t>
            </a:r>
            <a:r>
              <a:rPr lang="en-US" dirty="0" err="1"/>
              <a:t>Snomed</a:t>
            </a:r>
            <a:r>
              <a:rPr lang="en-US" dirty="0"/>
              <a:t> CT (for medical). Drawbacks:</a:t>
            </a:r>
          </a:p>
          <a:p>
            <a:pPr lvl="1"/>
            <a:r>
              <a:rPr lang="en-US" dirty="0"/>
              <a:t>Manual</a:t>
            </a:r>
          </a:p>
          <a:p>
            <a:pPr lvl="1"/>
            <a:r>
              <a:rPr lang="en-US" dirty="0"/>
              <a:t>Not context specific</a:t>
            </a:r>
          </a:p>
          <a:p>
            <a:r>
              <a:rPr lang="en-US" dirty="0"/>
              <a:t>Approach 2: Use co-occurrences for word similarity. Drawbacks:</a:t>
            </a:r>
          </a:p>
          <a:p>
            <a:pPr lvl="1"/>
            <a:r>
              <a:rPr lang="en-US" dirty="0"/>
              <a:t>Quadratic space needed</a:t>
            </a:r>
          </a:p>
          <a:p>
            <a:pPr lvl="1"/>
            <a:r>
              <a:rPr lang="en-US" dirty="0"/>
              <a:t>Relative position and order of words not considered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38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631236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86968">
              <a:defRPr sz="4268"/>
            </a:lvl1pPr>
          </a:lstStyle>
          <a:p>
            <a:r>
              <a:t>Pre-Training: Masked LM</a:t>
            </a:r>
          </a:p>
        </p:txBody>
      </p:sp>
      <p:sp>
        <p:nvSpPr>
          <p:cNvPr id="10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309709" y="996034"/>
            <a:ext cx="5325909" cy="5328567"/>
          </a:xfrm>
          <a:prstGeom prst="rect">
            <a:avLst/>
          </a:prstGeom>
        </p:spPr>
        <p:txBody>
          <a:bodyPr/>
          <a:lstStyle/>
          <a:p>
            <a:pPr marL="329184" indent="-329184" defTabSz="877823">
              <a:lnSpc>
                <a:spcPct val="90000"/>
              </a:lnSpc>
              <a:defRPr sz="3072"/>
            </a:pPr>
            <a:r>
              <a:rPr dirty="0"/>
              <a:t>Randomly mask out 15% of the words in the input — replacing them with a [MASK] token</a:t>
            </a:r>
          </a:p>
          <a:p>
            <a:pPr marL="329184" indent="-329184" defTabSz="877823">
              <a:lnSpc>
                <a:spcPct val="90000"/>
              </a:lnSpc>
              <a:defRPr sz="3072"/>
            </a:pPr>
            <a:r>
              <a:rPr dirty="0"/>
              <a:t>Run entire sequence through the BERT attention based encoder and then predict only the masked words</a:t>
            </a:r>
          </a:p>
        </p:txBody>
      </p:sp>
      <p:sp>
        <p:nvSpPr>
          <p:cNvPr id="10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401017" y="6414761"/>
            <a:ext cx="741363" cy="33691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 dirty="0"/>
          </a:p>
        </p:txBody>
      </p:sp>
      <p:pic>
        <p:nvPicPr>
          <p:cNvPr id="107" name="Screen Shot 2021-03-01 at 3.00.42 PM.png" descr="Screen Shot 2021-03-01 at 3.00.4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69020" y="1317112"/>
            <a:ext cx="6146740" cy="4223776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http://jalammar.github.io/illustrated-bert/"/>
          <p:cNvSpPr txBox="1"/>
          <p:nvPr/>
        </p:nvSpPr>
        <p:spPr>
          <a:xfrm>
            <a:off x="9341986" y="5863569"/>
            <a:ext cx="2299356" cy="228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/>
            </a:lvl1pPr>
          </a:lstStyle>
          <a:p>
            <a:r>
              <a:t>http://jalammar.github.io/illustrated-bert/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631236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86968">
              <a:defRPr sz="4268"/>
            </a:lvl1pPr>
          </a:lstStyle>
          <a:p>
            <a:r>
              <a:rPr dirty="0"/>
              <a:t>Pre-Training: </a:t>
            </a:r>
            <a:r>
              <a:rPr lang="en-US" dirty="0"/>
              <a:t>Next Sentence Prediction  </a:t>
            </a:r>
            <a:r>
              <a:rPr lang="en-US" sz="2700" dirty="0"/>
              <a:t>(more recent studies</a:t>
            </a:r>
            <a:br>
              <a:rPr lang="en-US" sz="2700" dirty="0"/>
            </a:br>
            <a:r>
              <a:rPr lang="en-US" sz="2700" dirty="0"/>
              <a:t>show that it may not help much)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11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309709" y="1267888"/>
            <a:ext cx="5325909" cy="532856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dirty="0"/>
              <a:t>Understand relationship between two sentences</a:t>
            </a:r>
          </a:p>
          <a:p>
            <a:pPr>
              <a:lnSpc>
                <a:spcPct val="90000"/>
              </a:lnSpc>
            </a:pPr>
            <a:r>
              <a:rPr dirty="0"/>
              <a:t>Given two sentences (A and B), is B likely to be the sentence that follows A, or not?</a:t>
            </a:r>
          </a:p>
          <a:p>
            <a:pPr>
              <a:lnSpc>
                <a:spcPct val="90000"/>
              </a:lnSpc>
            </a:pPr>
            <a:r>
              <a:rPr b="1" dirty="0"/>
              <a:t>Input:</a:t>
            </a:r>
            <a:r>
              <a:rPr dirty="0"/>
              <a:t> The whole tokenized sequence</a:t>
            </a:r>
          </a:p>
          <a:p>
            <a:pPr>
              <a:lnSpc>
                <a:spcPct val="90000"/>
              </a:lnSpc>
            </a:pPr>
            <a:r>
              <a:rPr b="1" dirty="0"/>
              <a:t>Output:</a:t>
            </a:r>
            <a:r>
              <a:rPr dirty="0"/>
              <a:t> </a:t>
            </a:r>
            <a:r>
              <a:rPr dirty="0" err="1"/>
              <a:t>Softmaxed</a:t>
            </a:r>
            <a:r>
              <a:rPr dirty="0"/>
              <a:t> 2x1 vector of [CLS] token (</a:t>
            </a:r>
            <a:r>
              <a:rPr i="1" dirty="0" err="1"/>
              <a:t>IsNext</a:t>
            </a:r>
            <a:r>
              <a:rPr dirty="0"/>
              <a:t> or </a:t>
            </a:r>
            <a:r>
              <a:rPr i="1" dirty="0" err="1"/>
              <a:t>NotNext</a:t>
            </a:r>
            <a:r>
              <a:rPr dirty="0"/>
              <a:t>)</a:t>
            </a:r>
          </a:p>
        </p:txBody>
      </p:sp>
      <p:sp>
        <p:nvSpPr>
          <p:cNvPr id="11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401018" y="6414760"/>
            <a:ext cx="601792" cy="27843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 dirty="0"/>
          </a:p>
        </p:txBody>
      </p:sp>
      <p:sp>
        <p:nvSpPr>
          <p:cNvPr id="113" name="http://jalammar.github.io/illustrated-bert/"/>
          <p:cNvSpPr txBox="1"/>
          <p:nvPr/>
        </p:nvSpPr>
        <p:spPr>
          <a:xfrm>
            <a:off x="9341987" y="5863569"/>
            <a:ext cx="2299355" cy="228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/>
            </a:lvl1pPr>
          </a:lstStyle>
          <a:p>
            <a:r>
              <a:rPr dirty="0"/>
              <a:t>http://jalammar.github.io/illustrated-bert/</a:t>
            </a:r>
          </a:p>
        </p:txBody>
      </p:sp>
      <p:pic>
        <p:nvPicPr>
          <p:cNvPr id="114" name="Screen Shot 2021-03-01 at 3.13.52 PM.png" descr="Screen Shot 2021-03-01 at 3.13.5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53344" y="1248720"/>
            <a:ext cx="6349466" cy="43605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826178"/>
          </a:xfrm>
          <a:prstGeom prst="rect">
            <a:avLst/>
          </a:prstGeom>
        </p:spPr>
        <p:txBody>
          <a:bodyPr/>
          <a:lstStyle/>
          <a:p>
            <a:r>
              <a:t>Fine-tuning BERT for Question Answering</a:t>
            </a:r>
          </a:p>
        </p:txBody>
      </p:sp>
      <p:sp>
        <p:nvSpPr>
          <p:cNvPr id="1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401018" y="6414761"/>
            <a:ext cx="433019" cy="24653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 dirty="0"/>
          </a:p>
        </p:txBody>
      </p:sp>
      <p:sp>
        <p:nvSpPr>
          <p:cNvPr id="118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7596052" y="1624397"/>
            <a:ext cx="4366876" cy="4630700"/>
          </a:xfrm>
          <a:prstGeom prst="rect">
            <a:avLst/>
          </a:prstGeom>
        </p:spPr>
        <p:txBody>
          <a:bodyPr/>
          <a:lstStyle/>
          <a:p>
            <a:pPr marL="294894" indent="-294894" defTabSz="786384">
              <a:lnSpc>
                <a:spcPct val="90000"/>
              </a:lnSpc>
              <a:spcBef>
                <a:spcPts val="600"/>
              </a:spcBef>
              <a:defRPr sz="2580"/>
            </a:pPr>
            <a:r>
              <a:rPr b="1"/>
              <a:t>Input:</a:t>
            </a:r>
            <a:r>
              <a:t> question and passage as a single packed sequence</a:t>
            </a:r>
          </a:p>
          <a:p>
            <a:pPr marL="294894" indent="-294894" defTabSz="786384">
              <a:lnSpc>
                <a:spcPct val="90000"/>
              </a:lnSpc>
              <a:spcBef>
                <a:spcPts val="600"/>
              </a:spcBef>
              <a:defRPr sz="2580"/>
            </a:pPr>
            <a:r>
              <a:rPr b="1"/>
              <a:t>Output:</a:t>
            </a:r>
            <a:r>
              <a:t> the span of answer within the given passage</a:t>
            </a:r>
          </a:p>
          <a:p>
            <a:pPr marL="294894" indent="-294894" defTabSz="786384">
              <a:lnSpc>
                <a:spcPct val="90000"/>
              </a:lnSpc>
              <a:spcBef>
                <a:spcPts val="600"/>
              </a:spcBef>
              <a:defRPr sz="2580"/>
            </a:pPr>
            <a:r>
              <a:t>Input embeddings are sum of </a:t>
            </a:r>
            <a:r>
              <a:rPr b="1" i="1"/>
              <a:t>token embeddings</a:t>
            </a:r>
            <a:r>
              <a:t> and </a:t>
            </a:r>
            <a:r>
              <a:rPr b="1" i="1"/>
              <a:t>segment embeddings</a:t>
            </a:r>
          </a:p>
          <a:p>
            <a:pPr marL="294894" indent="-294894" defTabSz="786384">
              <a:lnSpc>
                <a:spcPct val="90000"/>
              </a:lnSpc>
              <a:spcBef>
                <a:spcPts val="600"/>
              </a:spcBef>
              <a:defRPr sz="2580"/>
            </a:pPr>
            <a:r>
              <a:t>A [CLS] token added to beginning of question and [SEP] token inserted at the end of both question and paragraph</a:t>
            </a:r>
          </a:p>
        </p:txBody>
      </p:sp>
      <p:grpSp>
        <p:nvGrpSpPr>
          <p:cNvPr id="121" name="Group"/>
          <p:cNvGrpSpPr/>
          <p:nvPr/>
        </p:nvGrpSpPr>
        <p:grpSpPr>
          <a:xfrm>
            <a:off x="723674" y="1847435"/>
            <a:ext cx="6463807" cy="4184624"/>
            <a:chOff x="0" y="0"/>
            <a:chExt cx="6463805" cy="4184622"/>
          </a:xfrm>
        </p:grpSpPr>
        <p:sp>
          <p:nvSpPr>
            <p:cNvPr id="119" name="Rectangle"/>
            <p:cNvSpPr/>
            <p:nvPr/>
          </p:nvSpPr>
          <p:spPr>
            <a:xfrm>
              <a:off x="0" y="0"/>
              <a:ext cx="6463806" cy="418462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20" name="Screen Shot 2021-03-01 at 5.08.15 PM.png" descr="Screen Shot 2021-03-01 at 5.08.15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71356" y="31703"/>
              <a:ext cx="6145158" cy="41212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834740"/>
          </a:xfrm>
          <a:prstGeom prst="rect">
            <a:avLst/>
          </a:prstGeom>
        </p:spPr>
        <p:txBody>
          <a:bodyPr/>
          <a:lstStyle/>
          <a:p>
            <a:r>
              <a:t>BERT For Question Answering</a:t>
            </a:r>
          </a:p>
        </p:txBody>
      </p:sp>
      <p:sp>
        <p:nvSpPr>
          <p:cNvPr id="12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401018" y="6414760"/>
            <a:ext cx="512973" cy="35817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 dirty="0"/>
          </a:p>
        </p:txBody>
      </p:sp>
      <p:pic>
        <p:nvPicPr>
          <p:cNvPr id="125" name="Screen Shot 2021-03-01 at 3.41.57 PM.png" descr="Screen Shot 2021-03-01 at 3.41.5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6455" y="1623157"/>
            <a:ext cx="4687008" cy="36116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Screen Shot 2021-03-01 at 4.55.24 PM.png" descr="Screen Shot 2021-03-01 at 4.55.2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49702" y="947146"/>
            <a:ext cx="6564289" cy="4963708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“Devlin, J., Chang, M. W., Lee, K., &amp; Toutanova, K. (2018). Bert: Pre-training of deep bidirectional transformers for language understanding. arXiv preprint arXiv:1810.04805.”"/>
          <p:cNvSpPr txBox="1"/>
          <p:nvPr/>
        </p:nvSpPr>
        <p:spPr>
          <a:xfrm>
            <a:off x="673328" y="5319882"/>
            <a:ext cx="4253261" cy="323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/>
            </a:pPr>
            <a:r>
              <a:t>“</a:t>
            </a:r>
            <a:r>
              <a:rPr i="1"/>
              <a:t>Devlin, J., Chang, M. W., Lee, K., &amp; Toutanova, K. (2018). Bert: Pre-training of deep bidirectional transformers for language understanding. arXiv preprint arXiv:1810.04805.</a:t>
            </a:r>
            <a:r>
              <a:t>”</a:t>
            </a:r>
          </a:p>
        </p:txBody>
      </p:sp>
      <p:sp>
        <p:nvSpPr>
          <p:cNvPr id="128" name="https://medium.com/saarthi-ai/build-a-smart-question-answering-system-with-fine-tuned-bert-b586e4cfa5f5#:~:text=BERT%20uses%20Transformer%20encoder%20blocks,MLM)%20pre%2Dtraining%20objective."/>
          <p:cNvSpPr txBox="1"/>
          <p:nvPr/>
        </p:nvSpPr>
        <p:spPr>
          <a:xfrm>
            <a:off x="5561701" y="6133380"/>
            <a:ext cx="4994917" cy="323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https://medium.com/saarthi-ai/build-a-smart-question-answering-system-with-fine-tuned-bert-b586e4cfa5f5#:~:text=BERT%20uses%20Transformer%20encoder%20blocks,MLM)%20pre%2Dtraining%20objective.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759059"/>
          </a:xfrm>
          <a:prstGeom prst="rect">
            <a:avLst/>
          </a:prstGeom>
        </p:spPr>
        <p:txBody>
          <a:bodyPr/>
          <a:lstStyle/>
          <a:p>
            <a:r>
              <a:t>BERT For Question Answering</a:t>
            </a:r>
          </a:p>
        </p:txBody>
      </p:sp>
      <p:sp>
        <p:nvSpPr>
          <p:cNvPr id="13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972207" y="1447800"/>
            <a:ext cx="9496096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1177" indent="-281177" defTabSz="749808">
              <a:lnSpc>
                <a:spcPct val="90000"/>
              </a:lnSpc>
              <a:spcBef>
                <a:spcPts val="600"/>
              </a:spcBef>
              <a:defRPr sz="2624"/>
            </a:pPr>
            <a:r>
              <a:rPr dirty="0"/>
              <a:t>A </a:t>
            </a:r>
            <a:r>
              <a:rPr b="1" i="1" dirty="0"/>
              <a:t>start vector</a:t>
            </a:r>
            <a:r>
              <a:rPr dirty="0"/>
              <a:t> and </a:t>
            </a:r>
            <a:r>
              <a:rPr b="1" i="1" dirty="0"/>
              <a:t>end vector</a:t>
            </a:r>
            <a:r>
              <a:rPr dirty="0"/>
              <a:t> is introduced</a:t>
            </a:r>
          </a:p>
          <a:p>
            <a:pPr marL="281177" indent="-281177" defTabSz="749808">
              <a:lnSpc>
                <a:spcPct val="90000"/>
              </a:lnSpc>
              <a:spcBef>
                <a:spcPts val="600"/>
              </a:spcBef>
              <a:defRPr sz="2624"/>
            </a:pPr>
            <a:r>
              <a:rPr dirty="0"/>
              <a:t>The state of last hidden layer is taken and fed into the start token classifier. The start token classifier only has a single set of weights which it applies to every word.</a:t>
            </a:r>
          </a:p>
          <a:p>
            <a:pPr marL="281177" indent="-281177" defTabSz="749808">
              <a:lnSpc>
                <a:spcPct val="90000"/>
              </a:lnSpc>
              <a:spcBef>
                <a:spcPts val="600"/>
              </a:spcBef>
              <a:defRPr sz="2624"/>
            </a:pPr>
            <a:r>
              <a:rPr dirty="0"/>
              <a:t>The word with the highest probability value is considered.</a:t>
            </a:r>
          </a:p>
          <a:p>
            <a:pPr marL="281177" indent="-281177" defTabSz="749808">
              <a:lnSpc>
                <a:spcPct val="90000"/>
              </a:lnSpc>
              <a:spcBef>
                <a:spcPts val="600"/>
              </a:spcBef>
              <a:defRPr sz="2624"/>
            </a:pPr>
            <a:r>
              <a:rPr dirty="0"/>
              <a:t>This process is repeated for end token classifier</a:t>
            </a:r>
          </a:p>
          <a:p>
            <a:pPr marL="281177" indent="-281177" defTabSz="749808">
              <a:lnSpc>
                <a:spcPct val="90000"/>
              </a:lnSpc>
              <a:spcBef>
                <a:spcPts val="600"/>
              </a:spcBef>
              <a:defRPr sz="2624"/>
            </a:pPr>
            <a:r>
              <a:rPr dirty="0"/>
              <a:t>The model returns two index</a:t>
            </a:r>
            <a:r>
              <a:rPr lang="en-US" dirty="0"/>
              <a:t>es</a:t>
            </a:r>
            <a:r>
              <a:rPr dirty="0"/>
              <a:t>: [</a:t>
            </a:r>
            <a:r>
              <a:rPr dirty="0" err="1"/>
              <a:t>start_token_index</a:t>
            </a:r>
            <a:r>
              <a:rPr dirty="0"/>
              <a:t>, </a:t>
            </a:r>
            <a:r>
              <a:rPr dirty="0" err="1"/>
              <a:t>end_token_index</a:t>
            </a:r>
            <a:r>
              <a:rPr dirty="0"/>
              <a:t>]</a:t>
            </a:r>
          </a:p>
          <a:p>
            <a:pPr marL="281177" indent="-281177" defTabSz="749808">
              <a:lnSpc>
                <a:spcPct val="90000"/>
              </a:lnSpc>
              <a:spcBef>
                <a:spcPts val="600"/>
              </a:spcBef>
              <a:defRPr sz="2624"/>
            </a:pPr>
            <a:r>
              <a:rPr dirty="0"/>
              <a:t>The corresponding span from start index to end index is the </a:t>
            </a:r>
            <a:r>
              <a:rPr b="1" dirty="0"/>
              <a:t>answer</a:t>
            </a:r>
          </a:p>
        </p:txBody>
      </p:sp>
      <p:sp>
        <p:nvSpPr>
          <p:cNvPr id="13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401018" y="6414761"/>
            <a:ext cx="459601" cy="34754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24810-654D-45B6-AE5D-BFEF6FEA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for ranking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935F7-4417-4BBA-9346-6D7D6EDA5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05377" cy="4351338"/>
          </a:xfrm>
        </p:spPr>
        <p:txBody>
          <a:bodyPr/>
          <a:lstStyle/>
          <a:p>
            <a:r>
              <a:rPr lang="en-US" dirty="0"/>
              <a:t>Used as </a:t>
            </a:r>
            <a:r>
              <a:rPr lang="en-US" dirty="0" err="1"/>
              <a:t>Reranker</a:t>
            </a:r>
            <a:endParaRPr lang="en-US" dirty="0"/>
          </a:p>
          <a:p>
            <a:r>
              <a:rPr lang="en-US" dirty="0"/>
              <a:t>Classic methods like BM25 used for initial retrieval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775E2-6C48-424F-82CB-ADA96FBB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86D83A-1C3B-4212-9534-A56D9EF6D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16" y="3651157"/>
            <a:ext cx="4902856" cy="16003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17DF01-26A2-411E-B84B-32B83C83C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566" y="289229"/>
            <a:ext cx="6892434" cy="45286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31CE7F-90C2-47B2-A03C-F6D44E4E5650}"/>
              </a:ext>
            </a:extLst>
          </p:cNvPr>
          <p:cNvSpPr/>
          <p:nvPr/>
        </p:nvSpPr>
        <p:spPr>
          <a:xfrm>
            <a:off x="2800709" y="6356350"/>
            <a:ext cx="659058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Lin, Jimmy, Rodrigo Nogueira, and Andrew Yates. "</a:t>
            </a:r>
            <a:r>
              <a:rPr lang="en-US" sz="1100" dirty="0">
                <a:latin typeface="Arial" panose="020B0604020202020204" pitchFamily="34" charset="0"/>
                <a:hlinkClick r:id="rId4"/>
              </a:rPr>
              <a:t>Pretrained transformers for text ranking: Bert and beyond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." Synthesis Lectures on Human Language Technologies 14, no. 4 (2021): 1-325.</a:t>
            </a:r>
            <a:endParaRPr lang="en-US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E661C1-E448-4B5C-952E-417F1A683802}"/>
              </a:ext>
            </a:extLst>
          </p:cNvPr>
          <p:cNvSpPr/>
          <p:nvPr/>
        </p:nvSpPr>
        <p:spPr>
          <a:xfrm>
            <a:off x="5741056" y="4996529"/>
            <a:ext cx="65027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CaslonPro-Regular-Identity-H"/>
              </a:rPr>
              <a:t>The final representation of the </a:t>
            </a:r>
            <a:r>
              <a:rPr lang="en-US" sz="1400" dirty="0">
                <a:latin typeface="LMMono10-Regular-Identity-H"/>
              </a:rPr>
              <a:t>[CLS] </a:t>
            </a:r>
            <a:r>
              <a:rPr lang="en-US" dirty="0">
                <a:latin typeface="ACaslonPro-Regular-Identity-H"/>
              </a:rPr>
              <a:t>token is fed to a fully</a:t>
            </a:r>
          </a:p>
          <a:p>
            <a:r>
              <a:rPr lang="en-US" dirty="0">
                <a:latin typeface="ACaslonPro-Regular-Identity-H"/>
              </a:rPr>
              <a:t>connected layer that produces the relevance score </a:t>
            </a:r>
            <a:r>
              <a:rPr lang="en-US" sz="1600" dirty="0">
                <a:latin typeface="MT2MIT"/>
              </a:rPr>
              <a:t>S</a:t>
            </a:r>
            <a:r>
              <a:rPr lang="en-US" sz="1400" dirty="0">
                <a:latin typeface="MT2MIT"/>
              </a:rPr>
              <a:t> </a:t>
            </a:r>
            <a:r>
              <a:rPr lang="en-US" dirty="0">
                <a:latin typeface="ACaslonPro-Regular-Identity-H"/>
              </a:rPr>
              <a:t>of the text with respect to the query.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40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36AAC-F6ED-4EBA-807F-E1B4D0BE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for Open Retrieval Question Answering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5FBB7-9C92-4EC0-9E76-66C47350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5FEE7C-A443-4293-A730-EBB13CA00331}"/>
              </a:ext>
            </a:extLst>
          </p:cNvPr>
          <p:cNvSpPr/>
          <p:nvPr/>
        </p:nvSpPr>
        <p:spPr>
          <a:xfrm>
            <a:off x="1770121" y="2596505"/>
            <a:ext cx="1486512" cy="109532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Retriever</a:t>
            </a:r>
          </a:p>
          <a:p>
            <a:pPr algn="ctr"/>
            <a:r>
              <a:rPr lang="en-US" sz="2400" dirty="0"/>
              <a:t>(BM25)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4D7ABC-B4D9-461D-ACCE-12448B4C4DA6}"/>
              </a:ext>
            </a:extLst>
          </p:cNvPr>
          <p:cNvSpPr/>
          <p:nvPr/>
        </p:nvSpPr>
        <p:spPr>
          <a:xfrm>
            <a:off x="4421231" y="2596505"/>
            <a:ext cx="1486512" cy="109532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Reranker</a:t>
            </a:r>
            <a:endParaRPr lang="en-US" sz="2400" dirty="0"/>
          </a:p>
          <a:p>
            <a:pPr algn="ctr"/>
            <a:r>
              <a:rPr lang="en-US" sz="2400" dirty="0"/>
              <a:t>(BERT)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0FC1F2-332F-4D55-B103-434052CF55F0}"/>
              </a:ext>
            </a:extLst>
          </p:cNvPr>
          <p:cNvSpPr/>
          <p:nvPr/>
        </p:nvSpPr>
        <p:spPr>
          <a:xfrm>
            <a:off x="7233702" y="2596505"/>
            <a:ext cx="1486512" cy="109532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Reader</a:t>
            </a:r>
          </a:p>
          <a:p>
            <a:pPr algn="ctr"/>
            <a:r>
              <a:rPr lang="en-US" sz="2400" dirty="0"/>
              <a:t>(Positional BERT)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24838B-6A4A-4E80-8871-C77AFDF25C2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973078" y="3144167"/>
            <a:ext cx="7970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F9449D-000A-43EA-A056-D74EA82CA34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256633" y="3144167"/>
            <a:ext cx="11645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A02F7D-D0B9-4FEC-B565-2D6C72DA406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907743" y="3144167"/>
            <a:ext cx="13259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D51914-BB07-422A-8936-F001D1984C00}"/>
              </a:ext>
            </a:extLst>
          </p:cNvPr>
          <p:cNvSpPr txBox="1"/>
          <p:nvPr/>
        </p:nvSpPr>
        <p:spPr>
          <a:xfrm>
            <a:off x="180110" y="2774835"/>
            <a:ext cx="11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66EC77-5DE5-49A4-A386-532DBB505CEA}"/>
              </a:ext>
            </a:extLst>
          </p:cNvPr>
          <p:cNvSpPr txBox="1"/>
          <p:nvPr/>
        </p:nvSpPr>
        <p:spPr>
          <a:xfrm>
            <a:off x="3256633" y="2368093"/>
            <a:ext cx="1261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documents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34E011-86E5-4C1C-BB34-B57CF8161F90}"/>
              </a:ext>
            </a:extLst>
          </p:cNvPr>
          <p:cNvSpPr txBox="1"/>
          <p:nvPr/>
        </p:nvSpPr>
        <p:spPr>
          <a:xfrm>
            <a:off x="5884110" y="2345869"/>
            <a:ext cx="1261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reranked documents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A33E38-A45C-429A-93FD-979EDFFAF3E2}"/>
              </a:ext>
            </a:extLst>
          </p:cNvPr>
          <p:cNvCxnSpPr>
            <a:cxnSpLocks/>
          </p:cNvCxnSpPr>
          <p:nvPr/>
        </p:nvCxnSpPr>
        <p:spPr>
          <a:xfrm>
            <a:off x="8720214" y="3144167"/>
            <a:ext cx="13259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DA13795-0D3B-414E-A1CA-9EF55BED6DA4}"/>
              </a:ext>
            </a:extLst>
          </p:cNvPr>
          <p:cNvSpPr txBox="1"/>
          <p:nvPr/>
        </p:nvSpPr>
        <p:spPr>
          <a:xfrm>
            <a:off x="9011975" y="2685670"/>
            <a:ext cx="11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717032-3841-4834-B047-63EC50A0C2D4}"/>
              </a:ext>
            </a:extLst>
          </p:cNvPr>
          <p:cNvSpPr/>
          <p:nvPr/>
        </p:nvSpPr>
        <p:spPr>
          <a:xfrm>
            <a:off x="2303114" y="5647217"/>
            <a:ext cx="7853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Qu, Chen, Liu Yang, Cen Chen,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Minghui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Qiu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W. Bruce Croft, and Mohit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Iyyer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. "Open-retrieval conversational question answering." In 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Proceedings of the 43rd International ACM SIGIR conference on research and development in Information Retrieval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pp. 539-548. 2020.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815087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for </a:t>
            </a:r>
            <a:r>
              <a:rPr lang="en-US" dirty="0" err="1"/>
              <a:t>embeddings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6609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Given n </a:t>
            </a:r>
            <a:r>
              <a:rPr lang="en-US" dirty="0" err="1"/>
              <a:t>embeddings</a:t>
            </a:r>
            <a:r>
              <a:rPr lang="en-US" dirty="0"/>
              <a:t> in a collection and a query embedding q, find k most similar items</a:t>
            </a:r>
          </a:p>
          <a:p>
            <a:r>
              <a:rPr lang="en-US" dirty="0"/>
              <a:t>Brute force</a:t>
            </a:r>
          </a:p>
          <a:p>
            <a:r>
              <a:rPr lang="en-US" dirty="0"/>
              <a:t>Approximation</a:t>
            </a:r>
          </a:p>
          <a:p>
            <a:pPr lvl="1"/>
            <a:r>
              <a:rPr lang="en-US" dirty="0"/>
              <a:t>Compress dimension of </a:t>
            </a:r>
            <a:r>
              <a:rPr lang="en-US" dirty="0" err="1"/>
              <a:t>embeddings</a:t>
            </a:r>
            <a:endParaRPr lang="en-US" dirty="0"/>
          </a:p>
          <a:p>
            <a:pPr lvl="1"/>
            <a:r>
              <a:rPr lang="en-US" dirty="0"/>
              <a:t>Product quantization</a:t>
            </a:r>
          </a:p>
          <a:p>
            <a:r>
              <a:rPr lang="en-US" dirty="0" err="1"/>
              <a:t>Faiss</a:t>
            </a:r>
            <a:r>
              <a:rPr lang="en-US" dirty="0"/>
              <a:t> is popular library</a:t>
            </a:r>
          </a:p>
          <a:p>
            <a:pPr lvl="1"/>
            <a:r>
              <a:rPr lang="en-US" dirty="0"/>
              <a:t>Leverages large memory, GPUs, multithreading</a:t>
            </a:r>
          </a:p>
          <a:p>
            <a:pPr lvl="1"/>
            <a:r>
              <a:rPr lang="en-US" dirty="0">
                <a:hlinkClick r:id="rId2"/>
              </a:rPr>
              <a:t>https://github.com/facebookresearch/faiss/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1026" name="Picture 2" descr="https://engineering.fb.com/wp-content/uploads/2017/03/GOcmDQEFmV52jukHAAAAAAAqO6pvbj0JAAA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170" y="1434663"/>
            <a:ext cx="6407856" cy="349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508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2331-5638-4267-9389-B13DE070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77A11-209E-4BFB-BFE9-AB57E8FBC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0923B-1D3C-4FCF-B449-A0A307CD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311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295400"/>
            <a:ext cx="441960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Sequence-to-sequence</a:t>
            </a:r>
          </a:p>
          <a:p>
            <a:r>
              <a:rPr lang="en-US" sz="2400" dirty="0"/>
              <a:t>Encoder-Decoder</a:t>
            </a:r>
          </a:p>
          <a:p>
            <a:r>
              <a:rPr lang="en-US" sz="2400" dirty="0"/>
              <a:t>Task: machine translation with parallel corpus</a:t>
            </a:r>
          </a:p>
          <a:p>
            <a:r>
              <a:rPr lang="en-US" sz="2400" dirty="0"/>
              <a:t>Predict each translated word</a:t>
            </a:r>
          </a:p>
          <a:p>
            <a:r>
              <a:rPr lang="en-US" sz="2400" dirty="0"/>
              <a:t>Use attention -&gt; can be parallelized as there is not dependence to previous iteration (as is the case for Recurrent Neural Networks)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1" y="6395298"/>
            <a:ext cx="3681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https://arxiv.org/pdf/1706.03762.pdf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1083604"/>
            <a:ext cx="3831982" cy="568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64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723225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Approach 3: low dimensional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261" y="1825625"/>
                <a:ext cx="8604089" cy="267805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Store only “important” information in fixed, low dimensional vector.</a:t>
                </a:r>
              </a:p>
              <a:p>
                <a:r>
                  <a:rPr lang="en-US" dirty="0"/>
                  <a:t>Singular Value Decomposition (SVD) on co-occurrence matrix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is the best rank </a:t>
                </a:r>
                <a:r>
                  <a:rPr lang="en-US" i="1" dirty="0"/>
                  <a:t>k </a:t>
                </a:r>
                <a:r>
                  <a:rPr lang="en-US" dirty="0"/>
                  <a:t>approximation to </a:t>
                </a:r>
                <a:r>
                  <a:rPr lang="en-US" i="1" dirty="0"/>
                  <a:t>X </a:t>
                </a:r>
                <a:r>
                  <a:rPr lang="en-US" dirty="0"/>
                  <a:t>, in terms of least squares</a:t>
                </a:r>
              </a:p>
              <a:p>
                <a:pPr lvl="1"/>
                <a:r>
                  <a:rPr lang="en-US" dirty="0"/>
                  <a:t>Motel = [0.286, 0.792, -0.177, -0.107, 0.109,  -0.542, 0.349, 0.271]</a:t>
                </a:r>
              </a:p>
              <a:p>
                <a:r>
                  <a:rPr lang="en-US" dirty="0"/>
                  <a:t>m = n = size of vocabulary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dirty="0"/>
                  <a:t> is the same matrix as S</a:t>
                </a:r>
                <a:r>
                  <a:rPr lang="el-GR" dirty="0"/>
                  <a:t> </a:t>
                </a:r>
                <a:r>
                  <a:rPr lang="en-US" dirty="0"/>
                  <a:t>except that it contains only the top largest singular values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261" y="1825625"/>
                <a:ext cx="8604089" cy="2678058"/>
              </a:xfrm>
              <a:blipFill>
                <a:blip r:embed="rId2"/>
                <a:stretch>
                  <a:fillRect l="-921" t="-5227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321" y="4095474"/>
            <a:ext cx="4293394" cy="22077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39214" y="3743327"/>
            <a:ext cx="1847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sz="1350" dirty="0"/>
            </a:b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105830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84" y="345559"/>
            <a:ext cx="7834866" cy="1345131"/>
          </a:xfrm>
        </p:spPr>
        <p:txBody>
          <a:bodyPr>
            <a:normAutofit/>
          </a:bodyPr>
          <a:lstStyle/>
          <a:p>
            <a:r>
              <a:rPr lang="en-US" sz="4000" dirty="0"/>
              <a:t>Approach 3: low dimensional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An Improved Model of Semantic Similarity Based on Lexical Co-Occurrence, Rohde et al. 2005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39214" y="3743327"/>
            <a:ext cx="1847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sz="1350" dirty="0"/>
            </a:br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640" y="2444768"/>
            <a:ext cx="3824723" cy="356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67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SVD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Computational cost scales quadratically for n x m matrix: O(</a:t>
            </a:r>
            <a:r>
              <a:rPr lang="en-US" i="1" dirty="0"/>
              <a:t>mn</a:t>
            </a:r>
            <a:r>
              <a:rPr lang="en-US" i="1" baseline="30000" dirty="0"/>
              <a:t>2</a:t>
            </a:r>
            <a:r>
              <a:rPr lang="en-US" dirty="0"/>
              <a:t>) flops (when n&lt;m)</a:t>
            </a:r>
          </a:p>
          <a:p>
            <a:r>
              <a:rPr lang="en-US" dirty="0"/>
              <a:t>Hard to incorporate new words or documents</a:t>
            </a:r>
          </a:p>
          <a:p>
            <a:r>
              <a:rPr lang="en-US" dirty="0"/>
              <a:t>Does not consider order of words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39214" y="3743327"/>
            <a:ext cx="1847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sz="1350" dirty="0"/>
            </a:b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176915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word2vec  approach to represent the meaning of 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each word with a low-dimensional vector</a:t>
            </a:r>
          </a:p>
          <a:p>
            <a:r>
              <a:rPr lang="en-US" dirty="0"/>
              <a:t>Word similarity = vector similarity</a:t>
            </a:r>
          </a:p>
          <a:p>
            <a:r>
              <a:rPr lang="en-US" dirty="0"/>
              <a:t>Key idea: Predict surrounding words of every word</a:t>
            </a:r>
          </a:p>
          <a:p>
            <a:r>
              <a:rPr lang="en-US" dirty="0"/>
              <a:t>Faster and can easily incorporate a new sentence/document or add a word to the vocabulary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8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Represent</a:t>
            </a:r>
            <a:r>
              <a:rPr lang="en-US" dirty="0"/>
              <a:t> the meaning of </a:t>
            </a:r>
            <a:r>
              <a:rPr lang="en-US" b="1" dirty="0"/>
              <a:t>word</a:t>
            </a:r>
            <a:r>
              <a:rPr lang="en-US" dirty="0"/>
              <a:t> – 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5482" y="1762852"/>
            <a:ext cx="7886700" cy="3418285"/>
          </a:xfrm>
        </p:spPr>
        <p:txBody>
          <a:bodyPr/>
          <a:lstStyle/>
          <a:p>
            <a:r>
              <a:rPr lang="en-US" dirty="0"/>
              <a:t>2 basic neural network models:</a:t>
            </a:r>
          </a:p>
          <a:p>
            <a:pPr lvl="1"/>
            <a:r>
              <a:rPr lang="en-US" dirty="0"/>
              <a:t>Continuous Bag of Word (CBOW): use a window of word to predict the middle word</a:t>
            </a:r>
          </a:p>
          <a:p>
            <a:pPr lvl="1"/>
            <a:r>
              <a:rPr lang="en-US" dirty="0"/>
              <a:t>Skip-gram (SG): use a word to predict the surrounding ones in window.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110" y="3686166"/>
            <a:ext cx="4914902" cy="298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39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– Continuous Bag of 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 “The cat sat on floor”</a:t>
            </a:r>
          </a:p>
          <a:p>
            <a:pPr lvl="1"/>
            <a:r>
              <a:rPr lang="en-US" dirty="0"/>
              <a:t>Window size =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270" y="2715558"/>
            <a:ext cx="2878931" cy="33566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24325" y="3157537"/>
            <a:ext cx="4203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24326" y="3793331"/>
            <a:ext cx="396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cat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21326" y="4988897"/>
            <a:ext cx="3674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24326" y="5571768"/>
            <a:ext cx="5212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floor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72063" y="4393873"/>
            <a:ext cx="3914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sat</a:t>
            </a:r>
          </a:p>
        </p:txBody>
      </p:sp>
    </p:spTree>
    <p:extLst>
      <p:ext uri="{BB962C8B-B14F-4D97-AF65-F5344CB8AC3E}">
        <p14:creationId xmlns:p14="http://schemas.microsoft.com/office/powerpoint/2010/main" val="2312841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2087</TotalTime>
  <Words>2241</Words>
  <Application>Microsoft Office PowerPoint</Application>
  <PresentationFormat>Widescreen</PresentationFormat>
  <Paragraphs>727</Paragraphs>
  <Slides>39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ACaslonPro-Regular-Identity-H</vt:lpstr>
      <vt:lpstr>Arial</vt:lpstr>
      <vt:lpstr>Calibri</vt:lpstr>
      <vt:lpstr>Calibri Light</vt:lpstr>
      <vt:lpstr>Cambria Math</vt:lpstr>
      <vt:lpstr>LMMono10-Regular-Identity-H</vt:lpstr>
      <vt:lpstr>MT2MIT</vt:lpstr>
      <vt:lpstr>office theme</vt:lpstr>
      <vt:lpstr>Deep Learning in Information Retrieval</vt:lpstr>
      <vt:lpstr>First Generation: word2vec and friends (2013-2017)</vt:lpstr>
      <vt:lpstr>To compare pieces of text</vt:lpstr>
      <vt:lpstr>Approach 3: low dimensional vectors</vt:lpstr>
      <vt:lpstr>Approach 3: low dimensional vectors</vt:lpstr>
      <vt:lpstr>Problems with SVD</vt:lpstr>
      <vt:lpstr>word2vec  approach to represent the meaning of word</vt:lpstr>
      <vt:lpstr>Represent the meaning of word – word2vec</vt:lpstr>
      <vt:lpstr>Word2vec – Continuous Bag of Word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interesting results</vt:lpstr>
      <vt:lpstr>Word analogies</vt:lpstr>
      <vt:lpstr>Represent the meaning of sentence/text</vt:lpstr>
      <vt:lpstr>Applications</vt:lpstr>
      <vt:lpstr>Resources</vt:lpstr>
      <vt:lpstr>Second Generation: Transformers (2017+)</vt:lpstr>
      <vt:lpstr>Context-aware embeddings</vt:lpstr>
      <vt:lpstr>Background: Transformer</vt:lpstr>
      <vt:lpstr>Background: Transformer (cont’d)</vt:lpstr>
      <vt:lpstr>Background: Transformer Self-Attention</vt:lpstr>
      <vt:lpstr>BERT vs. GPT</vt:lpstr>
      <vt:lpstr>BERT: Bidirectional Encoder Representation from Transformers</vt:lpstr>
      <vt:lpstr>Pre-Training</vt:lpstr>
      <vt:lpstr>Pre-Training: Masked LM</vt:lpstr>
      <vt:lpstr>Pre-Training: Next Sentence Prediction  (more recent studies show that it may not help much) </vt:lpstr>
      <vt:lpstr>Fine-tuning BERT for Question Answering</vt:lpstr>
      <vt:lpstr>BERT For Question Answering</vt:lpstr>
      <vt:lpstr>BERT For Question Answering</vt:lpstr>
      <vt:lpstr>BERT for ranking</vt:lpstr>
      <vt:lpstr>BERT for Open Retrieval Question Answering</vt:lpstr>
      <vt:lpstr>Indexing for embeddings</vt:lpstr>
      <vt:lpstr>End</vt:lpstr>
      <vt:lpstr>Transformer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vagelis hristidis</dc:creator>
  <cp:lastModifiedBy>vagelis hristidis</cp:lastModifiedBy>
  <cp:revision>113</cp:revision>
  <dcterms:created xsi:type="dcterms:W3CDTF">2013-07-15T20:26:40Z</dcterms:created>
  <dcterms:modified xsi:type="dcterms:W3CDTF">2023-03-06T07:39:15Z</dcterms:modified>
</cp:coreProperties>
</file>