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1.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omments/comment2.xml" ContentType="application/vnd.openxmlformats-officedocument.presentationml.comments+xml"/>
  <Override PartName="/ppt/notesSlides/notesSlide42.xml" ContentType="application/vnd.openxmlformats-officedocument.presentationml.notesSlide+xml"/>
  <Override PartName="/ppt/comments/comment3.xml" ContentType="application/vnd.openxmlformats-officedocument.presentationml.comment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gelis" initials="VH" lastIdx="3" clrIdx="1"/>
  <p:cmAuthor id="1" name="vagelis"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2" autoAdjust="0"/>
    <p:restoredTop sz="94660"/>
  </p:normalViewPr>
  <p:slideViewPr>
    <p:cSldViewPr snapToGrid="0">
      <p:cViewPr varScale="1">
        <p:scale>
          <a:sx n="102" d="100"/>
          <a:sy n="102" d="100"/>
        </p:scale>
        <p:origin x="7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5-12T10:55:26.245" idx="1">
    <p:pos x="4978" y="3130"/>
    <p:text>sum=1 id all nodes have incoming and outgoing links, else&lt;1.
We generally care about relative values.</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04-02-22T18:32:27.083" idx="1">
    <p:pos x="215" y="222"/>
    <p:text>[Proximity98-Goldman] Rank Objects According to Distance from Base Set
Drawback: Ignore Multiple Paths Between Result and Base Set
ObjectRank Ranks..., in a way similar to PageRank for the web, where the base set is... In contrast proximity works rank according to distance from base set.
for some
 databases" authority-based and random walk-based search makes sense. 
 Clearly it is not applicable to all databases. For example for a database of cities with their temperatures there is no authority flow.</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04-03-02T20:28:02.544" idx="3">
    <p:pos x="10" y="10"/>
    <p:text>Database have edges of different types.
Different authority flows through various edges...
The authority transfer rates, which are shown at the bottom, show the maximum ratio of a node's authority transfered over edges of this type.
P-&gt;P edge has higher rate than the others because...
Another difference from the way that Web-search engines use PageRank is that we have keyword-specific ObjectRanks
Now assume we have the keyword query OLAP...
In contrast to PageRank on the Web, we can do keyword specific ObjectRanks because (a) smaller size dbs and (b) exploit schema properties to optimize algorithm.</p:text>
  </p:cm>
</p:cmLst>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image" Target="../media/image20.wmf"/><Relationship Id="rId3" Type="http://schemas.openxmlformats.org/officeDocument/2006/relationships/image" Target="../media/image10.wmf"/><Relationship Id="rId7" Type="http://schemas.openxmlformats.org/officeDocument/2006/relationships/image" Target="../media/image14.wmf"/><Relationship Id="rId12" Type="http://schemas.openxmlformats.org/officeDocument/2006/relationships/image" Target="../media/image19.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11" Type="http://schemas.openxmlformats.org/officeDocument/2006/relationships/image" Target="../media/image18.wmf"/><Relationship Id="rId5" Type="http://schemas.openxmlformats.org/officeDocument/2006/relationships/image" Target="../media/image12.wmf"/><Relationship Id="rId10" Type="http://schemas.openxmlformats.org/officeDocument/2006/relationships/image" Target="../media/image17.wmf"/><Relationship Id="rId4" Type="http://schemas.openxmlformats.org/officeDocument/2006/relationships/image" Target="../media/image11.wmf"/><Relationship Id="rId9" Type="http://schemas.openxmlformats.org/officeDocument/2006/relationships/image" Target="../media/image16.wmf"/><Relationship Id="rId14"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653C35-1302-4E81-919A-25B1C35C12F6}" type="datetimeFigureOut">
              <a:rPr lang="en-US" smtClean="0"/>
              <a:t>5/17/2019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26C27-824E-41F4-BE5E-6FBFEB0B9499}" type="slidenum">
              <a:rPr lang="en-US" smtClean="0"/>
              <a:t>‹#›</a:t>
            </a:fld>
            <a:endParaRPr lang="en-US"/>
          </a:p>
        </p:txBody>
      </p:sp>
    </p:spTree>
    <p:extLst>
      <p:ext uri="{BB962C8B-B14F-4D97-AF65-F5344CB8AC3E}">
        <p14:creationId xmlns:p14="http://schemas.microsoft.com/office/powerpoint/2010/main" val="907228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7092F9-BEB3-45A1-9C0D-B836AADC8CED}" type="slidenum">
              <a:rPr lang="en-US"/>
              <a:pPr/>
              <a:t>1</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882055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CF0729-EA9A-4D8D-B346-3F5C29FA6509}" type="slidenum">
              <a:rPr lang="en-US"/>
              <a:pPr/>
              <a:t>10</a:t>
            </a:fld>
            <a:endParaRPr 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47275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D5D79B-A7D5-4323-8295-7443DF0F056D}" type="slidenum">
              <a:rPr lang="en-US"/>
              <a:pPr/>
              <a:t>11</a:t>
            </a:fld>
            <a:endParaRPr 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78428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51BA0A-DC16-42BE-B459-F6A899F22A85}" type="slidenum">
              <a:rPr lang="en-US"/>
              <a:pPr/>
              <a:t>12</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41810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26C746-388E-420B-A770-23A859647169}" type="slidenum">
              <a:rPr lang="en-US"/>
              <a:pPr/>
              <a:t>13</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317453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C20700-2802-4540-ABC4-42015AC3A8C2}" type="slidenum">
              <a:rPr lang="en-US"/>
              <a:pPr/>
              <a:t>14</a:t>
            </a:fld>
            <a:endParaRPr lang="en-US"/>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0116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BDF2D8-B1B2-4C29-8FCB-555C40D31502}" type="slidenum">
              <a:rPr lang="en-US"/>
              <a:pPr/>
              <a:t>15</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51968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E2C489-72B5-481D-8C51-F95281ACC37B}" type="slidenum">
              <a:rPr lang="en-US"/>
              <a:pPr/>
              <a:t>16</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209441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15AD87-F28B-46B5-A0F1-30476AD4BA31}" type="slidenum">
              <a:rPr lang="en-US"/>
              <a:pPr/>
              <a:t>17</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83636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362976-9988-4915-A371-31393935B7C9}" type="slidenum">
              <a:rPr lang="en-US"/>
              <a:pPr/>
              <a:t>18</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754123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362976-9988-4915-A371-31393935B7C9}" type="slidenum">
              <a:rPr lang="en-US"/>
              <a:pPr/>
              <a:t>20</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6717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362976-9988-4915-A371-31393935B7C9}" type="slidenum">
              <a:rPr lang="en-US"/>
              <a:pPr/>
              <a:t>2</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352835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51BA0A-DC16-42BE-B459-F6A899F22A85}" type="slidenum">
              <a:rPr lang="en-US"/>
              <a:pPr/>
              <a:t>21</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922714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362976-9988-4915-A371-31393935B7C9}" type="slidenum">
              <a:rPr lang="en-US"/>
              <a:pPr/>
              <a:t>23</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2092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091AB7-0EEB-4565-BB3A-3B75116BB9E6}" type="slidenum">
              <a:rPr lang="en-US"/>
              <a:pPr/>
              <a:t>25</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6576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2039E4-27A6-4FD3-8717-24CA9A6E406E}" type="slidenum">
              <a:rPr lang="en-US"/>
              <a:pPr/>
              <a:t>26</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573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581DF7-404D-4201-A3EB-E8678D6309AD}" type="slidenum">
              <a:rPr lang="en-US"/>
              <a:pPr/>
              <a:t>27</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xfrm>
            <a:off x="914400" y="4340225"/>
            <a:ext cx="5029200" cy="4117975"/>
          </a:xfrm>
        </p:spPr>
        <p:txBody>
          <a:bodyPr/>
          <a:lstStyle/>
          <a:p>
            <a:endParaRPr lang="en-US"/>
          </a:p>
        </p:txBody>
      </p:sp>
    </p:spTree>
    <p:extLst>
      <p:ext uri="{BB962C8B-B14F-4D97-AF65-F5344CB8AC3E}">
        <p14:creationId xmlns:p14="http://schemas.microsoft.com/office/powerpoint/2010/main" val="3293193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4A7954-DCEF-480F-B54B-3CAF54FBA482}" type="slidenum">
              <a:rPr lang="en-US"/>
              <a:pPr/>
              <a:t>28</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1495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5F041A-59F8-440D-9F02-920F3DDFEC30}" type="slidenum">
              <a:rPr lang="en-US"/>
              <a:pPr/>
              <a:t>29</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02335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83B719-75E8-4DAB-8E60-7239AFC8D8F9}" type="slidenum">
              <a:rPr lang="en-US"/>
              <a:pPr/>
              <a:t>30</a:t>
            </a:fld>
            <a:endParaRPr 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5508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6E593A-CC8D-4917-9459-75CE2593987D}" type="slidenum">
              <a:rPr lang="en-US"/>
              <a:pPr/>
              <a:t>31</a:t>
            </a:fld>
            <a:endParaRPr 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90106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2562CB-85C2-47E9-87F7-677C629D471A}" type="slidenum">
              <a:rPr lang="en-US"/>
              <a:pPr/>
              <a:t>32</a:t>
            </a:fld>
            <a:endParaRPr 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56995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085FAA-1966-4356-981F-45EBE63E9690}" type="slidenum">
              <a:rPr lang="en-US"/>
              <a:pPr/>
              <a:t>3</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845179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C07498-95B9-4427-9DEA-7EEA773C960A}" type="slidenum">
              <a:rPr lang="en-US"/>
              <a:pPr/>
              <a:t>33</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28753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F7361E-7DC1-466D-BE08-DDC0E7D1E320}" type="slidenum">
              <a:rPr lang="en-US"/>
              <a:pPr/>
              <a:t>34</a:t>
            </a:fld>
            <a:endParaRPr 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90680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660338-2124-4577-8331-A0AB362FDE14}" type="slidenum">
              <a:rPr lang="en-US"/>
              <a:pPr/>
              <a:t>35</a:t>
            </a:fld>
            <a:endParaRPr lang="en-US"/>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20762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93C315-FA9C-4841-8AB8-4C46054D2821}" type="slidenum">
              <a:rPr lang="en-US"/>
              <a:pPr/>
              <a:t>36</a:t>
            </a:fld>
            <a:endParaRPr 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354525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49CE23-B814-4FD9-9E53-00ED25B619BE}" type="slidenum">
              <a:rPr lang="en-US"/>
              <a:pPr/>
              <a:t>37</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8059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AAB5F4-A2C7-4C8B-B568-77D125DBBBCD}" type="slidenum">
              <a:rPr lang="en-US"/>
              <a:pPr/>
              <a:t>38</a:t>
            </a:fld>
            <a:endParaRPr 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91179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F6CF2E-221F-4032-BA00-C49E6C7D93F1}" type="slidenum">
              <a:rPr lang="en-US"/>
              <a:pPr/>
              <a:t>39</a:t>
            </a:fld>
            <a:endParaRPr lang="en-US"/>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60910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81AE21-D32F-4C53-8C53-5FE15B3D8975}" type="slidenum">
              <a:rPr lang="en-US"/>
              <a:pPr/>
              <a:t>40</a:t>
            </a:fld>
            <a:endParaRPr lang="en-US"/>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63704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6F4AB4-8424-4502-B507-4BB57B97D106}" type="slidenum">
              <a:rPr lang="en-US"/>
              <a:pPr/>
              <a:t>41</a:t>
            </a:fld>
            <a:endParaRPr 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138601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2B20ED-073F-465D-A580-BD757E10E8E0}" type="slidenum">
              <a:rPr lang="en-US"/>
              <a:pPr/>
              <a:t>42</a:t>
            </a:fld>
            <a:endParaRPr lang="en-US"/>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24380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E22745-2ACF-4049-988C-AA2269AA963C}" type="slidenum">
              <a:rPr lang="en-US"/>
              <a:pPr/>
              <a:t>4</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670073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7B1FD4-3406-4B8A-BA67-032A1C6716DF}" type="slidenum">
              <a:rPr lang="en-US"/>
              <a:pPr/>
              <a:t>43</a:t>
            </a:fld>
            <a:endParaRPr 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945520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2B7E14-DEC2-4523-810A-653B050181E4}" type="slidenum">
              <a:rPr lang="en-US"/>
              <a:pPr/>
              <a:t>44</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259219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D78857-8B9D-4A5B-9BF7-37BB2D3E51A0}" type="slidenum">
              <a:rPr lang="en-US"/>
              <a:pPr/>
              <a:t>45</a:t>
            </a:fld>
            <a:endParaRPr 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997616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5B15D-5AAD-4B73-BE00-86FEE72980DB}" type="slidenum">
              <a:rPr lang="en-US"/>
              <a:pPr/>
              <a:t>46</a:t>
            </a:fld>
            <a:endParaRPr 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8527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9FB339-C8A5-4340-AE1B-C21604D14E61}" type="slidenum">
              <a:rPr lang="en-US"/>
              <a:pPr/>
              <a:t>47</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137706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132D1F-EB8F-4AA2-8C08-362B0DA521BE}" type="slidenum">
              <a:rPr lang="en-US"/>
              <a:pPr/>
              <a:t>48</a:t>
            </a:fld>
            <a:endParaRPr 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099575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8740B4-DEFA-45C2-9AB1-678203F2024E}" type="slidenum">
              <a:rPr lang="en-US"/>
              <a:pPr/>
              <a:t>49</a:t>
            </a:fld>
            <a:endParaRPr lang="en-US"/>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19856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89DC7C-2828-43E8-A344-AD99CBA380D1}" type="slidenum">
              <a:rPr lang="en-US"/>
              <a:pPr/>
              <a:t>5</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5922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CF0059-B0A5-4679-B791-A4F47333EAC5}" type="slidenum">
              <a:rPr lang="en-US"/>
              <a:pPr/>
              <a:t>6</a:t>
            </a:fld>
            <a:endParaRPr 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30142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AE4FBB-E3EF-46E7-A20C-5743EDDBB84F}" type="slidenum">
              <a:rPr lang="en-US"/>
              <a:pPr/>
              <a:t>7</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22282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362976-9988-4915-A371-31393935B7C9}" type="slidenum">
              <a:rPr lang="en-US"/>
              <a:pPr/>
              <a:t>8</a:t>
            </a:fld>
            <a:endParaRPr lang="en-US"/>
          </a:p>
        </p:txBody>
      </p:sp>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91057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BBA10B-254F-40AD-A860-C3CEFF97DA51}" type="slidenum">
              <a:rPr lang="en-US"/>
              <a:pPr/>
              <a:t>9</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51533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B6BBA7-B0EF-4B25-9910-CFD1638BEF32}"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9678A-7856-4E00-AE3B-1D189946A819}" type="slidenum">
              <a:rPr lang="en-US" smtClean="0"/>
              <a:t>‹#›</a:t>
            </a:fld>
            <a:endParaRPr lang="en-US"/>
          </a:p>
        </p:txBody>
      </p:sp>
    </p:spTree>
    <p:extLst>
      <p:ext uri="{BB962C8B-B14F-4D97-AF65-F5344CB8AC3E}">
        <p14:creationId xmlns:p14="http://schemas.microsoft.com/office/powerpoint/2010/main" val="4145842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B6BBA7-B0EF-4B25-9910-CFD1638BEF32}"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9678A-7856-4E00-AE3B-1D189946A819}" type="slidenum">
              <a:rPr lang="en-US" smtClean="0"/>
              <a:t>‹#›</a:t>
            </a:fld>
            <a:endParaRPr lang="en-US"/>
          </a:p>
        </p:txBody>
      </p:sp>
    </p:spTree>
    <p:extLst>
      <p:ext uri="{BB962C8B-B14F-4D97-AF65-F5344CB8AC3E}">
        <p14:creationId xmlns:p14="http://schemas.microsoft.com/office/powerpoint/2010/main" val="1856591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B6BBA7-B0EF-4B25-9910-CFD1638BEF32}"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9678A-7856-4E00-AE3B-1D189946A819}" type="slidenum">
              <a:rPr lang="en-US" smtClean="0"/>
              <a:t>‹#›</a:t>
            </a:fld>
            <a:endParaRPr lang="en-US"/>
          </a:p>
        </p:txBody>
      </p:sp>
    </p:spTree>
    <p:extLst>
      <p:ext uri="{BB962C8B-B14F-4D97-AF65-F5344CB8AC3E}">
        <p14:creationId xmlns:p14="http://schemas.microsoft.com/office/powerpoint/2010/main" val="1968412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B6BBA7-B0EF-4B25-9910-CFD1638BEF32}"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9678A-7856-4E00-AE3B-1D189946A819}" type="slidenum">
              <a:rPr lang="en-US" smtClean="0"/>
              <a:t>‹#›</a:t>
            </a:fld>
            <a:endParaRPr lang="en-US"/>
          </a:p>
        </p:txBody>
      </p:sp>
    </p:spTree>
    <p:extLst>
      <p:ext uri="{BB962C8B-B14F-4D97-AF65-F5344CB8AC3E}">
        <p14:creationId xmlns:p14="http://schemas.microsoft.com/office/powerpoint/2010/main" val="2923127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B6BBA7-B0EF-4B25-9910-CFD1638BEF32}" type="datetimeFigureOut">
              <a:rPr lang="en-US" smtClean="0"/>
              <a:t>5/17/2019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19678A-7856-4E00-AE3B-1D189946A819}" type="slidenum">
              <a:rPr lang="en-US" smtClean="0"/>
              <a:t>‹#›</a:t>
            </a:fld>
            <a:endParaRPr lang="en-US"/>
          </a:p>
        </p:txBody>
      </p:sp>
    </p:spTree>
    <p:extLst>
      <p:ext uri="{BB962C8B-B14F-4D97-AF65-F5344CB8AC3E}">
        <p14:creationId xmlns:p14="http://schemas.microsoft.com/office/powerpoint/2010/main" val="3943109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B6BBA7-B0EF-4B25-9910-CFD1638BEF32}"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9678A-7856-4E00-AE3B-1D189946A819}" type="slidenum">
              <a:rPr lang="en-US" smtClean="0"/>
              <a:t>‹#›</a:t>
            </a:fld>
            <a:endParaRPr lang="en-US"/>
          </a:p>
        </p:txBody>
      </p:sp>
    </p:spTree>
    <p:extLst>
      <p:ext uri="{BB962C8B-B14F-4D97-AF65-F5344CB8AC3E}">
        <p14:creationId xmlns:p14="http://schemas.microsoft.com/office/powerpoint/2010/main" val="1220176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B6BBA7-B0EF-4B25-9910-CFD1638BEF32}" type="datetimeFigureOut">
              <a:rPr lang="en-US" smtClean="0"/>
              <a:t>5/17/2019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19678A-7856-4E00-AE3B-1D189946A819}" type="slidenum">
              <a:rPr lang="en-US" smtClean="0"/>
              <a:t>‹#›</a:t>
            </a:fld>
            <a:endParaRPr lang="en-US"/>
          </a:p>
        </p:txBody>
      </p:sp>
    </p:spTree>
    <p:extLst>
      <p:ext uri="{BB962C8B-B14F-4D97-AF65-F5344CB8AC3E}">
        <p14:creationId xmlns:p14="http://schemas.microsoft.com/office/powerpoint/2010/main" val="2095832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B6BBA7-B0EF-4B25-9910-CFD1638BEF32}" type="datetimeFigureOut">
              <a:rPr lang="en-US" smtClean="0"/>
              <a:t>5/17/2019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19678A-7856-4E00-AE3B-1D189946A819}" type="slidenum">
              <a:rPr lang="en-US" smtClean="0"/>
              <a:t>‹#›</a:t>
            </a:fld>
            <a:endParaRPr lang="en-US"/>
          </a:p>
        </p:txBody>
      </p:sp>
    </p:spTree>
    <p:extLst>
      <p:ext uri="{BB962C8B-B14F-4D97-AF65-F5344CB8AC3E}">
        <p14:creationId xmlns:p14="http://schemas.microsoft.com/office/powerpoint/2010/main" val="4010085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B6BBA7-B0EF-4B25-9910-CFD1638BEF32}" type="datetimeFigureOut">
              <a:rPr lang="en-US" smtClean="0"/>
              <a:t>5/17/2019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19678A-7856-4E00-AE3B-1D189946A819}" type="slidenum">
              <a:rPr lang="en-US" smtClean="0"/>
              <a:t>‹#›</a:t>
            </a:fld>
            <a:endParaRPr lang="en-US"/>
          </a:p>
        </p:txBody>
      </p:sp>
    </p:spTree>
    <p:extLst>
      <p:ext uri="{BB962C8B-B14F-4D97-AF65-F5344CB8AC3E}">
        <p14:creationId xmlns:p14="http://schemas.microsoft.com/office/powerpoint/2010/main" val="3441707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B6BBA7-B0EF-4B25-9910-CFD1638BEF32}"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9678A-7856-4E00-AE3B-1D189946A819}" type="slidenum">
              <a:rPr lang="en-US" smtClean="0"/>
              <a:t>‹#›</a:t>
            </a:fld>
            <a:endParaRPr lang="en-US"/>
          </a:p>
        </p:txBody>
      </p:sp>
    </p:spTree>
    <p:extLst>
      <p:ext uri="{BB962C8B-B14F-4D97-AF65-F5344CB8AC3E}">
        <p14:creationId xmlns:p14="http://schemas.microsoft.com/office/powerpoint/2010/main" val="334146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B6BBA7-B0EF-4B25-9910-CFD1638BEF32}" type="datetimeFigureOut">
              <a:rPr lang="en-US" smtClean="0"/>
              <a:t>5/17/2019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19678A-7856-4E00-AE3B-1D189946A819}" type="slidenum">
              <a:rPr lang="en-US" smtClean="0"/>
              <a:t>‹#›</a:t>
            </a:fld>
            <a:endParaRPr lang="en-US"/>
          </a:p>
        </p:txBody>
      </p:sp>
    </p:spTree>
    <p:extLst>
      <p:ext uri="{BB962C8B-B14F-4D97-AF65-F5344CB8AC3E}">
        <p14:creationId xmlns:p14="http://schemas.microsoft.com/office/powerpoint/2010/main" val="3325468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B6BBA7-B0EF-4B25-9910-CFD1638BEF32}" type="datetimeFigureOut">
              <a:rPr lang="en-US" smtClean="0"/>
              <a:t>5/17/2019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19678A-7856-4E00-AE3B-1D189946A819}" type="slidenum">
              <a:rPr lang="en-US" smtClean="0"/>
              <a:t>‹#›</a:t>
            </a:fld>
            <a:endParaRPr lang="en-US"/>
          </a:p>
        </p:txBody>
      </p:sp>
    </p:spTree>
    <p:extLst>
      <p:ext uri="{BB962C8B-B14F-4D97-AF65-F5344CB8AC3E}">
        <p14:creationId xmlns:p14="http://schemas.microsoft.com/office/powerpoint/2010/main" val="1970746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oleObject" Target="NULL"/></Relationships>
</file>

<file path=ppt/slides/_rels/slide32.xml.rels><?xml version="1.0" encoding="UTF-8" standalone="yes"?>
<Relationships xmlns="http://schemas.openxmlformats.org/package/2006/relationships"><Relationship Id="rId8" Type="http://schemas.openxmlformats.org/officeDocument/2006/relationships/oleObject" Target="NULL"/><Relationship Id="rId13" Type="http://schemas.openxmlformats.org/officeDocument/2006/relationships/image" Target="../media/image12.w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notesSlide" Target="../notesSlides/notesSlide29.xml"/><Relationship Id="rId21" Type="http://schemas.openxmlformats.org/officeDocument/2006/relationships/image" Target="../media/image16.wmf"/><Relationship Id="rId7" Type="http://schemas.openxmlformats.org/officeDocument/2006/relationships/image" Target="../media/image9.wmf"/><Relationship Id="rId12" Type="http://schemas.openxmlformats.org/officeDocument/2006/relationships/oleObject" Target="../embeddings/oleObject6.bin"/><Relationship Id="rId17" Type="http://schemas.openxmlformats.org/officeDocument/2006/relationships/image" Target="../media/image14.wmf"/><Relationship Id="rId25" Type="http://schemas.openxmlformats.org/officeDocument/2006/relationships/image" Target="../media/image18.wmf"/><Relationship Id="rId2" Type="http://schemas.openxmlformats.org/officeDocument/2006/relationships/slideLayout" Target="../slideLayouts/slideLayout2.xml"/><Relationship Id="rId16" Type="http://schemas.openxmlformats.org/officeDocument/2006/relationships/oleObject" Target="../embeddings/oleObject8.bin"/><Relationship Id="rId20" Type="http://schemas.openxmlformats.org/officeDocument/2006/relationships/oleObject" Target="../embeddings/oleObject10.bin"/><Relationship Id="rId29" Type="http://schemas.openxmlformats.org/officeDocument/2006/relationships/image" Target="../media/image20.wmf"/><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11.wmf"/><Relationship Id="rId24" Type="http://schemas.openxmlformats.org/officeDocument/2006/relationships/oleObject" Target="../embeddings/oleObject12.bin"/><Relationship Id="rId5" Type="http://schemas.openxmlformats.org/officeDocument/2006/relationships/image" Target="../media/image8.wmf"/><Relationship Id="rId15" Type="http://schemas.openxmlformats.org/officeDocument/2006/relationships/image" Target="../media/image13.wmf"/><Relationship Id="rId23" Type="http://schemas.openxmlformats.org/officeDocument/2006/relationships/image" Target="../media/image17.wmf"/><Relationship Id="rId28" Type="http://schemas.openxmlformats.org/officeDocument/2006/relationships/oleObject" Target="../embeddings/oleObject14.bin"/><Relationship Id="rId10" Type="http://schemas.openxmlformats.org/officeDocument/2006/relationships/oleObject" Target="../embeddings/oleObject5.bin"/><Relationship Id="rId19" Type="http://schemas.openxmlformats.org/officeDocument/2006/relationships/image" Target="../media/image15.wmf"/><Relationship Id="rId31" Type="http://schemas.openxmlformats.org/officeDocument/2006/relationships/image" Target="../media/image21.wmf"/><Relationship Id="rId4" Type="http://schemas.openxmlformats.org/officeDocument/2006/relationships/oleObject" Target="../embeddings/oleObject3.bin"/><Relationship Id="rId9" Type="http://schemas.openxmlformats.org/officeDocument/2006/relationships/image" Target="../media/image10.w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19.wmf"/><Relationship Id="rId30" Type="http://schemas.openxmlformats.org/officeDocument/2006/relationships/oleObject" Target="../embeddings/oleObject15.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albany.edu/"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ccc.cs.lakeheadu.ca/"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en-US"/>
              <a:t>Link-based Web Search</a:t>
            </a:r>
          </a:p>
        </p:txBody>
      </p:sp>
      <p:sp>
        <p:nvSpPr>
          <p:cNvPr id="5123" name="Rectangle 3"/>
          <p:cNvSpPr>
            <a:spLocks noGrp="1" noChangeArrowheads="1"/>
          </p:cNvSpPr>
          <p:nvPr>
            <p:ph type="subTitle" idx="1"/>
          </p:nvPr>
        </p:nvSpPr>
        <p:spPr/>
        <p:txBody>
          <a:bodyPr/>
          <a:lstStyle/>
          <a:p>
            <a:pPr>
              <a:lnSpc>
                <a:spcPct val="90000"/>
              </a:lnSpc>
            </a:pPr>
            <a:r>
              <a:rPr lang="en-US" dirty="0" err="1"/>
              <a:t>Vagelis</a:t>
            </a:r>
            <a:r>
              <a:rPr lang="en-US" dirty="0"/>
              <a:t> </a:t>
            </a:r>
            <a:r>
              <a:rPr lang="en-US" dirty="0" err="1"/>
              <a:t>Hristidis</a:t>
            </a:r>
            <a:endParaRPr lang="en-US" dirty="0"/>
          </a:p>
        </p:txBody>
      </p:sp>
    </p:spTree>
    <p:extLst>
      <p:ext uri="{BB962C8B-B14F-4D97-AF65-F5344CB8AC3E}">
        <p14:creationId xmlns:p14="http://schemas.microsoft.com/office/powerpoint/2010/main" val="934276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7870EC9-767B-4F0E-B6B6-85C6564F8B80}" type="slidenum">
              <a:rPr lang="en-US" altLang="en-US"/>
              <a:pPr/>
              <a:t>10</a:t>
            </a:fld>
            <a:endParaRPr lang="en-US" altLang="en-US"/>
          </a:p>
        </p:txBody>
      </p:sp>
      <p:sp>
        <p:nvSpPr>
          <p:cNvPr id="47106" name="Rectangle 2"/>
          <p:cNvSpPr>
            <a:spLocks noGrp="1" noChangeArrowheads="1"/>
          </p:cNvSpPr>
          <p:nvPr>
            <p:ph type="title"/>
          </p:nvPr>
        </p:nvSpPr>
        <p:spPr/>
        <p:txBody>
          <a:bodyPr/>
          <a:lstStyle/>
          <a:p>
            <a:r>
              <a:rPr lang="en-US"/>
              <a:t>PageRank is a Usage Simulation</a:t>
            </a:r>
          </a:p>
        </p:txBody>
      </p:sp>
      <p:sp>
        <p:nvSpPr>
          <p:cNvPr id="47107" name="Rectangle 3"/>
          <p:cNvSpPr>
            <a:spLocks noGrp="1" noChangeArrowheads="1"/>
          </p:cNvSpPr>
          <p:nvPr>
            <p:ph type="body" idx="1"/>
          </p:nvPr>
        </p:nvSpPr>
        <p:spPr/>
        <p:txBody>
          <a:bodyPr/>
          <a:lstStyle/>
          <a:p>
            <a:r>
              <a:rPr lang="en-US"/>
              <a:t>“Random surfer”</a:t>
            </a:r>
          </a:p>
          <a:p>
            <a:pPr lvl="1"/>
            <a:r>
              <a:rPr lang="en-US"/>
              <a:t>Given a random URL </a:t>
            </a:r>
          </a:p>
          <a:p>
            <a:pPr lvl="1"/>
            <a:r>
              <a:rPr lang="en-US"/>
              <a:t>Clicks randomly on links</a:t>
            </a:r>
          </a:p>
          <a:p>
            <a:pPr lvl="1"/>
            <a:r>
              <a:rPr lang="en-US"/>
              <a:t>After a while gets bored and gets a new random URL</a:t>
            </a:r>
          </a:p>
          <a:p>
            <a:r>
              <a:rPr lang="en-US"/>
              <a:t>The number of visits to each page is its PageRank.</a:t>
            </a:r>
          </a:p>
          <a:p>
            <a:pPr lvl="1">
              <a:buFont typeface="Wingdings" pitchFamily="2" charset="2"/>
              <a:buNone/>
            </a:pPr>
            <a:endParaRPr lang="en-US"/>
          </a:p>
        </p:txBody>
      </p:sp>
    </p:spTree>
    <p:extLst>
      <p:ext uri="{BB962C8B-B14F-4D97-AF65-F5344CB8AC3E}">
        <p14:creationId xmlns:p14="http://schemas.microsoft.com/office/powerpoint/2010/main" val="248958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422B72A-160D-4D2B-81E0-6FC93D1DC243}" type="slidenum">
              <a:rPr lang="en-US" altLang="en-US"/>
              <a:pPr/>
              <a:t>11</a:t>
            </a:fld>
            <a:endParaRPr lang="en-US" altLang="en-US"/>
          </a:p>
        </p:txBody>
      </p:sp>
      <p:sp>
        <p:nvSpPr>
          <p:cNvPr id="48130" name="Rectangle 2"/>
          <p:cNvSpPr>
            <a:spLocks noGrp="1" noChangeArrowheads="1"/>
          </p:cNvSpPr>
          <p:nvPr>
            <p:ph type="title"/>
          </p:nvPr>
        </p:nvSpPr>
        <p:spPr/>
        <p:txBody>
          <a:bodyPr/>
          <a:lstStyle/>
          <a:p>
            <a:r>
              <a:rPr lang="en-US"/>
              <a:t>PageRank Calculation Intuition </a:t>
            </a:r>
          </a:p>
        </p:txBody>
      </p:sp>
      <p:sp>
        <p:nvSpPr>
          <p:cNvPr id="48131" name="Rectangle 3"/>
          <p:cNvSpPr>
            <a:spLocks noGrp="1" noChangeArrowheads="1"/>
          </p:cNvSpPr>
          <p:nvPr>
            <p:ph type="body" idx="1"/>
          </p:nvPr>
        </p:nvSpPr>
        <p:spPr/>
        <p:txBody>
          <a:bodyPr/>
          <a:lstStyle/>
          <a:p>
            <a:pPr>
              <a:buFont typeface="Wingdings" pitchFamily="2" charset="2"/>
              <a:buNone/>
            </a:pPr>
            <a:endParaRPr lang="en-US"/>
          </a:p>
          <a:p>
            <a:r>
              <a:rPr lang="en-US"/>
              <a:t>PageRank of page P increases when pages with large PageRanks point to P. </a:t>
            </a:r>
          </a:p>
        </p:txBody>
      </p:sp>
    </p:spTree>
    <p:extLst>
      <p:ext uri="{BB962C8B-B14F-4D97-AF65-F5344CB8AC3E}">
        <p14:creationId xmlns:p14="http://schemas.microsoft.com/office/powerpoint/2010/main" val="2117451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E482B9D-F706-41DC-9CE9-F4876F495D8F}" type="slidenum">
              <a:rPr lang="en-US" altLang="en-US"/>
              <a:pPr/>
              <a:t>12</a:t>
            </a:fld>
            <a:endParaRPr lang="en-US" altLang="en-US"/>
          </a:p>
        </p:txBody>
      </p:sp>
      <p:sp>
        <p:nvSpPr>
          <p:cNvPr id="49154" name="Rectangle 2"/>
          <p:cNvSpPr>
            <a:spLocks noGrp="1" noChangeArrowheads="1"/>
          </p:cNvSpPr>
          <p:nvPr>
            <p:ph type="title"/>
          </p:nvPr>
        </p:nvSpPr>
        <p:spPr/>
        <p:txBody>
          <a:bodyPr/>
          <a:lstStyle/>
          <a:p>
            <a:r>
              <a:rPr lang="en-US"/>
              <a:t>PageRank Calculation</a:t>
            </a:r>
          </a:p>
        </p:txBody>
      </p:sp>
      <p:sp>
        <p:nvSpPr>
          <p:cNvPr id="49155" name="Rectangle 3"/>
          <p:cNvSpPr>
            <a:spLocks noGrp="1" noChangeArrowheads="1"/>
          </p:cNvSpPr>
          <p:nvPr>
            <p:ph type="body" idx="1"/>
          </p:nvPr>
        </p:nvSpPr>
        <p:spPr>
          <a:xfrm>
            <a:off x="1981200" y="1371600"/>
            <a:ext cx="8229600" cy="4876800"/>
          </a:xfrm>
        </p:spPr>
        <p:txBody>
          <a:bodyPr>
            <a:normAutofit fontScale="92500" lnSpcReduction="20000"/>
          </a:bodyPr>
          <a:lstStyle/>
          <a:p>
            <a:pPr>
              <a:lnSpc>
                <a:spcPct val="80000"/>
              </a:lnSpc>
              <a:buFont typeface="Wingdings" pitchFamily="2" charset="2"/>
              <a:buNone/>
            </a:pPr>
            <a:r>
              <a:rPr lang="en-US" sz="2400" dirty="0"/>
              <a:t>PR(A)=(1-d</a:t>
            </a:r>
            <a:r>
              <a:rPr lang="en-US" sz="2400" dirty="0"/>
              <a:t>)/N </a:t>
            </a:r>
            <a:r>
              <a:rPr lang="en-US" sz="2400" dirty="0"/>
              <a:t>+ d*(PR(T1)/C(T1)+…+ PR(</a:t>
            </a:r>
            <a:r>
              <a:rPr lang="en-US" sz="2400" dirty="0" err="1"/>
              <a:t>Tn</a:t>
            </a:r>
            <a:r>
              <a:rPr lang="en-US" sz="2400" dirty="0"/>
              <a:t>)/C(</a:t>
            </a:r>
            <a:r>
              <a:rPr lang="en-US" sz="2400" dirty="0" err="1"/>
              <a:t>Tn</a:t>
            </a:r>
            <a:r>
              <a:rPr lang="en-US" sz="2400" dirty="0"/>
              <a:t>))</a:t>
            </a:r>
          </a:p>
          <a:p>
            <a:pPr>
              <a:lnSpc>
                <a:spcPct val="80000"/>
              </a:lnSpc>
              <a:buFont typeface="Wingdings" pitchFamily="2" charset="2"/>
              <a:buNone/>
            </a:pPr>
            <a:endParaRPr lang="en-US" sz="2400" dirty="0"/>
          </a:p>
          <a:p>
            <a:pPr>
              <a:lnSpc>
                <a:spcPct val="80000"/>
              </a:lnSpc>
              <a:buFont typeface="Wingdings" pitchFamily="2" charset="2"/>
              <a:buNone/>
            </a:pPr>
            <a:r>
              <a:rPr lang="en-US" sz="2600" dirty="0"/>
              <a:t>d:  damping factor, normally this is set to 0.85.</a:t>
            </a:r>
          </a:p>
          <a:p>
            <a:pPr>
              <a:lnSpc>
                <a:spcPct val="80000"/>
              </a:lnSpc>
              <a:buFont typeface="Wingdings" pitchFamily="2" charset="2"/>
              <a:buNone/>
            </a:pPr>
            <a:r>
              <a:rPr lang="en-US" sz="2600" dirty="0"/>
              <a:t>T1, …, </a:t>
            </a:r>
            <a:r>
              <a:rPr lang="en-US" sz="2600" dirty="0" err="1"/>
              <a:t>Tn</a:t>
            </a:r>
            <a:r>
              <a:rPr lang="en-US" sz="2600" dirty="0"/>
              <a:t>: pages pointing to page A</a:t>
            </a:r>
          </a:p>
          <a:p>
            <a:pPr>
              <a:lnSpc>
                <a:spcPct val="80000"/>
              </a:lnSpc>
              <a:buFont typeface="Wingdings" pitchFamily="2" charset="2"/>
              <a:buNone/>
            </a:pPr>
            <a:r>
              <a:rPr lang="en-US" sz="2600" dirty="0"/>
              <a:t>PR(A): PageRank of page A.</a:t>
            </a:r>
          </a:p>
          <a:p>
            <a:pPr>
              <a:lnSpc>
                <a:spcPct val="80000"/>
              </a:lnSpc>
              <a:buFont typeface="Wingdings" pitchFamily="2" charset="2"/>
              <a:buNone/>
            </a:pPr>
            <a:r>
              <a:rPr lang="en-US" sz="2600" dirty="0"/>
              <a:t>PR(Ti): PageRank of page Ti.</a:t>
            </a:r>
          </a:p>
          <a:p>
            <a:pPr>
              <a:lnSpc>
                <a:spcPct val="80000"/>
              </a:lnSpc>
              <a:buFont typeface="Wingdings" pitchFamily="2" charset="2"/>
              <a:buNone/>
            </a:pPr>
            <a:r>
              <a:rPr lang="en-US" sz="2600" dirty="0"/>
              <a:t>C(Ti): the number of links going out of page Ti</a:t>
            </a:r>
            <a:r>
              <a:rPr lang="en-US" sz="2600" dirty="0"/>
              <a:t>.</a:t>
            </a:r>
          </a:p>
          <a:p>
            <a:pPr>
              <a:lnSpc>
                <a:spcPct val="80000"/>
              </a:lnSpc>
              <a:buFont typeface="Wingdings" pitchFamily="2" charset="2"/>
              <a:buNone/>
            </a:pPr>
            <a:r>
              <a:rPr lang="en-US" sz="2600" dirty="0"/>
              <a:t>N: # pages</a:t>
            </a:r>
            <a:endParaRPr lang="en-US" sz="2600" dirty="0"/>
          </a:p>
          <a:p>
            <a:pPr>
              <a:lnSpc>
                <a:spcPct val="80000"/>
              </a:lnSpc>
              <a:buFont typeface="Wingdings" pitchFamily="2" charset="2"/>
              <a:buNone/>
            </a:pPr>
            <a:endParaRPr lang="en-US" sz="2600" dirty="0"/>
          </a:p>
          <a:p>
            <a:pPr>
              <a:lnSpc>
                <a:spcPct val="80000"/>
              </a:lnSpc>
              <a:buFont typeface="Wingdings" pitchFamily="2" charset="2"/>
              <a:buNone/>
            </a:pPr>
            <a:r>
              <a:rPr lang="en-US" sz="2100" u="sng" dirty="0"/>
              <a:t>Note</a:t>
            </a:r>
            <a:r>
              <a:rPr lang="en-US" sz="2100" dirty="0"/>
              <a:t>: d is needed due to PageRank sinks</a:t>
            </a:r>
          </a:p>
          <a:p>
            <a:pPr>
              <a:lnSpc>
                <a:spcPct val="80000"/>
              </a:lnSpc>
              <a:buFont typeface="Wingdings" pitchFamily="2" charset="2"/>
              <a:buNone/>
            </a:pPr>
            <a:endParaRPr lang="en-US" sz="2100" dirty="0"/>
          </a:p>
          <a:p>
            <a:pPr>
              <a:lnSpc>
                <a:spcPct val="80000"/>
              </a:lnSpc>
              <a:buFont typeface="Wingdings" pitchFamily="2" charset="2"/>
              <a:buNone/>
            </a:pPr>
            <a:r>
              <a:rPr lang="en-US" sz="2100" b="1" dirty="0"/>
              <a:t>r</a:t>
            </a:r>
            <a:r>
              <a:rPr lang="en-US" sz="2100" dirty="0"/>
              <a:t> =  (1-d)</a:t>
            </a:r>
            <a:r>
              <a:rPr lang="en-US" sz="2100" b="1" dirty="0"/>
              <a:t>E</a:t>
            </a:r>
            <a:r>
              <a:rPr lang="en-US" sz="2100" dirty="0"/>
              <a:t> + </a:t>
            </a:r>
            <a:r>
              <a:rPr lang="en-US" sz="2100" dirty="0" err="1"/>
              <a:t>d</a:t>
            </a:r>
            <a:r>
              <a:rPr lang="en-US" sz="2100" b="1" dirty="0" err="1"/>
              <a:t>Mr</a:t>
            </a:r>
            <a:r>
              <a:rPr lang="en-US" sz="2100" b="1" dirty="0"/>
              <a:t>, r</a:t>
            </a:r>
            <a:r>
              <a:rPr lang="en-US" sz="2100" dirty="0"/>
              <a:t>:</a:t>
            </a:r>
            <a:r>
              <a:rPr lang="en-US" sz="2100" b="1" dirty="0"/>
              <a:t> </a:t>
            </a:r>
            <a:r>
              <a:rPr lang="en-US" sz="2100" dirty="0"/>
              <a:t>column-matrix of PRs</a:t>
            </a:r>
          </a:p>
          <a:p>
            <a:pPr>
              <a:lnSpc>
                <a:spcPct val="80000"/>
              </a:lnSpc>
              <a:buFont typeface="Wingdings" pitchFamily="2" charset="2"/>
              <a:buNone/>
            </a:pPr>
            <a:r>
              <a:rPr lang="en-US" sz="2100" b="1" dirty="0"/>
              <a:t>			    M</a:t>
            </a:r>
            <a:r>
              <a:rPr lang="en-US" sz="2100" dirty="0"/>
              <a:t>:</a:t>
            </a:r>
            <a:r>
              <a:rPr lang="en-US" sz="2100" b="1" dirty="0"/>
              <a:t> </a:t>
            </a:r>
            <a:r>
              <a:rPr lang="en-US" sz="2100" dirty="0"/>
              <a:t>adjacency matrix of Web graph</a:t>
            </a:r>
          </a:p>
          <a:p>
            <a:pPr>
              <a:lnSpc>
                <a:spcPct val="80000"/>
              </a:lnSpc>
              <a:buFont typeface="Wingdings" pitchFamily="2" charset="2"/>
              <a:buNone/>
            </a:pPr>
            <a:r>
              <a:rPr lang="en-US" sz="2100" b="1" dirty="0"/>
              <a:t>			    E</a:t>
            </a:r>
            <a:r>
              <a:rPr lang="en-US" sz="2100" dirty="0"/>
              <a:t>: Base-set column-matrix</a:t>
            </a:r>
          </a:p>
        </p:txBody>
      </p:sp>
    </p:spTree>
    <p:extLst>
      <p:ext uri="{BB962C8B-B14F-4D97-AF65-F5344CB8AC3E}">
        <p14:creationId xmlns:p14="http://schemas.microsoft.com/office/powerpoint/2010/main" val="1583631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E208D137-2533-4179-9A3D-5EA535D8BDF8}" type="slidenum">
              <a:rPr lang="en-US" altLang="en-US"/>
              <a:pPr/>
              <a:t>13</a:t>
            </a:fld>
            <a:endParaRPr lang="en-US" altLang="en-US"/>
          </a:p>
        </p:txBody>
      </p:sp>
      <p:sp>
        <p:nvSpPr>
          <p:cNvPr id="50178" name="Rectangle 2"/>
          <p:cNvSpPr>
            <a:spLocks noGrp="1" noChangeArrowheads="1"/>
          </p:cNvSpPr>
          <p:nvPr>
            <p:ph type="title"/>
          </p:nvPr>
        </p:nvSpPr>
        <p:spPr/>
        <p:txBody>
          <a:bodyPr/>
          <a:lstStyle/>
          <a:p>
            <a:r>
              <a:rPr lang="en-US"/>
              <a:t>Example of Calculation (1)</a:t>
            </a:r>
          </a:p>
        </p:txBody>
      </p:sp>
      <p:sp>
        <p:nvSpPr>
          <p:cNvPr id="50179" name="Rectangle 3"/>
          <p:cNvSpPr>
            <a:spLocks noChangeArrowheads="1"/>
          </p:cNvSpPr>
          <p:nvPr/>
        </p:nvSpPr>
        <p:spPr bwMode="auto">
          <a:xfrm>
            <a:off x="2743200" y="2057400"/>
            <a:ext cx="10668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cs typeface="Arial" charset="0"/>
              </a:rPr>
              <a:t>Page A</a:t>
            </a:r>
          </a:p>
        </p:txBody>
      </p:sp>
      <p:sp>
        <p:nvSpPr>
          <p:cNvPr id="50180" name="Rectangle 4"/>
          <p:cNvSpPr>
            <a:spLocks noChangeArrowheads="1"/>
          </p:cNvSpPr>
          <p:nvPr/>
        </p:nvSpPr>
        <p:spPr bwMode="auto">
          <a:xfrm>
            <a:off x="4191000" y="4114800"/>
            <a:ext cx="10668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cs typeface="Arial" charset="0"/>
              </a:rPr>
              <a:t>Page C</a:t>
            </a:r>
          </a:p>
        </p:txBody>
      </p:sp>
      <p:sp>
        <p:nvSpPr>
          <p:cNvPr id="50181" name="Rectangle 5"/>
          <p:cNvSpPr>
            <a:spLocks noChangeArrowheads="1"/>
          </p:cNvSpPr>
          <p:nvPr/>
        </p:nvSpPr>
        <p:spPr bwMode="auto">
          <a:xfrm>
            <a:off x="6400800" y="2133600"/>
            <a:ext cx="10668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cs typeface="Arial" charset="0"/>
              </a:rPr>
              <a:t>Page B</a:t>
            </a:r>
          </a:p>
        </p:txBody>
      </p:sp>
      <p:sp>
        <p:nvSpPr>
          <p:cNvPr id="50182" name="Rectangle 6"/>
          <p:cNvSpPr>
            <a:spLocks noChangeArrowheads="1"/>
          </p:cNvSpPr>
          <p:nvPr/>
        </p:nvSpPr>
        <p:spPr bwMode="auto">
          <a:xfrm>
            <a:off x="7315200" y="4267200"/>
            <a:ext cx="10668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cs typeface="Arial" charset="0"/>
              </a:rPr>
              <a:t>Page D</a:t>
            </a:r>
          </a:p>
        </p:txBody>
      </p:sp>
      <p:sp>
        <p:nvSpPr>
          <p:cNvPr id="50183" name="Line 7"/>
          <p:cNvSpPr>
            <a:spLocks noChangeShapeType="1"/>
          </p:cNvSpPr>
          <p:nvPr/>
        </p:nvSpPr>
        <p:spPr bwMode="auto">
          <a:xfrm>
            <a:off x="3733800" y="2667000"/>
            <a:ext cx="2667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4" name="Line 8"/>
          <p:cNvSpPr>
            <a:spLocks noChangeShapeType="1"/>
          </p:cNvSpPr>
          <p:nvPr/>
        </p:nvSpPr>
        <p:spPr bwMode="auto">
          <a:xfrm flipH="1">
            <a:off x="5257800" y="3429000"/>
            <a:ext cx="15240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5" name="Line 9"/>
          <p:cNvSpPr>
            <a:spLocks noChangeShapeType="1"/>
          </p:cNvSpPr>
          <p:nvPr/>
        </p:nvSpPr>
        <p:spPr bwMode="auto">
          <a:xfrm flipH="1" flipV="1">
            <a:off x="5257800" y="4800600"/>
            <a:ext cx="2057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6" name="Line 10"/>
          <p:cNvSpPr>
            <a:spLocks noChangeShapeType="1"/>
          </p:cNvSpPr>
          <p:nvPr/>
        </p:nvSpPr>
        <p:spPr bwMode="auto">
          <a:xfrm>
            <a:off x="3657600" y="3352800"/>
            <a:ext cx="914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187" name="Line 11"/>
          <p:cNvSpPr>
            <a:spLocks noChangeShapeType="1"/>
          </p:cNvSpPr>
          <p:nvPr/>
        </p:nvSpPr>
        <p:spPr bwMode="auto">
          <a:xfrm flipH="1" flipV="1">
            <a:off x="3200400" y="33528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6122801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fld id="{EA9F8657-178D-42E4-8E3F-BC1573E1F0C9}" type="slidenum">
              <a:rPr lang="en-US" altLang="en-US"/>
              <a:pPr/>
              <a:t>14</a:t>
            </a:fld>
            <a:endParaRPr lang="en-US" altLang="en-US"/>
          </a:p>
        </p:txBody>
      </p:sp>
      <p:sp>
        <p:nvSpPr>
          <p:cNvPr id="51202" name="Rectangle 2"/>
          <p:cNvSpPr>
            <a:spLocks noGrp="1" noChangeArrowheads="1"/>
          </p:cNvSpPr>
          <p:nvPr>
            <p:ph type="title"/>
          </p:nvPr>
        </p:nvSpPr>
        <p:spPr/>
        <p:txBody>
          <a:bodyPr/>
          <a:lstStyle/>
          <a:p>
            <a:r>
              <a:rPr lang="en-US"/>
              <a:t>Example of Calculation (2)</a:t>
            </a:r>
          </a:p>
        </p:txBody>
      </p:sp>
      <p:sp>
        <p:nvSpPr>
          <p:cNvPr id="51203" name="Rectangle 3"/>
          <p:cNvSpPr>
            <a:spLocks noChangeArrowheads="1"/>
          </p:cNvSpPr>
          <p:nvPr/>
        </p:nvSpPr>
        <p:spPr bwMode="auto">
          <a:xfrm>
            <a:off x="1905000" y="1828800"/>
            <a:ext cx="10668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cs typeface="Arial" charset="0"/>
              </a:rPr>
              <a:t>Page A </a:t>
            </a:r>
          </a:p>
          <a:p>
            <a:pPr algn="ctr"/>
            <a:r>
              <a:rPr lang="en-US" sz="2400">
                <a:latin typeface="Times New Roman" pitchFamily="18" charset="0"/>
                <a:cs typeface="Arial" charset="0"/>
              </a:rPr>
              <a:t>1</a:t>
            </a:r>
          </a:p>
        </p:txBody>
      </p:sp>
      <p:sp>
        <p:nvSpPr>
          <p:cNvPr id="51204" name="Rectangle 4"/>
          <p:cNvSpPr>
            <a:spLocks noChangeArrowheads="1"/>
          </p:cNvSpPr>
          <p:nvPr/>
        </p:nvSpPr>
        <p:spPr bwMode="auto">
          <a:xfrm>
            <a:off x="3352800" y="3886200"/>
            <a:ext cx="10668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cs typeface="Arial" charset="0"/>
              </a:rPr>
              <a:t>Page C</a:t>
            </a:r>
          </a:p>
          <a:p>
            <a:pPr algn="ctr"/>
            <a:r>
              <a:rPr lang="en-US" sz="2400">
                <a:latin typeface="Times New Roman" pitchFamily="18" charset="0"/>
                <a:cs typeface="Arial" charset="0"/>
              </a:rPr>
              <a:t>1</a:t>
            </a:r>
          </a:p>
        </p:txBody>
      </p:sp>
      <p:sp>
        <p:nvSpPr>
          <p:cNvPr id="51205" name="Rectangle 5"/>
          <p:cNvSpPr>
            <a:spLocks noChangeArrowheads="1"/>
          </p:cNvSpPr>
          <p:nvPr/>
        </p:nvSpPr>
        <p:spPr bwMode="auto">
          <a:xfrm>
            <a:off x="5562600" y="1905000"/>
            <a:ext cx="10668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cs typeface="Arial" charset="0"/>
              </a:rPr>
              <a:t>Page B</a:t>
            </a:r>
          </a:p>
          <a:p>
            <a:pPr algn="ctr"/>
            <a:r>
              <a:rPr lang="en-US" sz="2400">
                <a:latin typeface="Times New Roman" pitchFamily="18" charset="0"/>
                <a:cs typeface="Arial" charset="0"/>
              </a:rPr>
              <a:t>1</a:t>
            </a:r>
          </a:p>
        </p:txBody>
      </p:sp>
      <p:sp>
        <p:nvSpPr>
          <p:cNvPr id="51206" name="Rectangle 6"/>
          <p:cNvSpPr>
            <a:spLocks noChangeArrowheads="1"/>
          </p:cNvSpPr>
          <p:nvPr/>
        </p:nvSpPr>
        <p:spPr bwMode="auto">
          <a:xfrm>
            <a:off x="6477000" y="4038600"/>
            <a:ext cx="10668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latin typeface="Times New Roman" pitchFamily="18" charset="0"/>
                <a:cs typeface="Arial" charset="0"/>
              </a:rPr>
              <a:t>Page D</a:t>
            </a:r>
          </a:p>
          <a:p>
            <a:pPr algn="ctr"/>
            <a:r>
              <a:rPr lang="en-US" sz="2400">
                <a:latin typeface="Times New Roman" pitchFamily="18" charset="0"/>
                <a:cs typeface="Arial" charset="0"/>
              </a:rPr>
              <a:t>1</a:t>
            </a:r>
          </a:p>
        </p:txBody>
      </p:sp>
      <p:sp>
        <p:nvSpPr>
          <p:cNvPr id="51207" name="Line 7"/>
          <p:cNvSpPr>
            <a:spLocks noChangeShapeType="1"/>
          </p:cNvSpPr>
          <p:nvPr/>
        </p:nvSpPr>
        <p:spPr bwMode="auto">
          <a:xfrm>
            <a:off x="2895600" y="2438400"/>
            <a:ext cx="2667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8" name="Line 8"/>
          <p:cNvSpPr>
            <a:spLocks noChangeShapeType="1"/>
          </p:cNvSpPr>
          <p:nvPr/>
        </p:nvSpPr>
        <p:spPr bwMode="auto">
          <a:xfrm flipH="1">
            <a:off x="4419600" y="3200400"/>
            <a:ext cx="15240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9" name="Line 9"/>
          <p:cNvSpPr>
            <a:spLocks noChangeShapeType="1"/>
          </p:cNvSpPr>
          <p:nvPr/>
        </p:nvSpPr>
        <p:spPr bwMode="auto">
          <a:xfrm flipH="1" flipV="1">
            <a:off x="4419600" y="4572000"/>
            <a:ext cx="2057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0" name="Line 10"/>
          <p:cNvSpPr>
            <a:spLocks noChangeShapeType="1"/>
          </p:cNvSpPr>
          <p:nvPr/>
        </p:nvSpPr>
        <p:spPr bwMode="auto">
          <a:xfrm>
            <a:off x="2819400" y="3124200"/>
            <a:ext cx="914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1" name="Line 11"/>
          <p:cNvSpPr>
            <a:spLocks noChangeShapeType="1"/>
          </p:cNvSpPr>
          <p:nvPr/>
        </p:nvSpPr>
        <p:spPr bwMode="auto">
          <a:xfrm flipH="1" flipV="1">
            <a:off x="2362200" y="31242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2" name="Text Box 12"/>
          <p:cNvSpPr txBox="1">
            <a:spLocks noChangeArrowheads="1"/>
          </p:cNvSpPr>
          <p:nvPr/>
        </p:nvSpPr>
        <p:spPr bwMode="auto">
          <a:xfrm>
            <a:off x="3352800" y="20574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itchFamily="18" charset="0"/>
                <a:cs typeface="Arial" charset="0"/>
              </a:rPr>
              <a:t>1*0.85/2</a:t>
            </a:r>
          </a:p>
        </p:txBody>
      </p:sp>
      <p:sp>
        <p:nvSpPr>
          <p:cNvPr id="51213" name="Text Box 13"/>
          <p:cNvSpPr txBox="1">
            <a:spLocks noChangeArrowheads="1"/>
          </p:cNvSpPr>
          <p:nvPr/>
        </p:nvSpPr>
        <p:spPr bwMode="auto">
          <a:xfrm>
            <a:off x="3048000" y="30480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itchFamily="18" charset="0"/>
                <a:cs typeface="Arial" charset="0"/>
              </a:rPr>
              <a:t>1*0.85/2</a:t>
            </a:r>
          </a:p>
        </p:txBody>
      </p:sp>
      <p:sp>
        <p:nvSpPr>
          <p:cNvPr id="51214" name="Text Box 14"/>
          <p:cNvSpPr txBox="1">
            <a:spLocks noChangeArrowheads="1"/>
          </p:cNvSpPr>
          <p:nvPr/>
        </p:nvSpPr>
        <p:spPr bwMode="auto">
          <a:xfrm>
            <a:off x="4572000" y="32766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itchFamily="18" charset="0"/>
                <a:cs typeface="Arial" charset="0"/>
              </a:rPr>
              <a:t>1*0.85</a:t>
            </a:r>
          </a:p>
        </p:txBody>
      </p:sp>
      <p:sp>
        <p:nvSpPr>
          <p:cNvPr id="51215" name="Text Box 15"/>
          <p:cNvSpPr txBox="1">
            <a:spLocks noChangeArrowheads="1"/>
          </p:cNvSpPr>
          <p:nvPr/>
        </p:nvSpPr>
        <p:spPr bwMode="auto">
          <a:xfrm>
            <a:off x="5029200" y="43434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itchFamily="18" charset="0"/>
                <a:cs typeface="Arial" charset="0"/>
              </a:rPr>
              <a:t>1*0.85</a:t>
            </a:r>
          </a:p>
        </p:txBody>
      </p:sp>
      <p:sp>
        <p:nvSpPr>
          <p:cNvPr id="51216" name="Text Box 16"/>
          <p:cNvSpPr txBox="1">
            <a:spLocks noChangeArrowheads="1"/>
          </p:cNvSpPr>
          <p:nvPr/>
        </p:nvSpPr>
        <p:spPr bwMode="auto">
          <a:xfrm>
            <a:off x="2133600" y="3581400"/>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latin typeface="Times New Roman" pitchFamily="18" charset="0"/>
                <a:cs typeface="Arial" charset="0"/>
              </a:rPr>
              <a:t>1*0.85</a:t>
            </a:r>
          </a:p>
        </p:txBody>
      </p:sp>
      <p:sp>
        <p:nvSpPr>
          <p:cNvPr id="51217" name="Text Box 17"/>
          <p:cNvSpPr txBox="1">
            <a:spLocks noChangeArrowheads="1"/>
          </p:cNvSpPr>
          <p:nvPr/>
        </p:nvSpPr>
        <p:spPr bwMode="auto">
          <a:xfrm>
            <a:off x="7543800" y="2209800"/>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sz="2400">
              <a:latin typeface="Times New Roman" pitchFamily="18" charset="0"/>
              <a:cs typeface="Arial" charset="0"/>
            </a:endParaRPr>
          </a:p>
        </p:txBody>
      </p:sp>
    </p:spTree>
    <p:extLst>
      <p:ext uri="{BB962C8B-B14F-4D97-AF65-F5344CB8AC3E}">
        <p14:creationId xmlns:p14="http://schemas.microsoft.com/office/powerpoint/2010/main" val="42448937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666204E9-5DAD-4F94-B4BD-2F4D750BC2BB}" type="slidenum">
              <a:rPr lang="en-US" altLang="en-US"/>
              <a:pPr/>
              <a:t>15</a:t>
            </a:fld>
            <a:endParaRPr lang="en-US" altLang="en-US"/>
          </a:p>
        </p:txBody>
      </p:sp>
      <p:sp>
        <p:nvSpPr>
          <p:cNvPr id="52226" name="Rectangle 2"/>
          <p:cNvSpPr>
            <a:spLocks noGrp="1" noChangeArrowheads="1"/>
          </p:cNvSpPr>
          <p:nvPr>
            <p:ph type="body" idx="1"/>
          </p:nvPr>
        </p:nvSpPr>
        <p:spPr>
          <a:xfrm>
            <a:off x="2057400" y="4495800"/>
            <a:ext cx="7772400" cy="1828800"/>
          </a:xfrm>
        </p:spPr>
        <p:txBody>
          <a:bodyPr/>
          <a:lstStyle/>
          <a:p>
            <a:pPr>
              <a:buFont typeface="Wingdings" pitchFamily="2" charset="2"/>
              <a:buNone/>
            </a:pPr>
            <a:r>
              <a:rPr lang="en-US" sz="2100" dirty="0"/>
              <a:t>	</a:t>
            </a:r>
            <a:r>
              <a:rPr lang="en-US" sz="1900" dirty="0"/>
              <a:t>Page A: 0.85 (from Page C) + </a:t>
            </a:r>
            <a:r>
              <a:rPr lang="en-US" sz="1900" dirty="0"/>
              <a:t>0.15/4 </a:t>
            </a:r>
            <a:r>
              <a:rPr lang="en-US" sz="1900" dirty="0"/>
              <a:t>(not transferred</a:t>
            </a:r>
            <a:r>
              <a:rPr lang="en-US" sz="1900" dirty="0"/>
              <a:t>)</a:t>
            </a:r>
            <a:endParaRPr lang="en-US" sz="1900" dirty="0"/>
          </a:p>
          <a:p>
            <a:pPr>
              <a:buFont typeface="Wingdings" pitchFamily="2" charset="2"/>
              <a:buNone/>
            </a:pPr>
            <a:r>
              <a:rPr lang="en-US" sz="1900" dirty="0"/>
              <a:t>	Page B: 0.425 (from Page A) + </a:t>
            </a:r>
            <a:r>
              <a:rPr lang="en-US" sz="1900" dirty="0"/>
              <a:t>0.15/4 </a:t>
            </a:r>
            <a:r>
              <a:rPr lang="en-US" sz="1900" dirty="0"/>
              <a:t>(not transferred) </a:t>
            </a:r>
            <a:endParaRPr lang="en-US" sz="1900" dirty="0"/>
          </a:p>
          <a:p>
            <a:pPr>
              <a:buFont typeface="Wingdings" pitchFamily="2" charset="2"/>
              <a:buNone/>
            </a:pPr>
            <a:r>
              <a:rPr lang="en-US" sz="1900" dirty="0"/>
              <a:t>	Page C:  0.85 (from Page D) + 0.85 (from Page B) + 0.425 (from Page A) + </a:t>
            </a:r>
            <a:r>
              <a:rPr lang="en-US" sz="1900" dirty="0"/>
              <a:t>0.15/4 </a:t>
            </a:r>
            <a:r>
              <a:rPr lang="en-US" sz="1900" dirty="0"/>
              <a:t>(not transferred) </a:t>
            </a:r>
            <a:endParaRPr lang="en-US" sz="1900" dirty="0"/>
          </a:p>
          <a:p>
            <a:pPr>
              <a:buFont typeface="Wingdings" pitchFamily="2" charset="2"/>
              <a:buNone/>
            </a:pPr>
            <a:r>
              <a:rPr lang="en-US" sz="1900" dirty="0"/>
              <a:t>	Page D: receives none, but has not transferred </a:t>
            </a:r>
            <a:r>
              <a:rPr lang="en-US" sz="1900" dirty="0"/>
              <a:t>0.15/4</a:t>
            </a:r>
            <a:endParaRPr lang="en-US" sz="1900" dirty="0"/>
          </a:p>
        </p:txBody>
      </p:sp>
      <p:sp>
        <p:nvSpPr>
          <p:cNvPr id="52227" name="Rectangle 3"/>
          <p:cNvSpPr>
            <a:spLocks noChangeArrowheads="1"/>
          </p:cNvSpPr>
          <p:nvPr/>
        </p:nvSpPr>
        <p:spPr bwMode="auto">
          <a:xfrm>
            <a:off x="2743200" y="1066800"/>
            <a:ext cx="10668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a:latin typeface="Times New Roman" pitchFamily="18" charset="0"/>
                <a:cs typeface="Arial" charset="0"/>
              </a:rPr>
              <a:t>Page A </a:t>
            </a:r>
          </a:p>
          <a:p>
            <a:pPr algn="ctr"/>
            <a:endParaRPr lang="en-US" sz="2400" dirty="0">
              <a:latin typeface="Times New Roman" pitchFamily="18" charset="0"/>
              <a:cs typeface="Arial" charset="0"/>
            </a:endParaRPr>
          </a:p>
        </p:txBody>
      </p:sp>
      <p:sp>
        <p:nvSpPr>
          <p:cNvPr id="52228" name="Rectangle 4"/>
          <p:cNvSpPr>
            <a:spLocks noChangeArrowheads="1"/>
          </p:cNvSpPr>
          <p:nvPr/>
        </p:nvSpPr>
        <p:spPr bwMode="auto">
          <a:xfrm>
            <a:off x="4191000" y="3124200"/>
            <a:ext cx="10668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a:latin typeface="Times New Roman" pitchFamily="18" charset="0"/>
                <a:cs typeface="Arial" charset="0"/>
              </a:rPr>
              <a:t>Page </a:t>
            </a:r>
            <a:r>
              <a:rPr lang="en-US" sz="2400" dirty="0">
                <a:latin typeface="Times New Roman" pitchFamily="18" charset="0"/>
                <a:cs typeface="Arial" charset="0"/>
              </a:rPr>
              <a:t>C</a:t>
            </a:r>
            <a:endParaRPr lang="en-US" sz="2400" dirty="0">
              <a:latin typeface="Times New Roman" pitchFamily="18" charset="0"/>
              <a:cs typeface="Arial" charset="0"/>
            </a:endParaRPr>
          </a:p>
        </p:txBody>
      </p:sp>
      <p:sp>
        <p:nvSpPr>
          <p:cNvPr id="52229" name="Rectangle 5"/>
          <p:cNvSpPr>
            <a:spLocks noChangeArrowheads="1"/>
          </p:cNvSpPr>
          <p:nvPr/>
        </p:nvSpPr>
        <p:spPr bwMode="auto">
          <a:xfrm>
            <a:off x="6400800" y="1143000"/>
            <a:ext cx="10668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a:latin typeface="Times New Roman" pitchFamily="18" charset="0"/>
                <a:cs typeface="Arial" charset="0"/>
              </a:rPr>
              <a:t>Page </a:t>
            </a:r>
            <a:r>
              <a:rPr lang="en-US" sz="2400" dirty="0">
                <a:latin typeface="Times New Roman" pitchFamily="18" charset="0"/>
                <a:cs typeface="Arial" charset="0"/>
              </a:rPr>
              <a:t>B</a:t>
            </a:r>
            <a:endParaRPr lang="en-US" sz="2400" dirty="0">
              <a:latin typeface="Times New Roman" pitchFamily="18" charset="0"/>
              <a:cs typeface="Arial" charset="0"/>
            </a:endParaRPr>
          </a:p>
        </p:txBody>
      </p:sp>
      <p:sp>
        <p:nvSpPr>
          <p:cNvPr id="52230" name="Rectangle 6"/>
          <p:cNvSpPr>
            <a:spLocks noChangeArrowheads="1"/>
          </p:cNvSpPr>
          <p:nvPr/>
        </p:nvSpPr>
        <p:spPr bwMode="auto">
          <a:xfrm>
            <a:off x="7315200" y="3276600"/>
            <a:ext cx="10668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a:latin typeface="Times New Roman" pitchFamily="18" charset="0"/>
                <a:cs typeface="Arial" charset="0"/>
              </a:rPr>
              <a:t>Page </a:t>
            </a:r>
            <a:r>
              <a:rPr lang="en-US" sz="2400" dirty="0">
                <a:latin typeface="Times New Roman" pitchFamily="18" charset="0"/>
                <a:cs typeface="Arial" charset="0"/>
              </a:rPr>
              <a:t>D</a:t>
            </a:r>
            <a:endParaRPr lang="en-US" sz="2400" dirty="0">
              <a:latin typeface="Times New Roman" pitchFamily="18" charset="0"/>
              <a:cs typeface="Arial" charset="0"/>
            </a:endParaRPr>
          </a:p>
        </p:txBody>
      </p:sp>
      <p:sp>
        <p:nvSpPr>
          <p:cNvPr id="52231" name="Line 7"/>
          <p:cNvSpPr>
            <a:spLocks noChangeShapeType="1"/>
          </p:cNvSpPr>
          <p:nvPr/>
        </p:nvSpPr>
        <p:spPr bwMode="auto">
          <a:xfrm>
            <a:off x="3733800" y="1676400"/>
            <a:ext cx="2667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2" name="Line 8"/>
          <p:cNvSpPr>
            <a:spLocks noChangeShapeType="1"/>
          </p:cNvSpPr>
          <p:nvPr/>
        </p:nvSpPr>
        <p:spPr bwMode="auto">
          <a:xfrm flipH="1">
            <a:off x="5257800" y="2438400"/>
            <a:ext cx="15240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3" name="Line 9"/>
          <p:cNvSpPr>
            <a:spLocks noChangeShapeType="1"/>
          </p:cNvSpPr>
          <p:nvPr/>
        </p:nvSpPr>
        <p:spPr bwMode="auto">
          <a:xfrm flipH="1" flipV="1">
            <a:off x="5257800" y="3810000"/>
            <a:ext cx="2057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4" name="Line 10"/>
          <p:cNvSpPr>
            <a:spLocks noChangeShapeType="1"/>
          </p:cNvSpPr>
          <p:nvPr/>
        </p:nvSpPr>
        <p:spPr bwMode="auto">
          <a:xfrm>
            <a:off x="3657600" y="2362200"/>
            <a:ext cx="914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5" name="Line 11"/>
          <p:cNvSpPr>
            <a:spLocks noChangeShapeType="1"/>
          </p:cNvSpPr>
          <p:nvPr/>
        </p:nvSpPr>
        <p:spPr bwMode="auto">
          <a:xfrm flipH="1" flipV="1">
            <a:off x="3200400" y="23622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236" name="Rectangle 12"/>
          <p:cNvSpPr>
            <a:spLocks noGrp="1" noChangeArrowheads="1"/>
          </p:cNvSpPr>
          <p:nvPr>
            <p:ph type="title"/>
          </p:nvPr>
        </p:nvSpPr>
        <p:spPr>
          <a:noFill/>
          <a:ln/>
        </p:spPr>
        <p:txBody>
          <a:bodyPr/>
          <a:lstStyle/>
          <a:p>
            <a:r>
              <a:rPr lang="en-US"/>
              <a:t>Example of Calculation (3)</a:t>
            </a:r>
          </a:p>
        </p:txBody>
      </p:sp>
    </p:spTree>
    <p:extLst>
      <p:ext uri="{BB962C8B-B14F-4D97-AF65-F5344CB8AC3E}">
        <p14:creationId xmlns:p14="http://schemas.microsoft.com/office/powerpoint/2010/main" val="40003838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p:cNvSpPr>
            <a:spLocks noGrp="1"/>
          </p:cNvSpPr>
          <p:nvPr>
            <p:ph type="sldNum" sz="quarter" idx="12"/>
          </p:nvPr>
        </p:nvSpPr>
        <p:spPr/>
        <p:txBody>
          <a:bodyPr/>
          <a:lstStyle/>
          <a:p>
            <a:fld id="{45314FAF-7F9C-4050-8789-44C19A57069E}" type="slidenum">
              <a:rPr lang="en-US" altLang="en-US"/>
              <a:pPr/>
              <a:t>16</a:t>
            </a:fld>
            <a:endParaRPr lang="en-US" altLang="en-US"/>
          </a:p>
        </p:txBody>
      </p:sp>
      <p:sp>
        <p:nvSpPr>
          <p:cNvPr id="55298" name="Rectangle 2"/>
          <p:cNvSpPr>
            <a:spLocks noGrp="1" noChangeArrowheads="1"/>
          </p:cNvSpPr>
          <p:nvPr>
            <p:ph type="title"/>
          </p:nvPr>
        </p:nvSpPr>
        <p:spPr/>
        <p:txBody>
          <a:bodyPr/>
          <a:lstStyle/>
          <a:p>
            <a:r>
              <a:rPr lang="en-US"/>
              <a:t>Example of Calculation (5)</a:t>
            </a:r>
          </a:p>
        </p:txBody>
      </p:sp>
      <p:sp>
        <p:nvSpPr>
          <p:cNvPr id="55299" name="Rectangle 3"/>
          <p:cNvSpPr>
            <a:spLocks noGrp="1" noChangeArrowheads="1"/>
          </p:cNvSpPr>
          <p:nvPr>
            <p:ph type="body" idx="1"/>
          </p:nvPr>
        </p:nvSpPr>
        <p:spPr>
          <a:xfrm>
            <a:off x="2209800" y="4495800"/>
            <a:ext cx="7772400" cy="1676400"/>
          </a:xfrm>
        </p:spPr>
        <p:txBody>
          <a:bodyPr>
            <a:normAutofit lnSpcReduction="10000"/>
          </a:bodyPr>
          <a:lstStyle/>
          <a:p>
            <a:pPr>
              <a:lnSpc>
                <a:spcPct val="90000"/>
              </a:lnSpc>
            </a:pPr>
            <a:r>
              <a:rPr lang="en-US" sz="2000" dirty="0"/>
              <a:t>After 20 iterations it converges</a:t>
            </a:r>
          </a:p>
          <a:p>
            <a:pPr>
              <a:lnSpc>
                <a:spcPct val="90000"/>
              </a:lnSpc>
            </a:pPr>
            <a:r>
              <a:rPr lang="en-US" sz="2000" dirty="0"/>
              <a:t>Converges because Web data graph irreducible (strongly connected) and aperiodic</a:t>
            </a:r>
          </a:p>
          <a:p>
            <a:pPr>
              <a:lnSpc>
                <a:spcPct val="90000"/>
              </a:lnSpc>
            </a:pPr>
            <a:r>
              <a:rPr lang="en-US" sz="2000" dirty="0"/>
              <a:t>Converges fast because expander graph, that is, large separation between 1</a:t>
            </a:r>
            <a:r>
              <a:rPr lang="en-US" sz="2000" baseline="30000" dirty="0"/>
              <a:t>st</a:t>
            </a:r>
            <a:r>
              <a:rPr lang="en-US" sz="2000" dirty="0"/>
              <a:t> and 2</a:t>
            </a:r>
            <a:r>
              <a:rPr lang="en-US" sz="2000" baseline="30000" dirty="0"/>
              <a:t>nd</a:t>
            </a:r>
            <a:r>
              <a:rPr lang="en-US" sz="2000" dirty="0"/>
              <a:t> eigenvalue.</a:t>
            </a:r>
          </a:p>
        </p:txBody>
      </p:sp>
      <p:sp>
        <p:nvSpPr>
          <p:cNvPr id="55300" name="Rectangle 4"/>
          <p:cNvSpPr>
            <a:spLocks noChangeArrowheads="1"/>
          </p:cNvSpPr>
          <p:nvPr/>
        </p:nvSpPr>
        <p:spPr bwMode="auto">
          <a:xfrm>
            <a:off x="3352800" y="1143000"/>
            <a:ext cx="10668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a:latin typeface="Times New Roman" pitchFamily="18" charset="0"/>
                <a:cs typeface="Arial" charset="0"/>
              </a:rPr>
              <a:t>Page A </a:t>
            </a:r>
          </a:p>
          <a:p>
            <a:pPr algn="ctr"/>
            <a:r>
              <a:rPr lang="en-US" sz="2400" dirty="0">
                <a:latin typeface="Times New Roman" pitchFamily="18" charset="0"/>
                <a:cs typeface="Arial" charset="0"/>
              </a:rPr>
              <a:t>0.372</a:t>
            </a:r>
            <a:endParaRPr lang="en-US" sz="2400" dirty="0">
              <a:latin typeface="Times New Roman" pitchFamily="18" charset="0"/>
              <a:cs typeface="Arial" charset="0"/>
            </a:endParaRPr>
          </a:p>
        </p:txBody>
      </p:sp>
      <p:sp>
        <p:nvSpPr>
          <p:cNvPr id="55301" name="Rectangle 5"/>
          <p:cNvSpPr>
            <a:spLocks noChangeArrowheads="1"/>
          </p:cNvSpPr>
          <p:nvPr/>
        </p:nvSpPr>
        <p:spPr bwMode="auto">
          <a:xfrm>
            <a:off x="4800600" y="3200400"/>
            <a:ext cx="10668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a:latin typeface="Times New Roman" pitchFamily="18" charset="0"/>
                <a:cs typeface="Arial" charset="0"/>
              </a:rPr>
              <a:t>Page C</a:t>
            </a:r>
          </a:p>
          <a:p>
            <a:pPr algn="ctr"/>
            <a:r>
              <a:rPr lang="en-US" sz="2400" dirty="0">
                <a:latin typeface="Times New Roman" pitchFamily="18" charset="0"/>
                <a:cs typeface="Arial" charset="0"/>
              </a:rPr>
              <a:t>0.394</a:t>
            </a:r>
            <a:endParaRPr lang="en-US" sz="2400" dirty="0">
              <a:latin typeface="Times New Roman" pitchFamily="18" charset="0"/>
              <a:cs typeface="Arial" charset="0"/>
            </a:endParaRPr>
          </a:p>
        </p:txBody>
      </p:sp>
      <p:sp>
        <p:nvSpPr>
          <p:cNvPr id="55302" name="Rectangle 6"/>
          <p:cNvSpPr>
            <a:spLocks noChangeArrowheads="1"/>
          </p:cNvSpPr>
          <p:nvPr/>
        </p:nvSpPr>
        <p:spPr bwMode="auto">
          <a:xfrm>
            <a:off x="7010400" y="1219200"/>
            <a:ext cx="10668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a:latin typeface="Times New Roman" pitchFamily="18" charset="0"/>
                <a:cs typeface="Arial" charset="0"/>
              </a:rPr>
              <a:t>Page B</a:t>
            </a:r>
          </a:p>
          <a:p>
            <a:pPr algn="ctr"/>
            <a:r>
              <a:rPr lang="en-US" sz="2400" dirty="0">
                <a:latin typeface="Times New Roman" pitchFamily="18" charset="0"/>
                <a:cs typeface="Arial" charset="0"/>
              </a:rPr>
              <a:t>0.196</a:t>
            </a:r>
            <a:endParaRPr lang="en-US" sz="2400" dirty="0">
              <a:latin typeface="Times New Roman" pitchFamily="18" charset="0"/>
              <a:cs typeface="Arial" charset="0"/>
            </a:endParaRPr>
          </a:p>
        </p:txBody>
      </p:sp>
      <p:sp>
        <p:nvSpPr>
          <p:cNvPr id="55303" name="Rectangle 7"/>
          <p:cNvSpPr>
            <a:spLocks noChangeArrowheads="1"/>
          </p:cNvSpPr>
          <p:nvPr/>
        </p:nvSpPr>
        <p:spPr bwMode="auto">
          <a:xfrm>
            <a:off x="7924800" y="3352800"/>
            <a:ext cx="1066800" cy="1295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dirty="0">
                <a:latin typeface="Times New Roman" pitchFamily="18" charset="0"/>
                <a:cs typeface="Arial" charset="0"/>
              </a:rPr>
              <a:t>Page D</a:t>
            </a:r>
          </a:p>
          <a:p>
            <a:pPr algn="ctr"/>
            <a:r>
              <a:rPr lang="en-US" sz="2400" dirty="0">
                <a:latin typeface="Times New Roman" pitchFamily="18" charset="0"/>
                <a:cs typeface="Arial" charset="0"/>
              </a:rPr>
              <a:t>0.04</a:t>
            </a:r>
            <a:endParaRPr lang="en-US" sz="2400" dirty="0">
              <a:latin typeface="Times New Roman" pitchFamily="18" charset="0"/>
              <a:cs typeface="Arial" charset="0"/>
            </a:endParaRPr>
          </a:p>
        </p:txBody>
      </p:sp>
      <p:sp>
        <p:nvSpPr>
          <p:cNvPr id="55304" name="Line 8"/>
          <p:cNvSpPr>
            <a:spLocks noChangeShapeType="1"/>
          </p:cNvSpPr>
          <p:nvPr/>
        </p:nvSpPr>
        <p:spPr bwMode="auto">
          <a:xfrm>
            <a:off x="4343400" y="1752600"/>
            <a:ext cx="2667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5" name="Line 9"/>
          <p:cNvSpPr>
            <a:spLocks noChangeShapeType="1"/>
          </p:cNvSpPr>
          <p:nvPr/>
        </p:nvSpPr>
        <p:spPr bwMode="auto">
          <a:xfrm flipH="1">
            <a:off x="5867400" y="2514600"/>
            <a:ext cx="15240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6" name="Line 10"/>
          <p:cNvSpPr>
            <a:spLocks noChangeShapeType="1"/>
          </p:cNvSpPr>
          <p:nvPr/>
        </p:nvSpPr>
        <p:spPr bwMode="auto">
          <a:xfrm flipH="1" flipV="1">
            <a:off x="5867400" y="3886200"/>
            <a:ext cx="20574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7" name="Line 11"/>
          <p:cNvSpPr>
            <a:spLocks noChangeShapeType="1"/>
          </p:cNvSpPr>
          <p:nvPr/>
        </p:nvSpPr>
        <p:spPr bwMode="auto">
          <a:xfrm>
            <a:off x="4267200" y="2438400"/>
            <a:ext cx="9144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308" name="Line 12"/>
          <p:cNvSpPr>
            <a:spLocks noChangeShapeType="1"/>
          </p:cNvSpPr>
          <p:nvPr/>
        </p:nvSpPr>
        <p:spPr bwMode="auto">
          <a:xfrm flipH="1" flipV="1">
            <a:off x="3810000" y="2438400"/>
            <a:ext cx="990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4161530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DB7102C-4100-40C0-A5C3-A42B383D52E0}" type="slidenum">
              <a:rPr lang="en-US" altLang="en-US"/>
              <a:pPr/>
              <a:t>17</a:t>
            </a:fld>
            <a:endParaRPr lang="en-US" altLang="en-US"/>
          </a:p>
        </p:txBody>
      </p:sp>
      <p:sp>
        <p:nvSpPr>
          <p:cNvPr id="57346" name="Rectangle 2"/>
          <p:cNvSpPr>
            <a:spLocks noGrp="1" noChangeArrowheads="1"/>
          </p:cNvSpPr>
          <p:nvPr>
            <p:ph type="title"/>
          </p:nvPr>
        </p:nvSpPr>
        <p:spPr/>
        <p:txBody>
          <a:bodyPr/>
          <a:lstStyle/>
          <a:p>
            <a:r>
              <a:rPr lang="en-US"/>
              <a:t>Google</a:t>
            </a:r>
          </a:p>
        </p:txBody>
      </p:sp>
      <p:sp>
        <p:nvSpPr>
          <p:cNvPr id="57347" name="Rectangle 3"/>
          <p:cNvSpPr>
            <a:spLocks noGrp="1" noChangeArrowheads="1"/>
          </p:cNvSpPr>
          <p:nvPr>
            <p:ph type="body" idx="1"/>
          </p:nvPr>
        </p:nvSpPr>
        <p:spPr/>
        <p:txBody>
          <a:bodyPr/>
          <a:lstStyle/>
          <a:p>
            <a:pPr>
              <a:lnSpc>
                <a:spcPct val="80000"/>
              </a:lnSpc>
            </a:pPr>
            <a:r>
              <a:rPr lang="en-US" sz="2600" dirty="0"/>
              <a:t>Uses PageRank as one of the criteria to rank keyword query results.</a:t>
            </a:r>
          </a:p>
          <a:p>
            <a:pPr>
              <a:lnSpc>
                <a:spcPct val="80000"/>
              </a:lnSpc>
            </a:pPr>
            <a:r>
              <a:rPr lang="en-US" sz="2600" dirty="0"/>
              <a:t>Other criteria (may) include:</a:t>
            </a:r>
          </a:p>
          <a:p>
            <a:pPr lvl="1">
              <a:lnSpc>
                <a:spcPct val="80000"/>
              </a:lnSpc>
            </a:pPr>
            <a:r>
              <a:rPr lang="en-US" sz="2200" dirty="0"/>
              <a:t>Term frequencies</a:t>
            </a:r>
          </a:p>
          <a:p>
            <a:pPr lvl="1">
              <a:lnSpc>
                <a:spcPct val="80000"/>
              </a:lnSpc>
            </a:pPr>
            <a:r>
              <a:rPr lang="en-US" sz="2200" dirty="0"/>
              <a:t>Term proximities</a:t>
            </a:r>
          </a:p>
          <a:p>
            <a:pPr lvl="1">
              <a:lnSpc>
                <a:spcPct val="80000"/>
              </a:lnSpc>
            </a:pPr>
            <a:r>
              <a:rPr lang="en-US" sz="2200" dirty="0"/>
              <a:t>Term position (title, top of page, </a:t>
            </a:r>
            <a:r>
              <a:rPr lang="en-US" sz="2200" dirty="0" err="1"/>
              <a:t>etc</a:t>
            </a:r>
            <a:r>
              <a:rPr lang="en-US" sz="2200" dirty="0"/>
              <a:t>)</a:t>
            </a:r>
          </a:p>
          <a:p>
            <a:pPr lvl="1">
              <a:lnSpc>
                <a:spcPct val="80000"/>
              </a:lnSpc>
            </a:pPr>
            <a:r>
              <a:rPr lang="en-US" sz="2200" dirty="0"/>
              <a:t>Term characteristics (boldface, capitalized, </a:t>
            </a:r>
            <a:r>
              <a:rPr lang="en-US" sz="2200" dirty="0" err="1"/>
              <a:t>etc</a:t>
            </a:r>
            <a:r>
              <a:rPr lang="en-US" sz="2200" dirty="0"/>
              <a:t>)</a:t>
            </a:r>
          </a:p>
          <a:p>
            <a:pPr lvl="1">
              <a:lnSpc>
                <a:spcPct val="80000"/>
              </a:lnSpc>
            </a:pPr>
            <a:r>
              <a:rPr lang="en-US" sz="2200" dirty="0"/>
              <a:t>Link analysis information</a:t>
            </a:r>
          </a:p>
          <a:p>
            <a:pPr lvl="1">
              <a:lnSpc>
                <a:spcPct val="80000"/>
              </a:lnSpc>
            </a:pPr>
            <a:r>
              <a:rPr lang="en-US" sz="2200" dirty="0"/>
              <a:t>Category information</a:t>
            </a:r>
          </a:p>
          <a:p>
            <a:pPr lvl="1">
              <a:lnSpc>
                <a:spcPct val="80000"/>
              </a:lnSpc>
            </a:pPr>
            <a:r>
              <a:rPr lang="en-US" sz="2200" dirty="0"/>
              <a:t>Popularity </a:t>
            </a:r>
            <a:r>
              <a:rPr lang="en-US" sz="2200" dirty="0"/>
              <a:t>information</a:t>
            </a:r>
          </a:p>
          <a:p>
            <a:pPr>
              <a:lnSpc>
                <a:spcPct val="80000"/>
              </a:lnSpc>
            </a:pPr>
            <a:r>
              <a:rPr lang="en-US" dirty="0"/>
              <a:t>How can PageRank be used to answer a keyword query?</a:t>
            </a:r>
            <a:endParaRPr lang="en-US" dirty="0"/>
          </a:p>
        </p:txBody>
      </p:sp>
    </p:spTree>
    <p:extLst>
      <p:ext uri="{BB962C8B-B14F-4D97-AF65-F5344CB8AC3E}">
        <p14:creationId xmlns:p14="http://schemas.microsoft.com/office/powerpoint/2010/main" val="4187297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C87E2C-41D1-48D5-A065-A6BA66117D99}" type="slidenum">
              <a:rPr lang="en-US" altLang="en-US"/>
              <a:pPr/>
              <a:t>18</a:t>
            </a:fld>
            <a:endParaRPr lang="en-US" altLang="en-US"/>
          </a:p>
        </p:txBody>
      </p:sp>
      <p:sp>
        <p:nvSpPr>
          <p:cNvPr id="82946" name="Rectangle 2"/>
          <p:cNvSpPr>
            <a:spLocks noGrp="1" noChangeArrowheads="1"/>
          </p:cNvSpPr>
          <p:nvPr>
            <p:ph type="title"/>
          </p:nvPr>
        </p:nvSpPr>
        <p:spPr/>
        <p:txBody>
          <a:bodyPr/>
          <a:lstStyle/>
          <a:p>
            <a:r>
              <a:rPr lang="en-US"/>
              <a:t>Roadmap</a:t>
            </a:r>
          </a:p>
        </p:txBody>
      </p:sp>
      <p:sp>
        <p:nvSpPr>
          <p:cNvPr id="82947" name="Rectangle 3"/>
          <p:cNvSpPr>
            <a:spLocks noGrp="1" noChangeArrowheads="1"/>
          </p:cNvSpPr>
          <p:nvPr>
            <p:ph type="body" idx="1"/>
          </p:nvPr>
        </p:nvSpPr>
        <p:spPr/>
        <p:txBody>
          <a:bodyPr/>
          <a:lstStyle/>
          <a:p>
            <a:r>
              <a:rPr lang="en-US" dirty="0">
                <a:solidFill>
                  <a:srgbClr val="666699"/>
                </a:solidFill>
              </a:rPr>
              <a:t>Web Search</a:t>
            </a:r>
          </a:p>
          <a:p>
            <a:r>
              <a:rPr lang="en-US" dirty="0">
                <a:solidFill>
                  <a:srgbClr val="666699"/>
                </a:solidFill>
              </a:rPr>
              <a:t>PageRank</a:t>
            </a:r>
          </a:p>
          <a:p>
            <a:r>
              <a:rPr lang="en-US" dirty="0" smtClean="0"/>
              <a:t>PageRank Calculation using </a:t>
            </a:r>
            <a:r>
              <a:rPr lang="en-US" dirty="0" err="1" smtClean="0"/>
              <a:t>MapReduce</a:t>
            </a:r>
            <a:endParaRPr lang="en-US" dirty="0" smtClean="0"/>
          </a:p>
          <a:p>
            <a:r>
              <a:rPr lang="en-US" dirty="0">
                <a:solidFill>
                  <a:srgbClr val="666699"/>
                </a:solidFill>
              </a:rPr>
              <a:t>Personalized PageRank</a:t>
            </a:r>
          </a:p>
          <a:p>
            <a:r>
              <a:rPr lang="en-US" dirty="0" smtClean="0">
                <a:solidFill>
                  <a:srgbClr val="666699"/>
                </a:solidFill>
              </a:rPr>
              <a:t>Additional </a:t>
            </a:r>
            <a:r>
              <a:rPr lang="en-US" dirty="0" smtClean="0">
                <a:solidFill>
                  <a:srgbClr val="666699"/>
                </a:solidFill>
              </a:rPr>
              <a:t>Material</a:t>
            </a:r>
          </a:p>
          <a:p>
            <a:pPr lvl="1"/>
            <a:r>
              <a:rPr lang="en-US" dirty="0" smtClean="0">
                <a:solidFill>
                  <a:srgbClr val="666699"/>
                </a:solidFill>
              </a:rPr>
              <a:t>HITS</a:t>
            </a:r>
          </a:p>
          <a:p>
            <a:pPr lvl="1"/>
            <a:r>
              <a:rPr lang="en-US" dirty="0" smtClean="0">
                <a:solidFill>
                  <a:srgbClr val="666699"/>
                </a:solidFill>
              </a:rPr>
              <a:t>Stability </a:t>
            </a:r>
            <a:r>
              <a:rPr lang="en-US" dirty="0">
                <a:solidFill>
                  <a:srgbClr val="666699"/>
                </a:solidFill>
              </a:rPr>
              <a:t>Issues</a:t>
            </a:r>
          </a:p>
          <a:p>
            <a:pPr lvl="1"/>
            <a:r>
              <a:rPr lang="en-US" dirty="0" smtClean="0">
                <a:solidFill>
                  <a:srgbClr val="666699"/>
                </a:solidFill>
              </a:rPr>
              <a:t>Other Applications</a:t>
            </a:r>
            <a:endParaRPr lang="en-US" dirty="0">
              <a:solidFill>
                <a:srgbClr val="666699"/>
              </a:solidFill>
            </a:endParaRPr>
          </a:p>
        </p:txBody>
      </p:sp>
    </p:spTree>
    <p:extLst>
      <p:ext uri="{BB962C8B-B14F-4D97-AF65-F5344CB8AC3E}">
        <p14:creationId xmlns:p14="http://schemas.microsoft.com/office/powerpoint/2010/main" val="2352951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PageRank using </a:t>
            </a:r>
            <a:r>
              <a:rPr lang="en-US" dirty="0" err="1" smtClean="0"/>
              <a:t>MapReduce</a:t>
            </a:r>
            <a:endParaRPr lang="en-US" dirty="0"/>
          </a:p>
        </p:txBody>
      </p:sp>
      <p:sp>
        <p:nvSpPr>
          <p:cNvPr id="3" name="Content Placeholder 2"/>
          <p:cNvSpPr>
            <a:spLocks noGrp="1"/>
          </p:cNvSpPr>
          <p:nvPr>
            <p:ph idx="1"/>
          </p:nvPr>
        </p:nvSpPr>
        <p:spPr>
          <a:xfrm>
            <a:off x="1981200" y="1600201"/>
            <a:ext cx="4114800" cy="4530725"/>
          </a:xfrm>
        </p:spPr>
        <p:txBody>
          <a:bodyPr/>
          <a:lstStyle/>
          <a:p>
            <a:pPr marL="0" indent="0">
              <a:buNone/>
            </a:pPr>
            <a:r>
              <a:rPr lang="en-US" sz="1600" dirty="0"/>
              <a:t>function Mapper </a:t>
            </a:r>
          </a:p>
          <a:p>
            <a:pPr marL="0" indent="0">
              <a:buNone/>
            </a:pPr>
            <a:r>
              <a:rPr lang="fr-FR" sz="1600" dirty="0"/>
              <a:t>input </a:t>
            </a:r>
            <a:r>
              <a:rPr lang="fr-FR" sz="1600" dirty="0"/>
              <a:t>&lt;</a:t>
            </a:r>
            <a:r>
              <a:rPr lang="fr-FR" sz="1600" dirty="0" err="1"/>
              <a:t>PageN</a:t>
            </a:r>
            <a:r>
              <a:rPr lang="fr-FR" sz="1600" dirty="0"/>
              <a:t>, </a:t>
            </a:r>
            <a:r>
              <a:rPr lang="fr-FR" sz="1600" dirty="0" err="1"/>
              <a:t>RankN</a:t>
            </a:r>
            <a:r>
              <a:rPr lang="fr-FR" sz="1600" dirty="0"/>
              <a:t>&gt; -&gt; </a:t>
            </a:r>
            <a:r>
              <a:rPr lang="fr-FR" sz="1600" dirty="0" err="1"/>
              <a:t>PageA</a:t>
            </a:r>
            <a:r>
              <a:rPr lang="fr-FR" sz="1600" dirty="0"/>
              <a:t>, </a:t>
            </a:r>
            <a:r>
              <a:rPr lang="fr-FR" sz="1600" dirty="0" err="1"/>
              <a:t>PageB</a:t>
            </a:r>
            <a:r>
              <a:rPr lang="fr-FR" sz="1600" dirty="0"/>
              <a:t>, </a:t>
            </a:r>
            <a:r>
              <a:rPr lang="fr-FR" sz="1600" dirty="0" err="1"/>
              <a:t>PageC</a:t>
            </a:r>
            <a:r>
              <a:rPr lang="fr-FR" sz="1600" dirty="0"/>
              <a:t>... </a:t>
            </a:r>
          </a:p>
          <a:p>
            <a:pPr marL="0" indent="0">
              <a:buNone/>
            </a:pPr>
            <a:r>
              <a:rPr lang="en-US" sz="1600"/>
              <a:t>begin </a:t>
            </a:r>
            <a:endParaRPr lang="en-US" sz="1600" dirty="0"/>
          </a:p>
          <a:p>
            <a:pPr marL="0" indent="0">
              <a:buNone/>
            </a:pPr>
            <a:r>
              <a:rPr lang="en-US" sz="1600" dirty="0"/>
              <a:t>   </a:t>
            </a:r>
            <a:r>
              <a:rPr lang="en-US" sz="1600" dirty="0" err="1"/>
              <a:t>Nn</a:t>
            </a:r>
            <a:r>
              <a:rPr lang="en-US" sz="1600" dirty="0"/>
              <a:t> </a:t>
            </a:r>
            <a:r>
              <a:rPr lang="en-US" sz="1600" dirty="0"/>
              <a:t>:= the number of </a:t>
            </a:r>
            <a:r>
              <a:rPr lang="en-US" sz="1600" dirty="0" err="1"/>
              <a:t>outlinks</a:t>
            </a:r>
            <a:r>
              <a:rPr lang="en-US" sz="1600" dirty="0"/>
              <a:t> for </a:t>
            </a:r>
            <a:r>
              <a:rPr lang="en-US" sz="1600" dirty="0" err="1"/>
              <a:t>PageN</a:t>
            </a:r>
            <a:r>
              <a:rPr lang="en-US" sz="1600" dirty="0"/>
              <a:t>; </a:t>
            </a:r>
          </a:p>
          <a:p>
            <a:pPr marL="0" indent="0">
              <a:buNone/>
            </a:pPr>
            <a:r>
              <a:rPr lang="en-US" sz="1600" dirty="0"/>
              <a:t>   for </a:t>
            </a:r>
            <a:r>
              <a:rPr lang="en-US" sz="1600" dirty="0"/>
              <a:t>each </a:t>
            </a:r>
            <a:r>
              <a:rPr lang="en-US" sz="1600" dirty="0" err="1"/>
              <a:t>outlink</a:t>
            </a:r>
            <a:r>
              <a:rPr lang="en-US" sz="1600" dirty="0"/>
              <a:t> </a:t>
            </a:r>
            <a:r>
              <a:rPr lang="en-US" sz="1600" dirty="0" err="1"/>
              <a:t>PageK</a:t>
            </a:r>
            <a:r>
              <a:rPr lang="en-US" sz="1600" dirty="0"/>
              <a:t> </a:t>
            </a:r>
          </a:p>
          <a:p>
            <a:pPr marL="0" indent="0">
              <a:buNone/>
            </a:pPr>
            <a:r>
              <a:rPr lang="en-US" sz="1600" dirty="0"/>
              <a:t>       output </a:t>
            </a:r>
            <a:r>
              <a:rPr lang="en-US" sz="1600" dirty="0" err="1"/>
              <a:t>PageK</a:t>
            </a:r>
            <a:r>
              <a:rPr lang="en-US" sz="1600" dirty="0"/>
              <a:t>-&gt; &lt;</a:t>
            </a:r>
            <a:r>
              <a:rPr lang="en-US" sz="1600" dirty="0" err="1"/>
              <a:t>PageN</a:t>
            </a:r>
            <a:r>
              <a:rPr lang="en-US" sz="1600" dirty="0"/>
              <a:t>, </a:t>
            </a:r>
            <a:r>
              <a:rPr lang="en-US" sz="1600" dirty="0" err="1"/>
              <a:t>RankN</a:t>
            </a:r>
            <a:r>
              <a:rPr lang="en-US" sz="1600" dirty="0"/>
              <a:t>/</a:t>
            </a:r>
            <a:r>
              <a:rPr lang="en-US" sz="1600" dirty="0" err="1"/>
              <a:t>Nn</a:t>
            </a:r>
            <a:r>
              <a:rPr lang="en-US" sz="1600" dirty="0"/>
              <a:t>&gt; </a:t>
            </a:r>
          </a:p>
          <a:p>
            <a:pPr marL="0" indent="0">
              <a:buNone/>
            </a:pPr>
            <a:r>
              <a:rPr lang="en-US" sz="1600" dirty="0"/>
              <a:t>   //output </a:t>
            </a:r>
            <a:r>
              <a:rPr lang="en-US" sz="1600" dirty="0"/>
              <a:t>the </a:t>
            </a:r>
            <a:r>
              <a:rPr lang="en-US" sz="1600" dirty="0" err="1"/>
              <a:t>outlinks</a:t>
            </a:r>
            <a:r>
              <a:rPr lang="en-US" sz="1600" dirty="0"/>
              <a:t> for </a:t>
            </a:r>
            <a:r>
              <a:rPr lang="en-US" sz="1600" dirty="0" err="1"/>
              <a:t>PageN</a:t>
            </a:r>
            <a:r>
              <a:rPr lang="en-US" sz="1600" dirty="0"/>
              <a:t>. </a:t>
            </a:r>
          </a:p>
          <a:p>
            <a:pPr marL="0" indent="0">
              <a:buNone/>
            </a:pPr>
            <a:r>
              <a:rPr lang="fr-FR" sz="1600" dirty="0"/>
              <a:t>   output </a:t>
            </a:r>
            <a:r>
              <a:rPr lang="fr-FR" sz="1600" dirty="0" err="1"/>
              <a:t>PageN</a:t>
            </a:r>
            <a:r>
              <a:rPr lang="fr-FR" sz="1600" dirty="0"/>
              <a:t>-&gt; </a:t>
            </a:r>
            <a:r>
              <a:rPr lang="fr-FR" sz="1600" dirty="0" err="1"/>
              <a:t>PageA</a:t>
            </a:r>
            <a:r>
              <a:rPr lang="fr-FR" sz="1600" dirty="0"/>
              <a:t>, </a:t>
            </a:r>
            <a:r>
              <a:rPr lang="fr-FR" sz="1600" dirty="0" err="1"/>
              <a:t>PageB</a:t>
            </a:r>
            <a:r>
              <a:rPr lang="fr-FR" sz="1600" dirty="0"/>
              <a:t>, </a:t>
            </a:r>
            <a:r>
              <a:rPr lang="fr-FR" sz="1600" dirty="0" err="1"/>
              <a:t>PageC</a:t>
            </a:r>
            <a:r>
              <a:rPr lang="fr-FR" sz="1600" dirty="0"/>
              <a:t>… </a:t>
            </a:r>
          </a:p>
          <a:p>
            <a:pPr marL="0" indent="0">
              <a:buNone/>
            </a:pPr>
            <a:r>
              <a:rPr lang="en-US" sz="1600" dirty="0"/>
              <a:t>end </a:t>
            </a:r>
          </a:p>
        </p:txBody>
      </p:sp>
      <p:sp>
        <p:nvSpPr>
          <p:cNvPr id="6" name="Slide Number Placeholder 5"/>
          <p:cNvSpPr>
            <a:spLocks noGrp="1"/>
          </p:cNvSpPr>
          <p:nvPr>
            <p:ph type="sldNum" sz="quarter" idx="12"/>
          </p:nvPr>
        </p:nvSpPr>
        <p:spPr/>
        <p:txBody>
          <a:bodyPr/>
          <a:lstStyle/>
          <a:p>
            <a:fld id="{DDACD735-980B-42EE-A5D2-E43096399494}" type="slidenum">
              <a:rPr lang="en-US" altLang="en-US" smtClean="0"/>
              <a:pPr/>
              <a:t>19</a:t>
            </a:fld>
            <a:endParaRPr lang="en-US" altLang="en-US"/>
          </a:p>
        </p:txBody>
      </p:sp>
      <p:sp>
        <p:nvSpPr>
          <p:cNvPr id="7" name="Content Placeholder 2"/>
          <p:cNvSpPr txBox="1">
            <a:spLocks/>
          </p:cNvSpPr>
          <p:nvPr/>
        </p:nvSpPr>
        <p:spPr bwMode="auto">
          <a:xfrm>
            <a:off x="6248400" y="1489076"/>
            <a:ext cx="41148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fontAlgn="base">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fontAlgn="base">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a:buNone/>
            </a:pPr>
            <a:r>
              <a:rPr lang="en-US" sz="1600" dirty="0"/>
              <a:t>function Reducer </a:t>
            </a:r>
          </a:p>
          <a:p>
            <a:pPr marL="0" indent="0">
              <a:buNone/>
            </a:pPr>
            <a:r>
              <a:rPr lang="en-US" sz="1600" dirty="0"/>
              <a:t>input </a:t>
            </a:r>
            <a:r>
              <a:rPr lang="en-US" sz="1600" dirty="0" err="1"/>
              <a:t>PageK</a:t>
            </a:r>
            <a:r>
              <a:rPr lang="en-US" sz="1600" dirty="0"/>
              <a:t>-&gt; &lt;PageN1, RankN1/Nn1&gt; </a:t>
            </a:r>
          </a:p>
          <a:p>
            <a:pPr marL="0" indent="0">
              <a:buNone/>
            </a:pPr>
            <a:r>
              <a:rPr lang="en-US" sz="1600" dirty="0"/>
              <a:t>                        &lt;</a:t>
            </a:r>
            <a:r>
              <a:rPr lang="en-US" sz="1600" dirty="0"/>
              <a:t>PageN2, RankN2/Nn2&gt; </a:t>
            </a:r>
          </a:p>
          <a:p>
            <a:pPr marL="0" indent="0">
              <a:buNone/>
            </a:pPr>
            <a:r>
              <a:rPr lang="en-US" sz="1600" dirty="0"/>
              <a:t>                           ... </a:t>
            </a:r>
            <a:endParaRPr lang="en-US" sz="1600" dirty="0"/>
          </a:p>
          <a:p>
            <a:pPr marL="0" indent="0">
              <a:buNone/>
            </a:pPr>
            <a:r>
              <a:rPr lang="en-US" sz="1600" dirty="0"/>
              <a:t>                        &lt;</a:t>
            </a:r>
            <a:r>
              <a:rPr lang="en-US" sz="1600" dirty="0" err="1"/>
              <a:t>PageAk</a:t>
            </a:r>
            <a:r>
              <a:rPr lang="en-US" sz="1600" dirty="0"/>
              <a:t>, </a:t>
            </a:r>
            <a:r>
              <a:rPr lang="en-US" sz="1600" dirty="0" err="1"/>
              <a:t>PageBk</a:t>
            </a:r>
            <a:r>
              <a:rPr lang="en-US" sz="1600" dirty="0"/>
              <a:t>,</a:t>
            </a:r>
            <a:br>
              <a:rPr lang="en-US" sz="1600" dirty="0"/>
            </a:br>
            <a:r>
              <a:rPr lang="en-US" sz="1600" dirty="0"/>
              <a:t>                   </a:t>
            </a:r>
            <a:r>
              <a:rPr lang="en-US" sz="1600" dirty="0" err="1"/>
              <a:t>PageCk</a:t>
            </a:r>
            <a:r>
              <a:rPr lang="en-US" sz="1600" dirty="0"/>
              <a:t>…&gt; //</a:t>
            </a:r>
            <a:r>
              <a:rPr lang="en-US" sz="1600" dirty="0" err="1"/>
              <a:t>outlinks</a:t>
            </a:r>
            <a:r>
              <a:rPr lang="en-US" sz="1600" dirty="0"/>
              <a:t> of </a:t>
            </a:r>
            <a:r>
              <a:rPr lang="en-US" sz="1600" dirty="0" err="1"/>
              <a:t>PageK</a:t>
            </a:r>
            <a:r>
              <a:rPr lang="en-US" sz="1600" dirty="0"/>
              <a:t> </a:t>
            </a:r>
          </a:p>
          <a:p>
            <a:pPr marL="0" indent="0">
              <a:buNone/>
            </a:pPr>
            <a:r>
              <a:rPr lang="en-US" sz="1600" dirty="0"/>
              <a:t>begin </a:t>
            </a:r>
          </a:p>
          <a:p>
            <a:pPr marL="0" indent="0">
              <a:buNone/>
            </a:pPr>
            <a:r>
              <a:rPr lang="en-US" sz="1600" dirty="0"/>
              <a:t>   </a:t>
            </a:r>
            <a:r>
              <a:rPr lang="en-US" sz="1600" dirty="0" err="1"/>
              <a:t>RankK</a:t>
            </a:r>
            <a:r>
              <a:rPr lang="en-US" sz="1600" dirty="0"/>
              <a:t> </a:t>
            </a:r>
            <a:r>
              <a:rPr lang="en-US" sz="1600" dirty="0"/>
              <a:t>:= 0; </a:t>
            </a:r>
          </a:p>
          <a:p>
            <a:pPr marL="0" indent="0">
              <a:buNone/>
            </a:pPr>
            <a:r>
              <a:rPr lang="en-US" sz="1600" dirty="0"/>
              <a:t>   for </a:t>
            </a:r>
            <a:r>
              <a:rPr lang="en-US" sz="1600" dirty="0"/>
              <a:t>each </a:t>
            </a:r>
            <a:r>
              <a:rPr lang="en-US" sz="1600" dirty="0" err="1"/>
              <a:t>inlink</a:t>
            </a:r>
            <a:r>
              <a:rPr lang="en-US" sz="1600" dirty="0"/>
              <a:t> </a:t>
            </a:r>
            <a:r>
              <a:rPr lang="en-US" sz="1600" dirty="0" err="1"/>
              <a:t>PageNi</a:t>
            </a:r>
            <a:r>
              <a:rPr lang="en-US" sz="1600" dirty="0"/>
              <a:t> </a:t>
            </a:r>
          </a:p>
          <a:p>
            <a:pPr marL="0" indent="0">
              <a:buNone/>
            </a:pPr>
            <a:r>
              <a:rPr lang="en-US" sz="1600" dirty="0"/>
              <a:t>       </a:t>
            </a:r>
            <a:r>
              <a:rPr lang="en-US" sz="1600" dirty="0" err="1"/>
              <a:t>RankK</a:t>
            </a:r>
            <a:r>
              <a:rPr lang="en-US" sz="1600" dirty="0"/>
              <a:t> </a:t>
            </a:r>
            <a:r>
              <a:rPr lang="en-US" sz="1600" dirty="0"/>
              <a:t>+= </a:t>
            </a:r>
            <a:r>
              <a:rPr lang="en-US" sz="1600" dirty="0" err="1"/>
              <a:t>RankNi</a:t>
            </a:r>
            <a:r>
              <a:rPr lang="en-US" sz="1600" dirty="0"/>
              <a:t>/</a:t>
            </a:r>
            <a:r>
              <a:rPr lang="en-US" sz="1600" dirty="0" err="1"/>
              <a:t>Nni</a:t>
            </a:r>
            <a:r>
              <a:rPr lang="en-US" sz="1600" dirty="0"/>
              <a:t> * beta </a:t>
            </a:r>
          </a:p>
          <a:p>
            <a:pPr marL="0" indent="0">
              <a:buNone/>
            </a:pPr>
            <a:r>
              <a:rPr lang="en-US" sz="1600" dirty="0"/>
              <a:t>   // </a:t>
            </a:r>
            <a:r>
              <a:rPr lang="en-US" sz="1600" dirty="0"/>
              <a:t>output the </a:t>
            </a:r>
            <a:r>
              <a:rPr lang="en-US" sz="1600" dirty="0" err="1"/>
              <a:t>PageK</a:t>
            </a:r>
            <a:r>
              <a:rPr lang="en-US" sz="1600" dirty="0"/>
              <a:t> and its new Rank for </a:t>
            </a:r>
            <a:r>
              <a:rPr lang="en-US" sz="1600" dirty="0"/>
              <a:t/>
            </a:r>
            <a:br>
              <a:rPr lang="en-US" sz="1600" dirty="0"/>
            </a:br>
            <a:r>
              <a:rPr lang="en-US" sz="1600" dirty="0"/>
              <a:t>      the </a:t>
            </a:r>
            <a:r>
              <a:rPr lang="en-US" sz="1600" dirty="0"/>
              <a:t>next iteration </a:t>
            </a:r>
          </a:p>
          <a:p>
            <a:pPr marL="0" indent="0">
              <a:buNone/>
            </a:pPr>
            <a:r>
              <a:rPr lang="en-US" sz="1600" dirty="0"/>
              <a:t>    output </a:t>
            </a:r>
            <a:r>
              <a:rPr lang="en-US" sz="1600" dirty="0"/>
              <a:t>&lt;</a:t>
            </a:r>
            <a:r>
              <a:rPr lang="en-US" sz="1600" dirty="0" err="1"/>
              <a:t>PageK</a:t>
            </a:r>
            <a:r>
              <a:rPr lang="en-US" sz="1600" dirty="0"/>
              <a:t>, </a:t>
            </a:r>
            <a:r>
              <a:rPr lang="en-US" sz="1600" dirty="0" err="1"/>
              <a:t>RankK</a:t>
            </a:r>
            <a:r>
              <a:rPr lang="en-US" sz="1600" dirty="0"/>
              <a:t>&gt; -&gt; &lt;</a:t>
            </a:r>
            <a:r>
              <a:rPr lang="en-US" sz="1600" dirty="0" err="1"/>
              <a:t>PageAk</a:t>
            </a:r>
            <a:r>
              <a:rPr lang="en-US" sz="1600" dirty="0"/>
              <a:t>, </a:t>
            </a:r>
            <a:r>
              <a:rPr lang="en-US" sz="1600" dirty="0"/>
              <a:t/>
            </a:r>
            <a:br>
              <a:rPr lang="en-US" sz="1600" dirty="0"/>
            </a:br>
            <a:r>
              <a:rPr lang="en-US" sz="1600" dirty="0"/>
              <a:t>                 </a:t>
            </a:r>
            <a:r>
              <a:rPr lang="en-US" sz="1600" dirty="0" err="1"/>
              <a:t>PageBk</a:t>
            </a:r>
            <a:r>
              <a:rPr lang="en-US" sz="1600" dirty="0"/>
              <a:t>, </a:t>
            </a:r>
            <a:r>
              <a:rPr lang="en-US" sz="1600" dirty="0" err="1"/>
              <a:t>PageCk</a:t>
            </a:r>
            <a:r>
              <a:rPr lang="en-US" sz="1600" dirty="0"/>
              <a:t>…&gt; </a:t>
            </a:r>
          </a:p>
          <a:p>
            <a:pPr marL="0" indent="0">
              <a:buNone/>
            </a:pPr>
            <a:r>
              <a:rPr lang="en-US" sz="1600" dirty="0"/>
              <a:t>end </a:t>
            </a:r>
          </a:p>
        </p:txBody>
      </p:sp>
      <p:sp>
        <p:nvSpPr>
          <p:cNvPr id="8" name="TextBox 7"/>
          <p:cNvSpPr txBox="1"/>
          <p:nvPr/>
        </p:nvSpPr>
        <p:spPr>
          <a:xfrm>
            <a:off x="3124200" y="1291881"/>
            <a:ext cx="5638800" cy="369332"/>
          </a:xfrm>
          <a:prstGeom prst="rect">
            <a:avLst/>
          </a:prstGeom>
          <a:noFill/>
        </p:spPr>
        <p:txBody>
          <a:bodyPr wrap="square" rtlCol="0">
            <a:spAutoFit/>
          </a:bodyPr>
          <a:lstStyle/>
          <a:p>
            <a:r>
              <a:rPr lang="en-US" dirty="0"/>
              <a:t>Each iteration is a Map-Reduce cycle</a:t>
            </a:r>
            <a:endParaRPr lang="en-US" dirty="0"/>
          </a:p>
        </p:txBody>
      </p:sp>
    </p:spTree>
    <p:extLst>
      <p:ext uri="{BB962C8B-B14F-4D97-AF65-F5344CB8AC3E}">
        <p14:creationId xmlns:p14="http://schemas.microsoft.com/office/powerpoint/2010/main" val="2955965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C87E2C-41D1-48D5-A065-A6BA66117D99}" type="slidenum">
              <a:rPr lang="en-US" altLang="en-US"/>
              <a:pPr/>
              <a:t>2</a:t>
            </a:fld>
            <a:endParaRPr lang="en-US" altLang="en-US"/>
          </a:p>
        </p:txBody>
      </p:sp>
      <p:sp>
        <p:nvSpPr>
          <p:cNvPr id="82946" name="Rectangle 2"/>
          <p:cNvSpPr>
            <a:spLocks noGrp="1" noChangeArrowheads="1"/>
          </p:cNvSpPr>
          <p:nvPr>
            <p:ph type="title"/>
          </p:nvPr>
        </p:nvSpPr>
        <p:spPr/>
        <p:txBody>
          <a:bodyPr/>
          <a:lstStyle/>
          <a:p>
            <a:r>
              <a:rPr lang="en-US"/>
              <a:t>Roadmap</a:t>
            </a:r>
          </a:p>
        </p:txBody>
      </p:sp>
      <p:sp>
        <p:nvSpPr>
          <p:cNvPr id="82947" name="Rectangle 3"/>
          <p:cNvSpPr>
            <a:spLocks noGrp="1" noChangeArrowheads="1"/>
          </p:cNvSpPr>
          <p:nvPr>
            <p:ph type="body" idx="1"/>
          </p:nvPr>
        </p:nvSpPr>
        <p:spPr/>
        <p:txBody>
          <a:bodyPr/>
          <a:lstStyle/>
          <a:p>
            <a:r>
              <a:rPr lang="en-US" dirty="0"/>
              <a:t>Web Search</a:t>
            </a:r>
          </a:p>
          <a:p>
            <a:r>
              <a:rPr lang="en-US" dirty="0">
                <a:solidFill>
                  <a:srgbClr val="666699"/>
                </a:solidFill>
              </a:rPr>
              <a:t>PageRank</a:t>
            </a:r>
          </a:p>
          <a:p>
            <a:r>
              <a:rPr lang="en-US" dirty="0" smtClean="0">
                <a:solidFill>
                  <a:srgbClr val="666699"/>
                </a:solidFill>
              </a:rPr>
              <a:t>PageRank Calculation using </a:t>
            </a:r>
            <a:r>
              <a:rPr lang="en-US" dirty="0" err="1" smtClean="0">
                <a:solidFill>
                  <a:srgbClr val="666699"/>
                </a:solidFill>
              </a:rPr>
              <a:t>MapReduce</a:t>
            </a:r>
            <a:endParaRPr lang="en-US" dirty="0" smtClean="0">
              <a:solidFill>
                <a:srgbClr val="666699"/>
              </a:solidFill>
            </a:endParaRPr>
          </a:p>
          <a:p>
            <a:r>
              <a:rPr lang="en-US" dirty="0" smtClean="0">
                <a:solidFill>
                  <a:srgbClr val="666699"/>
                </a:solidFill>
              </a:rPr>
              <a:t>Personalized PageRank</a:t>
            </a:r>
            <a:endParaRPr lang="en-US" dirty="0">
              <a:solidFill>
                <a:srgbClr val="666699"/>
              </a:solidFill>
            </a:endParaRPr>
          </a:p>
          <a:p>
            <a:r>
              <a:rPr lang="en-US" dirty="0" smtClean="0">
                <a:solidFill>
                  <a:srgbClr val="666699"/>
                </a:solidFill>
              </a:rPr>
              <a:t>Additional Material</a:t>
            </a:r>
          </a:p>
          <a:p>
            <a:pPr lvl="1"/>
            <a:r>
              <a:rPr lang="en-US" dirty="0" smtClean="0">
                <a:solidFill>
                  <a:srgbClr val="666699"/>
                </a:solidFill>
              </a:rPr>
              <a:t>HITS</a:t>
            </a:r>
          </a:p>
          <a:p>
            <a:pPr lvl="1"/>
            <a:r>
              <a:rPr lang="en-US" dirty="0" smtClean="0">
                <a:solidFill>
                  <a:srgbClr val="666699"/>
                </a:solidFill>
              </a:rPr>
              <a:t>Stability </a:t>
            </a:r>
            <a:r>
              <a:rPr lang="en-US" dirty="0">
                <a:solidFill>
                  <a:srgbClr val="666699"/>
                </a:solidFill>
              </a:rPr>
              <a:t>Issues</a:t>
            </a:r>
          </a:p>
          <a:p>
            <a:pPr lvl="1"/>
            <a:r>
              <a:rPr lang="en-US" dirty="0" smtClean="0">
                <a:solidFill>
                  <a:srgbClr val="666699"/>
                </a:solidFill>
              </a:rPr>
              <a:t>Other Applications</a:t>
            </a:r>
            <a:endParaRPr lang="en-US" dirty="0">
              <a:solidFill>
                <a:srgbClr val="666699"/>
              </a:solidFill>
            </a:endParaRPr>
          </a:p>
        </p:txBody>
      </p:sp>
    </p:spTree>
    <p:extLst>
      <p:ext uri="{BB962C8B-B14F-4D97-AF65-F5344CB8AC3E}">
        <p14:creationId xmlns:p14="http://schemas.microsoft.com/office/powerpoint/2010/main" val="13400318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C87E2C-41D1-48D5-A065-A6BA66117D99}" type="slidenum">
              <a:rPr lang="en-US" altLang="en-US"/>
              <a:pPr/>
              <a:t>20</a:t>
            </a:fld>
            <a:endParaRPr lang="en-US" altLang="en-US"/>
          </a:p>
        </p:txBody>
      </p:sp>
      <p:sp>
        <p:nvSpPr>
          <p:cNvPr id="82946" name="Rectangle 2"/>
          <p:cNvSpPr>
            <a:spLocks noGrp="1" noChangeArrowheads="1"/>
          </p:cNvSpPr>
          <p:nvPr>
            <p:ph type="title"/>
          </p:nvPr>
        </p:nvSpPr>
        <p:spPr/>
        <p:txBody>
          <a:bodyPr/>
          <a:lstStyle/>
          <a:p>
            <a:r>
              <a:rPr lang="en-US"/>
              <a:t>Roadmap</a:t>
            </a:r>
          </a:p>
        </p:txBody>
      </p:sp>
      <p:sp>
        <p:nvSpPr>
          <p:cNvPr id="82947" name="Rectangle 3"/>
          <p:cNvSpPr>
            <a:spLocks noGrp="1" noChangeArrowheads="1"/>
          </p:cNvSpPr>
          <p:nvPr>
            <p:ph type="body" idx="1"/>
          </p:nvPr>
        </p:nvSpPr>
        <p:spPr/>
        <p:txBody>
          <a:bodyPr/>
          <a:lstStyle/>
          <a:p>
            <a:r>
              <a:rPr lang="en-US" dirty="0">
                <a:solidFill>
                  <a:srgbClr val="666699"/>
                </a:solidFill>
              </a:rPr>
              <a:t>Web Search</a:t>
            </a:r>
          </a:p>
          <a:p>
            <a:r>
              <a:rPr lang="en-US" dirty="0">
                <a:solidFill>
                  <a:srgbClr val="666699"/>
                </a:solidFill>
              </a:rPr>
              <a:t>PageRank</a:t>
            </a:r>
          </a:p>
          <a:p>
            <a:r>
              <a:rPr lang="en-US" dirty="0">
                <a:solidFill>
                  <a:srgbClr val="666699"/>
                </a:solidFill>
              </a:rPr>
              <a:t>PageRank Calculation using </a:t>
            </a:r>
            <a:r>
              <a:rPr lang="en-US" dirty="0" err="1" smtClean="0">
                <a:solidFill>
                  <a:srgbClr val="666699"/>
                </a:solidFill>
              </a:rPr>
              <a:t>MapReduce</a:t>
            </a:r>
            <a:endParaRPr lang="en-US" dirty="0" smtClean="0">
              <a:solidFill>
                <a:srgbClr val="666699"/>
              </a:solidFill>
            </a:endParaRPr>
          </a:p>
          <a:p>
            <a:r>
              <a:rPr lang="en-US" dirty="0"/>
              <a:t>Personalized PageRank</a:t>
            </a:r>
          </a:p>
          <a:p>
            <a:r>
              <a:rPr lang="en-US" dirty="0" smtClean="0">
                <a:solidFill>
                  <a:srgbClr val="0070C0"/>
                </a:solidFill>
              </a:rPr>
              <a:t>Additional </a:t>
            </a:r>
            <a:r>
              <a:rPr lang="en-US" dirty="0" smtClean="0">
                <a:solidFill>
                  <a:srgbClr val="0070C0"/>
                </a:solidFill>
              </a:rPr>
              <a:t>Material</a:t>
            </a:r>
          </a:p>
          <a:p>
            <a:pPr lvl="1"/>
            <a:r>
              <a:rPr lang="en-US" dirty="0" smtClean="0">
                <a:solidFill>
                  <a:srgbClr val="666699"/>
                </a:solidFill>
              </a:rPr>
              <a:t>HITS</a:t>
            </a:r>
          </a:p>
          <a:p>
            <a:pPr lvl="1"/>
            <a:r>
              <a:rPr lang="en-US" dirty="0" smtClean="0">
                <a:solidFill>
                  <a:srgbClr val="666699"/>
                </a:solidFill>
              </a:rPr>
              <a:t>Stability </a:t>
            </a:r>
            <a:r>
              <a:rPr lang="en-US" dirty="0">
                <a:solidFill>
                  <a:srgbClr val="666699"/>
                </a:solidFill>
              </a:rPr>
              <a:t>Issues</a:t>
            </a:r>
          </a:p>
          <a:p>
            <a:pPr lvl="1"/>
            <a:r>
              <a:rPr lang="en-US" dirty="0" smtClean="0">
                <a:solidFill>
                  <a:srgbClr val="666699"/>
                </a:solidFill>
              </a:rPr>
              <a:t>Other Applications</a:t>
            </a:r>
            <a:endParaRPr lang="en-US" dirty="0">
              <a:solidFill>
                <a:srgbClr val="666699"/>
              </a:solidFill>
            </a:endParaRPr>
          </a:p>
        </p:txBody>
      </p:sp>
    </p:spTree>
    <p:extLst>
      <p:ext uri="{BB962C8B-B14F-4D97-AF65-F5344CB8AC3E}">
        <p14:creationId xmlns:p14="http://schemas.microsoft.com/office/powerpoint/2010/main" val="3493485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E482B9D-F706-41DC-9CE9-F4876F495D8F}" type="slidenum">
              <a:rPr lang="en-US" altLang="en-US"/>
              <a:pPr/>
              <a:t>21</a:t>
            </a:fld>
            <a:endParaRPr lang="en-US" altLang="en-US"/>
          </a:p>
        </p:txBody>
      </p:sp>
      <p:sp>
        <p:nvSpPr>
          <p:cNvPr id="49154" name="Rectangle 2"/>
          <p:cNvSpPr>
            <a:spLocks noGrp="1" noChangeArrowheads="1"/>
          </p:cNvSpPr>
          <p:nvPr>
            <p:ph type="title"/>
          </p:nvPr>
        </p:nvSpPr>
        <p:spPr/>
        <p:txBody>
          <a:bodyPr/>
          <a:lstStyle/>
          <a:p>
            <a:r>
              <a:rPr lang="en-US" dirty="0" smtClean="0"/>
              <a:t>Personalized PageRank </a:t>
            </a:r>
            <a:r>
              <a:rPr lang="en-US" dirty="0"/>
              <a:t>Calculation</a:t>
            </a:r>
          </a:p>
        </p:txBody>
      </p:sp>
      <p:sp>
        <p:nvSpPr>
          <p:cNvPr id="49155" name="Rectangle 3"/>
          <p:cNvSpPr>
            <a:spLocks noGrp="1" noChangeArrowheads="1"/>
          </p:cNvSpPr>
          <p:nvPr>
            <p:ph type="body" idx="1"/>
          </p:nvPr>
        </p:nvSpPr>
        <p:spPr>
          <a:xfrm>
            <a:off x="1981200" y="1371600"/>
            <a:ext cx="8229600" cy="4876800"/>
          </a:xfrm>
        </p:spPr>
        <p:txBody>
          <a:bodyPr/>
          <a:lstStyle/>
          <a:p>
            <a:pPr>
              <a:lnSpc>
                <a:spcPct val="80000"/>
              </a:lnSpc>
              <a:buFont typeface="Wingdings" pitchFamily="2" charset="2"/>
              <a:buNone/>
            </a:pPr>
            <a:r>
              <a:rPr lang="en-US" sz="2000" dirty="0"/>
              <a:t>Set B of favorite pages in the base set.</a:t>
            </a:r>
          </a:p>
          <a:p>
            <a:pPr>
              <a:lnSpc>
                <a:spcPct val="80000"/>
              </a:lnSpc>
              <a:buFont typeface="Wingdings" pitchFamily="2" charset="2"/>
              <a:buNone/>
            </a:pPr>
            <a:endParaRPr lang="en-US" sz="2000" dirty="0"/>
          </a:p>
          <a:p>
            <a:pPr>
              <a:lnSpc>
                <a:spcPct val="80000"/>
              </a:lnSpc>
              <a:buFont typeface="Wingdings" pitchFamily="2" charset="2"/>
              <a:buNone/>
            </a:pPr>
            <a:r>
              <a:rPr lang="en-US" sz="2000" dirty="0"/>
              <a:t>PR(A</a:t>
            </a:r>
            <a:r>
              <a:rPr lang="en-US" sz="2000" dirty="0"/>
              <a:t>)=(1-d</a:t>
            </a:r>
            <a:r>
              <a:rPr lang="en-US" sz="2000" dirty="0"/>
              <a:t>)/|B| </a:t>
            </a:r>
            <a:r>
              <a:rPr lang="en-US" sz="2000" dirty="0"/>
              <a:t>+ d*(PR(T1)/C(T1)+…+ PR(</a:t>
            </a:r>
            <a:r>
              <a:rPr lang="en-US" sz="2000" dirty="0" err="1"/>
              <a:t>Tn</a:t>
            </a:r>
            <a:r>
              <a:rPr lang="en-US" sz="2000" dirty="0"/>
              <a:t>)/C(</a:t>
            </a:r>
            <a:r>
              <a:rPr lang="en-US" sz="2000" dirty="0" err="1"/>
              <a:t>Tn</a:t>
            </a:r>
            <a:r>
              <a:rPr lang="en-US" sz="2000" dirty="0"/>
              <a:t>)), if A in B</a:t>
            </a:r>
            <a:endParaRPr lang="en-US" sz="2000" dirty="0"/>
          </a:p>
          <a:p>
            <a:pPr>
              <a:lnSpc>
                <a:spcPct val="80000"/>
              </a:lnSpc>
              <a:buNone/>
            </a:pPr>
            <a:r>
              <a:rPr lang="en-US" sz="2000" dirty="0"/>
              <a:t>PR(A)=      0      + d*(PR(T1)/C(T1)+…+ PR(</a:t>
            </a:r>
            <a:r>
              <a:rPr lang="en-US" sz="2000" dirty="0" err="1"/>
              <a:t>Tn</a:t>
            </a:r>
            <a:r>
              <a:rPr lang="en-US" sz="2000" dirty="0"/>
              <a:t>)/C(</a:t>
            </a:r>
            <a:r>
              <a:rPr lang="en-US" sz="2000" dirty="0" err="1"/>
              <a:t>Tn</a:t>
            </a:r>
            <a:r>
              <a:rPr lang="en-US" sz="2000" dirty="0"/>
              <a:t>)), if A not in B</a:t>
            </a:r>
          </a:p>
          <a:p>
            <a:pPr>
              <a:lnSpc>
                <a:spcPct val="80000"/>
              </a:lnSpc>
              <a:buFont typeface="Wingdings" pitchFamily="2" charset="2"/>
              <a:buNone/>
            </a:pPr>
            <a:endParaRPr lang="en-US" sz="2000" dirty="0"/>
          </a:p>
          <a:p>
            <a:pPr>
              <a:lnSpc>
                <a:spcPct val="80000"/>
              </a:lnSpc>
              <a:buFont typeface="Wingdings" pitchFamily="2" charset="2"/>
              <a:buNone/>
            </a:pPr>
            <a:r>
              <a:rPr lang="en-US" sz="2400" dirty="0"/>
              <a:t>d:  damping factor, normally this is set to 0.85.</a:t>
            </a:r>
          </a:p>
          <a:p>
            <a:pPr>
              <a:lnSpc>
                <a:spcPct val="80000"/>
              </a:lnSpc>
              <a:buFont typeface="Wingdings" pitchFamily="2" charset="2"/>
              <a:buNone/>
            </a:pPr>
            <a:r>
              <a:rPr lang="en-US" sz="2400" dirty="0"/>
              <a:t>T1, …, </a:t>
            </a:r>
            <a:r>
              <a:rPr lang="en-US" sz="2400" dirty="0" err="1"/>
              <a:t>Tn</a:t>
            </a:r>
            <a:r>
              <a:rPr lang="en-US" sz="2400" dirty="0"/>
              <a:t>: pages pointing to page A</a:t>
            </a:r>
          </a:p>
          <a:p>
            <a:pPr>
              <a:lnSpc>
                <a:spcPct val="80000"/>
              </a:lnSpc>
              <a:buFont typeface="Wingdings" pitchFamily="2" charset="2"/>
              <a:buNone/>
            </a:pPr>
            <a:r>
              <a:rPr lang="en-US" sz="2400" dirty="0"/>
              <a:t>PR(A): PageRank of page A.</a:t>
            </a:r>
          </a:p>
          <a:p>
            <a:pPr>
              <a:lnSpc>
                <a:spcPct val="80000"/>
              </a:lnSpc>
              <a:buFont typeface="Wingdings" pitchFamily="2" charset="2"/>
              <a:buNone/>
            </a:pPr>
            <a:r>
              <a:rPr lang="en-US" sz="2400" dirty="0"/>
              <a:t>PR(Ti): PageRank of page Ti.</a:t>
            </a:r>
          </a:p>
          <a:p>
            <a:pPr>
              <a:lnSpc>
                <a:spcPct val="80000"/>
              </a:lnSpc>
              <a:buFont typeface="Wingdings" pitchFamily="2" charset="2"/>
              <a:buNone/>
            </a:pPr>
            <a:r>
              <a:rPr lang="en-US" sz="2400" dirty="0"/>
              <a:t>C(Ti): the number of links going out of page Ti</a:t>
            </a:r>
            <a:r>
              <a:rPr lang="en-US" sz="2400" dirty="0"/>
              <a:t>.</a:t>
            </a:r>
          </a:p>
          <a:p>
            <a:pPr>
              <a:lnSpc>
                <a:spcPct val="80000"/>
              </a:lnSpc>
              <a:buFont typeface="Wingdings" pitchFamily="2" charset="2"/>
              <a:buNone/>
            </a:pPr>
            <a:r>
              <a:rPr lang="en-US" sz="2400" u="sng" dirty="0"/>
              <a:t>|B|: # pages in base set</a:t>
            </a:r>
            <a:endParaRPr lang="en-US" sz="2400" u="sng" dirty="0"/>
          </a:p>
        </p:txBody>
      </p:sp>
    </p:spTree>
    <p:extLst>
      <p:ext uri="{BB962C8B-B14F-4D97-AF65-F5344CB8AC3E}">
        <p14:creationId xmlns:p14="http://schemas.microsoft.com/office/powerpoint/2010/main" val="16114262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Material</a:t>
            </a:r>
            <a:endParaRPr lang="en-US" dirty="0"/>
          </a:p>
        </p:txBody>
      </p:sp>
      <p:sp>
        <p:nvSpPr>
          <p:cNvPr id="3" name="Content Placeholder 2"/>
          <p:cNvSpPr>
            <a:spLocks noGrp="1"/>
          </p:cNvSpPr>
          <p:nvPr>
            <p:ph idx="1"/>
          </p:nvPr>
        </p:nvSpPr>
        <p:spPr/>
        <p:txBody>
          <a:bodyPr/>
          <a:lstStyle/>
          <a:p>
            <a:endParaRPr lang="en-US"/>
          </a:p>
        </p:txBody>
      </p:sp>
      <p:sp>
        <p:nvSpPr>
          <p:cNvPr id="6" name="Slide Number Placeholder 5"/>
          <p:cNvSpPr>
            <a:spLocks noGrp="1"/>
          </p:cNvSpPr>
          <p:nvPr>
            <p:ph type="sldNum" sz="quarter" idx="12"/>
          </p:nvPr>
        </p:nvSpPr>
        <p:spPr/>
        <p:txBody>
          <a:bodyPr/>
          <a:lstStyle/>
          <a:p>
            <a:fld id="{DDACD735-980B-42EE-A5D2-E43096399494}" type="slidenum">
              <a:rPr lang="en-US" altLang="en-US" smtClean="0"/>
              <a:pPr/>
              <a:t>22</a:t>
            </a:fld>
            <a:endParaRPr lang="en-US" altLang="en-US"/>
          </a:p>
        </p:txBody>
      </p:sp>
    </p:spTree>
    <p:extLst>
      <p:ext uri="{BB962C8B-B14F-4D97-AF65-F5344CB8AC3E}">
        <p14:creationId xmlns:p14="http://schemas.microsoft.com/office/powerpoint/2010/main" val="4131556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C87E2C-41D1-48D5-A065-A6BA66117D99}" type="slidenum">
              <a:rPr lang="en-US" altLang="en-US"/>
              <a:pPr/>
              <a:t>23</a:t>
            </a:fld>
            <a:endParaRPr lang="en-US" altLang="en-US"/>
          </a:p>
        </p:txBody>
      </p:sp>
      <p:sp>
        <p:nvSpPr>
          <p:cNvPr id="82946" name="Rectangle 2"/>
          <p:cNvSpPr>
            <a:spLocks noGrp="1" noChangeArrowheads="1"/>
          </p:cNvSpPr>
          <p:nvPr>
            <p:ph type="title"/>
          </p:nvPr>
        </p:nvSpPr>
        <p:spPr/>
        <p:txBody>
          <a:bodyPr/>
          <a:lstStyle/>
          <a:p>
            <a:r>
              <a:rPr lang="en-US"/>
              <a:t>Roadmap</a:t>
            </a:r>
          </a:p>
        </p:txBody>
      </p:sp>
      <p:sp>
        <p:nvSpPr>
          <p:cNvPr id="82947" name="Rectangle 3"/>
          <p:cNvSpPr>
            <a:spLocks noGrp="1" noChangeArrowheads="1"/>
          </p:cNvSpPr>
          <p:nvPr>
            <p:ph type="body" idx="1"/>
          </p:nvPr>
        </p:nvSpPr>
        <p:spPr/>
        <p:txBody>
          <a:bodyPr/>
          <a:lstStyle/>
          <a:p>
            <a:r>
              <a:rPr lang="en-US" dirty="0">
                <a:solidFill>
                  <a:srgbClr val="666699"/>
                </a:solidFill>
              </a:rPr>
              <a:t>Web Search</a:t>
            </a:r>
          </a:p>
          <a:p>
            <a:r>
              <a:rPr lang="en-US" dirty="0">
                <a:solidFill>
                  <a:srgbClr val="666699"/>
                </a:solidFill>
              </a:rPr>
              <a:t>PageRank</a:t>
            </a:r>
          </a:p>
          <a:p>
            <a:r>
              <a:rPr lang="en-US" dirty="0">
                <a:solidFill>
                  <a:srgbClr val="666699"/>
                </a:solidFill>
              </a:rPr>
              <a:t>PageRank Calculation using </a:t>
            </a:r>
            <a:r>
              <a:rPr lang="en-US" dirty="0" err="1" smtClean="0">
                <a:solidFill>
                  <a:srgbClr val="666699"/>
                </a:solidFill>
              </a:rPr>
              <a:t>MapReduce</a:t>
            </a:r>
            <a:endParaRPr lang="en-US" dirty="0" smtClean="0">
              <a:solidFill>
                <a:srgbClr val="666699"/>
              </a:solidFill>
            </a:endParaRPr>
          </a:p>
          <a:p>
            <a:r>
              <a:rPr lang="en-US" dirty="0">
                <a:solidFill>
                  <a:srgbClr val="666699"/>
                </a:solidFill>
              </a:rPr>
              <a:t>Personalized PageRank</a:t>
            </a:r>
          </a:p>
          <a:p>
            <a:r>
              <a:rPr lang="en-US" dirty="0" smtClean="0"/>
              <a:t>Additional </a:t>
            </a:r>
            <a:r>
              <a:rPr lang="en-US" dirty="0" smtClean="0"/>
              <a:t>Material</a:t>
            </a:r>
          </a:p>
          <a:p>
            <a:pPr lvl="1"/>
            <a:r>
              <a:rPr lang="en-US" dirty="0" smtClean="0">
                <a:solidFill>
                  <a:srgbClr val="666699"/>
                </a:solidFill>
              </a:rPr>
              <a:t>HITS</a:t>
            </a:r>
          </a:p>
          <a:p>
            <a:pPr lvl="1"/>
            <a:r>
              <a:rPr lang="en-US" dirty="0" smtClean="0">
                <a:solidFill>
                  <a:srgbClr val="666699"/>
                </a:solidFill>
              </a:rPr>
              <a:t>Stability </a:t>
            </a:r>
            <a:r>
              <a:rPr lang="en-US" dirty="0">
                <a:solidFill>
                  <a:srgbClr val="666699"/>
                </a:solidFill>
              </a:rPr>
              <a:t>Issues</a:t>
            </a:r>
          </a:p>
          <a:p>
            <a:pPr lvl="1"/>
            <a:r>
              <a:rPr lang="en-US" dirty="0" smtClean="0">
                <a:solidFill>
                  <a:srgbClr val="666699"/>
                </a:solidFill>
              </a:rPr>
              <a:t>Other Applications</a:t>
            </a:r>
            <a:endParaRPr lang="en-US" dirty="0">
              <a:solidFill>
                <a:srgbClr val="666699"/>
              </a:solidFill>
            </a:endParaRPr>
          </a:p>
        </p:txBody>
      </p:sp>
    </p:spTree>
    <p:extLst>
      <p:ext uri="{BB962C8B-B14F-4D97-AF65-F5344CB8AC3E}">
        <p14:creationId xmlns:p14="http://schemas.microsoft.com/office/powerpoint/2010/main" val="2409817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Subsequent Google Ranking Algorithms </a:t>
            </a:r>
            <a:endParaRPr lang="en-US" sz="4000" dirty="0"/>
          </a:p>
        </p:txBody>
      </p:sp>
      <p:sp>
        <p:nvSpPr>
          <p:cNvPr id="3" name="Content Placeholder 2"/>
          <p:cNvSpPr>
            <a:spLocks noGrp="1"/>
          </p:cNvSpPr>
          <p:nvPr>
            <p:ph idx="1"/>
          </p:nvPr>
        </p:nvSpPr>
        <p:spPr/>
        <p:txBody>
          <a:bodyPr/>
          <a:lstStyle/>
          <a:p>
            <a:r>
              <a:rPr lang="en-US" dirty="0" smtClean="0"/>
              <a:t>Google Panda, 2011: </a:t>
            </a:r>
            <a:r>
              <a:rPr lang="en-US" dirty="0"/>
              <a:t> Human </a:t>
            </a:r>
            <a:r>
              <a:rPr lang="en-US" dirty="0" smtClean="0"/>
              <a:t>testers </a:t>
            </a:r>
            <a:r>
              <a:rPr lang="en-US" dirty="0"/>
              <a:t>rated thousands of websites </a:t>
            </a:r>
            <a:r>
              <a:rPr lang="en-US" dirty="0" smtClean="0"/>
              <a:t>on quality</a:t>
            </a:r>
            <a:r>
              <a:rPr lang="en-US" dirty="0"/>
              <a:t>, including design, trustworthiness, </a:t>
            </a:r>
            <a:r>
              <a:rPr lang="en-US" dirty="0" smtClean="0"/>
              <a:t>speed. Panda </a:t>
            </a:r>
            <a:r>
              <a:rPr lang="en-US" dirty="0"/>
              <a:t>machine-learning algorithm </a:t>
            </a:r>
            <a:r>
              <a:rPr lang="en-US" dirty="0" smtClean="0"/>
              <a:t>uses this as training to judge other sites.</a:t>
            </a:r>
          </a:p>
          <a:p>
            <a:r>
              <a:rPr lang="en-US" dirty="0" smtClean="0"/>
              <a:t>Google Penguin, 2012: Decrease score of pages with many artificial incoming links</a:t>
            </a:r>
            <a:endParaRPr lang="en-US" dirty="0"/>
          </a:p>
        </p:txBody>
      </p:sp>
      <p:sp>
        <p:nvSpPr>
          <p:cNvPr id="4" name="Slide Number Placeholder 3"/>
          <p:cNvSpPr>
            <a:spLocks noGrp="1"/>
          </p:cNvSpPr>
          <p:nvPr>
            <p:ph type="sldNum" sz="quarter" idx="12"/>
          </p:nvPr>
        </p:nvSpPr>
        <p:spPr/>
        <p:txBody>
          <a:bodyPr/>
          <a:lstStyle/>
          <a:p>
            <a:fld id="{DDACD735-980B-42EE-A5D2-E43096399494}" type="slidenum">
              <a:rPr lang="en-US" altLang="en-US" smtClean="0"/>
              <a:pPr/>
              <a:t>24</a:t>
            </a:fld>
            <a:endParaRPr lang="en-US" altLang="en-US"/>
          </a:p>
        </p:txBody>
      </p:sp>
    </p:spTree>
    <p:extLst>
      <p:ext uri="{BB962C8B-B14F-4D97-AF65-F5344CB8AC3E}">
        <p14:creationId xmlns:p14="http://schemas.microsoft.com/office/powerpoint/2010/main" val="1390103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DC8F4DE-17FA-4101-AFF1-E71DDCEEB18F}" type="slidenum">
              <a:rPr lang="en-US" altLang="en-US"/>
              <a:pPr/>
              <a:t>25</a:t>
            </a:fld>
            <a:endParaRPr lang="en-US" altLang="en-US"/>
          </a:p>
        </p:txBody>
      </p:sp>
      <p:sp>
        <p:nvSpPr>
          <p:cNvPr id="59394" name="Rectangle 2"/>
          <p:cNvSpPr>
            <a:spLocks noGrp="1" noChangeArrowheads="1"/>
          </p:cNvSpPr>
          <p:nvPr>
            <p:ph type="title"/>
          </p:nvPr>
        </p:nvSpPr>
        <p:spPr/>
        <p:txBody>
          <a:bodyPr/>
          <a:lstStyle/>
          <a:p>
            <a:r>
              <a:rPr lang="en-US" sz="3800"/>
              <a:t>HITS [Kleinberg98] </a:t>
            </a:r>
            <a:br>
              <a:rPr lang="en-US" sz="3800"/>
            </a:br>
            <a:r>
              <a:rPr lang="en-US" sz="3800"/>
              <a:t>Hubs &amp; Authorities</a:t>
            </a:r>
          </a:p>
        </p:txBody>
      </p:sp>
      <p:sp>
        <p:nvSpPr>
          <p:cNvPr id="59395" name="Rectangle 3"/>
          <p:cNvSpPr>
            <a:spLocks noGrp="1" noChangeArrowheads="1"/>
          </p:cNvSpPr>
          <p:nvPr>
            <p:ph type="body" idx="1"/>
          </p:nvPr>
        </p:nvSpPr>
        <p:spPr/>
        <p:txBody>
          <a:bodyPr/>
          <a:lstStyle/>
          <a:p>
            <a:pPr>
              <a:lnSpc>
                <a:spcPct val="80000"/>
              </a:lnSpc>
            </a:pPr>
            <a:r>
              <a:rPr lang="en-US" sz="2600"/>
              <a:t>Jon M. Kleinberg: </a:t>
            </a:r>
            <a:r>
              <a:rPr lang="en-US" sz="2600" b="1"/>
              <a:t>Authoritative Sources in a Hyperlinked Environment</a:t>
            </a:r>
            <a:r>
              <a:rPr lang="en-US" sz="2600"/>
              <a:t>. JACM 46(5): 604-632 (1999) </a:t>
            </a:r>
          </a:p>
          <a:p>
            <a:pPr>
              <a:lnSpc>
                <a:spcPct val="80000"/>
              </a:lnSpc>
            </a:pPr>
            <a:r>
              <a:rPr lang="en-US" sz="2600"/>
              <a:t>HITS ( Hypertext-Induced Topic Search) developed by Jon Kleinberg, while visiting IBM Almaden.</a:t>
            </a:r>
          </a:p>
          <a:p>
            <a:pPr>
              <a:lnSpc>
                <a:spcPct val="80000"/>
              </a:lnSpc>
            </a:pPr>
            <a:r>
              <a:rPr lang="en-US" sz="2600"/>
              <a:t>IBM expanded HITS into Clever.</a:t>
            </a:r>
          </a:p>
          <a:p>
            <a:pPr>
              <a:lnSpc>
                <a:spcPct val="80000"/>
              </a:lnSpc>
            </a:pPr>
            <a:r>
              <a:rPr lang="en-US" sz="2600"/>
              <a:t>IBM doesn't see Clever as real-time search engine. But create constantly refreshed lists of relevant pages for categories </a:t>
            </a:r>
          </a:p>
        </p:txBody>
      </p:sp>
    </p:spTree>
    <p:extLst>
      <p:ext uri="{BB962C8B-B14F-4D97-AF65-F5344CB8AC3E}">
        <p14:creationId xmlns:p14="http://schemas.microsoft.com/office/powerpoint/2010/main" val="41734967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3E2E31A-D537-4E44-AB8A-CE41F78B1E5A}" type="slidenum">
              <a:rPr lang="en-US" altLang="en-US"/>
              <a:pPr/>
              <a:t>26</a:t>
            </a:fld>
            <a:endParaRPr lang="en-US" altLang="en-US"/>
          </a:p>
        </p:txBody>
      </p:sp>
      <p:sp>
        <p:nvSpPr>
          <p:cNvPr id="60418" name="Rectangle 2"/>
          <p:cNvSpPr>
            <a:spLocks noGrp="1" noChangeArrowheads="1"/>
          </p:cNvSpPr>
          <p:nvPr>
            <p:ph type="title"/>
          </p:nvPr>
        </p:nvSpPr>
        <p:spPr/>
        <p:txBody>
          <a:bodyPr/>
          <a:lstStyle/>
          <a:p>
            <a:r>
              <a:rPr lang="en-US"/>
              <a:t>Hubs &amp; Authorities</a:t>
            </a:r>
          </a:p>
        </p:txBody>
      </p:sp>
      <p:sp>
        <p:nvSpPr>
          <p:cNvPr id="60419" name="Rectangle 3"/>
          <p:cNvSpPr>
            <a:spLocks noGrp="1" noChangeArrowheads="1"/>
          </p:cNvSpPr>
          <p:nvPr>
            <p:ph type="body" idx="1"/>
          </p:nvPr>
        </p:nvSpPr>
        <p:spPr/>
        <p:txBody>
          <a:bodyPr/>
          <a:lstStyle/>
          <a:p>
            <a:r>
              <a:rPr lang="en-US"/>
              <a:t>Rank pages according to keyword query (in contrast to PageRank)</a:t>
            </a:r>
          </a:p>
          <a:p>
            <a:endParaRPr lang="en-US"/>
          </a:p>
        </p:txBody>
      </p:sp>
    </p:spTree>
    <p:extLst>
      <p:ext uri="{BB962C8B-B14F-4D97-AF65-F5344CB8AC3E}">
        <p14:creationId xmlns:p14="http://schemas.microsoft.com/office/powerpoint/2010/main" val="7424291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BEEB00F-36F8-4514-8BB1-8AE412574796}" type="slidenum">
              <a:rPr lang="en-US" altLang="en-US"/>
              <a:pPr/>
              <a:t>27</a:t>
            </a:fld>
            <a:endParaRPr lang="en-US" altLang="en-US"/>
          </a:p>
        </p:txBody>
      </p:sp>
      <p:sp>
        <p:nvSpPr>
          <p:cNvPr id="61442" name="Rectangle 2"/>
          <p:cNvSpPr>
            <a:spLocks noGrp="1" noChangeArrowheads="1"/>
          </p:cNvSpPr>
          <p:nvPr>
            <p:ph type="title"/>
          </p:nvPr>
        </p:nvSpPr>
        <p:spPr>
          <a:xfrm>
            <a:off x="2209800" y="533400"/>
            <a:ext cx="7772400" cy="1143000"/>
          </a:xfrm>
        </p:spPr>
        <p:txBody>
          <a:bodyPr/>
          <a:lstStyle/>
          <a:p>
            <a:r>
              <a:rPr lang="en-US"/>
              <a:t>Hubs &amp; Authorities</a:t>
            </a:r>
          </a:p>
        </p:txBody>
      </p:sp>
      <p:sp>
        <p:nvSpPr>
          <p:cNvPr id="61443" name="Rectangle 3"/>
          <p:cNvSpPr>
            <a:spLocks noGrp="1" noChangeArrowheads="1"/>
          </p:cNvSpPr>
          <p:nvPr>
            <p:ph type="body" idx="1"/>
          </p:nvPr>
        </p:nvSpPr>
        <p:spPr>
          <a:xfrm>
            <a:off x="2133600" y="2362200"/>
            <a:ext cx="8001000" cy="2667000"/>
          </a:xfrm>
        </p:spPr>
        <p:txBody>
          <a:bodyPr/>
          <a:lstStyle/>
          <a:p>
            <a:pPr marL="0" indent="0"/>
            <a:r>
              <a:rPr lang="en-US" sz="2100">
                <a:solidFill>
                  <a:schemeClr val="accent2"/>
                </a:solidFill>
              </a:rPr>
              <a:t>Good hub</a:t>
            </a:r>
            <a:r>
              <a:rPr lang="en-US" sz="2100"/>
              <a:t>:  page that points to many good authorities.</a:t>
            </a:r>
          </a:p>
          <a:p>
            <a:pPr marL="0" indent="0"/>
            <a:r>
              <a:rPr lang="en-US" sz="2100">
                <a:solidFill>
                  <a:schemeClr val="accent2"/>
                </a:solidFill>
              </a:rPr>
              <a:t>Good authority</a:t>
            </a:r>
            <a:r>
              <a:rPr lang="en-US" sz="2100"/>
              <a:t>:  page pointed to by many good hubs.</a:t>
            </a:r>
          </a:p>
          <a:p>
            <a:pPr marL="0" indent="0"/>
            <a:endParaRPr lang="en-US" sz="2100"/>
          </a:p>
          <a:p>
            <a:pPr marL="0" indent="0"/>
            <a:r>
              <a:rPr lang="en-US" sz="2100"/>
              <a:t>Given Keyword Query, assign a hub and an authoritative value to each page.</a:t>
            </a:r>
          </a:p>
          <a:p>
            <a:pPr marL="0" indent="0"/>
            <a:r>
              <a:rPr lang="en-US" sz="2100"/>
              <a:t>Pages with high authority are results of query</a:t>
            </a:r>
          </a:p>
        </p:txBody>
      </p:sp>
    </p:spTree>
    <p:extLst>
      <p:ext uri="{BB962C8B-B14F-4D97-AF65-F5344CB8AC3E}">
        <p14:creationId xmlns:p14="http://schemas.microsoft.com/office/powerpoint/2010/main" val="20083426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p:txBody>
          <a:bodyPr/>
          <a:lstStyle/>
          <a:p>
            <a:fld id="{B641889A-9833-45C3-8F38-06EDD60AA149}" type="slidenum">
              <a:rPr lang="en-US" altLang="en-US"/>
              <a:pPr/>
              <a:t>28</a:t>
            </a:fld>
            <a:endParaRPr lang="en-US" altLang="en-US"/>
          </a:p>
        </p:txBody>
      </p:sp>
      <p:sp>
        <p:nvSpPr>
          <p:cNvPr id="63490" name="Rectangle 2"/>
          <p:cNvSpPr>
            <a:spLocks noGrp="1" noChangeArrowheads="1"/>
          </p:cNvSpPr>
          <p:nvPr>
            <p:ph type="title"/>
          </p:nvPr>
        </p:nvSpPr>
        <p:spPr>
          <a:xfrm>
            <a:off x="1981200" y="277814"/>
            <a:ext cx="8229600" cy="752475"/>
          </a:xfrm>
        </p:spPr>
        <p:txBody>
          <a:bodyPr>
            <a:normAutofit fontScale="90000"/>
          </a:bodyPr>
          <a:lstStyle/>
          <a:p>
            <a:r>
              <a:rPr lang="en-US"/>
              <a:t>Hubs &amp; Authorities Calculation : Root Set and Base Set</a:t>
            </a:r>
          </a:p>
        </p:txBody>
      </p:sp>
      <p:sp>
        <p:nvSpPr>
          <p:cNvPr id="63491" name="Rectangle 3"/>
          <p:cNvSpPr>
            <a:spLocks noGrp="1" noChangeArrowheads="1"/>
          </p:cNvSpPr>
          <p:nvPr>
            <p:ph type="body" idx="1"/>
          </p:nvPr>
        </p:nvSpPr>
        <p:spPr>
          <a:xfrm>
            <a:off x="2209800" y="1600200"/>
            <a:ext cx="7772400" cy="1447800"/>
          </a:xfrm>
        </p:spPr>
        <p:txBody>
          <a:bodyPr/>
          <a:lstStyle/>
          <a:p>
            <a:r>
              <a:rPr lang="en-US" sz="2600"/>
              <a:t>Using query term to collect a </a:t>
            </a:r>
            <a:r>
              <a:rPr lang="en-US" sz="2600" i="1">
                <a:solidFill>
                  <a:srgbClr val="FF9900"/>
                </a:solidFill>
              </a:rPr>
              <a:t>root set</a:t>
            </a:r>
            <a:r>
              <a:rPr lang="en-US" sz="2600"/>
              <a:t> of pages from text-based search engine (AltaVista)</a:t>
            </a:r>
          </a:p>
          <a:p>
            <a:endParaRPr lang="en-US" sz="2600"/>
          </a:p>
          <a:p>
            <a:endParaRPr lang="en-US" sz="2600"/>
          </a:p>
        </p:txBody>
      </p:sp>
      <p:sp>
        <p:nvSpPr>
          <p:cNvPr id="63492" name="Oval 4"/>
          <p:cNvSpPr>
            <a:spLocks noChangeArrowheads="1"/>
          </p:cNvSpPr>
          <p:nvPr/>
        </p:nvSpPr>
        <p:spPr bwMode="auto">
          <a:xfrm>
            <a:off x="5715000" y="3276600"/>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3" name="Oval 5"/>
          <p:cNvSpPr>
            <a:spLocks noChangeArrowheads="1"/>
          </p:cNvSpPr>
          <p:nvPr/>
        </p:nvSpPr>
        <p:spPr bwMode="auto">
          <a:xfrm>
            <a:off x="5715000" y="3733800"/>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4" name="Oval 6"/>
          <p:cNvSpPr>
            <a:spLocks noChangeArrowheads="1"/>
          </p:cNvSpPr>
          <p:nvPr/>
        </p:nvSpPr>
        <p:spPr bwMode="auto">
          <a:xfrm>
            <a:off x="5715000" y="4191000"/>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5" name="Oval 7"/>
          <p:cNvSpPr>
            <a:spLocks noChangeArrowheads="1"/>
          </p:cNvSpPr>
          <p:nvPr/>
        </p:nvSpPr>
        <p:spPr bwMode="auto">
          <a:xfrm>
            <a:off x="5715000" y="4648200"/>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6" name="Oval 8"/>
          <p:cNvSpPr>
            <a:spLocks noChangeArrowheads="1"/>
          </p:cNvSpPr>
          <p:nvPr/>
        </p:nvSpPr>
        <p:spPr bwMode="auto">
          <a:xfrm>
            <a:off x="5715000" y="5105400"/>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7" name="Oval 9"/>
          <p:cNvSpPr>
            <a:spLocks noChangeArrowheads="1"/>
          </p:cNvSpPr>
          <p:nvPr/>
        </p:nvSpPr>
        <p:spPr bwMode="auto">
          <a:xfrm>
            <a:off x="5410200" y="2895600"/>
            <a:ext cx="838200" cy="28194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8" name="Text Box 10"/>
          <p:cNvSpPr txBox="1">
            <a:spLocks noChangeArrowheads="1"/>
          </p:cNvSpPr>
          <p:nvPr/>
        </p:nvSpPr>
        <p:spPr bwMode="auto">
          <a:xfrm>
            <a:off x="6248400" y="4724401"/>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hlink"/>
                </a:solidFill>
                <a:latin typeface="Tahoma" pitchFamily="34" charset="0"/>
                <a:cs typeface="Arial" charset="0"/>
              </a:rPr>
              <a:t>Root Set</a:t>
            </a:r>
          </a:p>
        </p:txBody>
      </p:sp>
    </p:spTree>
    <p:extLst>
      <p:ext uri="{BB962C8B-B14F-4D97-AF65-F5344CB8AC3E}">
        <p14:creationId xmlns:p14="http://schemas.microsoft.com/office/powerpoint/2010/main" val="23978216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5"/>
          <p:cNvSpPr>
            <a:spLocks noGrp="1"/>
          </p:cNvSpPr>
          <p:nvPr>
            <p:ph type="sldNum" sz="quarter" idx="12"/>
          </p:nvPr>
        </p:nvSpPr>
        <p:spPr/>
        <p:txBody>
          <a:bodyPr/>
          <a:lstStyle/>
          <a:p>
            <a:fld id="{407DB7B0-5A82-467C-9D0C-25B134D9FF0E}" type="slidenum">
              <a:rPr lang="en-US" altLang="en-US"/>
              <a:pPr/>
              <a:t>29</a:t>
            </a:fld>
            <a:endParaRPr lang="en-US" altLang="en-US"/>
          </a:p>
        </p:txBody>
      </p:sp>
      <p:sp>
        <p:nvSpPr>
          <p:cNvPr id="64514" name="Rectangle 2"/>
          <p:cNvSpPr>
            <a:spLocks noGrp="1" noChangeArrowheads="1"/>
          </p:cNvSpPr>
          <p:nvPr>
            <p:ph type="title"/>
          </p:nvPr>
        </p:nvSpPr>
        <p:spPr>
          <a:xfrm>
            <a:off x="1981200" y="152401"/>
            <a:ext cx="8229600" cy="752475"/>
          </a:xfrm>
        </p:spPr>
        <p:txBody>
          <a:bodyPr>
            <a:normAutofit fontScale="90000"/>
          </a:bodyPr>
          <a:lstStyle/>
          <a:p>
            <a:r>
              <a:rPr lang="en-US" sz="3800"/>
              <a:t>Hubs &amp; Authorities Calculation : </a:t>
            </a:r>
            <a:r>
              <a:rPr lang="en-US" sz="3400"/>
              <a:t>Root Set and Base Set (Cont’d)</a:t>
            </a:r>
          </a:p>
        </p:txBody>
      </p:sp>
      <p:sp>
        <p:nvSpPr>
          <p:cNvPr id="64515" name="Rectangle 3"/>
          <p:cNvSpPr>
            <a:spLocks noGrp="1" noChangeArrowheads="1"/>
          </p:cNvSpPr>
          <p:nvPr>
            <p:ph type="body" idx="1"/>
          </p:nvPr>
        </p:nvSpPr>
        <p:spPr>
          <a:xfrm>
            <a:off x="2209800" y="1295400"/>
            <a:ext cx="7772400" cy="1487488"/>
          </a:xfrm>
        </p:spPr>
        <p:txBody>
          <a:bodyPr/>
          <a:lstStyle/>
          <a:p>
            <a:pPr>
              <a:lnSpc>
                <a:spcPct val="90000"/>
              </a:lnSpc>
            </a:pPr>
            <a:r>
              <a:rPr lang="en-US" sz="1700"/>
              <a:t>Expand </a:t>
            </a:r>
            <a:r>
              <a:rPr lang="en-US" sz="1700" i="1">
                <a:solidFill>
                  <a:srgbClr val="FF9900"/>
                </a:solidFill>
              </a:rPr>
              <a:t>root</a:t>
            </a:r>
            <a:r>
              <a:rPr lang="en-US" sz="1700"/>
              <a:t> </a:t>
            </a:r>
            <a:r>
              <a:rPr lang="en-US" sz="1700" i="1">
                <a:solidFill>
                  <a:srgbClr val="FF9900"/>
                </a:solidFill>
              </a:rPr>
              <a:t>set</a:t>
            </a:r>
            <a:r>
              <a:rPr lang="en-US" sz="1700"/>
              <a:t> into </a:t>
            </a:r>
            <a:r>
              <a:rPr lang="en-US" sz="1700" i="1">
                <a:solidFill>
                  <a:srgbClr val="FF9900"/>
                </a:solidFill>
              </a:rPr>
              <a:t>base set </a:t>
            </a:r>
            <a:r>
              <a:rPr lang="en-US" sz="1700"/>
              <a:t>by including (up to a designated size cut-off)</a:t>
            </a:r>
          </a:p>
          <a:p>
            <a:pPr lvl="1">
              <a:lnSpc>
                <a:spcPct val="90000"/>
              </a:lnSpc>
            </a:pPr>
            <a:r>
              <a:rPr lang="en-US" sz="1500"/>
              <a:t>all pages linked to by pages in root set</a:t>
            </a:r>
          </a:p>
          <a:p>
            <a:pPr lvl="1">
              <a:lnSpc>
                <a:spcPct val="90000"/>
              </a:lnSpc>
            </a:pPr>
            <a:r>
              <a:rPr lang="en-US" sz="1500"/>
              <a:t>all pages that link to a page in root set</a:t>
            </a:r>
          </a:p>
          <a:p>
            <a:pPr>
              <a:lnSpc>
                <a:spcPct val="90000"/>
              </a:lnSpc>
            </a:pPr>
            <a:r>
              <a:rPr lang="en-US" sz="1700"/>
              <a:t>Typical base set contains roughly </a:t>
            </a:r>
            <a:r>
              <a:rPr lang="en-US" sz="1700" i="1">
                <a:solidFill>
                  <a:srgbClr val="FF9900"/>
                </a:solidFill>
              </a:rPr>
              <a:t>1000-5000</a:t>
            </a:r>
            <a:r>
              <a:rPr lang="en-US" sz="1700"/>
              <a:t> pages</a:t>
            </a:r>
          </a:p>
          <a:p>
            <a:pPr>
              <a:lnSpc>
                <a:spcPct val="90000"/>
              </a:lnSpc>
            </a:pPr>
            <a:endParaRPr lang="en-US" sz="1700"/>
          </a:p>
        </p:txBody>
      </p:sp>
      <p:sp>
        <p:nvSpPr>
          <p:cNvPr id="64516" name="Oval 4"/>
          <p:cNvSpPr>
            <a:spLocks noChangeArrowheads="1"/>
          </p:cNvSpPr>
          <p:nvPr/>
        </p:nvSpPr>
        <p:spPr bwMode="auto">
          <a:xfrm>
            <a:off x="5257800" y="3352800"/>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7" name="Oval 5"/>
          <p:cNvSpPr>
            <a:spLocks noChangeArrowheads="1"/>
          </p:cNvSpPr>
          <p:nvPr/>
        </p:nvSpPr>
        <p:spPr bwMode="auto">
          <a:xfrm>
            <a:off x="5257800" y="3810000"/>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8" name="Oval 6"/>
          <p:cNvSpPr>
            <a:spLocks noChangeArrowheads="1"/>
          </p:cNvSpPr>
          <p:nvPr/>
        </p:nvSpPr>
        <p:spPr bwMode="auto">
          <a:xfrm>
            <a:off x="5257800" y="4267200"/>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19" name="Oval 7"/>
          <p:cNvSpPr>
            <a:spLocks noChangeArrowheads="1"/>
          </p:cNvSpPr>
          <p:nvPr/>
        </p:nvSpPr>
        <p:spPr bwMode="auto">
          <a:xfrm>
            <a:off x="5257800" y="4724400"/>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0" name="Oval 8"/>
          <p:cNvSpPr>
            <a:spLocks noChangeArrowheads="1"/>
          </p:cNvSpPr>
          <p:nvPr/>
        </p:nvSpPr>
        <p:spPr bwMode="auto">
          <a:xfrm>
            <a:off x="5257800" y="5181600"/>
            <a:ext cx="228600" cy="2286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1" name="Text Box 9"/>
          <p:cNvSpPr txBox="1">
            <a:spLocks noChangeArrowheads="1"/>
          </p:cNvSpPr>
          <p:nvPr/>
        </p:nvSpPr>
        <p:spPr bwMode="auto">
          <a:xfrm>
            <a:off x="4800600" y="5775326"/>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hlink"/>
                </a:solidFill>
                <a:latin typeface="Tahoma" pitchFamily="34" charset="0"/>
                <a:cs typeface="Arial" charset="0"/>
              </a:rPr>
              <a:t>Root Set</a:t>
            </a:r>
          </a:p>
        </p:txBody>
      </p:sp>
      <p:sp>
        <p:nvSpPr>
          <p:cNvPr id="64522" name="Oval 10"/>
          <p:cNvSpPr>
            <a:spLocks noChangeArrowheads="1"/>
          </p:cNvSpPr>
          <p:nvPr/>
        </p:nvSpPr>
        <p:spPr bwMode="auto">
          <a:xfrm>
            <a:off x="3352800" y="3200400"/>
            <a:ext cx="228600" cy="228600"/>
          </a:xfrm>
          <a:prstGeom prst="ellipse">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3" name="Oval 11"/>
          <p:cNvSpPr>
            <a:spLocks noChangeArrowheads="1"/>
          </p:cNvSpPr>
          <p:nvPr/>
        </p:nvSpPr>
        <p:spPr bwMode="auto">
          <a:xfrm>
            <a:off x="3352800" y="3733800"/>
            <a:ext cx="228600" cy="228600"/>
          </a:xfrm>
          <a:prstGeom prst="ellipse">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4" name="Oval 12"/>
          <p:cNvSpPr>
            <a:spLocks noChangeArrowheads="1"/>
          </p:cNvSpPr>
          <p:nvPr/>
        </p:nvSpPr>
        <p:spPr bwMode="auto">
          <a:xfrm>
            <a:off x="3352800" y="4267200"/>
            <a:ext cx="228600" cy="228600"/>
          </a:xfrm>
          <a:prstGeom prst="ellipse">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5" name="Oval 13"/>
          <p:cNvSpPr>
            <a:spLocks noChangeArrowheads="1"/>
          </p:cNvSpPr>
          <p:nvPr/>
        </p:nvSpPr>
        <p:spPr bwMode="auto">
          <a:xfrm>
            <a:off x="3352800" y="4800600"/>
            <a:ext cx="228600" cy="228600"/>
          </a:xfrm>
          <a:prstGeom prst="ellipse">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6" name="Oval 14"/>
          <p:cNvSpPr>
            <a:spLocks noChangeArrowheads="1"/>
          </p:cNvSpPr>
          <p:nvPr/>
        </p:nvSpPr>
        <p:spPr bwMode="auto">
          <a:xfrm>
            <a:off x="3352800" y="5334000"/>
            <a:ext cx="228600" cy="228600"/>
          </a:xfrm>
          <a:prstGeom prst="ellipse">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7" name="Oval 15"/>
          <p:cNvSpPr>
            <a:spLocks noChangeArrowheads="1"/>
          </p:cNvSpPr>
          <p:nvPr/>
        </p:nvSpPr>
        <p:spPr bwMode="auto">
          <a:xfrm>
            <a:off x="7162800" y="5867400"/>
            <a:ext cx="228600" cy="228600"/>
          </a:xfrm>
          <a:prstGeom prst="ellipse">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8" name="Oval 16"/>
          <p:cNvSpPr>
            <a:spLocks noChangeArrowheads="1"/>
          </p:cNvSpPr>
          <p:nvPr/>
        </p:nvSpPr>
        <p:spPr bwMode="auto">
          <a:xfrm>
            <a:off x="7162800" y="5410200"/>
            <a:ext cx="228600" cy="228600"/>
          </a:xfrm>
          <a:prstGeom prst="ellipse">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29" name="Oval 17"/>
          <p:cNvSpPr>
            <a:spLocks noChangeArrowheads="1"/>
          </p:cNvSpPr>
          <p:nvPr/>
        </p:nvSpPr>
        <p:spPr bwMode="auto">
          <a:xfrm>
            <a:off x="7162800" y="4953000"/>
            <a:ext cx="228600" cy="228600"/>
          </a:xfrm>
          <a:prstGeom prst="ellipse">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0" name="Oval 18"/>
          <p:cNvSpPr>
            <a:spLocks noChangeArrowheads="1"/>
          </p:cNvSpPr>
          <p:nvPr/>
        </p:nvSpPr>
        <p:spPr bwMode="auto">
          <a:xfrm>
            <a:off x="7162800" y="4495800"/>
            <a:ext cx="228600" cy="228600"/>
          </a:xfrm>
          <a:prstGeom prst="ellipse">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1" name="Oval 19"/>
          <p:cNvSpPr>
            <a:spLocks noChangeArrowheads="1"/>
          </p:cNvSpPr>
          <p:nvPr/>
        </p:nvSpPr>
        <p:spPr bwMode="auto">
          <a:xfrm>
            <a:off x="7162800" y="4038600"/>
            <a:ext cx="228600" cy="228600"/>
          </a:xfrm>
          <a:prstGeom prst="ellipse">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2" name="Oval 20"/>
          <p:cNvSpPr>
            <a:spLocks noChangeArrowheads="1"/>
          </p:cNvSpPr>
          <p:nvPr/>
        </p:nvSpPr>
        <p:spPr bwMode="auto">
          <a:xfrm>
            <a:off x="7162800" y="3581400"/>
            <a:ext cx="228600" cy="228600"/>
          </a:xfrm>
          <a:prstGeom prst="ellipse">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33" name="Oval 21"/>
          <p:cNvSpPr>
            <a:spLocks noChangeArrowheads="1"/>
          </p:cNvSpPr>
          <p:nvPr/>
        </p:nvSpPr>
        <p:spPr bwMode="auto">
          <a:xfrm>
            <a:off x="7162800" y="3124200"/>
            <a:ext cx="228600" cy="228600"/>
          </a:xfrm>
          <a:prstGeom prst="ellipse">
            <a:avLst/>
          </a:prstGeom>
          <a:solidFill>
            <a:srgbClr val="FF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4534" name="AutoShape 22"/>
          <p:cNvCxnSpPr>
            <a:cxnSpLocks noChangeShapeType="1"/>
            <a:endCxn id="64516" idx="2"/>
          </p:cNvCxnSpPr>
          <p:nvPr/>
        </p:nvCxnSpPr>
        <p:spPr bwMode="auto">
          <a:xfrm>
            <a:off x="3581400" y="3276600"/>
            <a:ext cx="1676400" cy="19050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35" name="AutoShape 23"/>
          <p:cNvCxnSpPr>
            <a:cxnSpLocks noChangeShapeType="1"/>
            <a:stCxn id="64523" idx="5"/>
            <a:endCxn id="64517" idx="2"/>
          </p:cNvCxnSpPr>
          <p:nvPr/>
        </p:nvCxnSpPr>
        <p:spPr bwMode="auto">
          <a:xfrm flipV="1">
            <a:off x="3548064" y="3924301"/>
            <a:ext cx="1709737" cy="4763"/>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36" name="AutoShape 24"/>
          <p:cNvCxnSpPr>
            <a:cxnSpLocks noChangeShapeType="1"/>
            <a:stCxn id="64524" idx="6"/>
            <a:endCxn id="64518" idx="2"/>
          </p:cNvCxnSpPr>
          <p:nvPr/>
        </p:nvCxnSpPr>
        <p:spPr bwMode="auto">
          <a:xfrm>
            <a:off x="3581400" y="4381500"/>
            <a:ext cx="1676400" cy="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37" name="AutoShape 25"/>
          <p:cNvCxnSpPr>
            <a:cxnSpLocks noChangeShapeType="1"/>
            <a:stCxn id="64525" idx="6"/>
            <a:endCxn id="64518" idx="3"/>
          </p:cNvCxnSpPr>
          <p:nvPr/>
        </p:nvCxnSpPr>
        <p:spPr bwMode="auto">
          <a:xfrm flipV="1">
            <a:off x="3581400" y="4462464"/>
            <a:ext cx="1709738" cy="452437"/>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38" name="AutoShape 26"/>
          <p:cNvCxnSpPr>
            <a:cxnSpLocks noChangeShapeType="1"/>
            <a:stCxn id="64526" idx="6"/>
            <a:endCxn id="64519" idx="2"/>
          </p:cNvCxnSpPr>
          <p:nvPr/>
        </p:nvCxnSpPr>
        <p:spPr bwMode="auto">
          <a:xfrm flipV="1">
            <a:off x="3581400" y="4838700"/>
            <a:ext cx="1676400" cy="60960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39" name="AutoShape 27"/>
          <p:cNvCxnSpPr>
            <a:cxnSpLocks noChangeShapeType="1"/>
            <a:stCxn id="64526" idx="5"/>
            <a:endCxn id="64520" idx="2"/>
          </p:cNvCxnSpPr>
          <p:nvPr/>
        </p:nvCxnSpPr>
        <p:spPr bwMode="auto">
          <a:xfrm flipV="1">
            <a:off x="3548064" y="5295901"/>
            <a:ext cx="1709737" cy="233363"/>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40" name="AutoShape 28"/>
          <p:cNvCxnSpPr>
            <a:cxnSpLocks noChangeShapeType="1"/>
            <a:stCxn id="64516" idx="6"/>
            <a:endCxn id="64533" idx="2"/>
          </p:cNvCxnSpPr>
          <p:nvPr/>
        </p:nvCxnSpPr>
        <p:spPr bwMode="auto">
          <a:xfrm flipV="1">
            <a:off x="5486400" y="3238500"/>
            <a:ext cx="1676400" cy="22860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41" name="AutoShape 29"/>
          <p:cNvCxnSpPr>
            <a:cxnSpLocks noChangeShapeType="1"/>
            <a:stCxn id="64517" idx="6"/>
            <a:endCxn id="64532" idx="2"/>
          </p:cNvCxnSpPr>
          <p:nvPr/>
        </p:nvCxnSpPr>
        <p:spPr bwMode="auto">
          <a:xfrm flipV="1">
            <a:off x="5486400" y="3695700"/>
            <a:ext cx="1676400" cy="22860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42" name="AutoShape 30"/>
          <p:cNvCxnSpPr>
            <a:cxnSpLocks noChangeShapeType="1"/>
            <a:stCxn id="64518" idx="6"/>
            <a:endCxn id="64531" idx="2"/>
          </p:cNvCxnSpPr>
          <p:nvPr/>
        </p:nvCxnSpPr>
        <p:spPr bwMode="auto">
          <a:xfrm flipV="1">
            <a:off x="5486400" y="4152900"/>
            <a:ext cx="1676400" cy="22860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43" name="AutoShape 31"/>
          <p:cNvCxnSpPr>
            <a:cxnSpLocks noChangeShapeType="1"/>
            <a:stCxn id="64519" idx="6"/>
            <a:endCxn id="64530" idx="2"/>
          </p:cNvCxnSpPr>
          <p:nvPr/>
        </p:nvCxnSpPr>
        <p:spPr bwMode="auto">
          <a:xfrm flipV="1">
            <a:off x="5486400" y="4610100"/>
            <a:ext cx="1676400" cy="22860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44" name="AutoShape 32"/>
          <p:cNvCxnSpPr>
            <a:cxnSpLocks noChangeShapeType="1"/>
            <a:stCxn id="64520" idx="5"/>
            <a:endCxn id="64529" idx="2"/>
          </p:cNvCxnSpPr>
          <p:nvPr/>
        </p:nvCxnSpPr>
        <p:spPr bwMode="auto">
          <a:xfrm flipV="1">
            <a:off x="5453064" y="5067301"/>
            <a:ext cx="1709737" cy="309563"/>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45" name="AutoShape 33"/>
          <p:cNvCxnSpPr>
            <a:cxnSpLocks noChangeShapeType="1"/>
            <a:stCxn id="64520" idx="5"/>
            <a:endCxn id="64528" idx="2"/>
          </p:cNvCxnSpPr>
          <p:nvPr/>
        </p:nvCxnSpPr>
        <p:spPr bwMode="auto">
          <a:xfrm>
            <a:off x="5453064" y="5376864"/>
            <a:ext cx="1709737" cy="147637"/>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46" name="AutoShape 34"/>
          <p:cNvCxnSpPr>
            <a:cxnSpLocks noChangeShapeType="1"/>
            <a:stCxn id="64519" idx="6"/>
            <a:endCxn id="64527" idx="1"/>
          </p:cNvCxnSpPr>
          <p:nvPr/>
        </p:nvCxnSpPr>
        <p:spPr bwMode="auto">
          <a:xfrm>
            <a:off x="5486400" y="4838700"/>
            <a:ext cx="1709738" cy="1062038"/>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47" name="AutoShape 35"/>
          <p:cNvCxnSpPr>
            <a:cxnSpLocks noChangeShapeType="1"/>
            <a:stCxn id="64517" idx="5"/>
            <a:endCxn id="64530" idx="1"/>
          </p:cNvCxnSpPr>
          <p:nvPr/>
        </p:nvCxnSpPr>
        <p:spPr bwMode="auto">
          <a:xfrm>
            <a:off x="5453064" y="4005264"/>
            <a:ext cx="1743075" cy="523875"/>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548" name="AutoShape 36"/>
          <p:cNvCxnSpPr>
            <a:cxnSpLocks noChangeShapeType="1"/>
            <a:stCxn id="64516" idx="5"/>
            <a:endCxn id="64531" idx="1"/>
          </p:cNvCxnSpPr>
          <p:nvPr/>
        </p:nvCxnSpPr>
        <p:spPr bwMode="auto">
          <a:xfrm>
            <a:off x="5453064" y="3548064"/>
            <a:ext cx="1743075" cy="523875"/>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549" name="Oval 37"/>
          <p:cNvSpPr>
            <a:spLocks noChangeArrowheads="1"/>
          </p:cNvSpPr>
          <p:nvPr/>
        </p:nvSpPr>
        <p:spPr bwMode="auto">
          <a:xfrm>
            <a:off x="5029200" y="2971800"/>
            <a:ext cx="685800" cy="28194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50" name="Oval 38"/>
          <p:cNvSpPr>
            <a:spLocks noChangeArrowheads="1"/>
          </p:cNvSpPr>
          <p:nvPr/>
        </p:nvSpPr>
        <p:spPr bwMode="auto">
          <a:xfrm>
            <a:off x="2057400" y="2819400"/>
            <a:ext cx="7010400" cy="3505200"/>
          </a:xfrm>
          <a:prstGeom prst="ellipse">
            <a:avLst/>
          </a:prstGeom>
          <a:noFill/>
          <a:ln w="9525">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51" name="Text Box 39"/>
          <p:cNvSpPr txBox="1">
            <a:spLocks noChangeArrowheads="1"/>
          </p:cNvSpPr>
          <p:nvPr/>
        </p:nvSpPr>
        <p:spPr bwMode="auto">
          <a:xfrm>
            <a:off x="8382000" y="3276601"/>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hlink"/>
                </a:solidFill>
                <a:latin typeface="Tahoma" pitchFamily="34" charset="0"/>
                <a:cs typeface="Arial" charset="0"/>
              </a:rPr>
              <a:t>Base Set</a:t>
            </a:r>
          </a:p>
        </p:txBody>
      </p:sp>
    </p:spTree>
    <p:extLst>
      <p:ext uri="{BB962C8B-B14F-4D97-AF65-F5344CB8AC3E}">
        <p14:creationId xmlns:p14="http://schemas.microsoft.com/office/powerpoint/2010/main" val="336334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7718095-B69C-4B82-A980-78929C5F6627}" type="slidenum">
              <a:rPr lang="en-US" altLang="en-US"/>
              <a:pPr/>
              <a:t>3</a:t>
            </a:fld>
            <a:endParaRPr lang="en-US" altLang="en-US"/>
          </a:p>
        </p:txBody>
      </p:sp>
      <p:sp>
        <p:nvSpPr>
          <p:cNvPr id="26626" name="Rectangle 2"/>
          <p:cNvSpPr>
            <a:spLocks noGrp="1" noChangeArrowheads="1"/>
          </p:cNvSpPr>
          <p:nvPr>
            <p:ph type="title"/>
          </p:nvPr>
        </p:nvSpPr>
        <p:spPr/>
        <p:txBody>
          <a:bodyPr/>
          <a:lstStyle/>
          <a:p>
            <a:r>
              <a:rPr lang="en-US"/>
              <a:t>Search the Web</a:t>
            </a:r>
          </a:p>
        </p:txBody>
      </p:sp>
      <p:pic>
        <p:nvPicPr>
          <p:cNvPr id="266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1" y="1371601"/>
            <a:ext cx="6181725" cy="471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982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p:txBody>
          <a:bodyPr/>
          <a:lstStyle/>
          <a:p>
            <a:fld id="{0F3BBF8E-8222-48EE-AAB2-C7A2B2AE574A}" type="slidenum">
              <a:rPr lang="en-US" altLang="en-US"/>
              <a:pPr/>
              <a:t>30</a:t>
            </a:fld>
            <a:endParaRPr lang="en-US" altLang="en-US"/>
          </a:p>
        </p:txBody>
      </p:sp>
      <p:sp>
        <p:nvSpPr>
          <p:cNvPr id="65538" name="Rectangle 2"/>
          <p:cNvSpPr>
            <a:spLocks noGrp="1" noChangeArrowheads="1"/>
          </p:cNvSpPr>
          <p:nvPr>
            <p:ph type="title"/>
          </p:nvPr>
        </p:nvSpPr>
        <p:spPr/>
        <p:txBody>
          <a:bodyPr/>
          <a:lstStyle/>
          <a:p>
            <a:r>
              <a:rPr lang="en-US"/>
              <a:t>Hubs &amp; Authorities Calculation</a:t>
            </a:r>
          </a:p>
        </p:txBody>
      </p:sp>
      <p:sp>
        <p:nvSpPr>
          <p:cNvPr id="65539" name="Rectangle 3"/>
          <p:cNvSpPr>
            <a:spLocks noGrp="1" noChangeArrowheads="1"/>
          </p:cNvSpPr>
          <p:nvPr>
            <p:ph type="body" idx="1"/>
          </p:nvPr>
        </p:nvSpPr>
        <p:spPr>
          <a:xfrm>
            <a:off x="2057400" y="1219200"/>
            <a:ext cx="7772400" cy="2514600"/>
          </a:xfrm>
        </p:spPr>
        <p:txBody>
          <a:bodyPr/>
          <a:lstStyle/>
          <a:p>
            <a:r>
              <a:rPr lang="en-US" sz="2100" u="sng"/>
              <a:t>Iterative algorithm on Base Set</a:t>
            </a:r>
            <a:r>
              <a:rPr lang="en-US" sz="2100"/>
              <a:t>:  authority weights </a:t>
            </a:r>
            <a:r>
              <a:rPr lang="en-US" sz="2100" i="1"/>
              <a:t>a</a:t>
            </a:r>
            <a:r>
              <a:rPr lang="en-US" sz="2100"/>
              <a:t>(p), and hub weights </a:t>
            </a:r>
            <a:r>
              <a:rPr lang="en-US" sz="2100" i="1"/>
              <a:t>h</a:t>
            </a:r>
            <a:r>
              <a:rPr lang="en-US" sz="2100"/>
              <a:t>(p).</a:t>
            </a:r>
          </a:p>
          <a:p>
            <a:pPr lvl="1"/>
            <a:r>
              <a:rPr lang="en-US" sz="2200"/>
              <a:t>Set authority weights </a:t>
            </a:r>
            <a:r>
              <a:rPr lang="en-US" sz="2200" i="1"/>
              <a:t>a</a:t>
            </a:r>
            <a:r>
              <a:rPr lang="en-US" sz="2200"/>
              <a:t>(p) = 1, and hub weights </a:t>
            </a:r>
            <a:r>
              <a:rPr lang="en-US" sz="2200" i="1"/>
              <a:t>h</a:t>
            </a:r>
            <a:r>
              <a:rPr lang="en-US" sz="2200"/>
              <a:t>(p) = 1 for all p.</a:t>
            </a:r>
          </a:p>
          <a:p>
            <a:pPr lvl="1"/>
            <a:r>
              <a:rPr lang="en-US" sz="2200"/>
              <a:t>Repeat following two operations</a:t>
            </a:r>
            <a:br>
              <a:rPr lang="en-US" sz="2200"/>
            </a:br>
            <a:r>
              <a:rPr lang="en-US" sz="2200"/>
              <a:t>(and then re-normalize </a:t>
            </a:r>
            <a:r>
              <a:rPr lang="en-US" sz="2200" i="1"/>
              <a:t>a</a:t>
            </a:r>
            <a:r>
              <a:rPr lang="en-US" sz="2200"/>
              <a:t> and </a:t>
            </a:r>
            <a:r>
              <a:rPr lang="en-US" sz="2200" i="1"/>
              <a:t>h</a:t>
            </a:r>
            <a:r>
              <a:rPr lang="en-US" sz="2200"/>
              <a:t> to have unit norm):</a:t>
            </a:r>
          </a:p>
        </p:txBody>
      </p:sp>
      <p:sp>
        <p:nvSpPr>
          <p:cNvPr id="65540" name="Oval 4"/>
          <p:cNvSpPr>
            <a:spLocks noChangeAspect="1" noChangeArrowheads="1"/>
          </p:cNvSpPr>
          <p:nvPr/>
        </p:nvSpPr>
        <p:spPr bwMode="auto">
          <a:xfrm>
            <a:off x="2740025" y="3733800"/>
            <a:ext cx="381000" cy="3810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kumimoji="1" lang="en-US" b="1">
                <a:cs typeface="Arial" charset="0"/>
              </a:rPr>
              <a:t>v</a:t>
            </a:r>
            <a:r>
              <a:rPr kumimoji="1" lang="en-US" sz="2000" b="1" baseline="-25000">
                <a:cs typeface="Arial" charset="0"/>
              </a:rPr>
              <a:t>1</a:t>
            </a:r>
          </a:p>
        </p:txBody>
      </p:sp>
      <p:sp>
        <p:nvSpPr>
          <p:cNvPr id="65541" name="Oval 5"/>
          <p:cNvSpPr>
            <a:spLocks noChangeAspect="1" noChangeArrowheads="1"/>
          </p:cNvSpPr>
          <p:nvPr/>
        </p:nvSpPr>
        <p:spPr bwMode="auto">
          <a:xfrm>
            <a:off x="4800600" y="4343400"/>
            <a:ext cx="381000" cy="3810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b="1">
                <a:cs typeface="Arial" charset="0"/>
              </a:rPr>
              <a:t>p</a:t>
            </a:r>
          </a:p>
        </p:txBody>
      </p:sp>
      <p:cxnSp>
        <p:nvCxnSpPr>
          <p:cNvPr id="65542" name="AutoShape 6"/>
          <p:cNvCxnSpPr>
            <a:cxnSpLocks noChangeShapeType="1"/>
            <a:stCxn id="65540" idx="6"/>
            <a:endCxn id="65541" idx="1"/>
          </p:cNvCxnSpPr>
          <p:nvPr/>
        </p:nvCxnSpPr>
        <p:spPr bwMode="auto">
          <a:xfrm>
            <a:off x="3128963" y="3924301"/>
            <a:ext cx="1727200" cy="46672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5543" name="Oval 7"/>
          <p:cNvSpPr>
            <a:spLocks noChangeAspect="1" noChangeArrowheads="1"/>
          </p:cNvSpPr>
          <p:nvPr/>
        </p:nvSpPr>
        <p:spPr bwMode="auto">
          <a:xfrm>
            <a:off x="2743200" y="4343400"/>
            <a:ext cx="381000" cy="3810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kumimoji="1" lang="en-US" b="1">
                <a:cs typeface="Arial" charset="0"/>
              </a:rPr>
              <a:t>v</a:t>
            </a:r>
            <a:r>
              <a:rPr kumimoji="1" lang="en-US" sz="2000" b="1" baseline="-25000">
                <a:cs typeface="Arial" charset="0"/>
              </a:rPr>
              <a:t>2</a:t>
            </a:r>
          </a:p>
        </p:txBody>
      </p:sp>
      <p:sp>
        <p:nvSpPr>
          <p:cNvPr id="65544" name="Oval 8"/>
          <p:cNvSpPr>
            <a:spLocks noChangeAspect="1" noChangeArrowheads="1"/>
          </p:cNvSpPr>
          <p:nvPr/>
        </p:nvSpPr>
        <p:spPr bwMode="auto">
          <a:xfrm>
            <a:off x="2743200" y="4953000"/>
            <a:ext cx="381000" cy="3810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kumimoji="1" lang="en-US" b="1">
                <a:cs typeface="Arial" charset="0"/>
              </a:rPr>
              <a:t>v</a:t>
            </a:r>
            <a:r>
              <a:rPr kumimoji="1" lang="en-US" sz="2000" b="1" baseline="-25000">
                <a:cs typeface="Arial" charset="0"/>
              </a:rPr>
              <a:t>3</a:t>
            </a:r>
          </a:p>
        </p:txBody>
      </p:sp>
      <p:cxnSp>
        <p:nvCxnSpPr>
          <p:cNvPr id="65545" name="AutoShape 9"/>
          <p:cNvCxnSpPr>
            <a:cxnSpLocks noChangeShapeType="1"/>
            <a:stCxn id="65543" idx="6"/>
            <a:endCxn id="65541" idx="2"/>
          </p:cNvCxnSpPr>
          <p:nvPr/>
        </p:nvCxnSpPr>
        <p:spPr bwMode="auto">
          <a:xfrm>
            <a:off x="3132139" y="4533900"/>
            <a:ext cx="1660525" cy="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546" name="AutoShape 10"/>
          <p:cNvCxnSpPr>
            <a:cxnSpLocks noChangeShapeType="1"/>
            <a:stCxn id="65544" idx="7"/>
            <a:endCxn id="65541" idx="3"/>
          </p:cNvCxnSpPr>
          <p:nvPr/>
        </p:nvCxnSpPr>
        <p:spPr bwMode="auto">
          <a:xfrm flipV="1">
            <a:off x="3068639" y="4676775"/>
            <a:ext cx="1787525" cy="3238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5547" name="Text Box 11"/>
          <p:cNvSpPr txBox="1">
            <a:spLocks noChangeArrowheads="1"/>
          </p:cNvSpPr>
          <p:nvPr/>
        </p:nvSpPr>
        <p:spPr bwMode="auto">
          <a:xfrm>
            <a:off x="1905001" y="4373564"/>
            <a:ext cx="735013" cy="274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eaLnBrk="0" hangingPunct="0">
              <a:spcBef>
                <a:spcPct val="50000"/>
              </a:spcBef>
            </a:pPr>
            <a:r>
              <a:rPr kumimoji="1" lang="en-US" b="1">
                <a:solidFill>
                  <a:srgbClr val="006600"/>
                </a:solidFill>
                <a:cs typeface="Arial" charset="0"/>
              </a:rPr>
              <a:t> h(v</a:t>
            </a:r>
            <a:r>
              <a:rPr kumimoji="1" lang="en-US" sz="2000" b="1" baseline="-25000">
                <a:solidFill>
                  <a:srgbClr val="006600"/>
                </a:solidFill>
                <a:cs typeface="Arial" charset="0"/>
              </a:rPr>
              <a:t>2</a:t>
            </a:r>
            <a:r>
              <a:rPr kumimoji="1" lang="en-US" b="1">
                <a:solidFill>
                  <a:srgbClr val="006600"/>
                </a:solidFill>
                <a:cs typeface="Arial" charset="0"/>
              </a:rPr>
              <a:t>)</a:t>
            </a:r>
          </a:p>
        </p:txBody>
      </p:sp>
      <p:sp>
        <p:nvSpPr>
          <p:cNvPr id="65548" name="Text Box 12"/>
          <p:cNvSpPr txBox="1">
            <a:spLocks noChangeArrowheads="1"/>
          </p:cNvSpPr>
          <p:nvPr/>
        </p:nvSpPr>
        <p:spPr bwMode="auto">
          <a:xfrm>
            <a:off x="1931988" y="4953000"/>
            <a:ext cx="735012"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eaLnBrk="0" hangingPunct="0">
              <a:spcBef>
                <a:spcPct val="50000"/>
              </a:spcBef>
            </a:pPr>
            <a:r>
              <a:rPr kumimoji="1" lang="en-US" b="1">
                <a:solidFill>
                  <a:srgbClr val="006600"/>
                </a:solidFill>
                <a:cs typeface="Arial" charset="0"/>
              </a:rPr>
              <a:t> h(v</a:t>
            </a:r>
            <a:r>
              <a:rPr kumimoji="1" lang="en-US" sz="2000" b="1" baseline="-25000">
                <a:solidFill>
                  <a:srgbClr val="006600"/>
                </a:solidFill>
                <a:cs typeface="Arial" charset="0"/>
              </a:rPr>
              <a:t>3</a:t>
            </a:r>
            <a:r>
              <a:rPr kumimoji="1" lang="en-US" b="1">
                <a:solidFill>
                  <a:srgbClr val="006600"/>
                </a:solidFill>
                <a:cs typeface="Arial" charset="0"/>
              </a:rPr>
              <a:t>)</a:t>
            </a:r>
          </a:p>
        </p:txBody>
      </p:sp>
      <p:graphicFrame>
        <p:nvGraphicFramePr>
          <p:cNvPr id="65549" name="Object 13"/>
          <p:cNvGraphicFramePr>
            <a:graphicFrameLocks noChangeAspect="1"/>
          </p:cNvGraphicFramePr>
          <p:nvPr/>
        </p:nvGraphicFramePr>
        <p:xfrm>
          <a:off x="3200401" y="5322889"/>
          <a:ext cx="1890713" cy="600075"/>
        </p:xfrm>
        <a:graphic>
          <a:graphicData uri="http://schemas.openxmlformats.org/presentationml/2006/ole">
            <mc:AlternateContent xmlns:mc="http://schemas.openxmlformats.org/markup-compatibility/2006">
              <mc:Choice xmlns:v="urn:schemas-microsoft-com:vml" Requires="v">
                <p:oleObj spid="_x0000_s1026" name="Equation" r:id="rId4" imgW="1117440" imgH="355320" progId="Equation.3">
                  <p:embed/>
                </p:oleObj>
              </mc:Choice>
              <mc:Fallback>
                <p:oleObj name="Equation" r:id="rId4" imgW="1117440" imgH="355320" progId="Equation.3">
                  <p:embed/>
                  <p:pic>
                    <p:nvPicPr>
                      <p:cNvPr id="65549"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1" y="5322889"/>
                        <a:ext cx="1890713" cy="60007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50" name="Oval 14"/>
          <p:cNvSpPr>
            <a:spLocks noChangeAspect="1" noChangeArrowheads="1"/>
          </p:cNvSpPr>
          <p:nvPr/>
        </p:nvSpPr>
        <p:spPr bwMode="auto">
          <a:xfrm>
            <a:off x="8531225" y="3733800"/>
            <a:ext cx="381000" cy="3810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kumimoji="1" lang="en-US" b="1">
                <a:cs typeface="Arial" charset="0"/>
              </a:rPr>
              <a:t>v</a:t>
            </a:r>
            <a:r>
              <a:rPr kumimoji="1" lang="en-US" sz="2000" b="1" baseline="-25000">
                <a:cs typeface="Arial" charset="0"/>
              </a:rPr>
              <a:t>1</a:t>
            </a:r>
          </a:p>
        </p:txBody>
      </p:sp>
      <p:sp>
        <p:nvSpPr>
          <p:cNvPr id="65551" name="Oval 15"/>
          <p:cNvSpPr>
            <a:spLocks noChangeAspect="1" noChangeArrowheads="1"/>
          </p:cNvSpPr>
          <p:nvPr/>
        </p:nvSpPr>
        <p:spPr bwMode="auto">
          <a:xfrm>
            <a:off x="6778625" y="4343400"/>
            <a:ext cx="381000" cy="3810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lang="en-US" b="1">
                <a:cs typeface="Arial" charset="0"/>
              </a:rPr>
              <a:t>p</a:t>
            </a:r>
          </a:p>
        </p:txBody>
      </p:sp>
      <p:cxnSp>
        <p:nvCxnSpPr>
          <p:cNvPr id="65552" name="AutoShape 16"/>
          <p:cNvCxnSpPr>
            <a:cxnSpLocks noChangeShapeType="1"/>
            <a:stCxn id="65551" idx="6"/>
            <a:endCxn id="65550" idx="2"/>
          </p:cNvCxnSpPr>
          <p:nvPr/>
        </p:nvCxnSpPr>
        <p:spPr bwMode="auto">
          <a:xfrm flipV="1">
            <a:off x="7167564" y="3924300"/>
            <a:ext cx="1355725" cy="60960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5553" name="Text Box 17"/>
          <p:cNvSpPr txBox="1">
            <a:spLocks noChangeArrowheads="1"/>
          </p:cNvSpPr>
          <p:nvPr/>
        </p:nvSpPr>
        <p:spPr bwMode="auto">
          <a:xfrm>
            <a:off x="9067801" y="3810000"/>
            <a:ext cx="735013"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eaLnBrk="0" hangingPunct="0">
              <a:spcBef>
                <a:spcPct val="50000"/>
              </a:spcBef>
            </a:pPr>
            <a:r>
              <a:rPr kumimoji="1" lang="en-US" b="1">
                <a:solidFill>
                  <a:srgbClr val="006600"/>
                </a:solidFill>
                <a:cs typeface="Arial" charset="0"/>
              </a:rPr>
              <a:t> a(v</a:t>
            </a:r>
            <a:r>
              <a:rPr kumimoji="1" lang="en-US" sz="2000" b="1" baseline="-25000">
                <a:solidFill>
                  <a:srgbClr val="006600"/>
                </a:solidFill>
                <a:cs typeface="Arial" charset="0"/>
              </a:rPr>
              <a:t>1</a:t>
            </a:r>
            <a:r>
              <a:rPr kumimoji="1" lang="en-US" b="1">
                <a:solidFill>
                  <a:srgbClr val="006600"/>
                </a:solidFill>
                <a:cs typeface="Arial" charset="0"/>
              </a:rPr>
              <a:t>)</a:t>
            </a:r>
          </a:p>
        </p:txBody>
      </p:sp>
      <p:sp>
        <p:nvSpPr>
          <p:cNvPr id="65554" name="Oval 18"/>
          <p:cNvSpPr>
            <a:spLocks noChangeAspect="1" noChangeArrowheads="1"/>
          </p:cNvSpPr>
          <p:nvPr/>
        </p:nvSpPr>
        <p:spPr bwMode="auto">
          <a:xfrm>
            <a:off x="8534400" y="4343400"/>
            <a:ext cx="381000" cy="3810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kumimoji="1" lang="en-US" b="1">
                <a:cs typeface="Arial" charset="0"/>
              </a:rPr>
              <a:t>v</a:t>
            </a:r>
            <a:r>
              <a:rPr kumimoji="1" lang="en-US" sz="2000" b="1" baseline="-25000">
                <a:cs typeface="Arial" charset="0"/>
              </a:rPr>
              <a:t>2</a:t>
            </a:r>
          </a:p>
        </p:txBody>
      </p:sp>
      <p:sp>
        <p:nvSpPr>
          <p:cNvPr id="65555" name="Oval 19"/>
          <p:cNvSpPr>
            <a:spLocks noChangeAspect="1" noChangeArrowheads="1"/>
          </p:cNvSpPr>
          <p:nvPr/>
        </p:nvSpPr>
        <p:spPr bwMode="auto">
          <a:xfrm>
            <a:off x="8534400" y="4953000"/>
            <a:ext cx="381000" cy="381000"/>
          </a:xfrm>
          <a:prstGeom prst="ellipse">
            <a:avLst/>
          </a:prstGeom>
          <a:noFill/>
          <a:ln w="15875">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eaLnBrk="0" hangingPunct="0"/>
            <a:r>
              <a:rPr kumimoji="1" lang="en-US" b="1">
                <a:cs typeface="Arial" charset="0"/>
              </a:rPr>
              <a:t>v</a:t>
            </a:r>
            <a:r>
              <a:rPr kumimoji="1" lang="en-US" sz="2000" b="1" baseline="-25000">
                <a:cs typeface="Arial" charset="0"/>
              </a:rPr>
              <a:t>3</a:t>
            </a:r>
          </a:p>
        </p:txBody>
      </p:sp>
      <p:cxnSp>
        <p:nvCxnSpPr>
          <p:cNvPr id="65556" name="AutoShape 20"/>
          <p:cNvCxnSpPr>
            <a:cxnSpLocks noChangeShapeType="1"/>
            <a:stCxn id="65551" idx="6"/>
            <a:endCxn id="65554" idx="2"/>
          </p:cNvCxnSpPr>
          <p:nvPr/>
        </p:nvCxnSpPr>
        <p:spPr bwMode="auto">
          <a:xfrm>
            <a:off x="7167563" y="4533900"/>
            <a:ext cx="1358900" cy="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557" name="AutoShape 21"/>
          <p:cNvCxnSpPr>
            <a:cxnSpLocks noChangeShapeType="1"/>
            <a:stCxn id="65551" idx="6"/>
            <a:endCxn id="65555" idx="1"/>
          </p:cNvCxnSpPr>
          <p:nvPr/>
        </p:nvCxnSpPr>
        <p:spPr bwMode="auto">
          <a:xfrm>
            <a:off x="7167563" y="4533901"/>
            <a:ext cx="1422400" cy="46672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5558" name="Text Box 22"/>
          <p:cNvSpPr txBox="1">
            <a:spLocks noChangeArrowheads="1"/>
          </p:cNvSpPr>
          <p:nvPr/>
        </p:nvSpPr>
        <p:spPr bwMode="auto">
          <a:xfrm>
            <a:off x="9067801" y="4373564"/>
            <a:ext cx="735013" cy="274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eaLnBrk="0" hangingPunct="0">
              <a:spcBef>
                <a:spcPct val="50000"/>
              </a:spcBef>
            </a:pPr>
            <a:r>
              <a:rPr kumimoji="1" lang="en-US" b="1">
                <a:solidFill>
                  <a:srgbClr val="006600"/>
                </a:solidFill>
                <a:cs typeface="Arial" charset="0"/>
              </a:rPr>
              <a:t> a(v</a:t>
            </a:r>
            <a:r>
              <a:rPr kumimoji="1" lang="en-US" sz="2000" b="1" baseline="-25000">
                <a:solidFill>
                  <a:srgbClr val="006600"/>
                </a:solidFill>
                <a:cs typeface="Arial" charset="0"/>
              </a:rPr>
              <a:t>2</a:t>
            </a:r>
            <a:r>
              <a:rPr kumimoji="1" lang="en-US" b="1">
                <a:solidFill>
                  <a:srgbClr val="006600"/>
                </a:solidFill>
                <a:cs typeface="Arial" charset="0"/>
              </a:rPr>
              <a:t>)</a:t>
            </a:r>
          </a:p>
        </p:txBody>
      </p:sp>
      <p:sp>
        <p:nvSpPr>
          <p:cNvPr id="65559" name="Text Box 23"/>
          <p:cNvSpPr txBox="1">
            <a:spLocks noChangeArrowheads="1"/>
          </p:cNvSpPr>
          <p:nvPr/>
        </p:nvSpPr>
        <p:spPr bwMode="auto">
          <a:xfrm>
            <a:off x="9094788" y="4953000"/>
            <a:ext cx="735012" cy="2746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eaLnBrk="0" hangingPunct="0">
              <a:spcBef>
                <a:spcPct val="50000"/>
              </a:spcBef>
            </a:pPr>
            <a:r>
              <a:rPr kumimoji="1" lang="en-US" b="1">
                <a:solidFill>
                  <a:srgbClr val="006600"/>
                </a:solidFill>
                <a:cs typeface="Arial" charset="0"/>
              </a:rPr>
              <a:t> a(v</a:t>
            </a:r>
            <a:r>
              <a:rPr kumimoji="1" lang="en-US" sz="2000" b="1" baseline="-25000">
                <a:solidFill>
                  <a:srgbClr val="006600"/>
                </a:solidFill>
                <a:cs typeface="Arial" charset="0"/>
              </a:rPr>
              <a:t>3</a:t>
            </a:r>
            <a:r>
              <a:rPr kumimoji="1" lang="en-US" b="1">
                <a:solidFill>
                  <a:srgbClr val="006600"/>
                </a:solidFill>
                <a:cs typeface="Arial" charset="0"/>
              </a:rPr>
              <a:t>)</a:t>
            </a:r>
          </a:p>
        </p:txBody>
      </p:sp>
      <p:graphicFrame>
        <p:nvGraphicFramePr>
          <p:cNvPr id="65560" name="Object 24"/>
          <p:cNvGraphicFramePr>
            <a:graphicFrameLocks noChangeAspect="1"/>
          </p:cNvGraphicFramePr>
          <p:nvPr/>
        </p:nvGraphicFramePr>
        <p:xfrm>
          <a:off x="6705600" y="5334001"/>
          <a:ext cx="1676400" cy="531813"/>
        </p:xfrm>
        <a:graphic>
          <a:graphicData uri="http://schemas.openxmlformats.org/presentationml/2006/ole">
            <mc:AlternateContent xmlns:mc="http://schemas.openxmlformats.org/markup-compatibility/2006">
              <mc:Choice xmlns:v="urn:schemas-microsoft-com:vml" Requires="v">
                <p:oleObj spid="_x0000_s1027" name="Equation" r:id="rId6" imgW="1117440" imgH="355320" progId="Equation.3">
                  <p:embed/>
                </p:oleObj>
              </mc:Choice>
              <mc:Fallback>
                <p:oleObj name="Equation" r:id="rId6" imgW="1117440" imgH="355320" progId="Equation.3">
                  <p:embed/>
                  <p:pic>
                    <p:nvPicPr>
                      <p:cNvPr id="65560"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5600" y="5334001"/>
                        <a:ext cx="1676400" cy="531813"/>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65561" name="AutoShape 25"/>
          <p:cNvCxnSpPr>
            <a:cxnSpLocks noChangeShapeType="1"/>
          </p:cNvCxnSpPr>
          <p:nvPr/>
        </p:nvCxnSpPr>
        <p:spPr bwMode="auto">
          <a:xfrm>
            <a:off x="3128963" y="3924301"/>
            <a:ext cx="1727200" cy="46672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5562" name="Text Box 26"/>
          <p:cNvSpPr txBox="1">
            <a:spLocks noChangeArrowheads="1"/>
          </p:cNvSpPr>
          <p:nvPr/>
        </p:nvSpPr>
        <p:spPr bwMode="auto">
          <a:xfrm>
            <a:off x="1905001" y="3763964"/>
            <a:ext cx="735013" cy="274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algn="ctr" eaLnBrk="0" hangingPunct="0">
              <a:spcBef>
                <a:spcPct val="50000"/>
              </a:spcBef>
            </a:pPr>
            <a:r>
              <a:rPr kumimoji="1" lang="en-US" b="1">
                <a:solidFill>
                  <a:srgbClr val="006600"/>
                </a:solidFill>
                <a:cs typeface="Arial" charset="0"/>
              </a:rPr>
              <a:t> h(v</a:t>
            </a:r>
            <a:r>
              <a:rPr kumimoji="1" lang="en-US" sz="2000" b="1" baseline="-25000">
                <a:solidFill>
                  <a:srgbClr val="006600"/>
                </a:solidFill>
                <a:cs typeface="Arial" charset="0"/>
              </a:rPr>
              <a:t>1</a:t>
            </a:r>
            <a:r>
              <a:rPr kumimoji="1" lang="en-US" b="1">
                <a:solidFill>
                  <a:srgbClr val="006600"/>
                </a:solidFill>
                <a:cs typeface="Arial" charset="0"/>
              </a:rPr>
              <a:t>)</a:t>
            </a:r>
          </a:p>
        </p:txBody>
      </p:sp>
      <p:cxnSp>
        <p:nvCxnSpPr>
          <p:cNvPr id="65563" name="AutoShape 27"/>
          <p:cNvCxnSpPr>
            <a:cxnSpLocks noChangeShapeType="1"/>
          </p:cNvCxnSpPr>
          <p:nvPr/>
        </p:nvCxnSpPr>
        <p:spPr bwMode="auto">
          <a:xfrm>
            <a:off x="3132139" y="4533900"/>
            <a:ext cx="1660525" cy="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564" name="AutoShape 28"/>
          <p:cNvCxnSpPr>
            <a:cxnSpLocks noChangeShapeType="1"/>
          </p:cNvCxnSpPr>
          <p:nvPr/>
        </p:nvCxnSpPr>
        <p:spPr bwMode="auto">
          <a:xfrm flipV="1">
            <a:off x="3068639" y="4676775"/>
            <a:ext cx="1787525" cy="323850"/>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32662791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Slide Number Placeholder 5"/>
          <p:cNvSpPr>
            <a:spLocks noGrp="1"/>
          </p:cNvSpPr>
          <p:nvPr>
            <p:ph type="sldNum" sz="quarter" idx="12"/>
          </p:nvPr>
        </p:nvSpPr>
        <p:spPr/>
        <p:txBody>
          <a:bodyPr/>
          <a:lstStyle/>
          <a:p>
            <a:fld id="{5270FF6A-A251-4FF7-BFAD-4FD8EDE61F3F}" type="slidenum">
              <a:rPr lang="en-US" altLang="en-US"/>
              <a:pPr/>
              <a:t>31</a:t>
            </a:fld>
            <a:endParaRPr lang="en-US" altLang="en-US"/>
          </a:p>
        </p:txBody>
      </p:sp>
      <p:sp>
        <p:nvSpPr>
          <p:cNvPr id="66562" name="Rectangle 2"/>
          <p:cNvSpPr>
            <a:spLocks noGrp="1" noChangeArrowheads="1"/>
          </p:cNvSpPr>
          <p:nvPr>
            <p:ph type="title"/>
          </p:nvPr>
        </p:nvSpPr>
        <p:spPr/>
        <p:txBody>
          <a:bodyPr/>
          <a:lstStyle/>
          <a:p>
            <a:r>
              <a:rPr lang="en-US"/>
              <a:t>Example: Mini Web</a:t>
            </a:r>
          </a:p>
        </p:txBody>
      </p:sp>
      <p:sp>
        <p:nvSpPr>
          <p:cNvPr id="66563" name="Oval 3"/>
          <p:cNvSpPr>
            <a:spLocks noChangeArrowheads="1"/>
          </p:cNvSpPr>
          <p:nvPr/>
        </p:nvSpPr>
        <p:spPr bwMode="auto">
          <a:xfrm>
            <a:off x="2971800" y="4419600"/>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4" name="Oval 4"/>
          <p:cNvSpPr>
            <a:spLocks noChangeArrowheads="1"/>
          </p:cNvSpPr>
          <p:nvPr/>
        </p:nvSpPr>
        <p:spPr bwMode="auto">
          <a:xfrm>
            <a:off x="3657600" y="5410200"/>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5" name="Oval 5"/>
          <p:cNvSpPr>
            <a:spLocks noChangeArrowheads="1"/>
          </p:cNvSpPr>
          <p:nvPr/>
        </p:nvSpPr>
        <p:spPr bwMode="auto">
          <a:xfrm>
            <a:off x="2362200" y="5410200"/>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6566" name="AutoShape 6"/>
          <p:cNvCxnSpPr>
            <a:cxnSpLocks noChangeShapeType="1"/>
            <a:stCxn id="66563" idx="2"/>
            <a:endCxn id="66565" idx="1"/>
          </p:cNvCxnSpPr>
          <p:nvPr/>
        </p:nvCxnSpPr>
        <p:spPr bwMode="auto">
          <a:xfrm rot="10800000" flipV="1">
            <a:off x="2417764" y="4610101"/>
            <a:ext cx="554037" cy="855663"/>
          </a:xfrm>
          <a:prstGeom prst="curvedConnector2">
            <a:avLst/>
          </a:prstGeom>
          <a:noFill/>
          <a:ln w="952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567" name="Line 7"/>
          <p:cNvSpPr>
            <a:spLocks noChangeShapeType="1"/>
          </p:cNvSpPr>
          <p:nvPr/>
        </p:nvSpPr>
        <p:spPr bwMode="auto">
          <a:xfrm flipH="1">
            <a:off x="2667000" y="4800600"/>
            <a:ext cx="381000" cy="685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568" name="Line 8"/>
          <p:cNvSpPr>
            <a:spLocks noChangeShapeType="1"/>
          </p:cNvSpPr>
          <p:nvPr/>
        </p:nvSpPr>
        <p:spPr bwMode="auto">
          <a:xfrm>
            <a:off x="3352800" y="4724400"/>
            <a:ext cx="457200" cy="685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569" name="Line 9"/>
          <p:cNvSpPr>
            <a:spLocks noChangeShapeType="1"/>
          </p:cNvSpPr>
          <p:nvPr/>
        </p:nvSpPr>
        <p:spPr bwMode="auto">
          <a:xfrm flipH="1">
            <a:off x="2743200" y="5562600"/>
            <a:ext cx="914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cxnSp>
        <p:nvCxnSpPr>
          <p:cNvPr id="66570" name="AutoShape 10"/>
          <p:cNvCxnSpPr>
            <a:cxnSpLocks noChangeShapeType="1"/>
          </p:cNvCxnSpPr>
          <p:nvPr/>
        </p:nvCxnSpPr>
        <p:spPr bwMode="auto">
          <a:xfrm rot="5400000" flipV="1">
            <a:off x="3182144" y="4361657"/>
            <a:ext cx="1588" cy="269875"/>
          </a:xfrm>
          <a:prstGeom prst="curvedConnector3">
            <a:avLst>
              <a:gd name="adj1" fmla="val -4480000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71" name="AutoShape 11"/>
          <p:cNvCxnSpPr>
            <a:cxnSpLocks noChangeShapeType="1"/>
            <a:stCxn id="66565" idx="5"/>
            <a:endCxn id="66564" idx="3"/>
          </p:cNvCxnSpPr>
          <p:nvPr/>
        </p:nvCxnSpPr>
        <p:spPr bwMode="auto">
          <a:xfrm rot="16200000" flipH="1">
            <a:off x="3199608" y="5223670"/>
            <a:ext cx="1587" cy="1025525"/>
          </a:xfrm>
          <a:prstGeom prst="curvedConnector3">
            <a:avLst>
              <a:gd name="adj1" fmla="val 1790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572" name="Text Box 12"/>
          <p:cNvSpPr txBox="1">
            <a:spLocks noChangeArrowheads="1"/>
          </p:cNvSpPr>
          <p:nvPr/>
        </p:nvSpPr>
        <p:spPr bwMode="auto">
          <a:xfrm>
            <a:off x="3048000" y="4419600"/>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latin typeface="Tahoma" pitchFamily="34" charset="0"/>
                <a:cs typeface="Arial" charset="0"/>
              </a:rPr>
              <a:t>X</a:t>
            </a:r>
          </a:p>
        </p:txBody>
      </p:sp>
      <p:sp>
        <p:nvSpPr>
          <p:cNvPr id="66573" name="Text Box 13"/>
          <p:cNvSpPr txBox="1">
            <a:spLocks noChangeArrowheads="1"/>
          </p:cNvSpPr>
          <p:nvPr/>
        </p:nvSpPr>
        <p:spPr bwMode="auto">
          <a:xfrm>
            <a:off x="3733800" y="5410200"/>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latin typeface="Tahoma" pitchFamily="34" charset="0"/>
                <a:cs typeface="Arial" charset="0"/>
              </a:rPr>
              <a:t>Y</a:t>
            </a:r>
          </a:p>
        </p:txBody>
      </p:sp>
      <p:sp>
        <p:nvSpPr>
          <p:cNvPr id="66574" name="Text Box 14"/>
          <p:cNvSpPr txBox="1">
            <a:spLocks noChangeArrowheads="1"/>
          </p:cNvSpPr>
          <p:nvPr/>
        </p:nvSpPr>
        <p:spPr bwMode="auto">
          <a:xfrm>
            <a:off x="2438400" y="5410200"/>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latin typeface="Tahoma" pitchFamily="34" charset="0"/>
                <a:cs typeface="Arial" charset="0"/>
              </a:rPr>
              <a:t>Z</a:t>
            </a:r>
          </a:p>
        </p:txBody>
      </p:sp>
      <p:sp>
        <p:nvSpPr>
          <p:cNvPr id="66575" name="Rectangle 15"/>
          <p:cNvSpPr>
            <a:spLocks noChangeArrowheads="1"/>
          </p:cNvSpPr>
          <p:nvPr/>
        </p:nvSpPr>
        <p:spPr bwMode="auto">
          <a:xfrm>
            <a:off x="5553075" y="28717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2400">
              <a:latin typeface="Tahoma" pitchFamily="34" charset="0"/>
              <a:cs typeface="Arial" charset="0"/>
            </a:endParaRPr>
          </a:p>
        </p:txBody>
      </p:sp>
      <p:graphicFrame>
        <p:nvGraphicFramePr>
          <p:cNvPr id="66576" name="Object 16"/>
          <p:cNvGraphicFramePr>
            <a:graphicFrameLocks noChangeAspect="1"/>
          </p:cNvGraphicFramePr>
          <p:nvPr/>
        </p:nvGraphicFramePr>
        <p:xfrm>
          <a:off x="2667000" y="2209801"/>
          <a:ext cx="1600200" cy="1439863"/>
        </p:xfrm>
        <a:graphic>
          <a:graphicData uri="http://schemas.openxmlformats.org/presentationml/2006/ole">
            <mc:AlternateContent xmlns:mc="http://schemas.openxmlformats.org/markup-compatibility/2006">
              <mc:Choice xmlns:v="urn:schemas-microsoft-com:vml" Requires="v">
                <p:oleObj spid="_x0000_s2050" r:id="rId4" imgW="647700" imgH="711200" progId="Equation.3">
                  <p:embed/>
                </p:oleObj>
              </mc:Choice>
              <mc:Fallback>
                <p:oleObj r:id="rId4" imgW="647700" imgH="711200" progId="Equation.3">
                  <p:embed/>
                  <p:pic>
                    <p:nvPicPr>
                      <p:cNvPr id="66576"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2209801"/>
                        <a:ext cx="1600200" cy="143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77" name="Rectangle 17"/>
          <p:cNvSpPr>
            <a:spLocks noChangeArrowheads="1"/>
          </p:cNvSpPr>
          <p:nvPr/>
        </p:nvSpPr>
        <p:spPr bwMode="auto">
          <a:xfrm>
            <a:off x="5529263" y="286226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2400">
              <a:latin typeface="Tahoma" pitchFamily="34" charset="0"/>
              <a:cs typeface="Arial" charset="0"/>
            </a:endParaRPr>
          </a:p>
        </p:txBody>
      </p:sp>
      <p:graphicFrame>
        <p:nvGraphicFramePr>
          <p:cNvPr id="66578" name="Object 18"/>
          <p:cNvGraphicFramePr>
            <a:graphicFrameLocks noChangeAspect="1"/>
          </p:cNvGraphicFramePr>
          <p:nvPr/>
        </p:nvGraphicFramePr>
        <p:xfrm>
          <a:off x="4648200" y="2209800"/>
          <a:ext cx="1828800" cy="1447800"/>
        </p:xfrm>
        <a:graphic>
          <a:graphicData uri="http://schemas.openxmlformats.org/presentationml/2006/ole">
            <mc:AlternateContent xmlns:mc="http://schemas.openxmlformats.org/markup-compatibility/2006">
              <mc:Choice xmlns:v="urn:schemas-microsoft-com:vml" Requires="v">
                <p:oleObj spid="_x0000_s2051" r:id="rId4" imgW="672808" imgH="723586" progId="Equation.3">
                  <p:embed/>
                </p:oleObj>
              </mc:Choice>
              <mc:Fallback>
                <p:oleObj r:id="rId4" imgW="672808" imgH="723586" progId="Equation.3">
                  <p:embed/>
                  <p:pic>
                    <p:nvPicPr>
                      <p:cNvPr id="66578"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2209800"/>
                        <a:ext cx="182880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79" name="Rectangle 19"/>
          <p:cNvSpPr>
            <a:spLocks noChangeArrowheads="1"/>
          </p:cNvSpPr>
          <p:nvPr/>
        </p:nvSpPr>
        <p:spPr bwMode="auto">
          <a:xfrm>
            <a:off x="1524000" y="2895600"/>
            <a:ext cx="91440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latin typeface="Times New Roman" pitchFamily="18" charset="0"/>
                <a:cs typeface="Times New Roman" pitchFamily="18" charset="0"/>
              </a:rPr>
              <a:t>  </a:t>
            </a:r>
            <a:endParaRPr lang="en-US" sz="2400">
              <a:latin typeface="Times New Roman" pitchFamily="18" charset="0"/>
              <a:cs typeface="Arial" charset="0"/>
            </a:endParaRPr>
          </a:p>
        </p:txBody>
      </p:sp>
      <p:sp>
        <p:nvSpPr>
          <p:cNvPr id="66580" name="Rectangle 20"/>
          <p:cNvSpPr>
            <a:spLocks noChangeArrowheads="1"/>
          </p:cNvSpPr>
          <p:nvPr/>
        </p:nvSpPr>
        <p:spPr bwMode="auto">
          <a:xfrm>
            <a:off x="1524000" y="2546350"/>
            <a:ext cx="91440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latin typeface="Tahoma" pitchFamily="34" charset="0"/>
                <a:cs typeface="Times New Roman" pitchFamily="18" charset="0"/>
              </a:rPr>
              <a:t> </a:t>
            </a:r>
            <a:endParaRPr lang="en-US" sz="1200">
              <a:latin typeface="Tahoma" pitchFamily="34" charset="0"/>
              <a:cs typeface="Times New Roman" pitchFamily="18" charset="0"/>
            </a:endParaRPr>
          </a:p>
          <a:p>
            <a:pPr eaLnBrk="0" hangingPunct="0"/>
            <a:r>
              <a:rPr lang="en-US" sz="2200">
                <a:latin typeface="Tahoma" pitchFamily="34" charset="0"/>
                <a:cs typeface="Times New Roman" pitchFamily="18" charset="0"/>
              </a:rPr>
              <a:t> </a:t>
            </a:r>
            <a:endParaRPr lang="en-US" sz="1200">
              <a:latin typeface="Tahoma" pitchFamily="34" charset="0"/>
              <a:cs typeface="Times New Roman" pitchFamily="18" charset="0"/>
            </a:endParaRPr>
          </a:p>
          <a:p>
            <a:pPr eaLnBrk="0" hangingPunct="0"/>
            <a:r>
              <a:rPr lang="en-US" sz="2200">
                <a:latin typeface="Tahoma" pitchFamily="34" charset="0"/>
                <a:cs typeface="Times New Roman" pitchFamily="18" charset="0"/>
              </a:rPr>
              <a:t> </a:t>
            </a:r>
            <a:endParaRPr lang="en-US" sz="1200">
              <a:latin typeface="Tahoma" pitchFamily="34" charset="0"/>
              <a:cs typeface="Times New Roman" pitchFamily="18" charset="0"/>
            </a:endParaRPr>
          </a:p>
          <a:p>
            <a:pPr eaLnBrk="0" hangingPunct="0"/>
            <a:endParaRPr lang="en-US" sz="2400">
              <a:latin typeface="Tahoma" pitchFamily="34" charset="0"/>
              <a:cs typeface="Arial" charset="0"/>
            </a:endParaRPr>
          </a:p>
        </p:txBody>
      </p:sp>
      <p:sp>
        <p:nvSpPr>
          <p:cNvPr id="66581" name="Rectangle 21"/>
          <p:cNvSpPr>
            <a:spLocks noChangeArrowheads="1"/>
          </p:cNvSpPr>
          <p:nvPr/>
        </p:nvSpPr>
        <p:spPr bwMode="auto">
          <a:xfrm>
            <a:off x="6175375" y="4281488"/>
            <a:ext cx="22762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900" i="1">
                <a:solidFill>
                  <a:srgbClr val="FF9900"/>
                </a:solidFill>
                <a:latin typeface="Times New Roman" pitchFamily="18" charset="0"/>
                <a:cs typeface="Arial" charset="0"/>
              </a:rPr>
              <a:t>A</a:t>
            </a:r>
          </a:p>
        </p:txBody>
      </p:sp>
      <p:sp>
        <p:nvSpPr>
          <p:cNvPr id="66582" name="Rectangle 22"/>
          <p:cNvSpPr>
            <a:spLocks noChangeArrowheads="1"/>
          </p:cNvSpPr>
          <p:nvPr/>
        </p:nvSpPr>
        <p:spPr bwMode="auto">
          <a:xfrm>
            <a:off x="5424488" y="4281488"/>
            <a:ext cx="309380"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900" i="1">
                <a:solidFill>
                  <a:srgbClr val="FF9900"/>
                </a:solidFill>
                <a:latin typeface="Times New Roman" pitchFamily="18" charset="0"/>
                <a:cs typeface="Arial" charset="0"/>
              </a:rPr>
              <a:t>M</a:t>
            </a:r>
          </a:p>
        </p:txBody>
      </p:sp>
      <p:sp>
        <p:nvSpPr>
          <p:cNvPr id="66583" name="Rectangle 23"/>
          <p:cNvSpPr>
            <a:spLocks noChangeArrowheads="1"/>
          </p:cNvSpPr>
          <p:nvPr/>
        </p:nvSpPr>
        <p:spPr bwMode="auto">
          <a:xfrm>
            <a:off x="4618038" y="4281488"/>
            <a:ext cx="269304"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900" i="1">
                <a:solidFill>
                  <a:srgbClr val="FF9900"/>
                </a:solidFill>
                <a:latin typeface="Times New Roman" pitchFamily="18" charset="0"/>
                <a:cs typeface="Arial" charset="0"/>
              </a:rPr>
              <a:t>H</a:t>
            </a:r>
          </a:p>
        </p:txBody>
      </p:sp>
      <p:sp>
        <p:nvSpPr>
          <p:cNvPr id="66584" name="Rectangle 24"/>
          <p:cNvSpPr>
            <a:spLocks noChangeArrowheads="1"/>
          </p:cNvSpPr>
          <p:nvPr/>
        </p:nvSpPr>
        <p:spPr bwMode="auto">
          <a:xfrm>
            <a:off x="6392863" y="4413250"/>
            <a:ext cx="6732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i="1">
                <a:solidFill>
                  <a:srgbClr val="FF9900"/>
                </a:solidFill>
                <a:latin typeface="Times New Roman" pitchFamily="18" charset="0"/>
                <a:cs typeface="Arial" charset="0"/>
              </a:rPr>
              <a:t>i</a:t>
            </a:r>
          </a:p>
        </p:txBody>
      </p:sp>
      <p:sp>
        <p:nvSpPr>
          <p:cNvPr id="66585" name="Rectangle 25"/>
          <p:cNvSpPr>
            <a:spLocks noChangeArrowheads="1"/>
          </p:cNvSpPr>
          <p:nvPr/>
        </p:nvSpPr>
        <p:spPr bwMode="auto">
          <a:xfrm>
            <a:off x="4933950" y="4413250"/>
            <a:ext cx="6732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i="1">
                <a:solidFill>
                  <a:srgbClr val="FF9900"/>
                </a:solidFill>
                <a:latin typeface="Times New Roman" pitchFamily="18" charset="0"/>
                <a:cs typeface="Arial" charset="0"/>
              </a:rPr>
              <a:t>i</a:t>
            </a:r>
          </a:p>
        </p:txBody>
      </p:sp>
      <p:sp>
        <p:nvSpPr>
          <p:cNvPr id="66586" name="Rectangle 26"/>
          <p:cNvSpPr>
            <a:spLocks noChangeArrowheads="1"/>
          </p:cNvSpPr>
          <p:nvPr/>
        </p:nvSpPr>
        <p:spPr bwMode="auto">
          <a:xfrm>
            <a:off x="5835650" y="4359275"/>
            <a:ext cx="185948"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900">
                <a:solidFill>
                  <a:srgbClr val="FF9900"/>
                </a:solidFill>
                <a:latin typeface="Times New Roman" pitchFamily="18" charset="0"/>
                <a:cs typeface="Arial" charset="0"/>
              </a:rPr>
              <a:t>*</a:t>
            </a:r>
          </a:p>
        </p:txBody>
      </p:sp>
      <p:sp>
        <p:nvSpPr>
          <p:cNvPr id="66587" name="Rectangle 27"/>
          <p:cNvSpPr>
            <a:spLocks noChangeArrowheads="1"/>
          </p:cNvSpPr>
          <p:nvPr/>
        </p:nvSpPr>
        <p:spPr bwMode="auto">
          <a:xfrm>
            <a:off x="6640513" y="4413250"/>
            <a:ext cx="12182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FF9900"/>
                </a:solidFill>
                <a:latin typeface="Times New Roman" pitchFamily="18" charset="0"/>
                <a:cs typeface="Arial" charset="0"/>
              </a:rPr>
              <a:t>1</a:t>
            </a:r>
          </a:p>
        </p:txBody>
      </p:sp>
      <p:sp>
        <p:nvSpPr>
          <p:cNvPr id="66588" name="Rectangle 28"/>
          <p:cNvSpPr>
            <a:spLocks noChangeArrowheads="1"/>
          </p:cNvSpPr>
          <p:nvPr/>
        </p:nvSpPr>
        <p:spPr bwMode="auto">
          <a:xfrm>
            <a:off x="6499225" y="4384675"/>
            <a:ext cx="13305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900">
                <a:solidFill>
                  <a:srgbClr val="FF9900"/>
                </a:solidFill>
                <a:latin typeface="Symbol" pitchFamily="18" charset="2"/>
                <a:cs typeface="Arial" charset="0"/>
              </a:rPr>
              <a:t>-</a:t>
            </a:r>
            <a:endParaRPr lang="en-US" sz="2000">
              <a:solidFill>
                <a:srgbClr val="FF9900"/>
              </a:solidFill>
              <a:latin typeface="Tahoma" pitchFamily="34" charset="0"/>
              <a:cs typeface="Arial" charset="0"/>
            </a:endParaRPr>
          </a:p>
        </p:txBody>
      </p:sp>
      <p:sp>
        <p:nvSpPr>
          <p:cNvPr id="66589" name="Rectangle 29"/>
          <p:cNvSpPr>
            <a:spLocks noChangeArrowheads="1"/>
          </p:cNvSpPr>
          <p:nvPr/>
        </p:nvSpPr>
        <p:spPr bwMode="auto">
          <a:xfrm>
            <a:off x="5114925" y="4267200"/>
            <a:ext cx="203582"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900">
                <a:solidFill>
                  <a:srgbClr val="FF9900"/>
                </a:solidFill>
                <a:latin typeface="Symbol" pitchFamily="18" charset="2"/>
                <a:cs typeface="Arial" charset="0"/>
              </a:rPr>
              <a:t>=</a:t>
            </a:r>
          </a:p>
        </p:txBody>
      </p:sp>
      <p:sp>
        <p:nvSpPr>
          <p:cNvPr id="66590" name="Rectangle 30"/>
          <p:cNvSpPr>
            <a:spLocks noChangeArrowheads="1"/>
          </p:cNvSpPr>
          <p:nvPr/>
        </p:nvSpPr>
        <p:spPr bwMode="auto">
          <a:xfrm>
            <a:off x="6072188" y="5053014"/>
            <a:ext cx="2965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200" i="1">
                <a:solidFill>
                  <a:srgbClr val="FF9900"/>
                </a:solidFill>
                <a:latin typeface="Times New Roman" pitchFamily="18" charset="0"/>
                <a:cs typeface="Arial" charset="0"/>
              </a:rPr>
              <a:t>H</a:t>
            </a:r>
          </a:p>
        </p:txBody>
      </p:sp>
      <p:sp>
        <p:nvSpPr>
          <p:cNvPr id="66591" name="Rectangle 31"/>
          <p:cNvSpPr>
            <a:spLocks noChangeArrowheads="1"/>
          </p:cNvSpPr>
          <p:nvPr/>
        </p:nvSpPr>
        <p:spPr bwMode="auto">
          <a:xfrm>
            <a:off x="5205413" y="5053014"/>
            <a:ext cx="34144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200" i="1">
                <a:solidFill>
                  <a:srgbClr val="FF9900"/>
                </a:solidFill>
                <a:latin typeface="Times New Roman" pitchFamily="18" charset="0"/>
                <a:cs typeface="Arial" charset="0"/>
              </a:rPr>
              <a:t>M</a:t>
            </a:r>
            <a:endParaRPr lang="en-US" sz="2000">
              <a:solidFill>
                <a:srgbClr val="FF9900"/>
              </a:solidFill>
              <a:latin typeface="Tahoma" pitchFamily="34" charset="0"/>
              <a:cs typeface="Arial" charset="0"/>
            </a:endParaRPr>
          </a:p>
        </p:txBody>
      </p:sp>
      <p:sp>
        <p:nvSpPr>
          <p:cNvPr id="66592" name="Rectangle 32"/>
          <p:cNvSpPr>
            <a:spLocks noChangeArrowheads="1"/>
          </p:cNvSpPr>
          <p:nvPr/>
        </p:nvSpPr>
        <p:spPr bwMode="auto">
          <a:xfrm>
            <a:off x="4414838" y="5053014"/>
            <a:ext cx="2500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200" i="1">
                <a:solidFill>
                  <a:srgbClr val="FF9900"/>
                </a:solidFill>
                <a:latin typeface="Times New Roman" pitchFamily="18" charset="0"/>
                <a:cs typeface="Arial" charset="0"/>
              </a:rPr>
              <a:t>A</a:t>
            </a:r>
          </a:p>
        </p:txBody>
      </p:sp>
      <p:sp>
        <p:nvSpPr>
          <p:cNvPr id="66593" name="Rectangle 33"/>
          <p:cNvSpPr>
            <a:spLocks noChangeArrowheads="1"/>
          </p:cNvSpPr>
          <p:nvPr/>
        </p:nvSpPr>
        <p:spPr bwMode="auto">
          <a:xfrm>
            <a:off x="6402388" y="5200651"/>
            <a:ext cx="7534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i="1">
                <a:solidFill>
                  <a:srgbClr val="FF9900"/>
                </a:solidFill>
                <a:latin typeface="Times New Roman" pitchFamily="18" charset="0"/>
                <a:cs typeface="Arial" charset="0"/>
              </a:rPr>
              <a:t>i</a:t>
            </a:r>
          </a:p>
        </p:txBody>
      </p:sp>
      <p:sp>
        <p:nvSpPr>
          <p:cNvPr id="66594" name="Rectangle 34"/>
          <p:cNvSpPr>
            <a:spLocks noChangeArrowheads="1"/>
          </p:cNvSpPr>
          <p:nvPr/>
        </p:nvSpPr>
        <p:spPr bwMode="auto">
          <a:xfrm>
            <a:off x="5607050" y="4970464"/>
            <a:ext cx="14763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i="1">
                <a:solidFill>
                  <a:srgbClr val="FF9900"/>
                </a:solidFill>
                <a:latin typeface="Times New Roman" pitchFamily="18" charset="0"/>
                <a:cs typeface="Arial" charset="0"/>
              </a:rPr>
              <a:t>T</a:t>
            </a:r>
          </a:p>
        </p:txBody>
      </p:sp>
      <p:sp>
        <p:nvSpPr>
          <p:cNvPr id="66595" name="Rectangle 35"/>
          <p:cNvSpPr>
            <a:spLocks noChangeArrowheads="1"/>
          </p:cNvSpPr>
          <p:nvPr/>
        </p:nvSpPr>
        <p:spPr bwMode="auto">
          <a:xfrm>
            <a:off x="4657726" y="5200651"/>
            <a:ext cx="746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i="1">
                <a:solidFill>
                  <a:srgbClr val="FF9900"/>
                </a:solidFill>
                <a:latin typeface="Times New Roman" pitchFamily="18" charset="0"/>
                <a:cs typeface="Arial" charset="0"/>
              </a:rPr>
              <a:t>i</a:t>
            </a:r>
          </a:p>
        </p:txBody>
      </p:sp>
      <p:sp>
        <p:nvSpPr>
          <p:cNvPr id="66596" name="Rectangle 36"/>
          <p:cNvSpPr>
            <a:spLocks noChangeArrowheads="1"/>
          </p:cNvSpPr>
          <p:nvPr/>
        </p:nvSpPr>
        <p:spPr bwMode="auto">
          <a:xfrm>
            <a:off x="5834063" y="5151439"/>
            <a:ext cx="20518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200">
                <a:solidFill>
                  <a:srgbClr val="FF9900"/>
                </a:solidFill>
                <a:latin typeface="Times New Roman" pitchFamily="18" charset="0"/>
                <a:cs typeface="Arial" charset="0"/>
              </a:rPr>
              <a:t>*</a:t>
            </a:r>
          </a:p>
        </p:txBody>
      </p:sp>
      <p:sp>
        <p:nvSpPr>
          <p:cNvPr id="66597" name="Rectangle 37"/>
          <p:cNvSpPr>
            <a:spLocks noChangeArrowheads="1"/>
          </p:cNvSpPr>
          <p:nvPr/>
        </p:nvSpPr>
        <p:spPr bwMode="auto">
          <a:xfrm>
            <a:off x="6629400" y="5200651"/>
            <a:ext cx="1333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FF9900"/>
                </a:solidFill>
                <a:latin typeface="Times New Roman" pitchFamily="18" charset="0"/>
                <a:cs typeface="Arial" charset="0"/>
              </a:rPr>
              <a:t>1</a:t>
            </a:r>
          </a:p>
        </p:txBody>
      </p:sp>
      <p:sp>
        <p:nvSpPr>
          <p:cNvPr id="66598" name="Rectangle 38"/>
          <p:cNvSpPr>
            <a:spLocks noChangeArrowheads="1"/>
          </p:cNvSpPr>
          <p:nvPr/>
        </p:nvSpPr>
        <p:spPr bwMode="auto">
          <a:xfrm>
            <a:off x="6483350" y="5168901"/>
            <a:ext cx="1460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FF9900"/>
                </a:solidFill>
                <a:latin typeface="Symbol" pitchFamily="18" charset="2"/>
                <a:cs typeface="Arial" charset="0"/>
              </a:rPr>
              <a:t>-</a:t>
            </a:r>
          </a:p>
        </p:txBody>
      </p:sp>
      <p:sp>
        <p:nvSpPr>
          <p:cNvPr id="66599" name="Rectangle 39"/>
          <p:cNvSpPr>
            <a:spLocks noChangeArrowheads="1"/>
          </p:cNvSpPr>
          <p:nvPr/>
        </p:nvSpPr>
        <p:spPr bwMode="auto">
          <a:xfrm>
            <a:off x="4860925" y="5029201"/>
            <a:ext cx="22602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200">
                <a:solidFill>
                  <a:srgbClr val="FF9900"/>
                </a:solidFill>
                <a:latin typeface="Symbol" pitchFamily="18" charset="2"/>
                <a:cs typeface="Arial" charset="0"/>
              </a:rPr>
              <a:t>=</a:t>
            </a:r>
          </a:p>
        </p:txBody>
      </p:sp>
      <p:grpSp>
        <p:nvGrpSpPr>
          <p:cNvPr id="66600" name="Group 40"/>
          <p:cNvGrpSpPr>
            <a:grpSpLocks/>
          </p:cNvGrpSpPr>
          <p:nvPr/>
        </p:nvGrpSpPr>
        <p:grpSpPr bwMode="auto">
          <a:xfrm>
            <a:off x="6934201" y="4333878"/>
            <a:ext cx="3489325" cy="1263651"/>
            <a:chOff x="3408" y="2730"/>
            <a:chExt cx="2198" cy="796"/>
          </a:xfrm>
        </p:grpSpPr>
        <p:sp>
          <p:nvSpPr>
            <p:cNvPr id="66601" name="Line 41"/>
            <p:cNvSpPr>
              <a:spLocks noChangeShapeType="1"/>
            </p:cNvSpPr>
            <p:nvPr/>
          </p:nvSpPr>
          <p:spPr bwMode="auto">
            <a:xfrm>
              <a:off x="3408" y="2880"/>
              <a:ext cx="19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602" name="Line 42"/>
            <p:cNvSpPr>
              <a:spLocks noChangeShapeType="1"/>
            </p:cNvSpPr>
            <p:nvPr/>
          </p:nvSpPr>
          <p:spPr bwMode="auto">
            <a:xfrm>
              <a:off x="3408" y="3360"/>
              <a:ext cx="19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6603" name="Rectangle 43"/>
            <p:cNvSpPr>
              <a:spLocks noChangeArrowheads="1"/>
            </p:cNvSpPr>
            <p:nvPr/>
          </p:nvSpPr>
          <p:spPr bwMode="auto">
            <a:xfrm>
              <a:off x="4949" y="2745"/>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800" i="1">
                  <a:solidFill>
                    <a:srgbClr val="FF9900"/>
                  </a:solidFill>
                  <a:latin typeface="Times New Roman" pitchFamily="18" charset="0"/>
                  <a:cs typeface="Arial" charset="0"/>
                </a:rPr>
                <a:t>H</a:t>
              </a:r>
            </a:p>
          </p:txBody>
        </p:sp>
        <p:sp>
          <p:nvSpPr>
            <p:cNvPr id="66604" name="Rectangle 44"/>
            <p:cNvSpPr>
              <a:spLocks noChangeArrowheads="1"/>
            </p:cNvSpPr>
            <p:nvPr/>
          </p:nvSpPr>
          <p:spPr bwMode="auto">
            <a:xfrm>
              <a:off x="4620" y="2774"/>
              <a:ext cx="1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800" i="1">
                  <a:solidFill>
                    <a:srgbClr val="FF9900"/>
                  </a:solidFill>
                  <a:latin typeface="Times New Roman" pitchFamily="18" charset="0"/>
                  <a:cs typeface="Arial" charset="0"/>
                </a:rPr>
                <a:t>M</a:t>
              </a:r>
            </a:p>
          </p:txBody>
        </p:sp>
        <p:sp>
          <p:nvSpPr>
            <p:cNvPr id="66605" name="Rectangle 45"/>
            <p:cNvSpPr>
              <a:spLocks noChangeArrowheads="1"/>
            </p:cNvSpPr>
            <p:nvPr/>
          </p:nvSpPr>
          <p:spPr bwMode="auto">
            <a:xfrm>
              <a:off x="4221" y="2747"/>
              <a:ext cx="18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800" i="1">
                  <a:solidFill>
                    <a:srgbClr val="FF9900"/>
                  </a:solidFill>
                  <a:latin typeface="Times New Roman" pitchFamily="18" charset="0"/>
                  <a:cs typeface="Arial" charset="0"/>
                </a:rPr>
                <a:t>M</a:t>
              </a:r>
            </a:p>
          </p:txBody>
        </p:sp>
        <p:sp>
          <p:nvSpPr>
            <p:cNvPr id="66606" name="Rectangle 46"/>
            <p:cNvSpPr>
              <a:spLocks noChangeArrowheads="1"/>
            </p:cNvSpPr>
            <p:nvPr/>
          </p:nvSpPr>
          <p:spPr bwMode="auto">
            <a:xfrm>
              <a:off x="3803" y="2747"/>
              <a:ext cx="16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800" i="1">
                  <a:solidFill>
                    <a:srgbClr val="FF9900"/>
                  </a:solidFill>
                  <a:latin typeface="Times New Roman" pitchFamily="18" charset="0"/>
                  <a:cs typeface="Arial" charset="0"/>
                </a:rPr>
                <a:t>H</a:t>
              </a:r>
            </a:p>
          </p:txBody>
        </p:sp>
        <p:sp>
          <p:nvSpPr>
            <p:cNvPr id="66607" name="Rectangle 47"/>
            <p:cNvSpPr>
              <a:spLocks noChangeArrowheads="1"/>
            </p:cNvSpPr>
            <p:nvPr/>
          </p:nvSpPr>
          <p:spPr bwMode="auto">
            <a:xfrm>
              <a:off x="4833" y="2730"/>
              <a:ext cx="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FF9900"/>
                  </a:solidFill>
                  <a:latin typeface="Times New Roman" pitchFamily="18" charset="0"/>
                  <a:cs typeface="Arial" charset="0"/>
                </a:rPr>
                <a:t>T</a:t>
              </a:r>
            </a:p>
          </p:txBody>
        </p:sp>
        <p:sp>
          <p:nvSpPr>
            <p:cNvPr id="66608" name="Rectangle 48"/>
            <p:cNvSpPr>
              <a:spLocks noChangeArrowheads="1"/>
            </p:cNvSpPr>
            <p:nvPr/>
          </p:nvSpPr>
          <p:spPr bwMode="auto">
            <a:xfrm>
              <a:off x="5135" y="2855"/>
              <a:ext cx="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FF9900"/>
                  </a:solidFill>
                  <a:latin typeface="Times New Roman" pitchFamily="18" charset="0"/>
                  <a:cs typeface="Arial" charset="0"/>
                </a:rPr>
                <a:t>i</a:t>
              </a:r>
            </a:p>
          </p:txBody>
        </p:sp>
        <p:sp>
          <p:nvSpPr>
            <p:cNvPr id="66609" name="Rectangle 49"/>
            <p:cNvSpPr>
              <a:spLocks noChangeArrowheads="1"/>
            </p:cNvSpPr>
            <p:nvPr/>
          </p:nvSpPr>
          <p:spPr bwMode="auto">
            <a:xfrm>
              <a:off x="3989" y="2828"/>
              <a:ext cx="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FF9900"/>
                  </a:solidFill>
                  <a:latin typeface="Times New Roman" pitchFamily="18" charset="0"/>
                  <a:cs typeface="Arial" charset="0"/>
                </a:rPr>
                <a:t>i</a:t>
              </a:r>
            </a:p>
          </p:txBody>
        </p:sp>
        <p:sp>
          <p:nvSpPr>
            <p:cNvPr id="66610" name="Rectangle 50"/>
            <p:cNvSpPr>
              <a:spLocks noChangeArrowheads="1"/>
            </p:cNvSpPr>
            <p:nvPr/>
          </p:nvSpPr>
          <p:spPr bwMode="auto">
            <a:xfrm>
              <a:off x="4464" y="2803"/>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800">
                  <a:solidFill>
                    <a:srgbClr val="FF9900"/>
                  </a:solidFill>
                  <a:latin typeface="Times New Roman" pitchFamily="18" charset="0"/>
                  <a:cs typeface="Arial" charset="0"/>
                </a:rPr>
                <a:t>*</a:t>
              </a:r>
            </a:p>
          </p:txBody>
        </p:sp>
        <p:sp>
          <p:nvSpPr>
            <p:cNvPr id="66611" name="Rectangle 51"/>
            <p:cNvSpPr>
              <a:spLocks noChangeArrowheads="1"/>
            </p:cNvSpPr>
            <p:nvPr/>
          </p:nvSpPr>
          <p:spPr bwMode="auto">
            <a:xfrm>
              <a:off x="5257" y="2855"/>
              <a:ext cx="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FF9900"/>
                  </a:solidFill>
                  <a:latin typeface="Times New Roman" pitchFamily="18" charset="0"/>
                  <a:cs typeface="Arial" charset="0"/>
                </a:rPr>
                <a:t>1</a:t>
              </a:r>
            </a:p>
          </p:txBody>
        </p:sp>
        <p:sp>
          <p:nvSpPr>
            <p:cNvPr id="66612" name="Rectangle 52"/>
            <p:cNvSpPr>
              <a:spLocks noChangeArrowheads="1"/>
            </p:cNvSpPr>
            <p:nvPr/>
          </p:nvSpPr>
          <p:spPr bwMode="auto">
            <a:xfrm>
              <a:off x="5185" y="2838"/>
              <a:ext cx="7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FF9900"/>
                  </a:solidFill>
                  <a:latin typeface="Symbol" pitchFamily="18" charset="2"/>
                  <a:cs typeface="Arial" charset="0"/>
                </a:rPr>
                <a:t>-</a:t>
              </a:r>
              <a:endParaRPr lang="en-US" sz="2000">
                <a:solidFill>
                  <a:srgbClr val="FF9900"/>
                </a:solidFill>
                <a:latin typeface="Tahoma" pitchFamily="34" charset="0"/>
                <a:cs typeface="Arial" charset="0"/>
              </a:endParaRPr>
            </a:p>
          </p:txBody>
        </p:sp>
        <p:sp>
          <p:nvSpPr>
            <p:cNvPr id="66613" name="Rectangle 53"/>
            <p:cNvSpPr>
              <a:spLocks noChangeArrowheads="1"/>
            </p:cNvSpPr>
            <p:nvPr/>
          </p:nvSpPr>
          <p:spPr bwMode="auto">
            <a:xfrm>
              <a:off x="4066" y="2736"/>
              <a:ext cx="12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800">
                  <a:solidFill>
                    <a:srgbClr val="FF9900"/>
                  </a:solidFill>
                  <a:latin typeface="Symbol" pitchFamily="18" charset="2"/>
                  <a:cs typeface="Arial" charset="0"/>
                </a:rPr>
                <a:t>=</a:t>
              </a:r>
            </a:p>
          </p:txBody>
        </p:sp>
        <p:sp>
          <p:nvSpPr>
            <p:cNvPr id="66614" name="Rectangle 54"/>
            <p:cNvSpPr>
              <a:spLocks noChangeArrowheads="1"/>
            </p:cNvSpPr>
            <p:nvPr/>
          </p:nvSpPr>
          <p:spPr bwMode="auto">
            <a:xfrm>
              <a:off x="5197" y="3182"/>
              <a:ext cx="15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200" i="1">
                  <a:solidFill>
                    <a:srgbClr val="FF9900"/>
                  </a:solidFill>
                  <a:latin typeface="Times New Roman" pitchFamily="18" charset="0"/>
                  <a:cs typeface="Arial" charset="0"/>
                </a:rPr>
                <a:t>A</a:t>
              </a:r>
            </a:p>
          </p:txBody>
        </p:sp>
        <p:sp>
          <p:nvSpPr>
            <p:cNvPr id="66615" name="Rectangle 55"/>
            <p:cNvSpPr>
              <a:spLocks noChangeArrowheads="1"/>
            </p:cNvSpPr>
            <p:nvPr/>
          </p:nvSpPr>
          <p:spPr bwMode="auto">
            <a:xfrm>
              <a:off x="4771" y="3182"/>
              <a:ext cx="21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200" i="1">
                  <a:solidFill>
                    <a:srgbClr val="FF9900"/>
                  </a:solidFill>
                  <a:latin typeface="Times New Roman" pitchFamily="18" charset="0"/>
                  <a:cs typeface="Arial" charset="0"/>
                </a:rPr>
                <a:t>M</a:t>
              </a:r>
            </a:p>
          </p:txBody>
        </p:sp>
        <p:sp>
          <p:nvSpPr>
            <p:cNvPr id="66616" name="Rectangle 56"/>
            <p:cNvSpPr>
              <a:spLocks noChangeArrowheads="1"/>
            </p:cNvSpPr>
            <p:nvPr/>
          </p:nvSpPr>
          <p:spPr bwMode="auto">
            <a:xfrm>
              <a:off x="4234" y="3182"/>
              <a:ext cx="21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200" i="1">
                  <a:solidFill>
                    <a:srgbClr val="FF9900"/>
                  </a:solidFill>
                  <a:latin typeface="Times New Roman" pitchFamily="18" charset="0"/>
                  <a:cs typeface="Arial" charset="0"/>
                </a:rPr>
                <a:t>M</a:t>
              </a:r>
            </a:p>
          </p:txBody>
        </p:sp>
        <p:sp>
          <p:nvSpPr>
            <p:cNvPr id="66617" name="Rectangle 57"/>
            <p:cNvSpPr>
              <a:spLocks noChangeArrowheads="1"/>
            </p:cNvSpPr>
            <p:nvPr/>
          </p:nvSpPr>
          <p:spPr bwMode="auto">
            <a:xfrm>
              <a:off x="3740" y="3182"/>
              <a:ext cx="15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200" i="1">
                  <a:solidFill>
                    <a:srgbClr val="FF9900"/>
                  </a:solidFill>
                  <a:latin typeface="Times New Roman" pitchFamily="18" charset="0"/>
                  <a:cs typeface="Arial" charset="0"/>
                </a:rPr>
                <a:t>A</a:t>
              </a:r>
              <a:endParaRPr lang="en-US" sz="2000">
                <a:solidFill>
                  <a:srgbClr val="FF9900"/>
                </a:solidFill>
                <a:latin typeface="Tahoma" pitchFamily="34" charset="0"/>
                <a:cs typeface="Arial" charset="0"/>
              </a:endParaRPr>
            </a:p>
          </p:txBody>
        </p:sp>
        <p:sp>
          <p:nvSpPr>
            <p:cNvPr id="66618" name="Rectangle 58"/>
            <p:cNvSpPr>
              <a:spLocks noChangeArrowheads="1"/>
            </p:cNvSpPr>
            <p:nvPr/>
          </p:nvSpPr>
          <p:spPr bwMode="auto">
            <a:xfrm>
              <a:off x="5350" y="3274"/>
              <a:ext cx="4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i="1">
                  <a:solidFill>
                    <a:srgbClr val="FF9900"/>
                  </a:solidFill>
                  <a:latin typeface="Times New Roman" pitchFamily="18" charset="0"/>
                  <a:cs typeface="Arial" charset="0"/>
                </a:rPr>
                <a:t>i</a:t>
              </a:r>
            </a:p>
          </p:txBody>
        </p:sp>
        <p:sp>
          <p:nvSpPr>
            <p:cNvPr id="66619" name="Rectangle 59"/>
            <p:cNvSpPr>
              <a:spLocks noChangeArrowheads="1"/>
            </p:cNvSpPr>
            <p:nvPr/>
          </p:nvSpPr>
          <p:spPr bwMode="auto">
            <a:xfrm>
              <a:off x="4484" y="3130"/>
              <a:ext cx="93"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i="1">
                  <a:solidFill>
                    <a:srgbClr val="FF9900"/>
                  </a:solidFill>
                  <a:latin typeface="Times New Roman" pitchFamily="18" charset="0"/>
                  <a:cs typeface="Arial" charset="0"/>
                </a:rPr>
                <a:t>T</a:t>
              </a:r>
              <a:endParaRPr lang="en-US" sz="2000">
                <a:solidFill>
                  <a:srgbClr val="FF9900"/>
                </a:solidFill>
                <a:latin typeface="Tahoma" pitchFamily="34" charset="0"/>
                <a:cs typeface="Arial" charset="0"/>
              </a:endParaRPr>
            </a:p>
          </p:txBody>
        </p:sp>
        <p:sp>
          <p:nvSpPr>
            <p:cNvPr id="66620" name="Rectangle 60"/>
            <p:cNvSpPr>
              <a:spLocks noChangeArrowheads="1"/>
            </p:cNvSpPr>
            <p:nvPr/>
          </p:nvSpPr>
          <p:spPr bwMode="auto">
            <a:xfrm>
              <a:off x="3892" y="3274"/>
              <a:ext cx="4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i="1">
                  <a:solidFill>
                    <a:srgbClr val="FF9900"/>
                  </a:solidFill>
                  <a:latin typeface="Times New Roman" pitchFamily="18" charset="0"/>
                  <a:cs typeface="Arial" charset="0"/>
                </a:rPr>
                <a:t>i</a:t>
              </a:r>
            </a:p>
          </p:txBody>
        </p:sp>
        <p:sp>
          <p:nvSpPr>
            <p:cNvPr id="66621" name="Rectangle 61"/>
            <p:cNvSpPr>
              <a:spLocks noChangeArrowheads="1"/>
            </p:cNvSpPr>
            <p:nvPr/>
          </p:nvSpPr>
          <p:spPr bwMode="auto">
            <a:xfrm>
              <a:off x="5036" y="3216"/>
              <a:ext cx="12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200">
                  <a:solidFill>
                    <a:srgbClr val="FF9900"/>
                  </a:solidFill>
                  <a:latin typeface="Times New Roman" pitchFamily="18" charset="0"/>
                  <a:cs typeface="Arial" charset="0"/>
                </a:rPr>
                <a:t>*</a:t>
              </a:r>
            </a:p>
          </p:txBody>
        </p:sp>
        <p:sp>
          <p:nvSpPr>
            <p:cNvPr id="66622" name="Rectangle 62"/>
            <p:cNvSpPr>
              <a:spLocks noChangeArrowheads="1"/>
            </p:cNvSpPr>
            <p:nvPr/>
          </p:nvSpPr>
          <p:spPr bwMode="auto">
            <a:xfrm>
              <a:off x="4626" y="3216"/>
              <a:ext cx="12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200">
                  <a:solidFill>
                    <a:srgbClr val="FF9900"/>
                  </a:solidFill>
                  <a:latin typeface="Times New Roman" pitchFamily="18" charset="0"/>
                  <a:cs typeface="Arial" charset="0"/>
                </a:rPr>
                <a:t>*</a:t>
              </a:r>
            </a:p>
          </p:txBody>
        </p:sp>
        <p:sp>
          <p:nvSpPr>
            <p:cNvPr id="66623" name="Rectangle 63"/>
            <p:cNvSpPr>
              <a:spLocks noChangeArrowheads="1"/>
            </p:cNvSpPr>
            <p:nvPr/>
          </p:nvSpPr>
          <p:spPr bwMode="auto">
            <a:xfrm>
              <a:off x="5522" y="3274"/>
              <a:ext cx="84"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FF9900"/>
                  </a:solidFill>
                  <a:latin typeface="Times New Roman" pitchFamily="18" charset="0"/>
                  <a:cs typeface="Arial" charset="0"/>
                </a:rPr>
                <a:t>1</a:t>
              </a:r>
            </a:p>
          </p:txBody>
        </p:sp>
        <p:sp>
          <p:nvSpPr>
            <p:cNvPr id="66624" name="Rectangle 64"/>
            <p:cNvSpPr>
              <a:spLocks noChangeArrowheads="1"/>
            </p:cNvSpPr>
            <p:nvPr/>
          </p:nvSpPr>
          <p:spPr bwMode="auto">
            <a:xfrm>
              <a:off x="5424" y="3255"/>
              <a:ext cx="9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100">
                  <a:solidFill>
                    <a:srgbClr val="FF9900"/>
                  </a:solidFill>
                  <a:latin typeface="Symbol" pitchFamily="18" charset="2"/>
                  <a:cs typeface="Arial" charset="0"/>
                </a:rPr>
                <a:t>-</a:t>
              </a:r>
              <a:endParaRPr lang="en-US" sz="2000">
                <a:solidFill>
                  <a:srgbClr val="FF9900"/>
                </a:solidFill>
                <a:latin typeface="Tahoma" pitchFamily="34" charset="0"/>
                <a:cs typeface="Arial" charset="0"/>
              </a:endParaRPr>
            </a:p>
          </p:txBody>
        </p:sp>
        <p:sp>
          <p:nvSpPr>
            <p:cNvPr id="66625" name="Rectangle 65"/>
            <p:cNvSpPr>
              <a:spLocks noChangeArrowheads="1"/>
            </p:cNvSpPr>
            <p:nvPr/>
          </p:nvSpPr>
          <p:spPr bwMode="auto">
            <a:xfrm>
              <a:off x="4018" y="3168"/>
              <a:ext cx="14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3200">
                  <a:solidFill>
                    <a:srgbClr val="FF9900"/>
                  </a:solidFill>
                  <a:latin typeface="Symbol" pitchFamily="18" charset="2"/>
                  <a:cs typeface="Arial" charset="0"/>
                </a:rPr>
                <a:t>=</a:t>
              </a:r>
            </a:p>
          </p:txBody>
        </p:sp>
      </p:grpSp>
      <p:grpSp>
        <p:nvGrpSpPr>
          <p:cNvPr id="66626" name="Group 66"/>
          <p:cNvGrpSpPr>
            <a:grpSpLocks/>
          </p:cNvGrpSpPr>
          <p:nvPr/>
        </p:nvGrpSpPr>
        <p:grpSpPr bwMode="auto">
          <a:xfrm>
            <a:off x="4267200" y="4191000"/>
            <a:ext cx="2514600" cy="1447800"/>
            <a:chOff x="1728" y="2640"/>
            <a:chExt cx="1584" cy="912"/>
          </a:xfrm>
        </p:grpSpPr>
        <p:sp>
          <p:nvSpPr>
            <p:cNvPr id="66627" name="Oval 67"/>
            <p:cNvSpPr>
              <a:spLocks noChangeArrowheads="1"/>
            </p:cNvSpPr>
            <p:nvPr/>
          </p:nvSpPr>
          <p:spPr bwMode="auto">
            <a:xfrm>
              <a:off x="1728" y="3168"/>
              <a:ext cx="336" cy="384"/>
            </a:xfrm>
            <a:prstGeom prst="ellipse">
              <a:avLst/>
            </a:pr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8" name="Oval 68"/>
            <p:cNvSpPr>
              <a:spLocks noChangeArrowheads="1"/>
            </p:cNvSpPr>
            <p:nvPr/>
          </p:nvSpPr>
          <p:spPr bwMode="auto">
            <a:xfrm>
              <a:off x="2880" y="2688"/>
              <a:ext cx="432" cy="384"/>
            </a:xfrm>
            <a:prstGeom prst="ellipse">
              <a:avLst/>
            </a:pr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29" name="Line 69"/>
            <p:cNvSpPr>
              <a:spLocks noChangeShapeType="1"/>
            </p:cNvSpPr>
            <p:nvPr/>
          </p:nvSpPr>
          <p:spPr bwMode="auto">
            <a:xfrm flipV="1">
              <a:off x="2016" y="2976"/>
              <a:ext cx="912" cy="24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630" name="Oval 70"/>
            <p:cNvSpPr>
              <a:spLocks noChangeArrowheads="1"/>
            </p:cNvSpPr>
            <p:nvPr/>
          </p:nvSpPr>
          <p:spPr bwMode="auto">
            <a:xfrm>
              <a:off x="1872" y="2640"/>
              <a:ext cx="384" cy="432"/>
            </a:xfrm>
            <a:prstGeom prst="ellipse">
              <a:avLst/>
            </a:pr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31" name="Oval 71"/>
            <p:cNvSpPr>
              <a:spLocks noChangeArrowheads="1"/>
            </p:cNvSpPr>
            <p:nvPr/>
          </p:nvSpPr>
          <p:spPr bwMode="auto">
            <a:xfrm>
              <a:off x="2832" y="3168"/>
              <a:ext cx="480" cy="384"/>
            </a:xfrm>
            <a:prstGeom prst="ellipse">
              <a:avLst/>
            </a:pr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632" name="Line 72"/>
            <p:cNvSpPr>
              <a:spLocks noChangeShapeType="1"/>
            </p:cNvSpPr>
            <p:nvPr/>
          </p:nvSpPr>
          <p:spPr bwMode="auto">
            <a:xfrm>
              <a:off x="2208" y="2976"/>
              <a:ext cx="672" cy="24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6633" name="Group 73"/>
          <p:cNvGrpSpPr>
            <a:grpSpLocks/>
          </p:cNvGrpSpPr>
          <p:nvPr/>
        </p:nvGrpSpPr>
        <p:grpSpPr bwMode="auto">
          <a:xfrm>
            <a:off x="6964364" y="1905000"/>
            <a:ext cx="2287588" cy="1804988"/>
            <a:chOff x="3427" y="1200"/>
            <a:chExt cx="1441" cy="1137"/>
          </a:xfrm>
        </p:grpSpPr>
        <p:sp>
          <p:nvSpPr>
            <p:cNvPr id="66634" name="Rectangle 74"/>
            <p:cNvSpPr>
              <a:spLocks noChangeArrowheads="1"/>
            </p:cNvSpPr>
            <p:nvPr/>
          </p:nvSpPr>
          <p:spPr bwMode="auto">
            <a:xfrm>
              <a:off x="4815" y="2069"/>
              <a:ext cx="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700">
                  <a:solidFill>
                    <a:srgbClr val="000000"/>
                  </a:solidFill>
                  <a:latin typeface="Symbol" pitchFamily="18" charset="2"/>
                  <a:cs typeface="Arial" charset="0"/>
                </a:rPr>
                <a:t>ú</a:t>
              </a:r>
              <a:endParaRPr lang="en-US">
                <a:solidFill>
                  <a:schemeClr val="hlink"/>
                </a:solidFill>
                <a:latin typeface="Tahoma" pitchFamily="34" charset="0"/>
                <a:cs typeface="Arial" charset="0"/>
              </a:endParaRPr>
            </a:p>
          </p:txBody>
        </p:sp>
        <p:sp>
          <p:nvSpPr>
            <p:cNvPr id="66635" name="Rectangle 75"/>
            <p:cNvSpPr>
              <a:spLocks noChangeArrowheads="1"/>
            </p:cNvSpPr>
            <p:nvPr/>
          </p:nvSpPr>
          <p:spPr bwMode="auto">
            <a:xfrm>
              <a:off x="4815" y="1937"/>
              <a:ext cx="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700">
                  <a:solidFill>
                    <a:srgbClr val="000000"/>
                  </a:solidFill>
                  <a:latin typeface="Symbol" pitchFamily="18" charset="2"/>
                  <a:cs typeface="Arial" charset="0"/>
                </a:rPr>
                <a:t>ú</a:t>
              </a:r>
              <a:endParaRPr lang="en-US">
                <a:solidFill>
                  <a:schemeClr val="hlink"/>
                </a:solidFill>
                <a:latin typeface="Tahoma" pitchFamily="34" charset="0"/>
                <a:cs typeface="Arial" charset="0"/>
              </a:endParaRPr>
            </a:p>
          </p:txBody>
        </p:sp>
        <p:sp>
          <p:nvSpPr>
            <p:cNvPr id="66636" name="Rectangle 76"/>
            <p:cNvSpPr>
              <a:spLocks noChangeArrowheads="1"/>
            </p:cNvSpPr>
            <p:nvPr/>
          </p:nvSpPr>
          <p:spPr bwMode="auto">
            <a:xfrm>
              <a:off x="4815" y="1806"/>
              <a:ext cx="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700">
                  <a:solidFill>
                    <a:srgbClr val="000000"/>
                  </a:solidFill>
                  <a:latin typeface="Symbol" pitchFamily="18" charset="2"/>
                  <a:cs typeface="Arial" charset="0"/>
                </a:rPr>
                <a:t>ú</a:t>
              </a:r>
              <a:endParaRPr lang="en-US">
                <a:solidFill>
                  <a:schemeClr val="hlink"/>
                </a:solidFill>
                <a:latin typeface="Tahoma" pitchFamily="34" charset="0"/>
                <a:cs typeface="Arial" charset="0"/>
              </a:endParaRPr>
            </a:p>
          </p:txBody>
        </p:sp>
        <p:sp>
          <p:nvSpPr>
            <p:cNvPr id="66637" name="Rectangle 77"/>
            <p:cNvSpPr>
              <a:spLocks noChangeArrowheads="1"/>
            </p:cNvSpPr>
            <p:nvPr/>
          </p:nvSpPr>
          <p:spPr bwMode="auto">
            <a:xfrm>
              <a:off x="4815" y="1674"/>
              <a:ext cx="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700">
                  <a:solidFill>
                    <a:srgbClr val="000000"/>
                  </a:solidFill>
                  <a:latin typeface="Symbol" pitchFamily="18" charset="2"/>
                  <a:cs typeface="Arial" charset="0"/>
                </a:rPr>
                <a:t>ú</a:t>
              </a:r>
              <a:endParaRPr lang="en-US">
                <a:solidFill>
                  <a:schemeClr val="hlink"/>
                </a:solidFill>
                <a:latin typeface="Tahoma" pitchFamily="34" charset="0"/>
                <a:cs typeface="Arial" charset="0"/>
              </a:endParaRPr>
            </a:p>
          </p:txBody>
        </p:sp>
        <p:sp>
          <p:nvSpPr>
            <p:cNvPr id="66638" name="Rectangle 78"/>
            <p:cNvSpPr>
              <a:spLocks noChangeArrowheads="1"/>
            </p:cNvSpPr>
            <p:nvPr/>
          </p:nvSpPr>
          <p:spPr bwMode="auto">
            <a:xfrm>
              <a:off x="4815" y="1543"/>
              <a:ext cx="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700">
                  <a:solidFill>
                    <a:srgbClr val="000000"/>
                  </a:solidFill>
                  <a:latin typeface="Symbol" pitchFamily="18" charset="2"/>
                  <a:cs typeface="Arial" charset="0"/>
                </a:rPr>
                <a:t>ú</a:t>
              </a:r>
              <a:endParaRPr lang="en-US">
                <a:solidFill>
                  <a:schemeClr val="hlink"/>
                </a:solidFill>
                <a:latin typeface="Tahoma" pitchFamily="34" charset="0"/>
                <a:cs typeface="Arial" charset="0"/>
              </a:endParaRPr>
            </a:p>
          </p:txBody>
        </p:sp>
        <p:sp>
          <p:nvSpPr>
            <p:cNvPr id="66639" name="Rectangle 79"/>
            <p:cNvSpPr>
              <a:spLocks noChangeArrowheads="1"/>
            </p:cNvSpPr>
            <p:nvPr/>
          </p:nvSpPr>
          <p:spPr bwMode="auto">
            <a:xfrm>
              <a:off x="4815" y="2172"/>
              <a:ext cx="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700">
                  <a:solidFill>
                    <a:srgbClr val="000000"/>
                  </a:solidFill>
                  <a:latin typeface="Symbol" pitchFamily="18" charset="2"/>
                  <a:cs typeface="Arial" charset="0"/>
                </a:rPr>
                <a:t>û</a:t>
              </a:r>
              <a:endParaRPr lang="en-US">
                <a:solidFill>
                  <a:schemeClr val="hlink"/>
                </a:solidFill>
                <a:latin typeface="Tahoma" pitchFamily="34" charset="0"/>
                <a:cs typeface="Arial" charset="0"/>
              </a:endParaRPr>
            </a:p>
          </p:txBody>
        </p:sp>
        <p:sp>
          <p:nvSpPr>
            <p:cNvPr id="66640" name="Rectangle 80"/>
            <p:cNvSpPr>
              <a:spLocks noChangeArrowheads="1"/>
            </p:cNvSpPr>
            <p:nvPr/>
          </p:nvSpPr>
          <p:spPr bwMode="auto">
            <a:xfrm>
              <a:off x="4815" y="1412"/>
              <a:ext cx="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700">
                  <a:solidFill>
                    <a:srgbClr val="000000"/>
                  </a:solidFill>
                  <a:latin typeface="Symbol" pitchFamily="18" charset="2"/>
                  <a:cs typeface="Arial" charset="0"/>
                </a:rPr>
                <a:t>ù</a:t>
              </a:r>
              <a:endParaRPr lang="en-US">
                <a:solidFill>
                  <a:schemeClr val="hlink"/>
                </a:solidFill>
                <a:latin typeface="Tahoma" pitchFamily="34" charset="0"/>
                <a:cs typeface="Arial" charset="0"/>
              </a:endParaRPr>
            </a:p>
          </p:txBody>
        </p:sp>
        <p:sp>
          <p:nvSpPr>
            <p:cNvPr id="66641" name="Rectangle 81"/>
            <p:cNvSpPr>
              <a:spLocks noChangeArrowheads="1"/>
            </p:cNvSpPr>
            <p:nvPr/>
          </p:nvSpPr>
          <p:spPr bwMode="auto">
            <a:xfrm>
              <a:off x="4014" y="2069"/>
              <a:ext cx="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700">
                  <a:solidFill>
                    <a:srgbClr val="000000"/>
                  </a:solidFill>
                  <a:latin typeface="Symbol" pitchFamily="18" charset="2"/>
                  <a:cs typeface="Arial" charset="0"/>
                </a:rPr>
                <a:t>ê</a:t>
              </a:r>
              <a:endParaRPr lang="en-US">
                <a:solidFill>
                  <a:schemeClr val="hlink"/>
                </a:solidFill>
                <a:latin typeface="Tahoma" pitchFamily="34" charset="0"/>
                <a:cs typeface="Arial" charset="0"/>
              </a:endParaRPr>
            </a:p>
          </p:txBody>
        </p:sp>
        <p:sp>
          <p:nvSpPr>
            <p:cNvPr id="66642" name="Rectangle 82"/>
            <p:cNvSpPr>
              <a:spLocks noChangeArrowheads="1"/>
            </p:cNvSpPr>
            <p:nvPr/>
          </p:nvSpPr>
          <p:spPr bwMode="auto">
            <a:xfrm>
              <a:off x="4014" y="1937"/>
              <a:ext cx="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700">
                  <a:solidFill>
                    <a:srgbClr val="000000"/>
                  </a:solidFill>
                  <a:latin typeface="Symbol" pitchFamily="18" charset="2"/>
                  <a:cs typeface="Arial" charset="0"/>
                </a:rPr>
                <a:t>ê</a:t>
              </a:r>
              <a:endParaRPr lang="en-US">
                <a:solidFill>
                  <a:schemeClr val="hlink"/>
                </a:solidFill>
                <a:latin typeface="Tahoma" pitchFamily="34" charset="0"/>
                <a:cs typeface="Arial" charset="0"/>
              </a:endParaRPr>
            </a:p>
          </p:txBody>
        </p:sp>
        <p:sp>
          <p:nvSpPr>
            <p:cNvPr id="66643" name="Rectangle 83"/>
            <p:cNvSpPr>
              <a:spLocks noChangeArrowheads="1"/>
            </p:cNvSpPr>
            <p:nvPr/>
          </p:nvSpPr>
          <p:spPr bwMode="auto">
            <a:xfrm>
              <a:off x="4014" y="1806"/>
              <a:ext cx="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700">
                  <a:solidFill>
                    <a:srgbClr val="000000"/>
                  </a:solidFill>
                  <a:latin typeface="Symbol" pitchFamily="18" charset="2"/>
                  <a:cs typeface="Arial" charset="0"/>
                </a:rPr>
                <a:t>ê</a:t>
              </a:r>
              <a:endParaRPr lang="en-US">
                <a:solidFill>
                  <a:schemeClr val="hlink"/>
                </a:solidFill>
                <a:latin typeface="Tahoma" pitchFamily="34" charset="0"/>
                <a:cs typeface="Arial" charset="0"/>
              </a:endParaRPr>
            </a:p>
          </p:txBody>
        </p:sp>
        <p:sp>
          <p:nvSpPr>
            <p:cNvPr id="66644" name="Rectangle 84"/>
            <p:cNvSpPr>
              <a:spLocks noChangeArrowheads="1"/>
            </p:cNvSpPr>
            <p:nvPr/>
          </p:nvSpPr>
          <p:spPr bwMode="auto">
            <a:xfrm>
              <a:off x="4014" y="1674"/>
              <a:ext cx="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700">
                  <a:solidFill>
                    <a:srgbClr val="000000"/>
                  </a:solidFill>
                  <a:latin typeface="Symbol" pitchFamily="18" charset="2"/>
                  <a:cs typeface="Arial" charset="0"/>
                </a:rPr>
                <a:t>ê</a:t>
              </a:r>
              <a:endParaRPr lang="en-US">
                <a:solidFill>
                  <a:schemeClr val="hlink"/>
                </a:solidFill>
                <a:latin typeface="Tahoma" pitchFamily="34" charset="0"/>
                <a:cs typeface="Arial" charset="0"/>
              </a:endParaRPr>
            </a:p>
          </p:txBody>
        </p:sp>
        <p:sp>
          <p:nvSpPr>
            <p:cNvPr id="66645" name="Rectangle 85"/>
            <p:cNvSpPr>
              <a:spLocks noChangeArrowheads="1"/>
            </p:cNvSpPr>
            <p:nvPr/>
          </p:nvSpPr>
          <p:spPr bwMode="auto">
            <a:xfrm>
              <a:off x="4014" y="1543"/>
              <a:ext cx="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700">
                  <a:solidFill>
                    <a:srgbClr val="000000"/>
                  </a:solidFill>
                  <a:latin typeface="Symbol" pitchFamily="18" charset="2"/>
                  <a:cs typeface="Arial" charset="0"/>
                </a:rPr>
                <a:t>ê</a:t>
              </a:r>
              <a:endParaRPr lang="en-US">
                <a:solidFill>
                  <a:schemeClr val="hlink"/>
                </a:solidFill>
                <a:latin typeface="Tahoma" pitchFamily="34" charset="0"/>
                <a:cs typeface="Arial" charset="0"/>
              </a:endParaRPr>
            </a:p>
          </p:txBody>
        </p:sp>
        <p:sp>
          <p:nvSpPr>
            <p:cNvPr id="66646" name="Rectangle 86"/>
            <p:cNvSpPr>
              <a:spLocks noChangeArrowheads="1"/>
            </p:cNvSpPr>
            <p:nvPr/>
          </p:nvSpPr>
          <p:spPr bwMode="auto">
            <a:xfrm>
              <a:off x="4014" y="2172"/>
              <a:ext cx="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700">
                  <a:solidFill>
                    <a:srgbClr val="000000"/>
                  </a:solidFill>
                  <a:latin typeface="Symbol" pitchFamily="18" charset="2"/>
                  <a:cs typeface="Arial" charset="0"/>
                </a:rPr>
                <a:t>ë</a:t>
              </a:r>
              <a:endParaRPr lang="en-US">
                <a:solidFill>
                  <a:schemeClr val="hlink"/>
                </a:solidFill>
                <a:latin typeface="Tahoma" pitchFamily="34" charset="0"/>
                <a:cs typeface="Arial" charset="0"/>
              </a:endParaRPr>
            </a:p>
          </p:txBody>
        </p:sp>
        <p:sp>
          <p:nvSpPr>
            <p:cNvPr id="66647" name="Rectangle 87"/>
            <p:cNvSpPr>
              <a:spLocks noChangeArrowheads="1"/>
            </p:cNvSpPr>
            <p:nvPr/>
          </p:nvSpPr>
          <p:spPr bwMode="auto">
            <a:xfrm>
              <a:off x="4014" y="1412"/>
              <a:ext cx="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1700">
                  <a:solidFill>
                    <a:srgbClr val="000000"/>
                  </a:solidFill>
                  <a:latin typeface="Symbol" pitchFamily="18" charset="2"/>
                  <a:cs typeface="Arial" charset="0"/>
                </a:rPr>
                <a:t>é</a:t>
              </a:r>
              <a:endParaRPr lang="en-US">
                <a:solidFill>
                  <a:schemeClr val="hlink"/>
                </a:solidFill>
                <a:latin typeface="Tahoma" pitchFamily="34" charset="0"/>
                <a:cs typeface="Arial" charset="0"/>
              </a:endParaRPr>
            </a:p>
          </p:txBody>
        </p:sp>
        <p:sp>
          <p:nvSpPr>
            <p:cNvPr id="66648" name="Rectangle 88"/>
            <p:cNvSpPr>
              <a:spLocks noChangeArrowheads="1"/>
            </p:cNvSpPr>
            <p:nvPr/>
          </p:nvSpPr>
          <p:spPr bwMode="auto">
            <a:xfrm>
              <a:off x="3688" y="1699"/>
              <a:ext cx="1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2600">
                  <a:solidFill>
                    <a:srgbClr val="000000"/>
                  </a:solidFill>
                  <a:latin typeface="Symbol" pitchFamily="18" charset="2"/>
                  <a:cs typeface="Arial" charset="0"/>
                </a:rPr>
                <a:t>=</a:t>
              </a:r>
              <a:endParaRPr lang="en-US">
                <a:solidFill>
                  <a:schemeClr val="hlink"/>
                </a:solidFill>
                <a:latin typeface="Tahoma" pitchFamily="34" charset="0"/>
                <a:cs typeface="Arial" charset="0"/>
              </a:endParaRPr>
            </a:p>
          </p:txBody>
        </p:sp>
        <p:sp>
          <p:nvSpPr>
            <p:cNvPr id="66649" name="Rectangle 89"/>
            <p:cNvSpPr>
              <a:spLocks noChangeArrowheads="1"/>
            </p:cNvSpPr>
            <p:nvPr/>
          </p:nvSpPr>
          <p:spPr bwMode="auto">
            <a:xfrm>
              <a:off x="4708" y="2032"/>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2600">
                  <a:solidFill>
                    <a:srgbClr val="000000"/>
                  </a:solidFill>
                  <a:latin typeface="Times New Roman" pitchFamily="18" charset="0"/>
                  <a:cs typeface="Arial" charset="0"/>
                </a:rPr>
                <a:t>0</a:t>
              </a:r>
              <a:endParaRPr lang="en-US">
                <a:solidFill>
                  <a:schemeClr val="hlink"/>
                </a:solidFill>
                <a:latin typeface="Tahoma" pitchFamily="34" charset="0"/>
                <a:cs typeface="Arial" charset="0"/>
              </a:endParaRPr>
            </a:p>
          </p:txBody>
        </p:sp>
        <p:sp>
          <p:nvSpPr>
            <p:cNvPr id="66650" name="Rectangle 90"/>
            <p:cNvSpPr>
              <a:spLocks noChangeArrowheads="1"/>
            </p:cNvSpPr>
            <p:nvPr/>
          </p:nvSpPr>
          <p:spPr bwMode="auto">
            <a:xfrm>
              <a:off x="4408" y="2032"/>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2600">
                  <a:solidFill>
                    <a:srgbClr val="000000"/>
                  </a:solidFill>
                  <a:latin typeface="Times New Roman" pitchFamily="18" charset="0"/>
                  <a:cs typeface="Arial" charset="0"/>
                </a:rPr>
                <a:t>1</a:t>
              </a:r>
              <a:endParaRPr lang="en-US">
                <a:solidFill>
                  <a:schemeClr val="hlink"/>
                </a:solidFill>
                <a:latin typeface="Tahoma" pitchFamily="34" charset="0"/>
                <a:cs typeface="Arial" charset="0"/>
              </a:endParaRPr>
            </a:p>
          </p:txBody>
        </p:sp>
        <p:sp>
          <p:nvSpPr>
            <p:cNvPr id="66651" name="Rectangle 91"/>
            <p:cNvSpPr>
              <a:spLocks noChangeArrowheads="1"/>
            </p:cNvSpPr>
            <p:nvPr/>
          </p:nvSpPr>
          <p:spPr bwMode="auto">
            <a:xfrm>
              <a:off x="4110" y="2032"/>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2600">
                  <a:solidFill>
                    <a:srgbClr val="000000"/>
                  </a:solidFill>
                  <a:latin typeface="Times New Roman" pitchFamily="18" charset="0"/>
                  <a:cs typeface="Arial" charset="0"/>
                </a:rPr>
                <a:t>1</a:t>
              </a:r>
              <a:endParaRPr lang="en-US">
                <a:solidFill>
                  <a:schemeClr val="hlink"/>
                </a:solidFill>
                <a:latin typeface="Tahoma" pitchFamily="34" charset="0"/>
                <a:cs typeface="Arial" charset="0"/>
              </a:endParaRPr>
            </a:p>
          </p:txBody>
        </p:sp>
        <p:sp>
          <p:nvSpPr>
            <p:cNvPr id="66652" name="Rectangle 92"/>
            <p:cNvSpPr>
              <a:spLocks noChangeArrowheads="1"/>
            </p:cNvSpPr>
            <p:nvPr/>
          </p:nvSpPr>
          <p:spPr bwMode="auto">
            <a:xfrm>
              <a:off x="4707" y="1723"/>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2600">
                  <a:solidFill>
                    <a:srgbClr val="000000"/>
                  </a:solidFill>
                  <a:latin typeface="Times New Roman" pitchFamily="18" charset="0"/>
                  <a:cs typeface="Arial" charset="0"/>
                </a:rPr>
                <a:t>1</a:t>
              </a:r>
              <a:endParaRPr lang="en-US">
                <a:solidFill>
                  <a:schemeClr val="hlink"/>
                </a:solidFill>
                <a:latin typeface="Tahoma" pitchFamily="34" charset="0"/>
                <a:cs typeface="Arial" charset="0"/>
              </a:endParaRPr>
            </a:p>
          </p:txBody>
        </p:sp>
        <p:sp>
          <p:nvSpPr>
            <p:cNvPr id="66653" name="Rectangle 93"/>
            <p:cNvSpPr>
              <a:spLocks noChangeArrowheads="1"/>
            </p:cNvSpPr>
            <p:nvPr/>
          </p:nvSpPr>
          <p:spPr bwMode="auto">
            <a:xfrm>
              <a:off x="4410" y="1723"/>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2600">
                  <a:solidFill>
                    <a:srgbClr val="000000"/>
                  </a:solidFill>
                  <a:latin typeface="Times New Roman" pitchFamily="18" charset="0"/>
                  <a:cs typeface="Arial" charset="0"/>
                </a:rPr>
                <a:t>0</a:t>
              </a:r>
              <a:endParaRPr lang="en-US">
                <a:solidFill>
                  <a:schemeClr val="hlink"/>
                </a:solidFill>
                <a:latin typeface="Tahoma" pitchFamily="34" charset="0"/>
                <a:cs typeface="Arial" charset="0"/>
              </a:endParaRPr>
            </a:p>
          </p:txBody>
        </p:sp>
        <p:sp>
          <p:nvSpPr>
            <p:cNvPr id="66654" name="Rectangle 94"/>
            <p:cNvSpPr>
              <a:spLocks noChangeArrowheads="1"/>
            </p:cNvSpPr>
            <p:nvPr/>
          </p:nvSpPr>
          <p:spPr bwMode="auto">
            <a:xfrm>
              <a:off x="4111" y="1723"/>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2600">
                  <a:solidFill>
                    <a:srgbClr val="000000"/>
                  </a:solidFill>
                  <a:latin typeface="Times New Roman" pitchFamily="18" charset="0"/>
                  <a:cs typeface="Arial" charset="0"/>
                </a:rPr>
                <a:t>0</a:t>
              </a:r>
              <a:endParaRPr lang="en-US">
                <a:solidFill>
                  <a:schemeClr val="hlink"/>
                </a:solidFill>
                <a:latin typeface="Tahoma" pitchFamily="34" charset="0"/>
                <a:cs typeface="Arial" charset="0"/>
              </a:endParaRPr>
            </a:p>
          </p:txBody>
        </p:sp>
        <p:sp>
          <p:nvSpPr>
            <p:cNvPr id="66655" name="Rectangle 95"/>
            <p:cNvSpPr>
              <a:spLocks noChangeArrowheads="1"/>
            </p:cNvSpPr>
            <p:nvPr/>
          </p:nvSpPr>
          <p:spPr bwMode="auto">
            <a:xfrm>
              <a:off x="4707" y="141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2600">
                  <a:solidFill>
                    <a:srgbClr val="000000"/>
                  </a:solidFill>
                  <a:latin typeface="Times New Roman" pitchFamily="18" charset="0"/>
                  <a:cs typeface="Arial" charset="0"/>
                </a:rPr>
                <a:t>1</a:t>
              </a:r>
              <a:endParaRPr lang="en-US">
                <a:solidFill>
                  <a:schemeClr val="hlink"/>
                </a:solidFill>
                <a:latin typeface="Tahoma" pitchFamily="34" charset="0"/>
                <a:cs typeface="Arial" charset="0"/>
              </a:endParaRPr>
            </a:p>
          </p:txBody>
        </p:sp>
        <p:sp>
          <p:nvSpPr>
            <p:cNvPr id="66656" name="Rectangle 96"/>
            <p:cNvSpPr>
              <a:spLocks noChangeArrowheads="1"/>
            </p:cNvSpPr>
            <p:nvPr/>
          </p:nvSpPr>
          <p:spPr bwMode="auto">
            <a:xfrm>
              <a:off x="4408" y="141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2600">
                  <a:solidFill>
                    <a:srgbClr val="000000"/>
                  </a:solidFill>
                  <a:latin typeface="Times New Roman" pitchFamily="18" charset="0"/>
                  <a:cs typeface="Arial" charset="0"/>
                </a:rPr>
                <a:t>1</a:t>
              </a:r>
              <a:endParaRPr lang="en-US">
                <a:solidFill>
                  <a:schemeClr val="hlink"/>
                </a:solidFill>
                <a:latin typeface="Tahoma" pitchFamily="34" charset="0"/>
                <a:cs typeface="Arial" charset="0"/>
              </a:endParaRPr>
            </a:p>
          </p:txBody>
        </p:sp>
        <p:sp>
          <p:nvSpPr>
            <p:cNvPr id="66657" name="Rectangle 97"/>
            <p:cNvSpPr>
              <a:spLocks noChangeArrowheads="1"/>
            </p:cNvSpPr>
            <p:nvPr/>
          </p:nvSpPr>
          <p:spPr bwMode="auto">
            <a:xfrm>
              <a:off x="4110" y="1415"/>
              <a:ext cx="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2600">
                  <a:solidFill>
                    <a:srgbClr val="000000"/>
                  </a:solidFill>
                  <a:latin typeface="Times New Roman" pitchFamily="18" charset="0"/>
                  <a:cs typeface="Arial" charset="0"/>
                </a:rPr>
                <a:t>1</a:t>
              </a:r>
              <a:endParaRPr lang="en-US">
                <a:solidFill>
                  <a:schemeClr val="hlink"/>
                </a:solidFill>
                <a:latin typeface="Tahoma" pitchFamily="34" charset="0"/>
                <a:cs typeface="Arial" charset="0"/>
              </a:endParaRPr>
            </a:p>
          </p:txBody>
        </p:sp>
        <p:sp>
          <p:nvSpPr>
            <p:cNvPr id="66658" name="Rectangle 98"/>
            <p:cNvSpPr>
              <a:spLocks noChangeArrowheads="1"/>
            </p:cNvSpPr>
            <p:nvPr/>
          </p:nvSpPr>
          <p:spPr bwMode="auto">
            <a:xfrm>
              <a:off x="3427" y="1723"/>
              <a:ext cx="17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2600" i="1">
                  <a:solidFill>
                    <a:srgbClr val="000000"/>
                  </a:solidFill>
                  <a:latin typeface="Times New Roman" pitchFamily="18" charset="0"/>
                  <a:cs typeface="Arial" charset="0"/>
                </a:rPr>
                <a:t>M</a:t>
              </a:r>
              <a:endParaRPr lang="en-US">
                <a:solidFill>
                  <a:schemeClr val="hlink"/>
                </a:solidFill>
                <a:latin typeface="Tahoma" pitchFamily="34" charset="0"/>
                <a:cs typeface="Arial" charset="0"/>
              </a:endParaRPr>
            </a:p>
          </p:txBody>
        </p:sp>
        <p:sp>
          <p:nvSpPr>
            <p:cNvPr id="66659" name="Text Box 99"/>
            <p:cNvSpPr txBox="1">
              <a:spLocks noChangeArrowheads="1"/>
            </p:cNvSpPr>
            <p:nvPr/>
          </p:nvSpPr>
          <p:spPr bwMode="auto">
            <a:xfrm>
              <a:off x="4032" y="120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solidFill>
                    <a:schemeClr val="hlink"/>
                  </a:solidFill>
                  <a:latin typeface="Tahoma" pitchFamily="34" charset="0"/>
                  <a:cs typeface="Arial" charset="0"/>
                </a:rPr>
                <a:t>X</a:t>
              </a:r>
            </a:p>
          </p:txBody>
        </p:sp>
        <p:sp>
          <p:nvSpPr>
            <p:cNvPr id="66660" name="Text Box 100"/>
            <p:cNvSpPr txBox="1">
              <a:spLocks noChangeArrowheads="1"/>
            </p:cNvSpPr>
            <p:nvPr/>
          </p:nvSpPr>
          <p:spPr bwMode="auto">
            <a:xfrm>
              <a:off x="4320" y="120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solidFill>
                    <a:schemeClr val="hlink"/>
                  </a:solidFill>
                  <a:latin typeface="Tahoma" pitchFamily="34" charset="0"/>
                  <a:cs typeface="Arial" charset="0"/>
                </a:rPr>
                <a:t>Y</a:t>
              </a:r>
            </a:p>
          </p:txBody>
        </p:sp>
        <p:sp>
          <p:nvSpPr>
            <p:cNvPr id="66661" name="Text Box 101"/>
            <p:cNvSpPr txBox="1">
              <a:spLocks noChangeArrowheads="1"/>
            </p:cNvSpPr>
            <p:nvPr/>
          </p:nvSpPr>
          <p:spPr bwMode="auto">
            <a:xfrm>
              <a:off x="4608" y="120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solidFill>
                    <a:schemeClr val="hlink"/>
                  </a:solidFill>
                  <a:latin typeface="Tahoma" pitchFamily="34" charset="0"/>
                  <a:cs typeface="Arial" charset="0"/>
                </a:rPr>
                <a:t>Z</a:t>
              </a:r>
            </a:p>
          </p:txBody>
        </p:sp>
        <p:sp>
          <p:nvSpPr>
            <p:cNvPr id="66662" name="Text Box 102"/>
            <p:cNvSpPr txBox="1">
              <a:spLocks noChangeArrowheads="1"/>
            </p:cNvSpPr>
            <p:nvPr/>
          </p:nvSpPr>
          <p:spPr bwMode="auto">
            <a:xfrm>
              <a:off x="3840" y="144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solidFill>
                    <a:schemeClr val="hlink"/>
                  </a:solidFill>
                  <a:latin typeface="Tahoma" pitchFamily="34" charset="0"/>
                  <a:cs typeface="Arial" charset="0"/>
                </a:rPr>
                <a:t>X</a:t>
              </a:r>
            </a:p>
          </p:txBody>
        </p:sp>
        <p:sp>
          <p:nvSpPr>
            <p:cNvPr id="66663" name="Text Box 103"/>
            <p:cNvSpPr txBox="1">
              <a:spLocks noChangeArrowheads="1"/>
            </p:cNvSpPr>
            <p:nvPr/>
          </p:nvSpPr>
          <p:spPr bwMode="auto">
            <a:xfrm>
              <a:off x="3840" y="172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solidFill>
                    <a:schemeClr val="hlink"/>
                  </a:solidFill>
                  <a:latin typeface="Tahoma" pitchFamily="34" charset="0"/>
                  <a:cs typeface="Arial" charset="0"/>
                </a:rPr>
                <a:t>Y</a:t>
              </a:r>
            </a:p>
          </p:txBody>
        </p:sp>
        <p:sp>
          <p:nvSpPr>
            <p:cNvPr id="66664" name="Text Box 104"/>
            <p:cNvSpPr txBox="1">
              <a:spLocks noChangeArrowheads="1"/>
            </p:cNvSpPr>
            <p:nvPr/>
          </p:nvSpPr>
          <p:spPr bwMode="auto">
            <a:xfrm>
              <a:off x="3840" y="2064"/>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solidFill>
                    <a:schemeClr val="hlink"/>
                  </a:solidFill>
                  <a:latin typeface="Tahoma" pitchFamily="34" charset="0"/>
                  <a:cs typeface="Arial" charset="0"/>
                </a:rPr>
                <a:t>Z</a:t>
              </a:r>
            </a:p>
          </p:txBody>
        </p:sp>
      </p:grpSp>
    </p:spTree>
    <p:extLst>
      <p:ext uri="{BB962C8B-B14F-4D97-AF65-F5344CB8AC3E}">
        <p14:creationId xmlns:p14="http://schemas.microsoft.com/office/powerpoint/2010/main" val="13723534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6626"/>
                                        </p:tgtEl>
                                        <p:attrNameLst>
                                          <p:attrName>style.visibility</p:attrName>
                                        </p:attrNameLst>
                                      </p:cBhvr>
                                      <p:to>
                                        <p:strVal val="visible"/>
                                      </p:to>
                                    </p:set>
                                    <p:anim calcmode="lin" valueType="num">
                                      <p:cBhvr additive="base">
                                        <p:cTn id="7" dur="500" fill="hold"/>
                                        <p:tgtEl>
                                          <p:spTgt spid="66626"/>
                                        </p:tgtEl>
                                        <p:attrNameLst>
                                          <p:attrName>ppt_x</p:attrName>
                                        </p:attrNameLst>
                                      </p:cBhvr>
                                      <p:tavLst>
                                        <p:tav tm="0">
                                          <p:val>
                                            <p:strVal val="#ppt_x"/>
                                          </p:val>
                                        </p:tav>
                                        <p:tav tm="100000">
                                          <p:val>
                                            <p:strVal val="#ppt_x"/>
                                          </p:val>
                                        </p:tav>
                                      </p:tavLst>
                                    </p:anim>
                                    <p:anim calcmode="lin" valueType="num">
                                      <p:cBhvr additive="base">
                                        <p:cTn id="8" dur="500" fill="hold"/>
                                        <p:tgtEl>
                                          <p:spTgt spid="6662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6600"/>
                                        </p:tgtEl>
                                        <p:attrNameLst>
                                          <p:attrName>style.visibility</p:attrName>
                                        </p:attrNameLst>
                                      </p:cBhvr>
                                      <p:to>
                                        <p:strVal val="visible"/>
                                      </p:to>
                                    </p:set>
                                    <p:anim calcmode="lin" valueType="num">
                                      <p:cBhvr additive="base">
                                        <p:cTn id="13" dur="500" fill="hold"/>
                                        <p:tgtEl>
                                          <p:spTgt spid="66600"/>
                                        </p:tgtEl>
                                        <p:attrNameLst>
                                          <p:attrName>ppt_x</p:attrName>
                                        </p:attrNameLst>
                                      </p:cBhvr>
                                      <p:tavLst>
                                        <p:tav tm="0">
                                          <p:val>
                                            <p:strVal val="#ppt_x"/>
                                          </p:val>
                                        </p:tav>
                                        <p:tav tm="100000">
                                          <p:val>
                                            <p:strVal val="#ppt_x"/>
                                          </p:val>
                                        </p:tav>
                                      </p:tavLst>
                                    </p:anim>
                                    <p:anim calcmode="lin" valueType="num">
                                      <p:cBhvr additive="base">
                                        <p:cTn id="14" dur="500" fill="hold"/>
                                        <p:tgtEl>
                                          <p:spTgt spid="666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5"/>
          <p:cNvSpPr>
            <a:spLocks noGrp="1"/>
          </p:cNvSpPr>
          <p:nvPr>
            <p:ph type="sldNum" sz="quarter" idx="12"/>
          </p:nvPr>
        </p:nvSpPr>
        <p:spPr/>
        <p:txBody>
          <a:bodyPr/>
          <a:lstStyle/>
          <a:p>
            <a:fld id="{04B21796-9142-4E3F-8699-13E511E400FD}" type="slidenum">
              <a:rPr lang="en-US" altLang="en-US"/>
              <a:pPr/>
              <a:t>32</a:t>
            </a:fld>
            <a:endParaRPr lang="en-US" altLang="en-US"/>
          </a:p>
        </p:txBody>
      </p:sp>
      <p:sp>
        <p:nvSpPr>
          <p:cNvPr id="67586" name="Rectangle 2"/>
          <p:cNvSpPr>
            <a:spLocks noGrp="1" noChangeArrowheads="1"/>
          </p:cNvSpPr>
          <p:nvPr>
            <p:ph type="title"/>
          </p:nvPr>
        </p:nvSpPr>
        <p:spPr>
          <a:xfrm>
            <a:off x="2036764" y="228601"/>
            <a:ext cx="7793037" cy="906463"/>
          </a:xfrm>
        </p:spPr>
        <p:txBody>
          <a:bodyPr/>
          <a:lstStyle/>
          <a:p>
            <a:r>
              <a:rPr lang="en-US" sz="3800"/>
              <a:t>Example</a:t>
            </a:r>
          </a:p>
        </p:txBody>
      </p:sp>
      <p:sp>
        <p:nvSpPr>
          <p:cNvPr id="67587" name="Rectangle 3"/>
          <p:cNvSpPr>
            <a:spLocks noChangeArrowheads="1"/>
          </p:cNvSpPr>
          <p:nvPr/>
        </p:nvSpPr>
        <p:spPr bwMode="auto">
          <a:xfrm>
            <a:off x="5553075" y="2871789"/>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sz="2400">
              <a:latin typeface="Tahoma" pitchFamily="34" charset="0"/>
              <a:cs typeface="Arial" charset="0"/>
            </a:endParaRPr>
          </a:p>
        </p:txBody>
      </p:sp>
      <p:sp>
        <p:nvSpPr>
          <p:cNvPr id="67588" name="Rectangle 4"/>
          <p:cNvSpPr>
            <a:spLocks noChangeArrowheads="1"/>
          </p:cNvSpPr>
          <p:nvPr/>
        </p:nvSpPr>
        <p:spPr bwMode="auto">
          <a:xfrm>
            <a:off x="1524000" y="2332039"/>
            <a:ext cx="914400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200">
                <a:latin typeface="Times New Roman" pitchFamily="18" charset="0"/>
                <a:cs typeface="Times New Roman" pitchFamily="18" charset="0"/>
              </a:rPr>
              <a:t>      </a:t>
            </a:r>
            <a:endParaRPr lang="en-US" sz="1200">
              <a:latin typeface="Times New Roman" pitchFamily="18" charset="0"/>
              <a:cs typeface="Times New Roman" pitchFamily="18" charset="0"/>
            </a:endParaRPr>
          </a:p>
          <a:p>
            <a:pPr eaLnBrk="0" hangingPunct="0"/>
            <a:r>
              <a:rPr lang="en-US" sz="2200">
                <a:latin typeface="Times New Roman" pitchFamily="18" charset="0"/>
                <a:cs typeface="Times New Roman" pitchFamily="18" charset="0"/>
              </a:rPr>
              <a:t> </a:t>
            </a:r>
            <a:endParaRPr lang="en-US" sz="1200">
              <a:latin typeface="Times New Roman" pitchFamily="18" charset="0"/>
              <a:cs typeface="Times New Roman" pitchFamily="18" charset="0"/>
            </a:endParaRPr>
          </a:p>
          <a:p>
            <a:pPr eaLnBrk="0" hangingPunct="0"/>
            <a:endParaRPr lang="en-US" sz="2400">
              <a:latin typeface="Times New Roman" pitchFamily="18" charset="0"/>
              <a:cs typeface="Arial" charset="0"/>
            </a:endParaRPr>
          </a:p>
        </p:txBody>
      </p:sp>
      <p:graphicFrame>
        <p:nvGraphicFramePr>
          <p:cNvPr id="67589" name="Object 5"/>
          <p:cNvGraphicFramePr>
            <a:graphicFrameLocks noChangeAspect="1"/>
          </p:cNvGraphicFramePr>
          <p:nvPr/>
        </p:nvGraphicFramePr>
        <p:xfrm>
          <a:off x="2314576" y="1371600"/>
          <a:ext cx="1362075" cy="1066800"/>
        </p:xfrm>
        <a:graphic>
          <a:graphicData uri="http://schemas.openxmlformats.org/presentationml/2006/ole">
            <mc:AlternateContent xmlns:mc="http://schemas.openxmlformats.org/markup-compatibility/2006">
              <mc:Choice xmlns:v="urn:schemas-microsoft-com:vml" Requires="v">
                <p:oleObj spid="_x0000_s3074" r:id="rId4" imgW="1358900" imgH="1066800" progId="Equation.3">
                  <p:embed/>
                </p:oleObj>
              </mc:Choice>
              <mc:Fallback>
                <p:oleObj r:id="rId4" imgW="1358900" imgH="1066800" progId="Equation.3">
                  <p:embed/>
                  <p:pic>
                    <p:nvPicPr>
                      <p:cNvPr id="6758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4576" y="1371600"/>
                        <a:ext cx="136207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0" name="Object 6"/>
          <p:cNvGraphicFramePr>
            <a:graphicFrameLocks noChangeAspect="1"/>
          </p:cNvGraphicFramePr>
          <p:nvPr/>
        </p:nvGraphicFramePr>
        <p:xfrm>
          <a:off x="3921126" y="1295400"/>
          <a:ext cx="1406525" cy="1066800"/>
        </p:xfrm>
        <a:graphic>
          <a:graphicData uri="http://schemas.openxmlformats.org/presentationml/2006/ole">
            <mc:AlternateContent xmlns:mc="http://schemas.openxmlformats.org/markup-compatibility/2006">
              <mc:Choice xmlns:v="urn:schemas-microsoft-com:vml" Requires="v">
                <p:oleObj spid="_x0000_s3075" name="Equation" r:id="rId6" imgW="1409400" imgH="1066680" progId="Equation.3">
                  <p:embed/>
                </p:oleObj>
              </mc:Choice>
              <mc:Fallback>
                <p:oleObj name="Equation" r:id="rId6" imgW="1409400" imgH="1066680" progId="Equation.3">
                  <p:embed/>
                  <p:pic>
                    <p:nvPicPr>
                      <p:cNvPr id="6759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1126" y="1295400"/>
                        <a:ext cx="140652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1" name="Object 7"/>
          <p:cNvGraphicFramePr>
            <a:graphicFrameLocks noChangeAspect="1"/>
          </p:cNvGraphicFramePr>
          <p:nvPr/>
        </p:nvGraphicFramePr>
        <p:xfrm>
          <a:off x="7877176" y="1295400"/>
          <a:ext cx="1800225" cy="1066800"/>
        </p:xfrm>
        <a:graphic>
          <a:graphicData uri="http://schemas.openxmlformats.org/presentationml/2006/ole">
            <mc:AlternateContent xmlns:mc="http://schemas.openxmlformats.org/markup-compatibility/2006">
              <mc:Choice xmlns:v="urn:schemas-microsoft-com:vml" Requires="v">
                <p:oleObj spid="_x0000_s3076" r:id="rId8" imgW="1803400" imgH="1066800" progId="Equation.3">
                  <p:embed/>
                </p:oleObj>
              </mc:Choice>
              <mc:Fallback>
                <p:oleObj r:id="rId8" imgW="1803400" imgH="1066800" progId="Equation.3">
                  <p:embed/>
                  <p:pic>
                    <p:nvPicPr>
                      <p:cNvPr id="67591"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77176" y="1295400"/>
                        <a:ext cx="180022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2" name="Object 8"/>
          <p:cNvGraphicFramePr>
            <a:graphicFrameLocks noChangeAspect="1"/>
          </p:cNvGraphicFramePr>
          <p:nvPr/>
        </p:nvGraphicFramePr>
        <p:xfrm>
          <a:off x="5943601" y="1295400"/>
          <a:ext cx="1800225" cy="1066800"/>
        </p:xfrm>
        <a:graphic>
          <a:graphicData uri="http://schemas.openxmlformats.org/presentationml/2006/ole">
            <mc:AlternateContent xmlns:mc="http://schemas.openxmlformats.org/markup-compatibility/2006">
              <mc:Choice xmlns:v="urn:schemas-microsoft-com:vml" Requires="v">
                <p:oleObj spid="_x0000_s3077" r:id="rId10" imgW="1803400" imgH="1066800" progId="Equation.3">
                  <p:embed/>
                </p:oleObj>
              </mc:Choice>
              <mc:Fallback>
                <p:oleObj r:id="rId10" imgW="1803400" imgH="1066800" progId="Equation.3">
                  <p:embed/>
                  <p:pic>
                    <p:nvPicPr>
                      <p:cNvPr id="67592"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43601" y="1295400"/>
                        <a:ext cx="1800225"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3" name="Object 9"/>
          <p:cNvGraphicFramePr>
            <a:graphicFrameLocks noChangeAspect="1"/>
          </p:cNvGraphicFramePr>
          <p:nvPr/>
        </p:nvGraphicFramePr>
        <p:xfrm>
          <a:off x="4476751" y="3200400"/>
          <a:ext cx="815975" cy="1143000"/>
        </p:xfrm>
        <a:graphic>
          <a:graphicData uri="http://schemas.openxmlformats.org/presentationml/2006/ole">
            <mc:AlternateContent xmlns:mc="http://schemas.openxmlformats.org/markup-compatibility/2006">
              <mc:Choice xmlns:v="urn:schemas-microsoft-com:vml" Requires="v">
                <p:oleObj spid="_x0000_s3078" name="Equation" r:id="rId12" imgW="507960" imgH="711000" progId="Equation.3">
                  <p:embed/>
                </p:oleObj>
              </mc:Choice>
              <mc:Fallback>
                <p:oleObj name="Equation" r:id="rId12" imgW="507960" imgH="711000" progId="Equation.3">
                  <p:embed/>
                  <p:pic>
                    <p:nvPicPr>
                      <p:cNvPr id="67593"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76751" y="3200400"/>
                        <a:ext cx="81597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4" name="Object 10"/>
          <p:cNvGraphicFramePr>
            <a:graphicFrameLocks noChangeAspect="1"/>
          </p:cNvGraphicFramePr>
          <p:nvPr/>
        </p:nvGraphicFramePr>
        <p:xfrm>
          <a:off x="4557714" y="4343400"/>
          <a:ext cx="776287" cy="1143000"/>
        </p:xfrm>
        <a:graphic>
          <a:graphicData uri="http://schemas.openxmlformats.org/presentationml/2006/ole">
            <mc:AlternateContent xmlns:mc="http://schemas.openxmlformats.org/markup-compatibility/2006">
              <mc:Choice xmlns:v="urn:schemas-microsoft-com:vml" Requires="v">
                <p:oleObj spid="_x0000_s3079" name="Equation" r:id="rId14" imgW="482400" imgH="711000" progId="Equation.3">
                  <p:embed/>
                </p:oleObj>
              </mc:Choice>
              <mc:Fallback>
                <p:oleObj name="Equation" r:id="rId14" imgW="482400" imgH="711000" progId="Equation.3">
                  <p:embed/>
                  <p:pic>
                    <p:nvPicPr>
                      <p:cNvPr id="67594"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57714" y="4343400"/>
                        <a:ext cx="776287"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7595" name="Group 11"/>
          <p:cNvGrpSpPr>
            <a:grpSpLocks/>
          </p:cNvGrpSpPr>
          <p:nvPr/>
        </p:nvGrpSpPr>
        <p:grpSpPr bwMode="auto">
          <a:xfrm>
            <a:off x="5314950" y="3200400"/>
            <a:ext cx="636588" cy="2286000"/>
            <a:chOff x="2388" y="2400"/>
            <a:chExt cx="401" cy="1440"/>
          </a:xfrm>
        </p:grpSpPr>
        <p:graphicFrame>
          <p:nvGraphicFramePr>
            <p:cNvPr id="67596" name="Object 12"/>
            <p:cNvGraphicFramePr>
              <a:graphicFrameLocks noChangeAspect="1"/>
            </p:cNvGraphicFramePr>
            <p:nvPr/>
          </p:nvGraphicFramePr>
          <p:xfrm>
            <a:off x="2532" y="3120"/>
            <a:ext cx="257" cy="720"/>
          </p:xfrm>
          <a:graphic>
            <a:graphicData uri="http://schemas.openxmlformats.org/presentationml/2006/ole">
              <mc:AlternateContent xmlns:mc="http://schemas.openxmlformats.org/markup-compatibility/2006">
                <mc:Choice xmlns:v="urn:schemas-microsoft-com:vml" Requires="v">
                  <p:oleObj spid="_x0000_s3080" name="Equation" r:id="rId16" imgW="253800" imgH="711000" progId="Equation.3">
                    <p:embed/>
                  </p:oleObj>
                </mc:Choice>
                <mc:Fallback>
                  <p:oleObj name="Equation" r:id="rId16" imgW="253800" imgH="711000" progId="Equation.3">
                    <p:embed/>
                    <p:pic>
                      <p:nvPicPr>
                        <p:cNvPr id="67596"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32" y="3120"/>
                          <a:ext cx="257"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7597" name="Group 13"/>
            <p:cNvGrpSpPr>
              <a:grpSpLocks/>
            </p:cNvGrpSpPr>
            <p:nvPr/>
          </p:nvGrpSpPr>
          <p:grpSpPr bwMode="auto">
            <a:xfrm>
              <a:off x="2388" y="2400"/>
              <a:ext cx="401" cy="720"/>
              <a:chOff x="2388" y="2400"/>
              <a:chExt cx="401" cy="720"/>
            </a:xfrm>
          </p:grpSpPr>
          <p:graphicFrame>
            <p:nvGraphicFramePr>
              <p:cNvPr id="67598" name="Object 14"/>
              <p:cNvGraphicFramePr>
                <a:graphicFrameLocks noChangeAspect="1"/>
              </p:cNvGraphicFramePr>
              <p:nvPr/>
            </p:nvGraphicFramePr>
            <p:xfrm>
              <a:off x="2532" y="2400"/>
              <a:ext cx="257" cy="720"/>
            </p:xfrm>
            <a:graphic>
              <a:graphicData uri="http://schemas.openxmlformats.org/presentationml/2006/ole">
                <mc:AlternateContent xmlns:mc="http://schemas.openxmlformats.org/markup-compatibility/2006">
                  <mc:Choice xmlns:v="urn:schemas-microsoft-com:vml" Requires="v">
                    <p:oleObj spid="_x0000_s3081" name="Equation" r:id="rId18" imgW="253800" imgH="711000" progId="Equation.3">
                      <p:embed/>
                    </p:oleObj>
                  </mc:Choice>
                  <mc:Fallback>
                    <p:oleObj name="Equation" r:id="rId18" imgW="253800" imgH="711000" progId="Equation.3">
                      <p:embed/>
                      <p:pic>
                        <p:nvPicPr>
                          <p:cNvPr id="67598" name="Object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32" y="2400"/>
                            <a:ext cx="257"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9" name="Line 15"/>
              <p:cNvSpPr>
                <a:spLocks noChangeShapeType="1"/>
              </p:cNvSpPr>
              <p:nvPr/>
            </p:nvSpPr>
            <p:spPr bwMode="auto">
              <a:xfrm>
                <a:off x="2388" y="2736"/>
                <a:ext cx="14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7600" name="Line 16"/>
            <p:cNvSpPr>
              <a:spLocks noChangeShapeType="1"/>
            </p:cNvSpPr>
            <p:nvPr/>
          </p:nvSpPr>
          <p:spPr bwMode="auto">
            <a:xfrm>
              <a:off x="2388" y="3456"/>
              <a:ext cx="14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7601" name="Group 17"/>
          <p:cNvGrpSpPr>
            <a:grpSpLocks/>
          </p:cNvGrpSpPr>
          <p:nvPr/>
        </p:nvGrpSpPr>
        <p:grpSpPr bwMode="auto">
          <a:xfrm>
            <a:off x="5924551" y="3200400"/>
            <a:ext cx="758825" cy="2286000"/>
            <a:chOff x="2772" y="2400"/>
            <a:chExt cx="478" cy="1440"/>
          </a:xfrm>
        </p:grpSpPr>
        <p:graphicFrame>
          <p:nvGraphicFramePr>
            <p:cNvPr id="67602" name="Object 18"/>
            <p:cNvGraphicFramePr>
              <a:graphicFrameLocks noChangeAspect="1"/>
            </p:cNvGraphicFramePr>
            <p:nvPr/>
          </p:nvGraphicFramePr>
          <p:xfrm>
            <a:off x="2916" y="3120"/>
            <a:ext cx="334" cy="720"/>
          </p:xfrm>
          <a:graphic>
            <a:graphicData uri="http://schemas.openxmlformats.org/presentationml/2006/ole">
              <mc:AlternateContent xmlns:mc="http://schemas.openxmlformats.org/markup-compatibility/2006">
                <mc:Choice xmlns:v="urn:schemas-microsoft-com:vml" Requires="v">
                  <p:oleObj spid="_x0000_s3082" name="Equation" r:id="rId20" imgW="330120" imgH="711000" progId="Equation.3">
                    <p:embed/>
                  </p:oleObj>
                </mc:Choice>
                <mc:Fallback>
                  <p:oleObj name="Equation" r:id="rId20" imgW="330120" imgH="711000" progId="Equation.3">
                    <p:embed/>
                    <p:pic>
                      <p:nvPicPr>
                        <p:cNvPr id="67602" name="Object 1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916" y="3120"/>
                          <a:ext cx="334"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7603" name="Group 19"/>
            <p:cNvGrpSpPr>
              <a:grpSpLocks/>
            </p:cNvGrpSpPr>
            <p:nvPr/>
          </p:nvGrpSpPr>
          <p:grpSpPr bwMode="auto">
            <a:xfrm>
              <a:off x="2772" y="2400"/>
              <a:ext cx="478" cy="720"/>
              <a:chOff x="2772" y="2400"/>
              <a:chExt cx="478" cy="720"/>
            </a:xfrm>
          </p:grpSpPr>
          <p:graphicFrame>
            <p:nvGraphicFramePr>
              <p:cNvPr id="67604" name="Object 20"/>
              <p:cNvGraphicFramePr>
                <a:graphicFrameLocks noChangeAspect="1"/>
              </p:cNvGraphicFramePr>
              <p:nvPr/>
            </p:nvGraphicFramePr>
            <p:xfrm>
              <a:off x="2916" y="2400"/>
              <a:ext cx="334" cy="720"/>
            </p:xfrm>
            <a:graphic>
              <a:graphicData uri="http://schemas.openxmlformats.org/presentationml/2006/ole">
                <mc:AlternateContent xmlns:mc="http://schemas.openxmlformats.org/markup-compatibility/2006">
                  <mc:Choice xmlns:v="urn:schemas-microsoft-com:vml" Requires="v">
                    <p:oleObj spid="_x0000_s3083" name="Equation" r:id="rId22" imgW="330120" imgH="711000" progId="Equation.3">
                      <p:embed/>
                    </p:oleObj>
                  </mc:Choice>
                  <mc:Fallback>
                    <p:oleObj name="Equation" r:id="rId22" imgW="330120" imgH="711000" progId="Equation.3">
                      <p:embed/>
                      <p:pic>
                        <p:nvPicPr>
                          <p:cNvPr id="67604" name="Object 2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916" y="2400"/>
                            <a:ext cx="334"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605" name="Line 21"/>
              <p:cNvSpPr>
                <a:spLocks noChangeShapeType="1"/>
              </p:cNvSpPr>
              <p:nvPr/>
            </p:nvSpPr>
            <p:spPr bwMode="auto">
              <a:xfrm>
                <a:off x="2772" y="2736"/>
                <a:ext cx="14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7606" name="Line 22"/>
            <p:cNvSpPr>
              <a:spLocks noChangeShapeType="1"/>
            </p:cNvSpPr>
            <p:nvPr/>
          </p:nvSpPr>
          <p:spPr bwMode="auto">
            <a:xfrm>
              <a:off x="2772" y="3456"/>
              <a:ext cx="14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7607" name="Group 23"/>
          <p:cNvGrpSpPr>
            <a:grpSpLocks/>
          </p:cNvGrpSpPr>
          <p:nvPr/>
        </p:nvGrpSpPr>
        <p:grpSpPr bwMode="auto">
          <a:xfrm>
            <a:off x="6686551" y="3200400"/>
            <a:ext cx="862013" cy="2286000"/>
            <a:chOff x="3252" y="2400"/>
            <a:chExt cx="543" cy="1440"/>
          </a:xfrm>
        </p:grpSpPr>
        <p:graphicFrame>
          <p:nvGraphicFramePr>
            <p:cNvPr id="67608" name="Object 24"/>
            <p:cNvGraphicFramePr>
              <a:graphicFrameLocks noChangeAspect="1"/>
            </p:cNvGraphicFramePr>
            <p:nvPr/>
          </p:nvGraphicFramePr>
          <p:xfrm>
            <a:off x="3396" y="3120"/>
            <a:ext cx="399" cy="720"/>
          </p:xfrm>
          <a:graphic>
            <a:graphicData uri="http://schemas.openxmlformats.org/presentationml/2006/ole">
              <mc:AlternateContent xmlns:mc="http://schemas.openxmlformats.org/markup-compatibility/2006">
                <mc:Choice xmlns:v="urn:schemas-microsoft-com:vml" Requires="v">
                  <p:oleObj spid="_x0000_s3084" name="Equation" r:id="rId24" imgW="393480" imgH="711000" progId="Equation.3">
                    <p:embed/>
                  </p:oleObj>
                </mc:Choice>
                <mc:Fallback>
                  <p:oleObj name="Equation" r:id="rId24" imgW="393480" imgH="711000" progId="Equation.3">
                    <p:embed/>
                    <p:pic>
                      <p:nvPicPr>
                        <p:cNvPr id="67608" name="Object 2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96" y="3120"/>
                          <a:ext cx="399"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609" name="Object 25"/>
            <p:cNvGraphicFramePr>
              <a:graphicFrameLocks noChangeAspect="1"/>
            </p:cNvGraphicFramePr>
            <p:nvPr/>
          </p:nvGraphicFramePr>
          <p:xfrm>
            <a:off x="3396" y="2400"/>
            <a:ext cx="399" cy="720"/>
          </p:xfrm>
          <a:graphic>
            <a:graphicData uri="http://schemas.openxmlformats.org/presentationml/2006/ole">
              <mc:AlternateContent xmlns:mc="http://schemas.openxmlformats.org/markup-compatibility/2006">
                <mc:Choice xmlns:v="urn:schemas-microsoft-com:vml" Requires="v">
                  <p:oleObj spid="_x0000_s3085" name="Equation" r:id="rId26" imgW="393480" imgH="711000" progId="Equation.3">
                    <p:embed/>
                  </p:oleObj>
                </mc:Choice>
                <mc:Fallback>
                  <p:oleObj name="Equation" r:id="rId26" imgW="393480" imgH="711000" progId="Equation.3">
                    <p:embed/>
                    <p:pic>
                      <p:nvPicPr>
                        <p:cNvPr id="67609" name="Object 2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396" y="2400"/>
                          <a:ext cx="399"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610" name="Line 26"/>
            <p:cNvSpPr>
              <a:spLocks noChangeShapeType="1"/>
            </p:cNvSpPr>
            <p:nvPr/>
          </p:nvSpPr>
          <p:spPr bwMode="auto">
            <a:xfrm>
              <a:off x="3252" y="2736"/>
              <a:ext cx="14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611" name="Line 27"/>
            <p:cNvSpPr>
              <a:spLocks noChangeShapeType="1"/>
            </p:cNvSpPr>
            <p:nvPr/>
          </p:nvSpPr>
          <p:spPr bwMode="auto">
            <a:xfrm>
              <a:off x="3252" y="3456"/>
              <a:ext cx="144"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67612" name="Group 28"/>
          <p:cNvGrpSpPr>
            <a:grpSpLocks/>
          </p:cNvGrpSpPr>
          <p:nvPr/>
        </p:nvGrpSpPr>
        <p:grpSpPr bwMode="auto">
          <a:xfrm>
            <a:off x="7524750" y="3200400"/>
            <a:ext cx="1257300" cy="2286000"/>
            <a:chOff x="3780" y="2400"/>
            <a:chExt cx="792" cy="1440"/>
          </a:xfrm>
        </p:grpSpPr>
        <p:graphicFrame>
          <p:nvGraphicFramePr>
            <p:cNvPr id="67613" name="Object 29"/>
            <p:cNvGraphicFramePr>
              <a:graphicFrameLocks noChangeAspect="1"/>
            </p:cNvGraphicFramePr>
            <p:nvPr/>
          </p:nvGraphicFramePr>
          <p:xfrm>
            <a:off x="4068" y="3152"/>
            <a:ext cx="493" cy="688"/>
          </p:xfrm>
          <a:graphic>
            <a:graphicData uri="http://schemas.openxmlformats.org/presentationml/2006/ole">
              <mc:AlternateContent xmlns:mc="http://schemas.openxmlformats.org/markup-compatibility/2006">
                <mc:Choice xmlns:v="urn:schemas-microsoft-com:vml" Requires="v">
                  <p:oleObj spid="_x0000_s3086" name="Equation" r:id="rId28" imgW="545760" imgH="761760" progId="Equation.3">
                    <p:embed/>
                  </p:oleObj>
                </mc:Choice>
                <mc:Fallback>
                  <p:oleObj name="Equation" r:id="rId28" imgW="545760" imgH="761760" progId="Equation.3">
                    <p:embed/>
                    <p:pic>
                      <p:nvPicPr>
                        <p:cNvPr id="67613" name="Object 2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068" y="3152"/>
                          <a:ext cx="493" cy="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614" name="Object 30"/>
            <p:cNvGraphicFramePr>
              <a:graphicFrameLocks noChangeAspect="1"/>
            </p:cNvGraphicFramePr>
            <p:nvPr/>
          </p:nvGraphicFramePr>
          <p:xfrm>
            <a:off x="4068" y="2400"/>
            <a:ext cx="504" cy="672"/>
          </p:xfrm>
          <a:graphic>
            <a:graphicData uri="http://schemas.openxmlformats.org/presentationml/2006/ole">
              <mc:AlternateContent xmlns:mc="http://schemas.openxmlformats.org/markup-compatibility/2006">
                <mc:Choice xmlns:v="urn:schemas-microsoft-com:vml" Requires="v">
                  <p:oleObj spid="_x0000_s3087" name="Equation" r:id="rId30" imgW="571320" imgH="761760" progId="Equation.3">
                    <p:embed/>
                  </p:oleObj>
                </mc:Choice>
                <mc:Fallback>
                  <p:oleObj name="Equation" r:id="rId30" imgW="571320" imgH="761760" progId="Equation.3">
                    <p:embed/>
                    <p:pic>
                      <p:nvPicPr>
                        <p:cNvPr id="67614" name="Object 3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068" y="2400"/>
                          <a:ext cx="504" cy="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615" name="Line 31"/>
            <p:cNvSpPr>
              <a:spLocks noChangeShapeType="1"/>
            </p:cNvSpPr>
            <p:nvPr/>
          </p:nvSpPr>
          <p:spPr bwMode="auto">
            <a:xfrm>
              <a:off x="3780" y="2735"/>
              <a:ext cx="288" cy="1"/>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616" name="Line 32"/>
            <p:cNvSpPr>
              <a:spLocks noChangeShapeType="1"/>
            </p:cNvSpPr>
            <p:nvPr/>
          </p:nvSpPr>
          <p:spPr bwMode="auto">
            <a:xfrm>
              <a:off x="3780" y="3456"/>
              <a:ext cx="288" cy="1"/>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7617" name="Text Box 33"/>
          <p:cNvSpPr txBox="1">
            <a:spLocks noChangeArrowheads="1"/>
          </p:cNvSpPr>
          <p:nvPr/>
        </p:nvSpPr>
        <p:spPr bwMode="auto">
          <a:xfrm>
            <a:off x="3810000" y="2590801"/>
            <a:ext cx="548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hlink"/>
                </a:solidFill>
                <a:latin typeface="Tahoma" pitchFamily="34" charset="0"/>
                <a:cs typeface="Arial" charset="0"/>
              </a:rPr>
              <a:t>Iteration  0      1       2        3    …      </a:t>
            </a:r>
          </a:p>
        </p:txBody>
      </p:sp>
      <p:sp>
        <p:nvSpPr>
          <p:cNvPr id="67618" name="Rectangle 34"/>
          <p:cNvSpPr>
            <a:spLocks noChangeArrowheads="1"/>
          </p:cNvSpPr>
          <p:nvPr/>
        </p:nvSpPr>
        <p:spPr bwMode="auto">
          <a:xfrm>
            <a:off x="8205788" y="2551113"/>
            <a:ext cx="24686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700">
                <a:solidFill>
                  <a:schemeClr val="hlink"/>
                </a:solidFill>
                <a:latin typeface="Symbol" pitchFamily="18" charset="2"/>
                <a:cs typeface="Arial" charset="0"/>
              </a:rPr>
              <a:t>¥</a:t>
            </a:r>
          </a:p>
        </p:txBody>
      </p:sp>
      <p:sp>
        <p:nvSpPr>
          <p:cNvPr id="67619" name="Oval 35"/>
          <p:cNvSpPr>
            <a:spLocks noChangeArrowheads="1"/>
          </p:cNvSpPr>
          <p:nvPr/>
        </p:nvSpPr>
        <p:spPr bwMode="auto">
          <a:xfrm>
            <a:off x="2971800" y="3810000"/>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20" name="Oval 36"/>
          <p:cNvSpPr>
            <a:spLocks noChangeArrowheads="1"/>
          </p:cNvSpPr>
          <p:nvPr/>
        </p:nvSpPr>
        <p:spPr bwMode="auto">
          <a:xfrm>
            <a:off x="3657600" y="4800600"/>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21" name="Oval 37"/>
          <p:cNvSpPr>
            <a:spLocks noChangeArrowheads="1"/>
          </p:cNvSpPr>
          <p:nvPr/>
        </p:nvSpPr>
        <p:spPr bwMode="auto">
          <a:xfrm>
            <a:off x="2362200" y="4800600"/>
            <a:ext cx="381000" cy="3810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7622" name="AutoShape 38"/>
          <p:cNvCxnSpPr>
            <a:cxnSpLocks noChangeShapeType="1"/>
            <a:stCxn id="67619" idx="2"/>
            <a:endCxn id="67621" idx="1"/>
          </p:cNvCxnSpPr>
          <p:nvPr/>
        </p:nvCxnSpPr>
        <p:spPr bwMode="auto">
          <a:xfrm rot="10800000" flipV="1">
            <a:off x="2417764" y="4000501"/>
            <a:ext cx="554037" cy="855663"/>
          </a:xfrm>
          <a:prstGeom prst="curvedConnector2">
            <a:avLst/>
          </a:prstGeom>
          <a:noFill/>
          <a:ln w="952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623" name="Line 39"/>
          <p:cNvSpPr>
            <a:spLocks noChangeShapeType="1"/>
          </p:cNvSpPr>
          <p:nvPr/>
        </p:nvSpPr>
        <p:spPr bwMode="auto">
          <a:xfrm flipH="1">
            <a:off x="2667000" y="4191000"/>
            <a:ext cx="381000" cy="685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624" name="Line 40"/>
          <p:cNvSpPr>
            <a:spLocks noChangeShapeType="1"/>
          </p:cNvSpPr>
          <p:nvPr/>
        </p:nvSpPr>
        <p:spPr bwMode="auto">
          <a:xfrm>
            <a:off x="3352800" y="4114800"/>
            <a:ext cx="457200" cy="685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7625" name="Line 41"/>
          <p:cNvSpPr>
            <a:spLocks noChangeShapeType="1"/>
          </p:cNvSpPr>
          <p:nvPr/>
        </p:nvSpPr>
        <p:spPr bwMode="auto">
          <a:xfrm flipH="1">
            <a:off x="2743200" y="4953000"/>
            <a:ext cx="914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cxnSp>
        <p:nvCxnSpPr>
          <p:cNvPr id="67626" name="AutoShape 42"/>
          <p:cNvCxnSpPr>
            <a:cxnSpLocks noChangeShapeType="1"/>
          </p:cNvCxnSpPr>
          <p:nvPr/>
        </p:nvCxnSpPr>
        <p:spPr bwMode="auto">
          <a:xfrm rot="5400000" flipV="1">
            <a:off x="3182144" y="3752057"/>
            <a:ext cx="1588" cy="269875"/>
          </a:xfrm>
          <a:prstGeom prst="curvedConnector3">
            <a:avLst>
              <a:gd name="adj1" fmla="val -4480000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27" name="AutoShape 43"/>
          <p:cNvCxnSpPr>
            <a:cxnSpLocks noChangeShapeType="1"/>
            <a:stCxn id="67621" idx="5"/>
            <a:endCxn id="67620" idx="3"/>
          </p:cNvCxnSpPr>
          <p:nvPr/>
        </p:nvCxnSpPr>
        <p:spPr bwMode="auto">
          <a:xfrm rot="16200000" flipH="1">
            <a:off x="3199608" y="4614070"/>
            <a:ext cx="1587" cy="1025525"/>
          </a:xfrm>
          <a:prstGeom prst="curvedConnector3">
            <a:avLst>
              <a:gd name="adj1" fmla="val 1790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628" name="Text Box 44"/>
          <p:cNvSpPr txBox="1">
            <a:spLocks noChangeArrowheads="1"/>
          </p:cNvSpPr>
          <p:nvPr/>
        </p:nvSpPr>
        <p:spPr bwMode="auto">
          <a:xfrm>
            <a:off x="3048000" y="3810000"/>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latin typeface="Tahoma" pitchFamily="34" charset="0"/>
                <a:cs typeface="Arial" charset="0"/>
              </a:rPr>
              <a:t>X</a:t>
            </a:r>
          </a:p>
        </p:txBody>
      </p:sp>
      <p:sp>
        <p:nvSpPr>
          <p:cNvPr id="67629" name="Text Box 45"/>
          <p:cNvSpPr txBox="1">
            <a:spLocks noChangeArrowheads="1"/>
          </p:cNvSpPr>
          <p:nvPr/>
        </p:nvSpPr>
        <p:spPr bwMode="auto">
          <a:xfrm>
            <a:off x="3733800" y="4800600"/>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latin typeface="Tahoma" pitchFamily="34" charset="0"/>
                <a:cs typeface="Arial" charset="0"/>
              </a:rPr>
              <a:t>Y</a:t>
            </a:r>
          </a:p>
        </p:txBody>
      </p:sp>
      <p:sp>
        <p:nvSpPr>
          <p:cNvPr id="67630" name="Text Box 46"/>
          <p:cNvSpPr txBox="1">
            <a:spLocks noChangeArrowheads="1"/>
          </p:cNvSpPr>
          <p:nvPr/>
        </p:nvSpPr>
        <p:spPr bwMode="auto">
          <a:xfrm>
            <a:off x="2438400" y="4800600"/>
            <a:ext cx="228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b="1">
                <a:latin typeface="Tahoma" pitchFamily="34" charset="0"/>
                <a:cs typeface="Arial" charset="0"/>
              </a:rPr>
              <a:t>Z</a:t>
            </a:r>
          </a:p>
        </p:txBody>
      </p:sp>
      <p:grpSp>
        <p:nvGrpSpPr>
          <p:cNvPr id="67631" name="Group 47"/>
          <p:cNvGrpSpPr>
            <a:grpSpLocks/>
          </p:cNvGrpSpPr>
          <p:nvPr/>
        </p:nvGrpSpPr>
        <p:grpSpPr bwMode="auto">
          <a:xfrm>
            <a:off x="8077200" y="3200401"/>
            <a:ext cx="2133600" cy="2428875"/>
            <a:chOff x="4128" y="2400"/>
            <a:chExt cx="1344" cy="1530"/>
          </a:xfrm>
        </p:grpSpPr>
        <p:sp>
          <p:nvSpPr>
            <p:cNvPr id="67632" name="Rectangle 48"/>
            <p:cNvSpPr>
              <a:spLocks noChangeArrowheads="1"/>
            </p:cNvSpPr>
            <p:nvPr/>
          </p:nvSpPr>
          <p:spPr bwMode="auto">
            <a:xfrm>
              <a:off x="4128" y="2400"/>
              <a:ext cx="384" cy="192"/>
            </a:xfrm>
            <a:prstGeom prst="rect">
              <a:avLst/>
            </a:prstGeom>
            <a:noFill/>
            <a:ln w="9525">
              <a:solidFill>
                <a:srgbClr val="008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3" name="Rectangle 49"/>
            <p:cNvSpPr>
              <a:spLocks noChangeArrowheads="1"/>
            </p:cNvSpPr>
            <p:nvPr/>
          </p:nvSpPr>
          <p:spPr bwMode="auto">
            <a:xfrm>
              <a:off x="4176" y="3610"/>
              <a:ext cx="288" cy="182"/>
            </a:xfrm>
            <a:prstGeom prst="rect">
              <a:avLst/>
            </a:prstGeom>
            <a:noFill/>
            <a:ln w="9525">
              <a:solidFill>
                <a:srgbClr val="008000"/>
              </a:solidFill>
              <a:prstDash val="sysDot"/>
              <a:miter lim="800000"/>
              <a:headEnd/>
              <a:tailEnd/>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634" name="Line 50"/>
            <p:cNvSpPr>
              <a:spLocks noChangeShapeType="1"/>
            </p:cNvSpPr>
            <p:nvPr/>
          </p:nvSpPr>
          <p:spPr bwMode="auto">
            <a:xfrm>
              <a:off x="4512" y="2496"/>
              <a:ext cx="240" cy="0"/>
            </a:xfrm>
            <a:prstGeom prst="line">
              <a:avLst/>
            </a:prstGeom>
            <a:noFill/>
            <a:ln w="9525">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35" name="Line 51"/>
            <p:cNvSpPr>
              <a:spLocks noChangeShapeType="1"/>
            </p:cNvSpPr>
            <p:nvPr/>
          </p:nvSpPr>
          <p:spPr bwMode="auto">
            <a:xfrm>
              <a:off x="4464" y="3706"/>
              <a:ext cx="192" cy="0"/>
            </a:xfrm>
            <a:prstGeom prst="line">
              <a:avLst/>
            </a:prstGeom>
            <a:noFill/>
            <a:ln w="9525">
              <a:solidFill>
                <a:srgbClr val="008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36" name="Text Box 52"/>
            <p:cNvSpPr txBox="1">
              <a:spLocks noChangeArrowheads="1"/>
            </p:cNvSpPr>
            <p:nvPr/>
          </p:nvSpPr>
          <p:spPr bwMode="auto">
            <a:xfrm>
              <a:off x="4656" y="2400"/>
              <a:ext cx="81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solidFill>
                    <a:schemeClr val="hlink"/>
                  </a:solidFill>
                  <a:latin typeface="Tahoma" pitchFamily="34" charset="0"/>
                  <a:cs typeface="Arial" charset="0"/>
                </a:rPr>
                <a:t>X is the best hub</a:t>
              </a:r>
            </a:p>
          </p:txBody>
        </p:sp>
        <p:sp>
          <p:nvSpPr>
            <p:cNvPr id="67637" name="Text Box 53"/>
            <p:cNvSpPr txBox="1">
              <a:spLocks noChangeArrowheads="1"/>
            </p:cNvSpPr>
            <p:nvPr/>
          </p:nvSpPr>
          <p:spPr bwMode="auto">
            <a:xfrm>
              <a:off x="4560" y="3600"/>
              <a:ext cx="76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1400">
                  <a:solidFill>
                    <a:schemeClr val="hlink"/>
                  </a:solidFill>
                  <a:latin typeface="Tahoma" pitchFamily="34" charset="0"/>
                  <a:cs typeface="Arial" charset="0"/>
                </a:rPr>
                <a:t>Z is most authoritative</a:t>
              </a:r>
            </a:p>
          </p:txBody>
        </p:sp>
      </p:grpSp>
    </p:spTree>
    <p:extLst>
      <p:ext uri="{BB962C8B-B14F-4D97-AF65-F5344CB8AC3E}">
        <p14:creationId xmlns:p14="http://schemas.microsoft.com/office/powerpoint/2010/main" val="24478343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7595"/>
                                        </p:tgtEl>
                                        <p:attrNameLst>
                                          <p:attrName>style.visibility</p:attrName>
                                        </p:attrNameLst>
                                      </p:cBhvr>
                                      <p:to>
                                        <p:strVal val="visible"/>
                                      </p:to>
                                    </p:set>
                                    <p:animEffect transition="in" filter="dissolve">
                                      <p:cBhvr>
                                        <p:cTn id="7" dur="500"/>
                                        <p:tgtEl>
                                          <p:spTgt spid="675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7601"/>
                                        </p:tgtEl>
                                        <p:attrNameLst>
                                          <p:attrName>style.visibility</p:attrName>
                                        </p:attrNameLst>
                                      </p:cBhvr>
                                      <p:to>
                                        <p:strVal val="visible"/>
                                      </p:to>
                                    </p:set>
                                    <p:animEffect transition="in" filter="dissolve">
                                      <p:cBhvr>
                                        <p:cTn id="12" dur="500"/>
                                        <p:tgtEl>
                                          <p:spTgt spid="676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7607"/>
                                        </p:tgtEl>
                                        <p:attrNameLst>
                                          <p:attrName>style.visibility</p:attrName>
                                        </p:attrNameLst>
                                      </p:cBhvr>
                                      <p:to>
                                        <p:strVal val="visible"/>
                                      </p:to>
                                    </p:set>
                                    <p:animEffect transition="in" filter="dissolve">
                                      <p:cBhvr>
                                        <p:cTn id="17" dur="500"/>
                                        <p:tgtEl>
                                          <p:spTgt spid="676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67612"/>
                                        </p:tgtEl>
                                        <p:attrNameLst>
                                          <p:attrName>style.visibility</p:attrName>
                                        </p:attrNameLst>
                                      </p:cBhvr>
                                      <p:to>
                                        <p:strVal val="visible"/>
                                      </p:to>
                                    </p:set>
                                    <p:animEffect transition="in" filter="dissolve">
                                      <p:cBhvr>
                                        <p:cTn id="22" dur="500"/>
                                        <p:tgtEl>
                                          <p:spTgt spid="676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7631"/>
                                        </p:tgtEl>
                                        <p:attrNameLst>
                                          <p:attrName>style.visibility</p:attrName>
                                        </p:attrNameLst>
                                      </p:cBhvr>
                                      <p:to>
                                        <p:strVal val="visible"/>
                                      </p:to>
                                    </p:set>
                                    <p:animEffect transition="in" filter="dissolve">
                                      <p:cBhvr>
                                        <p:cTn id="27" dur="500"/>
                                        <p:tgtEl>
                                          <p:spTgt spid="67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29D15A0-A0DB-41DC-A2F5-9FB0396BFC15}" type="slidenum">
              <a:rPr lang="en-US" altLang="en-US"/>
              <a:pPr/>
              <a:t>33</a:t>
            </a:fld>
            <a:endParaRPr lang="en-US" altLang="en-US"/>
          </a:p>
        </p:txBody>
      </p:sp>
      <p:sp>
        <p:nvSpPr>
          <p:cNvPr id="68610" name="Rectangle 2"/>
          <p:cNvSpPr>
            <a:spLocks noGrp="1" noChangeArrowheads="1"/>
          </p:cNvSpPr>
          <p:nvPr>
            <p:ph type="title"/>
          </p:nvPr>
        </p:nvSpPr>
        <p:spPr/>
        <p:txBody>
          <a:bodyPr/>
          <a:lstStyle/>
          <a:p>
            <a:r>
              <a:rPr lang="en-US"/>
              <a:t>Hubs &amp; Authorities Calculation</a:t>
            </a:r>
          </a:p>
        </p:txBody>
      </p:sp>
      <p:sp>
        <p:nvSpPr>
          <p:cNvPr id="68611" name="Rectangle 3"/>
          <p:cNvSpPr>
            <a:spLocks noGrp="1" noChangeArrowheads="1"/>
          </p:cNvSpPr>
          <p:nvPr>
            <p:ph type="body" idx="1"/>
          </p:nvPr>
        </p:nvSpPr>
        <p:spPr/>
        <p:txBody>
          <a:bodyPr/>
          <a:lstStyle/>
          <a:p>
            <a:r>
              <a:rPr lang="en-US">
                <a:solidFill>
                  <a:schemeClr val="accent2"/>
                </a:solidFill>
              </a:rPr>
              <a:t>Theorem (Kleinberg, 1998).</a:t>
            </a:r>
            <a:r>
              <a:rPr lang="en-US"/>
              <a:t>  The iterates a(p) and h(p) converge to the principal eigenvectors of M</a:t>
            </a:r>
            <a:r>
              <a:rPr lang="en-US" sz="3400" baseline="30000"/>
              <a:t>T</a:t>
            </a:r>
            <a:r>
              <a:rPr lang="en-US"/>
              <a:t>M and MM</a:t>
            </a:r>
            <a:r>
              <a:rPr lang="en-US" sz="3400" baseline="30000"/>
              <a:t>T</a:t>
            </a:r>
            <a:r>
              <a:rPr lang="en-US"/>
              <a:t>, where M is the adjacency matrix of the (directed) Web subgraph.</a:t>
            </a:r>
          </a:p>
        </p:txBody>
      </p:sp>
    </p:spTree>
    <p:extLst>
      <p:ext uri="{BB962C8B-B14F-4D97-AF65-F5344CB8AC3E}">
        <p14:creationId xmlns:p14="http://schemas.microsoft.com/office/powerpoint/2010/main" val="24462140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525A583A-113C-4FD2-B783-7AAE5AF98A52}" type="slidenum">
              <a:rPr lang="en-US" altLang="en-US"/>
              <a:pPr/>
              <a:t>34</a:t>
            </a:fld>
            <a:endParaRPr lang="en-US" altLang="en-US"/>
          </a:p>
        </p:txBody>
      </p:sp>
      <p:sp>
        <p:nvSpPr>
          <p:cNvPr id="69634" name="Rectangle 2"/>
          <p:cNvSpPr>
            <a:spLocks noGrp="1" noChangeArrowheads="1"/>
          </p:cNvSpPr>
          <p:nvPr>
            <p:ph type="title"/>
          </p:nvPr>
        </p:nvSpPr>
        <p:spPr>
          <a:xfrm>
            <a:off x="1981200" y="277814"/>
            <a:ext cx="8229600" cy="828675"/>
          </a:xfrm>
        </p:spPr>
        <p:txBody>
          <a:bodyPr/>
          <a:lstStyle/>
          <a:p>
            <a:r>
              <a:rPr lang="en-US"/>
              <a:t>PageRank v.s. Authorities</a:t>
            </a:r>
          </a:p>
        </p:txBody>
      </p:sp>
      <p:sp>
        <p:nvSpPr>
          <p:cNvPr id="69635" name="Rectangle 3"/>
          <p:cNvSpPr>
            <a:spLocks noGrp="1" noChangeArrowheads="1"/>
          </p:cNvSpPr>
          <p:nvPr>
            <p:ph type="body" sz="half" idx="1"/>
          </p:nvPr>
        </p:nvSpPr>
        <p:spPr>
          <a:xfrm>
            <a:off x="1981200" y="1600201"/>
            <a:ext cx="4033838" cy="4530725"/>
          </a:xfrm>
        </p:spPr>
        <p:txBody>
          <a:bodyPr/>
          <a:lstStyle/>
          <a:p>
            <a:r>
              <a:rPr lang="en-US" sz="2200" b="1"/>
              <a:t>PageRank</a:t>
            </a:r>
            <a:r>
              <a:rPr lang="en-US" sz="2200"/>
              <a:t> </a:t>
            </a:r>
          </a:p>
          <a:p>
            <a:pPr lvl="1">
              <a:buFont typeface="Wingdings" pitchFamily="2" charset="2"/>
              <a:buNone/>
            </a:pPr>
            <a:r>
              <a:rPr lang="en-US" sz="2200" i="1">
                <a:solidFill>
                  <a:srgbClr val="008000"/>
                </a:solidFill>
              </a:rPr>
              <a:t>(Google)</a:t>
            </a:r>
          </a:p>
          <a:p>
            <a:pPr lvl="1"/>
            <a:r>
              <a:rPr lang="en-US" sz="2200"/>
              <a:t>computed for all web pages stored in the database prior to the query</a:t>
            </a:r>
          </a:p>
          <a:p>
            <a:pPr lvl="1"/>
            <a:r>
              <a:rPr lang="en-US" sz="2200"/>
              <a:t>computes authorities only</a:t>
            </a:r>
          </a:p>
          <a:p>
            <a:pPr lvl="1"/>
            <a:r>
              <a:rPr lang="en-US" sz="2200"/>
              <a:t>Trivial and fast to compute</a:t>
            </a:r>
          </a:p>
        </p:txBody>
      </p:sp>
      <p:sp>
        <p:nvSpPr>
          <p:cNvPr id="69636" name="Rectangle 4"/>
          <p:cNvSpPr>
            <a:spLocks noGrp="1" noChangeArrowheads="1"/>
          </p:cNvSpPr>
          <p:nvPr>
            <p:ph type="body" sz="half" idx="2"/>
          </p:nvPr>
        </p:nvSpPr>
        <p:spPr>
          <a:xfrm>
            <a:off x="6324600" y="1600200"/>
            <a:ext cx="3810000" cy="4114800"/>
          </a:xfrm>
        </p:spPr>
        <p:txBody>
          <a:bodyPr/>
          <a:lstStyle/>
          <a:p>
            <a:r>
              <a:rPr lang="en-US" sz="2200" b="1"/>
              <a:t>HITS</a:t>
            </a:r>
            <a:r>
              <a:rPr lang="en-US" sz="2200"/>
              <a:t> </a:t>
            </a:r>
          </a:p>
          <a:p>
            <a:pPr lvl="1">
              <a:buFont typeface="Wingdings" pitchFamily="2" charset="2"/>
              <a:buNone/>
            </a:pPr>
            <a:r>
              <a:rPr lang="en-US" sz="2200" i="1">
                <a:solidFill>
                  <a:srgbClr val="008000"/>
                </a:solidFill>
              </a:rPr>
              <a:t>(CLEVER)</a:t>
            </a:r>
          </a:p>
          <a:p>
            <a:pPr lvl="1"/>
            <a:r>
              <a:rPr lang="en-US" sz="2200"/>
              <a:t>performed on the set of retrieved web pages for each query</a:t>
            </a:r>
          </a:p>
          <a:p>
            <a:pPr lvl="1"/>
            <a:r>
              <a:rPr lang="en-US" sz="2200"/>
              <a:t>computes authorities and hubs</a:t>
            </a:r>
          </a:p>
          <a:p>
            <a:pPr lvl="1"/>
            <a:r>
              <a:rPr lang="en-US" sz="2200"/>
              <a:t>easy to compute, but real-time execution is hard</a:t>
            </a:r>
          </a:p>
        </p:txBody>
      </p:sp>
    </p:spTree>
    <p:extLst>
      <p:ext uri="{BB962C8B-B14F-4D97-AF65-F5344CB8AC3E}">
        <p14:creationId xmlns:p14="http://schemas.microsoft.com/office/powerpoint/2010/main" val="33887986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C8C4FF6-E28B-4E82-B93E-C84FEE0CD3E0}" type="slidenum">
              <a:rPr lang="en-US" altLang="en-US"/>
              <a:pPr/>
              <a:t>35</a:t>
            </a:fld>
            <a:endParaRPr lang="en-US" altLang="en-US"/>
          </a:p>
        </p:txBody>
      </p:sp>
      <p:sp>
        <p:nvSpPr>
          <p:cNvPr id="86018" name="Rectangle 2"/>
          <p:cNvSpPr>
            <a:spLocks noGrp="1" noChangeArrowheads="1"/>
          </p:cNvSpPr>
          <p:nvPr>
            <p:ph type="title"/>
          </p:nvPr>
        </p:nvSpPr>
        <p:spPr/>
        <p:txBody>
          <a:bodyPr/>
          <a:lstStyle/>
          <a:p>
            <a:r>
              <a:rPr lang="en-US"/>
              <a:t>Roadmap</a:t>
            </a:r>
          </a:p>
        </p:txBody>
      </p:sp>
      <p:sp>
        <p:nvSpPr>
          <p:cNvPr id="86019" name="Rectangle 3"/>
          <p:cNvSpPr>
            <a:spLocks noGrp="1" noChangeArrowheads="1"/>
          </p:cNvSpPr>
          <p:nvPr>
            <p:ph type="body" idx="1"/>
          </p:nvPr>
        </p:nvSpPr>
        <p:spPr/>
        <p:txBody>
          <a:bodyPr/>
          <a:lstStyle/>
          <a:p>
            <a:r>
              <a:rPr lang="en-US" dirty="0">
                <a:solidFill>
                  <a:srgbClr val="666699"/>
                </a:solidFill>
              </a:rPr>
              <a:t>Web Search</a:t>
            </a:r>
          </a:p>
          <a:p>
            <a:r>
              <a:rPr lang="en-US" dirty="0">
                <a:solidFill>
                  <a:srgbClr val="666699"/>
                </a:solidFill>
              </a:rPr>
              <a:t>PageRank</a:t>
            </a:r>
          </a:p>
          <a:p>
            <a:r>
              <a:rPr lang="en-US" dirty="0">
                <a:solidFill>
                  <a:srgbClr val="666699"/>
                </a:solidFill>
              </a:rPr>
              <a:t>HITS</a:t>
            </a:r>
          </a:p>
          <a:p>
            <a:r>
              <a:rPr lang="en-US" dirty="0"/>
              <a:t>Stability Issues</a:t>
            </a:r>
          </a:p>
          <a:p>
            <a:r>
              <a:rPr lang="en-US" dirty="0" smtClean="0">
                <a:solidFill>
                  <a:srgbClr val="666699"/>
                </a:solidFill>
              </a:rPr>
              <a:t>Other Applications	</a:t>
            </a:r>
            <a:endParaRPr lang="en-US" dirty="0">
              <a:solidFill>
                <a:srgbClr val="666699"/>
              </a:solidFill>
            </a:endParaRPr>
          </a:p>
        </p:txBody>
      </p:sp>
    </p:spTree>
    <p:extLst>
      <p:ext uri="{BB962C8B-B14F-4D97-AF65-F5344CB8AC3E}">
        <p14:creationId xmlns:p14="http://schemas.microsoft.com/office/powerpoint/2010/main" val="1058546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1585E13-00DF-4E01-8F8D-621CBE4A5C96}" type="slidenum">
              <a:rPr lang="en-US" altLang="en-US"/>
              <a:pPr/>
              <a:t>36</a:t>
            </a:fld>
            <a:endParaRPr lang="en-US" altLang="en-US"/>
          </a:p>
        </p:txBody>
      </p:sp>
      <p:sp>
        <p:nvSpPr>
          <p:cNvPr id="76802" name="Rectangle 2"/>
          <p:cNvSpPr>
            <a:spLocks noGrp="1" noChangeArrowheads="1"/>
          </p:cNvSpPr>
          <p:nvPr>
            <p:ph type="title"/>
          </p:nvPr>
        </p:nvSpPr>
        <p:spPr>
          <a:xfrm>
            <a:off x="1981200" y="152400"/>
            <a:ext cx="8229600" cy="1143000"/>
          </a:xfrm>
        </p:spPr>
        <p:txBody>
          <a:bodyPr/>
          <a:lstStyle/>
          <a:p>
            <a:r>
              <a:rPr lang="en-US" sz="3400"/>
              <a:t>How do we analyze algorithm stability?</a:t>
            </a:r>
          </a:p>
        </p:txBody>
      </p:sp>
      <p:sp>
        <p:nvSpPr>
          <p:cNvPr id="76803" name="Rectangle 3"/>
          <p:cNvSpPr>
            <a:spLocks noGrp="1" noChangeArrowheads="1"/>
          </p:cNvSpPr>
          <p:nvPr>
            <p:ph type="body" idx="1"/>
          </p:nvPr>
        </p:nvSpPr>
        <p:spPr>
          <a:xfrm>
            <a:off x="2057400" y="1143000"/>
            <a:ext cx="8534400" cy="4953000"/>
          </a:xfrm>
        </p:spPr>
        <p:txBody>
          <a:bodyPr/>
          <a:lstStyle/>
          <a:p>
            <a:pPr marL="609600" indent="-609600">
              <a:lnSpc>
                <a:spcPct val="80000"/>
              </a:lnSpc>
              <a:buNone/>
            </a:pPr>
            <a:r>
              <a:rPr lang="en-US" sz="2600" dirty="0"/>
              <a:t>General Strategy:</a:t>
            </a:r>
          </a:p>
          <a:p>
            <a:pPr marL="609600" indent="-609600">
              <a:lnSpc>
                <a:spcPct val="80000"/>
              </a:lnSpc>
              <a:buFontTx/>
              <a:buAutoNum type="arabicPeriod"/>
            </a:pPr>
            <a:r>
              <a:rPr lang="en-US" sz="2600" dirty="0"/>
              <a:t>Start with original adjacency matrix, </a:t>
            </a:r>
            <a:r>
              <a:rPr lang="en-US" sz="2600" dirty="0"/>
              <a:t>M</a:t>
            </a:r>
            <a:endParaRPr lang="en-US" sz="2600" dirty="0"/>
          </a:p>
          <a:p>
            <a:pPr marL="609600" indent="-609600">
              <a:lnSpc>
                <a:spcPct val="80000"/>
              </a:lnSpc>
              <a:buFontTx/>
              <a:buAutoNum type="arabicPeriod"/>
            </a:pPr>
            <a:r>
              <a:rPr lang="en-US" sz="2600" dirty="0"/>
              <a:t>Perturb the matrix to get </a:t>
            </a:r>
            <a:r>
              <a:rPr lang="en-US" sz="2600" dirty="0"/>
              <a:t>M*</a:t>
            </a:r>
            <a:endParaRPr lang="en-US" sz="2600" dirty="0"/>
          </a:p>
          <a:p>
            <a:pPr marL="1371600" lvl="2" indent="-457200">
              <a:lnSpc>
                <a:spcPct val="80000"/>
              </a:lnSpc>
            </a:pPr>
            <a:r>
              <a:rPr lang="en-US" dirty="0"/>
              <a:t>Select k nodes in graph to add or delete</a:t>
            </a:r>
          </a:p>
          <a:p>
            <a:pPr marL="609600" indent="-609600">
              <a:lnSpc>
                <a:spcPct val="80000"/>
              </a:lnSpc>
              <a:buFontTx/>
              <a:buAutoNum type="arabicPeriod"/>
            </a:pPr>
            <a:r>
              <a:rPr lang="en-US" sz="2600" dirty="0"/>
              <a:t>Compute distance, </a:t>
            </a:r>
            <a:r>
              <a:rPr lang="en-US" sz="2600" dirty="0"/>
              <a:t>l(r(M),r(M*)), </a:t>
            </a:r>
            <a:r>
              <a:rPr lang="en-US" sz="2600" dirty="0"/>
              <a:t>for some distance measure l and objective function </a:t>
            </a:r>
            <a:r>
              <a:rPr lang="en-US" sz="2600" dirty="0"/>
              <a:t>r(M) </a:t>
            </a:r>
            <a:r>
              <a:rPr lang="en-US" sz="2600" dirty="0"/>
              <a:t>that measures the quality of results of A somehow</a:t>
            </a:r>
          </a:p>
          <a:p>
            <a:pPr marL="609600" indent="-609600">
              <a:lnSpc>
                <a:spcPct val="80000"/>
              </a:lnSpc>
              <a:buFontTx/>
              <a:buAutoNum type="arabicPeriod"/>
            </a:pPr>
            <a:r>
              <a:rPr lang="en-US" sz="2600" dirty="0"/>
              <a:t>Compute amount of perturbation </a:t>
            </a:r>
            <a:r>
              <a:rPr lang="en-US" sz="2600" dirty="0"/>
              <a:t>p</a:t>
            </a:r>
            <a:r>
              <a:rPr lang="en-US" sz="2600" dirty="0">
                <a:latin typeface="Symbol" pitchFamily="18" charset="2"/>
              </a:rPr>
              <a:t>(M,M</a:t>
            </a:r>
            <a:r>
              <a:rPr lang="en-US" sz="2600" dirty="0"/>
              <a:t>*</a:t>
            </a:r>
            <a:r>
              <a:rPr lang="en-US" sz="2600" dirty="0">
                <a:latin typeface="Symbol" pitchFamily="18" charset="2"/>
              </a:rPr>
              <a:t>) </a:t>
            </a:r>
            <a:r>
              <a:rPr lang="en-US" sz="2600" dirty="0"/>
              <a:t>for some distance function p that measures the amount of perturbation</a:t>
            </a:r>
          </a:p>
          <a:p>
            <a:pPr marL="609600" indent="-609600">
              <a:lnSpc>
                <a:spcPct val="80000"/>
              </a:lnSpc>
              <a:buFontTx/>
              <a:buAutoNum type="arabicPeriod"/>
            </a:pPr>
            <a:r>
              <a:rPr lang="en-US" sz="2600" dirty="0"/>
              <a:t>Evaluate the conditions, if any, where small values for p generate large values for l</a:t>
            </a:r>
          </a:p>
        </p:txBody>
      </p:sp>
    </p:spTree>
    <p:extLst>
      <p:ext uri="{BB962C8B-B14F-4D97-AF65-F5344CB8AC3E}">
        <p14:creationId xmlns:p14="http://schemas.microsoft.com/office/powerpoint/2010/main" val="22966591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1986C4E-44C8-4467-8551-B5CFBF317E76}" type="slidenum">
              <a:rPr lang="en-US" altLang="en-US"/>
              <a:pPr/>
              <a:t>37</a:t>
            </a:fld>
            <a:endParaRPr lang="en-US" altLang="en-US"/>
          </a:p>
        </p:txBody>
      </p:sp>
      <p:sp>
        <p:nvSpPr>
          <p:cNvPr id="77826" name="Rectangle 2"/>
          <p:cNvSpPr>
            <a:spLocks noGrp="1" noChangeArrowheads="1"/>
          </p:cNvSpPr>
          <p:nvPr>
            <p:ph type="title"/>
          </p:nvPr>
        </p:nvSpPr>
        <p:spPr/>
        <p:txBody>
          <a:bodyPr/>
          <a:lstStyle/>
          <a:p>
            <a:r>
              <a:rPr lang="en-US"/>
              <a:t>PageRank Stability</a:t>
            </a:r>
          </a:p>
        </p:txBody>
      </p:sp>
      <p:sp>
        <p:nvSpPr>
          <p:cNvPr id="77827" name="Rectangle 3"/>
          <p:cNvSpPr>
            <a:spLocks noGrp="1" noChangeArrowheads="1"/>
          </p:cNvSpPr>
          <p:nvPr>
            <p:ph type="body" idx="1"/>
          </p:nvPr>
        </p:nvSpPr>
        <p:spPr>
          <a:xfrm>
            <a:off x="2209800" y="1676400"/>
            <a:ext cx="8153400" cy="4114800"/>
          </a:xfrm>
        </p:spPr>
        <p:txBody>
          <a:bodyPr/>
          <a:lstStyle/>
          <a:p>
            <a:pPr>
              <a:buFont typeface="Wingdings" pitchFamily="2" charset="2"/>
              <a:buNone/>
            </a:pPr>
            <a:r>
              <a:rPr lang="en-US"/>
              <a:t>Theoretical Result:</a:t>
            </a:r>
          </a:p>
          <a:p>
            <a:r>
              <a:rPr lang="en-US"/>
              <a:t>If original k pages to be modified do not have high overall PR scores then perturbed scores will not be far from the original</a:t>
            </a:r>
          </a:p>
          <a:p>
            <a:pPr>
              <a:buFont typeface="Wingdings" pitchFamily="2" charset="2"/>
              <a:buNone/>
            </a:pPr>
            <a:endParaRPr lang="en-US"/>
          </a:p>
        </p:txBody>
      </p:sp>
    </p:spTree>
    <p:extLst>
      <p:ext uri="{BB962C8B-B14F-4D97-AF65-F5344CB8AC3E}">
        <p14:creationId xmlns:p14="http://schemas.microsoft.com/office/powerpoint/2010/main" val="21878696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CDE86A-D93E-41A5-A797-AC170B3D9A4C}" type="slidenum">
              <a:rPr lang="en-US" altLang="en-US"/>
              <a:pPr/>
              <a:t>38</a:t>
            </a:fld>
            <a:endParaRPr lang="en-US" altLang="en-US"/>
          </a:p>
        </p:txBody>
      </p:sp>
      <p:sp>
        <p:nvSpPr>
          <p:cNvPr id="78850" name="Rectangle 2"/>
          <p:cNvSpPr>
            <a:spLocks noGrp="1" noChangeArrowheads="1"/>
          </p:cNvSpPr>
          <p:nvPr>
            <p:ph type="title"/>
          </p:nvPr>
        </p:nvSpPr>
        <p:spPr/>
        <p:txBody>
          <a:bodyPr/>
          <a:lstStyle/>
          <a:p>
            <a:r>
              <a:rPr lang="en-US"/>
              <a:t>PageRank Stability</a:t>
            </a:r>
          </a:p>
        </p:txBody>
      </p:sp>
      <p:sp>
        <p:nvSpPr>
          <p:cNvPr id="78851" name="Rectangle 3"/>
          <p:cNvSpPr>
            <a:spLocks noGrp="1" noChangeArrowheads="1"/>
          </p:cNvSpPr>
          <p:nvPr>
            <p:ph type="body" idx="1"/>
          </p:nvPr>
        </p:nvSpPr>
        <p:spPr>
          <a:xfrm>
            <a:off x="2057400" y="1524000"/>
            <a:ext cx="8305800" cy="4724400"/>
          </a:xfrm>
        </p:spPr>
        <p:txBody>
          <a:bodyPr/>
          <a:lstStyle/>
          <a:p>
            <a:pPr>
              <a:lnSpc>
                <a:spcPct val="80000"/>
              </a:lnSpc>
              <a:buFont typeface="Wingdings" pitchFamily="2" charset="2"/>
              <a:buNone/>
            </a:pPr>
            <a:r>
              <a:rPr lang="en-US" sz="2600"/>
              <a:t>&lt;p&gt;: original PR scores (= 1</a:t>
            </a:r>
            <a:r>
              <a:rPr lang="en-US" sz="2600" baseline="30000"/>
              <a:t>st</a:t>
            </a:r>
            <a:r>
              <a:rPr lang="en-US" sz="2600"/>
              <a:t> eigenvector)</a:t>
            </a:r>
          </a:p>
          <a:p>
            <a:pPr>
              <a:lnSpc>
                <a:spcPct val="80000"/>
              </a:lnSpc>
              <a:buFont typeface="Wingdings" pitchFamily="2" charset="2"/>
              <a:buNone/>
            </a:pPr>
            <a:r>
              <a:rPr lang="en-US" sz="2600"/>
              <a:t>&lt;p’&gt;: new PR scores from perturbed graph</a:t>
            </a:r>
          </a:p>
          <a:p>
            <a:pPr>
              <a:lnSpc>
                <a:spcPct val="80000"/>
              </a:lnSpc>
              <a:buFont typeface="Wingdings" pitchFamily="2" charset="2"/>
              <a:buNone/>
            </a:pPr>
            <a:r>
              <a:rPr lang="en-US" sz="2600"/>
              <a:t>S(&lt;p</a:t>
            </a:r>
            <a:r>
              <a:rPr lang="en-US" sz="2600" baseline="-14000"/>
              <a:t>k</a:t>
            </a:r>
            <a:r>
              <a:rPr lang="en-US" sz="2600"/>
              <a:t>&gt;)</a:t>
            </a:r>
            <a:r>
              <a:rPr lang="en-US" sz="2600" baseline="-14000"/>
              <a:t>:</a:t>
            </a:r>
            <a:r>
              <a:rPr lang="en-US" sz="2600"/>
              <a:t> sum of original PR scores for original k modified pages</a:t>
            </a:r>
          </a:p>
          <a:p>
            <a:pPr>
              <a:lnSpc>
                <a:spcPct val="80000"/>
              </a:lnSpc>
              <a:buFont typeface="Wingdings" pitchFamily="2" charset="2"/>
              <a:buNone/>
            </a:pPr>
            <a:r>
              <a:rPr lang="en-US" sz="2600"/>
              <a:t>d: tendency to get “bored”, damping factor</a:t>
            </a:r>
            <a:endParaRPr lang="en-US" sz="2600">
              <a:sym typeface="Math1" pitchFamily="2" charset="2"/>
            </a:endParaRPr>
          </a:p>
          <a:p>
            <a:pPr>
              <a:lnSpc>
                <a:spcPct val="80000"/>
              </a:lnSpc>
              <a:buFont typeface="Wingdings" pitchFamily="2" charset="2"/>
              <a:buNone/>
            </a:pPr>
            <a:endParaRPr lang="en-US" sz="2600"/>
          </a:p>
          <a:p>
            <a:pPr>
              <a:lnSpc>
                <a:spcPct val="80000"/>
              </a:lnSpc>
              <a:buFont typeface="Wingdings" pitchFamily="2" charset="2"/>
              <a:buNone/>
            </a:pPr>
            <a:r>
              <a:rPr lang="en-US" sz="2600"/>
              <a:t>Formal Result:</a:t>
            </a:r>
          </a:p>
          <a:p>
            <a:pPr>
              <a:lnSpc>
                <a:spcPct val="80000"/>
              </a:lnSpc>
              <a:buFont typeface="Wingdings" pitchFamily="2" charset="2"/>
              <a:buNone/>
            </a:pPr>
            <a:r>
              <a:rPr lang="en-US" sz="2600"/>
              <a:t>||&lt;p’&gt; – &lt;p&gt;|| &lt;= 2S(&lt;p</a:t>
            </a:r>
            <a:r>
              <a:rPr lang="en-US" sz="2600" baseline="-14000"/>
              <a:t>k</a:t>
            </a:r>
            <a:r>
              <a:rPr lang="en-US" sz="2600"/>
              <a:t>&gt;) / d</a:t>
            </a:r>
          </a:p>
          <a:p>
            <a:pPr>
              <a:lnSpc>
                <a:spcPct val="80000"/>
              </a:lnSpc>
              <a:buFont typeface="Wingdings" pitchFamily="2" charset="2"/>
              <a:buNone/>
            </a:pPr>
            <a:endParaRPr lang="en-US" sz="2600"/>
          </a:p>
          <a:p>
            <a:pPr>
              <a:lnSpc>
                <a:spcPct val="80000"/>
              </a:lnSpc>
              <a:buFont typeface="Wingdings" pitchFamily="2" charset="2"/>
              <a:buNone/>
            </a:pPr>
            <a:r>
              <a:rPr lang="en-US" sz="2600"/>
              <a:t>Observe: Larger d and smaller S, lead to smaller differences in scores</a:t>
            </a:r>
          </a:p>
          <a:p>
            <a:pPr>
              <a:lnSpc>
                <a:spcPct val="80000"/>
              </a:lnSpc>
              <a:buFont typeface="Wingdings" pitchFamily="2" charset="2"/>
              <a:buNone/>
            </a:pPr>
            <a:endParaRPr lang="en-US" sz="2600"/>
          </a:p>
        </p:txBody>
      </p:sp>
    </p:spTree>
    <p:extLst>
      <p:ext uri="{BB962C8B-B14F-4D97-AF65-F5344CB8AC3E}">
        <p14:creationId xmlns:p14="http://schemas.microsoft.com/office/powerpoint/2010/main" val="4289759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D4FACA3-197E-442E-961D-F5724E1DE1EF}" type="slidenum">
              <a:rPr lang="en-US" altLang="en-US"/>
              <a:pPr/>
              <a:t>39</a:t>
            </a:fld>
            <a:endParaRPr lang="en-US" altLang="en-US"/>
          </a:p>
        </p:txBody>
      </p:sp>
      <p:sp>
        <p:nvSpPr>
          <p:cNvPr id="79874" name="Rectangle 2"/>
          <p:cNvSpPr>
            <a:spLocks noGrp="1" noChangeArrowheads="1"/>
          </p:cNvSpPr>
          <p:nvPr>
            <p:ph type="title"/>
          </p:nvPr>
        </p:nvSpPr>
        <p:spPr/>
        <p:txBody>
          <a:bodyPr/>
          <a:lstStyle/>
          <a:p>
            <a:pPr algn="ctr"/>
            <a:r>
              <a:rPr lang="en-US"/>
              <a:t>HITS Stability</a:t>
            </a:r>
          </a:p>
        </p:txBody>
      </p:sp>
      <p:sp>
        <p:nvSpPr>
          <p:cNvPr id="79875" name="Rectangle 3"/>
          <p:cNvSpPr>
            <a:spLocks noGrp="1" noChangeArrowheads="1"/>
          </p:cNvSpPr>
          <p:nvPr>
            <p:ph type="body" idx="1"/>
          </p:nvPr>
        </p:nvSpPr>
        <p:spPr>
          <a:xfrm>
            <a:off x="1981200" y="1066800"/>
            <a:ext cx="8686800" cy="4800600"/>
          </a:xfrm>
        </p:spPr>
        <p:txBody>
          <a:bodyPr/>
          <a:lstStyle/>
          <a:p>
            <a:r>
              <a:rPr lang="en-US" dirty="0"/>
              <a:t>Stability determined by </a:t>
            </a:r>
            <a:r>
              <a:rPr lang="en-US" dirty="0" err="1"/>
              <a:t>eigengap</a:t>
            </a:r>
            <a:endParaRPr lang="en-US" dirty="0"/>
          </a:p>
          <a:p>
            <a:pPr lvl="1"/>
            <a:r>
              <a:rPr lang="en-US" dirty="0" err="1"/>
              <a:t>Eigengap</a:t>
            </a:r>
            <a:r>
              <a:rPr lang="en-US" dirty="0"/>
              <a:t>: difference between 1</a:t>
            </a:r>
            <a:r>
              <a:rPr lang="en-US" baseline="30000" dirty="0"/>
              <a:t>st</a:t>
            </a:r>
            <a:r>
              <a:rPr lang="en-US" dirty="0"/>
              <a:t> and 2</a:t>
            </a:r>
            <a:r>
              <a:rPr lang="en-US" baseline="30000" dirty="0"/>
              <a:t>nd</a:t>
            </a:r>
            <a:r>
              <a:rPr lang="en-US" dirty="0"/>
              <a:t> eigenvalues</a:t>
            </a:r>
          </a:p>
          <a:p>
            <a:pPr lvl="1"/>
            <a:r>
              <a:rPr lang="en-US" dirty="0" smtClean="0"/>
              <a:t>M</a:t>
            </a:r>
            <a:r>
              <a:rPr lang="en-US" baseline="30000" dirty="0" smtClean="0"/>
              <a:t>T</a:t>
            </a:r>
            <a:r>
              <a:rPr lang="en-US" dirty="0" smtClean="0"/>
              <a:t>M </a:t>
            </a:r>
            <a:r>
              <a:rPr lang="en-US" dirty="0"/>
              <a:t>for authorities, </a:t>
            </a:r>
            <a:r>
              <a:rPr lang="en-US" dirty="0" smtClean="0"/>
              <a:t>MM</a:t>
            </a:r>
            <a:r>
              <a:rPr lang="en-US" baseline="30000" dirty="0" smtClean="0"/>
              <a:t>T</a:t>
            </a:r>
            <a:r>
              <a:rPr lang="en-US" dirty="0" smtClean="0"/>
              <a:t> </a:t>
            </a:r>
            <a:r>
              <a:rPr lang="en-US" dirty="0"/>
              <a:t>for hubs</a:t>
            </a:r>
          </a:p>
          <a:p>
            <a:pPr lvl="1"/>
            <a:r>
              <a:rPr lang="en-US" dirty="0"/>
              <a:t>If </a:t>
            </a:r>
            <a:r>
              <a:rPr lang="en-US" dirty="0" err="1"/>
              <a:t>eigengap</a:t>
            </a:r>
            <a:r>
              <a:rPr lang="en-US" dirty="0"/>
              <a:t> is big, HITS will be insensitive to small perturbations, vice versa if small (recall that is also converges faster)</a:t>
            </a:r>
          </a:p>
          <a:p>
            <a:pPr lvl="1"/>
            <a:endParaRPr lang="en-US" dirty="0"/>
          </a:p>
          <a:p>
            <a:r>
              <a:rPr lang="en-US" dirty="0"/>
              <a:t>Recall: if </a:t>
            </a:r>
            <a:r>
              <a:rPr lang="en-US" dirty="0" smtClean="0"/>
              <a:t>M</a:t>
            </a:r>
            <a:r>
              <a:rPr lang="en-US" baseline="30000" dirty="0" smtClean="0"/>
              <a:t>T</a:t>
            </a:r>
            <a:r>
              <a:rPr lang="en-US" dirty="0" smtClean="0"/>
              <a:t>M </a:t>
            </a:r>
            <a:r>
              <a:rPr lang="en-US" dirty="0"/>
              <a:t>x = </a:t>
            </a:r>
            <a:r>
              <a:rPr lang="en-US" dirty="0">
                <a:latin typeface="Symbol" pitchFamily="18" charset="2"/>
              </a:rPr>
              <a:t>l</a:t>
            </a:r>
            <a:r>
              <a:rPr lang="en-US" dirty="0"/>
              <a:t>x, x is eigenvector and </a:t>
            </a:r>
            <a:r>
              <a:rPr lang="en-US" dirty="0">
                <a:latin typeface="Symbol" pitchFamily="18" charset="2"/>
              </a:rPr>
              <a:t>l</a:t>
            </a:r>
            <a:r>
              <a:rPr lang="en-US" dirty="0"/>
              <a:t> is corresponding eigenvalue of </a:t>
            </a:r>
            <a:r>
              <a:rPr lang="en-US" dirty="0" smtClean="0"/>
              <a:t>M</a:t>
            </a:r>
            <a:r>
              <a:rPr lang="en-US" baseline="30000" dirty="0" smtClean="0"/>
              <a:t>T</a:t>
            </a:r>
            <a:r>
              <a:rPr lang="en-US" dirty="0" smtClean="0"/>
              <a:t>M</a:t>
            </a:r>
            <a:endParaRPr lang="en-US" dirty="0"/>
          </a:p>
        </p:txBody>
      </p:sp>
    </p:spTree>
    <p:extLst>
      <p:ext uri="{BB962C8B-B14F-4D97-AF65-F5344CB8AC3E}">
        <p14:creationId xmlns:p14="http://schemas.microsoft.com/office/powerpoint/2010/main" val="4277375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DCE5A380-7337-451C-BD8C-05CC2D38F214}" type="slidenum">
              <a:rPr lang="en-US" altLang="en-US"/>
              <a:pPr/>
              <a:t>4</a:t>
            </a:fld>
            <a:endParaRPr lang="en-US" altLang="en-US"/>
          </a:p>
        </p:txBody>
      </p:sp>
      <p:sp>
        <p:nvSpPr>
          <p:cNvPr id="27650" name="Rectangle 2"/>
          <p:cNvSpPr>
            <a:spLocks noGrp="1" noChangeArrowheads="1"/>
          </p:cNvSpPr>
          <p:nvPr>
            <p:ph type="title"/>
          </p:nvPr>
        </p:nvSpPr>
        <p:spPr/>
        <p:txBody>
          <a:bodyPr/>
          <a:lstStyle/>
          <a:p>
            <a:r>
              <a:rPr lang="en-US" sz="2900"/>
              <a:t>Standard Web Search Engine Architecture</a:t>
            </a:r>
          </a:p>
        </p:txBody>
      </p:sp>
      <p:sp>
        <p:nvSpPr>
          <p:cNvPr id="27651" name="AutoShape 3"/>
          <p:cNvSpPr>
            <a:spLocks noChangeArrowheads="1"/>
          </p:cNvSpPr>
          <p:nvPr/>
        </p:nvSpPr>
        <p:spPr bwMode="auto">
          <a:xfrm>
            <a:off x="2514600" y="1492251"/>
            <a:ext cx="1574800" cy="1325563"/>
          </a:xfrm>
          <a:prstGeom prst="irregularSeal2">
            <a:avLst/>
          </a:prstGeom>
          <a:gradFill rotWithShape="0">
            <a:gsLst>
              <a:gs pos="0">
                <a:schemeClr val="folHlink"/>
              </a:gs>
              <a:gs pos="100000">
                <a:schemeClr val="folHlink">
                  <a:gamma/>
                  <a:shade val="46275"/>
                  <a:invGamma/>
                </a:schemeClr>
              </a:gs>
            </a:gsLst>
            <a:lin ang="5400000" scaled="1"/>
          </a:gra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400">
                <a:solidFill>
                  <a:schemeClr val="hlink"/>
                </a:solidFill>
                <a:latin typeface="Times New Roman" pitchFamily="18" charset="0"/>
              </a:rPr>
              <a:t>crawler</a:t>
            </a:r>
          </a:p>
        </p:txBody>
      </p:sp>
      <p:sp>
        <p:nvSpPr>
          <p:cNvPr id="27652" name="AutoShape 4"/>
          <p:cNvSpPr>
            <a:spLocks noChangeArrowheads="1"/>
          </p:cNvSpPr>
          <p:nvPr/>
        </p:nvSpPr>
        <p:spPr bwMode="auto">
          <a:xfrm rot="-10800000">
            <a:off x="5046663" y="1562101"/>
            <a:ext cx="342900" cy="557213"/>
          </a:xfrm>
          <a:prstGeom prst="foldedCorner">
            <a:avLst>
              <a:gd name="adj" fmla="val 12500"/>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3" name="AutoShape 5"/>
          <p:cNvSpPr>
            <a:spLocks noChangeArrowheads="1"/>
          </p:cNvSpPr>
          <p:nvPr/>
        </p:nvSpPr>
        <p:spPr bwMode="auto">
          <a:xfrm rot="-10800000">
            <a:off x="5183188" y="1701801"/>
            <a:ext cx="342900" cy="557213"/>
          </a:xfrm>
          <a:prstGeom prst="foldedCorner">
            <a:avLst>
              <a:gd name="adj" fmla="val 12500"/>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AutoShape 6"/>
          <p:cNvSpPr>
            <a:spLocks noChangeArrowheads="1"/>
          </p:cNvSpPr>
          <p:nvPr/>
        </p:nvSpPr>
        <p:spPr bwMode="auto">
          <a:xfrm rot="-10800000">
            <a:off x="5321301" y="1839913"/>
            <a:ext cx="341313" cy="558800"/>
          </a:xfrm>
          <a:prstGeom prst="foldedCorner">
            <a:avLst>
              <a:gd name="adj" fmla="val 12500"/>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5" name="AutoShape 7"/>
          <p:cNvSpPr>
            <a:spLocks noChangeArrowheads="1"/>
          </p:cNvSpPr>
          <p:nvPr/>
        </p:nvSpPr>
        <p:spPr bwMode="auto">
          <a:xfrm rot="-10800000">
            <a:off x="5457826" y="1979613"/>
            <a:ext cx="341313" cy="558800"/>
          </a:xfrm>
          <a:prstGeom prst="foldedCorner">
            <a:avLst>
              <a:gd name="adj" fmla="val 12500"/>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6" name="AutoShape 8"/>
          <p:cNvSpPr>
            <a:spLocks noChangeArrowheads="1"/>
          </p:cNvSpPr>
          <p:nvPr/>
        </p:nvSpPr>
        <p:spPr bwMode="auto">
          <a:xfrm rot="-10800000">
            <a:off x="5594350" y="2119313"/>
            <a:ext cx="342900" cy="558800"/>
          </a:xfrm>
          <a:prstGeom prst="foldedCorner">
            <a:avLst>
              <a:gd name="adj" fmla="val 12500"/>
            </a:avLst>
          </a:prstGeom>
          <a:solidFill>
            <a:schemeClr val="bg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7" name="Line 9"/>
          <p:cNvSpPr>
            <a:spLocks noChangeShapeType="1"/>
          </p:cNvSpPr>
          <p:nvPr/>
        </p:nvSpPr>
        <p:spPr bwMode="auto">
          <a:xfrm>
            <a:off x="4019550" y="2189163"/>
            <a:ext cx="958850" cy="0"/>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8" name="Oval 10"/>
          <p:cNvSpPr>
            <a:spLocks noChangeArrowheads="1"/>
          </p:cNvSpPr>
          <p:nvPr/>
        </p:nvSpPr>
        <p:spPr bwMode="auto">
          <a:xfrm>
            <a:off x="4019550" y="1352551"/>
            <a:ext cx="958850" cy="766763"/>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600" b="1">
                <a:latin typeface="Tahoma" pitchFamily="34" charset="0"/>
              </a:rPr>
              <a:t>crawl the</a:t>
            </a:r>
          </a:p>
          <a:p>
            <a:pPr algn="ctr" eaLnBrk="0" hangingPunct="0"/>
            <a:r>
              <a:rPr lang="en-US" sz="1600" b="1">
                <a:latin typeface="Tahoma" pitchFamily="34" charset="0"/>
              </a:rPr>
              <a:t>web</a:t>
            </a:r>
          </a:p>
        </p:txBody>
      </p:sp>
      <p:sp>
        <p:nvSpPr>
          <p:cNvPr id="27659" name="Oval 11"/>
          <p:cNvSpPr>
            <a:spLocks noChangeArrowheads="1"/>
          </p:cNvSpPr>
          <p:nvPr/>
        </p:nvSpPr>
        <p:spPr bwMode="auto">
          <a:xfrm>
            <a:off x="8605838" y="3025775"/>
            <a:ext cx="1300162" cy="838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600" b="1">
                <a:latin typeface="Tahoma" pitchFamily="34" charset="0"/>
              </a:rPr>
              <a:t>create an </a:t>
            </a:r>
          </a:p>
          <a:p>
            <a:pPr algn="ctr" eaLnBrk="0" hangingPunct="0"/>
            <a:r>
              <a:rPr lang="en-US" sz="1600" b="1">
                <a:latin typeface="Tahoma" pitchFamily="34" charset="0"/>
              </a:rPr>
              <a:t>inverted</a:t>
            </a:r>
          </a:p>
          <a:p>
            <a:pPr algn="ctr" eaLnBrk="0" hangingPunct="0"/>
            <a:r>
              <a:rPr lang="en-US" sz="1600" b="1">
                <a:latin typeface="Tahoma" pitchFamily="34" charset="0"/>
              </a:rPr>
              <a:t>index</a:t>
            </a:r>
          </a:p>
        </p:txBody>
      </p:sp>
      <p:sp>
        <p:nvSpPr>
          <p:cNvPr id="27660" name="Line 12"/>
          <p:cNvSpPr>
            <a:spLocks noChangeShapeType="1"/>
          </p:cNvSpPr>
          <p:nvPr/>
        </p:nvSpPr>
        <p:spPr bwMode="auto">
          <a:xfrm>
            <a:off x="6210300" y="2259013"/>
            <a:ext cx="958850" cy="0"/>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1" name="Oval 13"/>
          <p:cNvSpPr>
            <a:spLocks noChangeArrowheads="1"/>
          </p:cNvSpPr>
          <p:nvPr/>
        </p:nvSpPr>
        <p:spPr bwMode="auto">
          <a:xfrm>
            <a:off x="5526088" y="1143001"/>
            <a:ext cx="2259012" cy="976313"/>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1400" b="1">
                <a:latin typeface="Tahoma" pitchFamily="34" charset="0"/>
              </a:rPr>
              <a:t>Eliminate duplicates</a:t>
            </a:r>
          </a:p>
        </p:txBody>
      </p:sp>
      <p:sp>
        <p:nvSpPr>
          <p:cNvPr id="27662" name="AutoShape 14"/>
          <p:cNvSpPr>
            <a:spLocks noChangeArrowheads="1"/>
          </p:cNvSpPr>
          <p:nvPr/>
        </p:nvSpPr>
        <p:spPr bwMode="auto">
          <a:xfrm>
            <a:off x="8742363" y="4176713"/>
            <a:ext cx="1027112" cy="1395412"/>
          </a:xfrm>
          <a:prstGeom prst="flowChartMagneticDisk">
            <a:avLst/>
          </a:prstGeom>
          <a:gradFill rotWithShape="0">
            <a:gsLst>
              <a:gs pos="0">
                <a:schemeClr val="folHlink"/>
              </a:gs>
              <a:gs pos="100000">
                <a:schemeClr val="folHlink">
                  <a:gamma/>
                  <a:shade val="46275"/>
                  <a:invGamma/>
                </a:schemeClr>
              </a:gs>
            </a:gsLst>
            <a:lin ang="5400000" scaled="1"/>
          </a:gra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400">
                <a:solidFill>
                  <a:schemeClr val="hlink"/>
                </a:solidFill>
                <a:latin typeface="Times New Roman" pitchFamily="18" charset="0"/>
              </a:rPr>
              <a:t>Inverted </a:t>
            </a:r>
          </a:p>
          <a:p>
            <a:pPr algn="ctr" eaLnBrk="0" hangingPunct="0"/>
            <a:r>
              <a:rPr lang="en-US" sz="2400">
                <a:solidFill>
                  <a:schemeClr val="hlink"/>
                </a:solidFill>
                <a:latin typeface="Times New Roman" pitchFamily="18" charset="0"/>
              </a:rPr>
              <a:t>index</a:t>
            </a:r>
          </a:p>
        </p:txBody>
      </p:sp>
      <p:sp>
        <p:nvSpPr>
          <p:cNvPr id="27663" name="Line 15"/>
          <p:cNvSpPr>
            <a:spLocks noChangeShapeType="1"/>
          </p:cNvSpPr>
          <p:nvPr/>
        </p:nvSpPr>
        <p:spPr bwMode="auto">
          <a:xfrm rot="14830975" flipH="1">
            <a:off x="7801770" y="3475832"/>
            <a:ext cx="1533525" cy="68263"/>
          </a:xfrm>
          <a:prstGeom prst="line">
            <a:avLst/>
          </a:prstGeom>
          <a:noFill/>
          <a:ln w="28575">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27664" name="Picture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0551" y="5119688"/>
            <a:ext cx="109537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65" name="AutoShape 17"/>
          <p:cNvSpPr>
            <a:spLocks noChangeArrowheads="1"/>
          </p:cNvSpPr>
          <p:nvPr/>
        </p:nvSpPr>
        <p:spPr bwMode="auto">
          <a:xfrm>
            <a:off x="6415088" y="4421188"/>
            <a:ext cx="1300162" cy="1116012"/>
          </a:xfrm>
          <a:prstGeom prst="octagon">
            <a:avLst>
              <a:gd name="adj" fmla="val 29287"/>
            </a:avLst>
          </a:prstGeom>
          <a:solidFill>
            <a:schemeClr val="folHlink"/>
          </a:solidFill>
          <a:ln w="12700">
            <a:solidFill>
              <a:srgbClr val="0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400">
                <a:solidFill>
                  <a:schemeClr val="hlink"/>
                </a:solidFill>
                <a:latin typeface="Times New Roman" pitchFamily="18" charset="0"/>
              </a:rPr>
              <a:t>Search </a:t>
            </a:r>
          </a:p>
          <a:p>
            <a:pPr algn="ctr" eaLnBrk="0" hangingPunct="0"/>
            <a:r>
              <a:rPr lang="en-US" sz="2400">
                <a:solidFill>
                  <a:schemeClr val="hlink"/>
                </a:solidFill>
                <a:latin typeface="Times New Roman" pitchFamily="18" charset="0"/>
              </a:rPr>
              <a:t>engine </a:t>
            </a:r>
          </a:p>
          <a:p>
            <a:pPr algn="ctr" eaLnBrk="0" hangingPunct="0"/>
            <a:r>
              <a:rPr lang="en-US" sz="2400">
                <a:solidFill>
                  <a:schemeClr val="hlink"/>
                </a:solidFill>
                <a:latin typeface="Times New Roman" pitchFamily="18" charset="0"/>
              </a:rPr>
              <a:t>servers</a:t>
            </a:r>
          </a:p>
        </p:txBody>
      </p:sp>
      <p:sp>
        <p:nvSpPr>
          <p:cNvPr id="27666" name="AutoShape 18"/>
          <p:cNvSpPr>
            <a:spLocks noChangeArrowheads="1"/>
          </p:cNvSpPr>
          <p:nvPr/>
        </p:nvSpPr>
        <p:spPr bwMode="auto">
          <a:xfrm>
            <a:off x="2719388" y="2955925"/>
            <a:ext cx="1300162" cy="1047750"/>
          </a:xfrm>
          <a:prstGeom prst="cloudCallout">
            <a:avLst>
              <a:gd name="adj1" fmla="val -43750"/>
              <a:gd name="adj2" fmla="val 70000"/>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800">
                <a:latin typeface="Times New Roman" pitchFamily="18" charset="0"/>
              </a:rPr>
              <a:t>user</a:t>
            </a:r>
          </a:p>
          <a:p>
            <a:pPr algn="ctr" eaLnBrk="0" hangingPunct="0"/>
            <a:r>
              <a:rPr lang="en-US" sz="2800">
                <a:latin typeface="Times New Roman" pitchFamily="18" charset="0"/>
              </a:rPr>
              <a:t>query</a:t>
            </a:r>
          </a:p>
        </p:txBody>
      </p:sp>
      <p:pic>
        <p:nvPicPr>
          <p:cNvPr id="27667" name="Picture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30713" y="3025776"/>
            <a:ext cx="157480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68" name="Line 20"/>
          <p:cNvSpPr>
            <a:spLocks noChangeShapeType="1"/>
          </p:cNvSpPr>
          <p:nvPr/>
        </p:nvSpPr>
        <p:spPr bwMode="auto">
          <a:xfrm rot="2711386" flipH="1">
            <a:off x="3879850" y="3587750"/>
            <a:ext cx="349250" cy="3429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9" name="Line 21"/>
          <p:cNvSpPr>
            <a:spLocks noChangeShapeType="1"/>
          </p:cNvSpPr>
          <p:nvPr/>
        </p:nvSpPr>
        <p:spPr bwMode="auto">
          <a:xfrm rot="2711386" flipH="1">
            <a:off x="5412582" y="4252120"/>
            <a:ext cx="1116013" cy="479425"/>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0" name="Line 22"/>
          <p:cNvSpPr>
            <a:spLocks noChangeShapeType="1"/>
          </p:cNvSpPr>
          <p:nvPr/>
        </p:nvSpPr>
        <p:spPr bwMode="auto">
          <a:xfrm rot="2711386" flipH="1">
            <a:off x="8008144" y="4612482"/>
            <a:ext cx="588963" cy="61595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1" name="Line 23"/>
          <p:cNvSpPr>
            <a:spLocks noChangeShapeType="1"/>
          </p:cNvSpPr>
          <p:nvPr/>
        </p:nvSpPr>
        <p:spPr bwMode="auto">
          <a:xfrm rot="2711386" flipH="1">
            <a:off x="5005388" y="4889500"/>
            <a:ext cx="836612" cy="14366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2" name="Oval 24"/>
          <p:cNvSpPr>
            <a:spLocks noChangeArrowheads="1"/>
          </p:cNvSpPr>
          <p:nvPr/>
        </p:nvSpPr>
        <p:spPr bwMode="auto">
          <a:xfrm>
            <a:off x="4089400" y="4840288"/>
            <a:ext cx="1778000" cy="557212"/>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b="1">
                <a:latin typeface="Tahoma" pitchFamily="34" charset="0"/>
              </a:rPr>
              <a:t>Show results</a:t>
            </a:r>
            <a:r>
              <a:rPr lang="en-US">
                <a:latin typeface="Tahoma" pitchFamily="34" charset="0"/>
              </a:rPr>
              <a:t> </a:t>
            </a:r>
          </a:p>
        </p:txBody>
      </p:sp>
      <p:sp>
        <p:nvSpPr>
          <p:cNvPr id="27673" name="Line 25"/>
          <p:cNvSpPr>
            <a:spLocks noChangeShapeType="1"/>
          </p:cNvSpPr>
          <p:nvPr/>
        </p:nvSpPr>
        <p:spPr bwMode="auto">
          <a:xfrm rot="2711386" flipH="1" flipV="1">
            <a:off x="7300119" y="2682082"/>
            <a:ext cx="722313" cy="145415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4" name="Freeform 26"/>
          <p:cNvSpPr>
            <a:spLocks/>
          </p:cNvSpPr>
          <p:nvPr/>
        </p:nvSpPr>
        <p:spPr bwMode="auto">
          <a:xfrm>
            <a:off x="6073775" y="2328863"/>
            <a:ext cx="1208088" cy="290512"/>
          </a:xfrm>
          <a:custGeom>
            <a:avLst/>
            <a:gdLst>
              <a:gd name="T0" fmla="*/ 816 w 848"/>
              <a:gd name="T1" fmla="*/ 0 h 200"/>
              <a:gd name="T2" fmla="*/ 768 w 848"/>
              <a:gd name="T3" fmla="*/ 48 h 200"/>
              <a:gd name="T4" fmla="*/ 336 w 848"/>
              <a:gd name="T5" fmla="*/ 192 h 200"/>
              <a:gd name="T6" fmla="*/ 0 w 848"/>
              <a:gd name="T7" fmla="*/ 0 h 200"/>
            </a:gdLst>
            <a:ahLst/>
            <a:cxnLst>
              <a:cxn ang="0">
                <a:pos x="T0" y="T1"/>
              </a:cxn>
              <a:cxn ang="0">
                <a:pos x="T2" y="T3"/>
              </a:cxn>
              <a:cxn ang="0">
                <a:pos x="T4" y="T5"/>
              </a:cxn>
              <a:cxn ang="0">
                <a:pos x="T6" y="T7"/>
              </a:cxn>
            </a:cxnLst>
            <a:rect l="0" t="0" r="r" b="b"/>
            <a:pathLst>
              <a:path w="848" h="200">
                <a:moveTo>
                  <a:pt x="816" y="0"/>
                </a:moveTo>
                <a:cubicBezTo>
                  <a:pt x="832" y="8"/>
                  <a:pt x="848" y="16"/>
                  <a:pt x="768" y="48"/>
                </a:cubicBezTo>
                <a:cubicBezTo>
                  <a:pt x="688" y="80"/>
                  <a:pt x="464" y="200"/>
                  <a:pt x="336" y="192"/>
                </a:cubicBezTo>
                <a:cubicBezTo>
                  <a:pt x="208" y="184"/>
                  <a:pt x="104" y="92"/>
                  <a:pt x="0" y="0"/>
                </a:cubicBez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5" name="AutoShape 27"/>
          <p:cNvSpPr>
            <a:spLocks noChangeArrowheads="1"/>
          </p:cNvSpPr>
          <p:nvPr/>
        </p:nvSpPr>
        <p:spPr bwMode="auto">
          <a:xfrm>
            <a:off x="7772401" y="1219201"/>
            <a:ext cx="1027113" cy="1395413"/>
          </a:xfrm>
          <a:prstGeom prst="flowChartMagneticDisk">
            <a:avLst/>
          </a:prstGeom>
          <a:gradFill rotWithShape="0">
            <a:gsLst>
              <a:gs pos="0">
                <a:schemeClr val="folHlink"/>
              </a:gs>
              <a:gs pos="100000">
                <a:schemeClr val="folHlink">
                  <a:gamma/>
                  <a:shade val="46275"/>
                  <a:invGamma/>
                </a:schemeClr>
              </a:gs>
            </a:gsLst>
            <a:path path="shape">
              <a:fillToRect l="50000" t="50000" r="50000" b="50000"/>
            </a:path>
          </a:gra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sz="2400">
                <a:solidFill>
                  <a:schemeClr val="hlink"/>
                </a:solidFill>
                <a:latin typeface="Times New Roman" pitchFamily="18" charset="0"/>
              </a:rPr>
              <a:t>DocIds</a:t>
            </a:r>
          </a:p>
        </p:txBody>
      </p:sp>
    </p:spTree>
    <p:extLst>
      <p:ext uri="{BB962C8B-B14F-4D97-AF65-F5344CB8AC3E}">
        <p14:creationId xmlns:p14="http://schemas.microsoft.com/office/powerpoint/2010/main" val="7834672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AA3EB3C-42B5-49C5-B694-E6B748CF66E2}" type="slidenum">
              <a:rPr lang="en-US" altLang="en-US"/>
              <a:pPr/>
              <a:t>40</a:t>
            </a:fld>
            <a:endParaRPr lang="en-US" altLang="en-US"/>
          </a:p>
        </p:txBody>
      </p:sp>
      <p:sp>
        <p:nvSpPr>
          <p:cNvPr id="87042" name="Rectangle 2"/>
          <p:cNvSpPr>
            <a:spLocks noGrp="1" noChangeArrowheads="1"/>
          </p:cNvSpPr>
          <p:nvPr>
            <p:ph type="title"/>
          </p:nvPr>
        </p:nvSpPr>
        <p:spPr/>
        <p:txBody>
          <a:bodyPr/>
          <a:lstStyle/>
          <a:p>
            <a:r>
              <a:rPr lang="en-US"/>
              <a:t>Roadmap</a:t>
            </a:r>
          </a:p>
        </p:txBody>
      </p:sp>
      <p:sp>
        <p:nvSpPr>
          <p:cNvPr id="87043" name="Rectangle 3"/>
          <p:cNvSpPr>
            <a:spLocks noGrp="1" noChangeArrowheads="1"/>
          </p:cNvSpPr>
          <p:nvPr>
            <p:ph type="body" idx="1"/>
          </p:nvPr>
        </p:nvSpPr>
        <p:spPr/>
        <p:txBody>
          <a:bodyPr/>
          <a:lstStyle/>
          <a:p>
            <a:r>
              <a:rPr lang="en-US" dirty="0">
                <a:solidFill>
                  <a:srgbClr val="666699"/>
                </a:solidFill>
              </a:rPr>
              <a:t>Web Search</a:t>
            </a:r>
          </a:p>
          <a:p>
            <a:r>
              <a:rPr lang="en-US" dirty="0">
                <a:solidFill>
                  <a:srgbClr val="666699"/>
                </a:solidFill>
              </a:rPr>
              <a:t>PageRank</a:t>
            </a:r>
          </a:p>
          <a:p>
            <a:r>
              <a:rPr lang="en-US" dirty="0">
                <a:solidFill>
                  <a:srgbClr val="666699"/>
                </a:solidFill>
              </a:rPr>
              <a:t>HITS</a:t>
            </a:r>
          </a:p>
          <a:p>
            <a:r>
              <a:rPr lang="en-US" dirty="0">
                <a:solidFill>
                  <a:srgbClr val="666699"/>
                </a:solidFill>
              </a:rPr>
              <a:t>Stability Issues</a:t>
            </a:r>
          </a:p>
          <a:p>
            <a:r>
              <a:rPr lang="en-US" dirty="0" smtClean="0"/>
              <a:t>Other Applications</a:t>
            </a:r>
            <a:endParaRPr lang="en-US" dirty="0"/>
          </a:p>
        </p:txBody>
      </p:sp>
    </p:spTree>
    <p:extLst>
      <p:ext uri="{BB962C8B-B14F-4D97-AF65-F5344CB8AC3E}">
        <p14:creationId xmlns:p14="http://schemas.microsoft.com/office/powerpoint/2010/main" val="35797019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8C5FFB3-BBE4-4B66-962C-D49CD9B65566}" type="slidenum">
              <a:rPr lang="en-US" altLang="en-US"/>
              <a:pPr/>
              <a:t>41</a:t>
            </a:fld>
            <a:endParaRPr lang="en-US" altLang="en-US"/>
          </a:p>
        </p:txBody>
      </p:sp>
      <p:sp>
        <p:nvSpPr>
          <p:cNvPr id="89090" name="Rectangle 2"/>
          <p:cNvSpPr>
            <a:spLocks noGrp="1" noChangeArrowheads="1"/>
          </p:cNvSpPr>
          <p:nvPr>
            <p:ph type="title"/>
          </p:nvPr>
        </p:nvSpPr>
        <p:spPr/>
        <p:txBody>
          <a:bodyPr/>
          <a:lstStyle/>
          <a:p>
            <a:r>
              <a:rPr lang="en-US"/>
              <a:t>PageRank Base Set</a:t>
            </a:r>
          </a:p>
        </p:txBody>
      </p:sp>
      <p:sp>
        <p:nvSpPr>
          <p:cNvPr id="89091" name="Rectangle 3"/>
          <p:cNvSpPr>
            <a:spLocks noGrp="1" noChangeArrowheads="1"/>
          </p:cNvSpPr>
          <p:nvPr>
            <p:ph type="body" idx="1"/>
          </p:nvPr>
        </p:nvSpPr>
        <p:spPr/>
        <p:txBody>
          <a:bodyPr/>
          <a:lstStyle/>
          <a:p>
            <a:r>
              <a:rPr lang="en-US"/>
              <a:t>Represents where authority starts flowing from.</a:t>
            </a:r>
          </a:p>
          <a:p>
            <a:r>
              <a:rPr lang="en-US"/>
              <a:t>Used for</a:t>
            </a:r>
          </a:p>
          <a:p>
            <a:pPr lvl="1"/>
            <a:r>
              <a:rPr lang="en-US"/>
              <a:t>Personalization [WWW03]</a:t>
            </a:r>
          </a:p>
          <a:p>
            <a:pPr lvl="1"/>
            <a:r>
              <a:rPr lang="en-US"/>
              <a:t>Topic-specific PageRank [WWW02]</a:t>
            </a:r>
          </a:p>
          <a:p>
            <a:pPr lvl="1"/>
            <a:r>
              <a:rPr lang="en-US"/>
              <a:t>Keyword-specific PageRank [VLDB04]</a:t>
            </a:r>
          </a:p>
        </p:txBody>
      </p:sp>
    </p:spTree>
    <p:extLst>
      <p:ext uri="{BB962C8B-B14F-4D97-AF65-F5344CB8AC3E}">
        <p14:creationId xmlns:p14="http://schemas.microsoft.com/office/powerpoint/2010/main" val="36528372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297C140-9E78-4624-9475-566AEC833073}" type="slidenum">
              <a:rPr lang="en-US" altLang="en-US"/>
              <a:pPr/>
              <a:t>42</a:t>
            </a:fld>
            <a:endParaRPr lang="en-US" altLang="en-US"/>
          </a:p>
        </p:txBody>
      </p:sp>
      <p:sp>
        <p:nvSpPr>
          <p:cNvPr id="72706" name="Rectangle 2"/>
          <p:cNvSpPr>
            <a:spLocks noGrp="1" noChangeArrowheads="1"/>
          </p:cNvSpPr>
          <p:nvPr>
            <p:ph type="title"/>
          </p:nvPr>
        </p:nvSpPr>
        <p:spPr/>
        <p:txBody>
          <a:bodyPr/>
          <a:lstStyle/>
          <a:p>
            <a:r>
              <a:rPr lang="en-US" sz="3800"/>
              <a:t>Topic-Specific PageRank [Haveliwala-WWW02]</a:t>
            </a:r>
          </a:p>
        </p:txBody>
      </p:sp>
      <p:sp>
        <p:nvSpPr>
          <p:cNvPr id="72707" name="Rectangle 3"/>
          <p:cNvSpPr>
            <a:spLocks noGrp="1" noChangeArrowheads="1"/>
          </p:cNvSpPr>
          <p:nvPr>
            <p:ph type="body" idx="1"/>
          </p:nvPr>
        </p:nvSpPr>
        <p:spPr/>
        <p:txBody>
          <a:bodyPr/>
          <a:lstStyle/>
          <a:p>
            <a:r>
              <a:rPr lang="en-US"/>
              <a:t>topic-specific PageRanks for each page precomputed</a:t>
            </a:r>
          </a:p>
          <a:p>
            <a:r>
              <a:rPr lang="en-US"/>
              <a:t>PageRank values of the most relevant topics used for each query. </a:t>
            </a:r>
          </a:p>
          <a:p>
            <a:r>
              <a:rPr lang="en-US"/>
              <a:t>16 topics</a:t>
            </a:r>
          </a:p>
        </p:txBody>
      </p:sp>
    </p:spTree>
    <p:extLst>
      <p:ext uri="{BB962C8B-B14F-4D97-AF65-F5344CB8AC3E}">
        <p14:creationId xmlns:p14="http://schemas.microsoft.com/office/powerpoint/2010/main" val="27729827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2130778-C8AE-4FD5-8EED-B232FBCA8952}" type="slidenum">
              <a:rPr lang="en-US" altLang="en-US"/>
              <a:pPr/>
              <a:t>43</a:t>
            </a:fld>
            <a:endParaRPr lang="en-US" altLang="en-US"/>
          </a:p>
        </p:txBody>
      </p:sp>
      <p:sp>
        <p:nvSpPr>
          <p:cNvPr id="74754" name="Rectangle 2"/>
          <p:cNvSpPr>
            <a:spLocks noGrp="1" noChangeArrowheads="1"/>
          </p:cNvSpPr>
          <p:nvPr>
            <p:ph type="title"/>
          </p:nvPr>
        </p:nvSpPr>
        <p:spPr/>
        <p:txBody>
          <a:bodyPr/>
          <a:lstStyle/>
          <a:p>
            <a:r>
              <a:rPr lang="en-US"/>
              <a:t>Personalized PageRank</a:t>
            </a:r>
          </a:p>
        </p:txBody>
      </p:sp>
      <p:sp>
        <p:nvSpPr>
          <p:cNvPr id="74755" name="Rectangle 3"/>
          <p:cNvSpPr>
            <a:spLocks noGrp="1" noChangeArrowheads="1"/>
          </p:cNvSpPr>
          <p:nvPr>
            <p:ph type="body" idx="1"/>
          </p:nvPr>
        </p:nvSpPr>
        <p:spPr/>
        <p:txBody>
          <a:bodyPr/>
          <a:lstStyle/>
          <a:p>
            <a:r>
              <a:rPr lang="en-US"/>
              <a:t>Favorites in Base Set</a:t>
            </a:r>
          </a:p>
          <a:p>
            <a:r>
              <a:rPr lang="en-US"/>
              <a:t>Too Expensive!</a:t>
            </a:r>
          </a:p>
          <a:p>
            <a:r>
              <a:rPr lang="en-US"/>
              <a:t>[WWW03] Linearity theorem</a:t>
            </a:r>
          </a:p>
        </p:txBody>
      </p:sp>
    </p:spTree>
    <p:extLst>
      <p:ext uri="{BB962C8B-B14F-4D97-AF65-F5344CB8AC3E}">
        <p14:creationId xmlns:p14="http://schemas.microsoft.com/office/powerpoint/2010/main" val="8988619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5"/>
          <p:cNvSpPr>
            <a:spLocks noGrp="1"/>
          </p:cNvSpPr>
          <p:nvPr>
            <p:ph type="sldNum" sz="quarter" idx="12"/>
          </p:nvPr>
        </p:nvSpPr>
        <p:spPr/>
        <p:txBody>
          <a:bodyPr/>
          <a:lstStyle/>
          <a:p>
            <a:fld id="{CF79D2F7-018B-4008-B4B6-A27ED11CDC30}" type="slidenum">
              <a:rPr lang="en-US" altLang="en-US"/>
              <a:pPr/>
              <a:t>44</a:t>
            </a:fld>
            <a:endParaRPr lang="en-US" altLang="en-US"/>
          </a:p>
        </p:txBody>
      </p:sp>
      <p:sp>
        <p:nvSpPr>
          <p:cNvPr id="80898" name="Rectangle 2"/>
          <p:cNvSpPr>
            <a:spLocks noGrp="1" noChangeArrowheads="1"/>
          </p:cNvSpPr>
          <p:nvPr>
            <p:ph type="title"/>
          </p:nvPr>
        </p:nvSpPr>
        <p:spPr/>
        <p:txBody>
          <a:bodyPr/>
          <a:lstStyle/>
          <a:p>
            <a:r>
              <a:rPr lang="en-US"/>
              <a:t>ObjectRank [VLDB2004]</a:t>
            </a:r>
          </a:p>
        </p:txBody>
      </p:sp>
      <p:sp>
        <p:nvSpPr>
          <p:cNvPr id="80899" name="Oval 3"/>
          <p:cNvSpPr>
            <a:spLocks noChangeArrowheads="1"/>
          </p:cNvSpPr>
          <p:nvPr/>
        </p:nvSpPr>
        <p:spPr bwMode="auto">
          <a:xfrm>
            <a:off x="1752600" y="2514600"/>
            <a:ext cx="12954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cs typeface="Arial" charset="0"/>
              </a:rPr>
              <a:t>OLAP</a:t>
            </a:r>
          </a:p>
        </p:txBody>
      </p:sp>
      <p:sp>
        <p:nvSpPr>
          <p:cNvPr id="80900" name="Rectangle 4"/>
          <p:cNvSpPr>
            <a:spLocks noChangeArrowheads="1"/>
          </p:cNvSpPr>
          <p:nvPr/>
        </p:nvSpPr>
        <p:spPr bwMode="auto">
          <a:xfrm>
            <a:off x="7467600" y="1828800"/>
            <a:ext cx="3048000" cy="914400"/>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ts val="500"/>
              </a:spcBef>
              <a:spcAft>
                <a:spcPts val="500"/>
              </a:spcAft>
            </a:pPr>
            <a:r>
              <a:rPr lang="en-US" b="1" u="sng">
                <a:cs typeface="Arial" charset="0"/>
              </a:rPr>
              <a:t>Paper</a:t>
            </a:r>
            <a:r>
              <a:rPr lang="en-US" i="1">
                <a:cs typeface="Arial" charset="0"/>
              </a:rPr>
              <a:t> </a:t>
            </a:r>
            <a:r>
              <a:rPr lang="en-US">
                <a:cs typeface="Arial" charset="0"/>
              </a:rPr>
              <a:t>J. Gray et al.</a:t>
            </a:r>
            <a:br>
              <a:rPr lang="en-US">
                <a:cs typeface="Arial" charset="0"/>
              </a:rPr>
            </a:br>
            <a:r>
              <a:rPr lang="en-US" b="1">
                <a:cs typeface="Arial" charset="0"/>
              </a:rPr>
              <a:t>Data Cube: A Relational…</a:t>
            </a:r>
            <a:br>
              <a:rPr lang="en-US" b="1">
                <a:cs typeface="Arial" charset="0"/>
              </a:rPr>
            </a:br>
            <a:r>
              <a:rPr lang="en-US">
                <a:cs typeface="Arial" charset="0"/>
              </a:rPr>
              <a:t>ICDE 1996</a:t>
            </a:r>
          </a:p>
        </p:txBody>
      </p:sp>
      <p:sp>
        <p:nvSpPr>
          <p:cNvPr id="80901" name="Rectangle 5"/>
          <p:cNvSpPr>
            <a:spLocks noChangeArrowheads="1"/>
          </p:cNvSpPr>
          <p:nvPr/>
        </p:nvSpPr>
        <p:spPr bwMode="auto">
          <a:xfrm>
            <a:off x="3124200" y="1524000"/>
            <a:ext cx="3048000" cy="838200"/>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ts val="500"/>
              </a:spcBef>
              <a:spcAft>
                <a:spcPts val="500"/>
              </a:spcAft>
            </a:pPr>
            <a:r>
              <a:rPr lang="en-US" b="1" u="sng">
                <a:cs typeface="Arial" charset="0"/>
              </a:rPr>
              <a:t>Paper</a:t>
            </a:r>
            <a:r>
              <a:rPr lang="en-US" i="1">
                <a:cs typeface="Arial" charset="0"/>
              </a:rPr>
              <a:t> </a:t>
            </a:r>
            <a:r>
              <a:rPr lang="en-US">
                <a:cs typeface="Arial" charset="0"/>
              </a:rPr>
              <a:t>H. Gupta et al.</a:t>
            </a:r>
            <a:br>
              <a:rPr lang="en-US">
                <a:cs typeface="Arial" charset="0"/>
              </a:rPr>
            </a:br>
            <a:r>
              <a:rPr lang="en-US" b="1">
                <a:cs typeface="Arial" charset="0"/>
              </a:rPr>
              <a:t>Index Selection for </a:t>
            </a:r>
            <a:r>
              <a:rPr lang="en-US" b="1" u="sng">
                <a:solidFill>
                  <a:srgbClr val="0000FF"/>
                </a:solidFill>
                <a:cs typeface="Arial" charset="0"/>
              </a:rPr>
              <a:t>OLAP</a:t>
            </a:r>
            <a:r>
              <a:rPr lang="en-US" b="1">
                <a:solidFill>
                  <a:schemeClr val="bg2"/>
                </a:solidFill>
                <a:cs typeface="Arial" charset="0"/>
              </a:rPr>
              <a:t/>
            </a:r>
            <a:br>
              <a:rPr lang="en-US" b="1">
                <a:solidFill>
                  <a:schemeClr val="bg2"/>
                </a:solidFill>
                <a:cs typeface="Arial" charset="0"/>
              </a:rPr>
            </a:br>
            <a:r>
              <a:rPr lang="en-US">
                <a:cs typeface="Arial" charset="0"/>
              </a:rPr>
              <a:t>ICDE 1997</a:t>
            </a:r>
          </a:p>
        </p:txBody>
      </p:sp>
      <p:cxnSp>
        <p:nvCxnSpPr>
          <p:cNvPr id="80902" name="AutoShape 6"/>
          <p:cNvCxnSpPr>
            <a:cxnSpLocks noChangeShapeType="1"/>
            <a:stCxn id="80901" idx="3"/>
            <a:endCxn id="80900" idx="1"/>
          </p:cNvCxnSpPr>
          <p:nvPr/>
        </p:nvCxnSpPr>
        <p:spPr bwMode="auto">
          <a:xfrm>
            <a:off x="6172200" y="1943100"/>
            <a:ext cx="1295400" cy="3429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903" name="Rectangle 7"/>
          <p:cNvSpPr>
            <a:spLocks noChangeArrowheads="1"/>
          </p:cNvSpPr>
          <p:nvPr/>
        </p:nvSpPr>
        <p:spPr bwMode="auto">
          <a:xfrm>
            <a:off x="6705600" y="3200400"/>
            <a:ext cx="3124200" cy="838200"/>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ts val="500"/>
              </a:spcBef>
              <a:spcAft>
                <a:spcPts val="500"/>
              </a:spcAft>
            </a:pPr>
            <a:r>
              <a:rPr lang="en-US" b="1" u="sng">
                <a:cs typeface="Arial" charset="0"/>
              </a:rPr>
              <a:t>Paper</a:t>
            </a:r>
            <a:r>
              <a:rPr lang="en-US" i="1">
                <a:cs typeface="Arial" charset="0"/>
              </a:rPr>
              <a:t> </a:t>
            </a:r>
            <a:r>
              <a:rPr lang="en-US">
                <a:cs typeface="Arial" charset="0"/>
              </a:rPr>
              <a:t>R. Agrawal et al.</a:t>
            </a:r>
            <a:br>
              <a:rPr lang="en-US">
                <a:cs typeface="Arial" charset="0"/>
              </a:rPr>
            </a:br>
            <a:r>
              <a:rPr lang="en-US" b="1">
                <a:cs typeface="Arial" charset="0"/>
              </a:rPr>
              <a:t>Modeling Multidimensional </a:t>
            </a:r>
            <a:br>
              <a:rPr lang="en-US" b="1">
                <a:cs typeface="Arial" charset="0"/>
              </a:rPr>
            </a:br>
            <a:r>
              <a:rPr lang="en-US" b="1">
                <a:cs typeface="Arial" charset="0"/>
              </a:rPr>
              <a:t>Databases  </a:t>
            </a:r>
            <a:r>
              <a:rPr lang="en-US">
                <a:cs typeface="Arial" charset="0"/>
              </a:rPr>
              <a:t>ICDE 1997</a:t>
            </a:r>
          </a:p>
        </p:txBody>
      </p:sp>
      <p:cxnSp>
        <p:nvCxnSpPr>
          <p:cNvPr id="80904" name="AutoShape 8"/>
          <p:cNvCxnSpPr>
            <a:cxnSpLocks noChangeShapeType="1"/>
            <a:stCxn id="80903" idx="0"/>
            <a:endCxn id="80900" idx="2"/>
          </p:cNvCxnSpPr>
          <p:nvPr/>
        </p:nvCxnSpPr>
        <p:spPr bwMode="auto">
          <a:xfrm flipV="1">
            <a:off x="8267700" y="2743200"/>
            <a:ext cx="723900" cy="4572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905" name="Rectangle 9"/>
          <p:cNvSpPr>
            <a:spLocks noChangeArrowheads="1"/>
          </p:cNvSpPr>
          <p:nvPr/>
        </p:nvSpPr>
        <p:spPr bwMode="auto">
          <a:xfrm>
            <a:off x="3124200" y="2971800"/>
            <a:ext cx="3048000" cy="914400"/>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ts val="500"/>
              </a:spcBef>
              <a:spcAft>
                <a:spcPts val="500"/>
              </a:spcAft>
            </a:pPr>
            <a:r>
              <a:rPr lang="en-US" b="1" u="sng">
                <a:cs typeface="Arial" charset="0"/>
              </a:rPr>
              <a:t>Paper</a:t>
            </a:r>
            <a:r>
              <a:rPr lang="en-US" i="1">
                <a:cs typeface="Arial" charset="0"/>
              </a:rPr>
              <a:t> </a:t>
            </a:r>
            <a:r>
              <a:rPr lang="en-US">
                <a:cs typeface="Arial" charset="0"/>
              </a:rPr>
              <a:t>C. Ho et al.</a:t>
            </a:r>
            <a:br>
              <a:rPr lang="en-US">
                <a:cs typeface="Arial" charset="0"/>
              </a:rPr>
            </a:br>
            <a:r>
              <a:rPr lang="en-US" b="1">
                <a:cs typeface="Arial" charset="0"/>
              </a:rPr>
              <a:t>Range Queries in </a:t>
            </a:r>
            <a:r>
              <a:rPr lang="en-US" b="1" u="sng">
                <a:solidFill>
                  <a:srgbClr val="0000FF"/>
                </a:solidFill>
                <a:cs typeface="Arial" charset="0"/>
              </a:rPr>
              <a:t>OLAP</a:t>
            </a:r>
            <a:r>
              <a:rPr lang="en-US" b="1">
                <a:cs typeface="Arial" charset="0"/>
              </a:rPr>
              <a:t> </a:t>
            </a:r>
            <a:br>
              <a:rPr lang="en-US" b="1">
                <a:cs typeface="Arial" charset="0"/>
              </a:rPr>
            </a:br>
            <a:r>
              <a:rPr lang="en-US" b="1">
                <a:cs typeface="Arial" charset="0"/>
              </a:rPr>
              <a:t>Data Cubes  </a:t>
            </a:r>
            <a:r>
              <a:rPr lang="en-US">
                <a:cs typeface="Arial" charset="0"/>
              </a:rPr>
              <a:t>SIGMOD 1997</a:t>
            </a:r>
          </a:p>
        </p:txBody>
      </p:sp>
      <p:cxnSp>
        <p:nvCxnSpPr>
          <p:cNvPr id="80906" name="AutoShape 10"/>
          <p:cNvCxnSpPr>
            <a:cxnSpLocks noChangeShapeType="1"/>
            <a:stCxn id="80905" idx="3"/>
            <a:endCxn id="80903" idx="1"/>
          </p:cNvCxnSpPr>
          <p:nvPr/>
        </p:nvCxnSpPr>
        <p:spPr bwMode="auto">
          <a:xfrm>
            <a:off x="6172200" y="3429000"/>
            <a:ext cx="533400" cy="1905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907" name="AutoShape 11"/>
          <p:cNvCxnSpPr>
            <a:cxnSpLocks noChangeShapeType="1"/>
            <a:stCxn id="80905" idx="3"/>
            <a:endCxn id="80900" idx="1"/>
          </p:cNvCxnSpPr>
          <p:nvPr/>
        </p:nvCxnSpPr>
        <p:spPr bwMode="auto">
          <a:xfrm flipV="1">
            <a:off x="6172200" y="2286000"/>
            <a:ext cx="1295400" cy="11430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908" name="AutoShape 12"/>
          <p:cNvCxnSpPr>
            <a:cxnSpLocks noChangeShapeType="1"/>
            <a:stCxn id="80899" idx="0"/>
            <a:endCxn id="80901" idx="1"/>
          </p:cNvCxnSpPr>
          <p:nvPr/>
        </p:nvCxnSpPr>
        <p:spPr bwMode="auto">
          <a:xfrm flipV="1">
            <a:off x="2400300" y="1943100"/>
            <a:ext cx="723900" cy="5715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909" name="AutoShape 13"/>
          <p:cNvCxnSpPr>
            <a:cxnSpLocks noChangeShapeType="1"/>
            <a:stCxn id="80899" idx="4"/>
            <a:endCxn id="80905" idx="1"/>
          </p:cNvCxnSpPr>
          <p:nvPr/>
        </p:nvCxnSpPr>
        <p:spPr bwMode="auto">
          <a:xfrm>
            <a:off x="2400300" y="2971800"/>
            <a:ext cx="723900" cy="4572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0910" name="Line 14"/>
          <p:cNvSpPr>
            <a:spLocks noChangeShapeType="1"/>
          </p:cNvSpPr>
          <p:nvPr/>
        </p:nvSpPr>
        <p:spPr bwMode="auto">
          <a:xfrm flipV="1">
            <a:off x="2286000" y="1828800"/>
            <a:ext cx="838200" cy="685800"/>
          </a:xfrm>
          <a:prstGeom prst="line">
            <a:avLst/>
          </a:prstGeom>
          <a:noFill/>
          <a:ln w="1905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1" name="Line 15"/>
          <p:cNvSpPr>
            <a:spLocks noChangeShapeType="1"/>
          </p:cNvSpPr>
          <p:nvPr/>
        </p:nvSpPr>
        <p:spPr bwMode="auto">
          <a:xfrm>
            <a:off x="6172200" y="1828800"/>
            <a:ext cx="1295400" cy="381000"/>
          </a:xfrm>
          <a:prstGeom prst="line">
            <a:avLst/>
          </a:prstGeom>
          <a:noFill/>
          <a:ln w="19050">
            <a:solidFill>
              <a:srgbClr val="0000FF"/>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2" name="Line 16"/>
          <p:cNvSpPr>
            <a:spLocks noChangeShapeType="1"/>
          </p:cNvSpPr>
          <p:nvPr/>
        </p:nvSpPr>
        <p:spPr bwMode="auto">
          <a:xfrm>
            <a:off x="2286000" y="2971800"/>
            <a:ext cx="838200" cy="533400"/>
          </a:xfrm>
          <a:prstGeom prst="line">
            <a:avLst/>
          </a:prstGeom>
          <a:noFill/>
          <a:ln w="19050">
            <a:solidFill>
              <a:srgbClr val="FF66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3" name="Line 17"/>
          <p:cNvSpPr>
            <a:spLocks noChangeShapeType="1"/>
          </p:cNvSpPr>
          <p:nvPr/>
        </p:nvSpPr>
        <p:spPr bwMode="auto">
          <a:xfrm flipV="1">
            <a:off x="6172200" y="2362200"/>
            <a:ext cx="1295400" cy="1143000"/>
          </a:xfrm>
          <a:prstGeom prst="line">
            <a:avLst/>
          </a:prstGeom>
          <a:noFill/>
          <a:ln w="19050">
            <a:solidFill>
              <a:srgbClr val="FF66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4" name="Line 18"/>
          <p:cNvSpPr>
            <a:spLocks noChangeShapeType="1"/>
          </p:cNvSpPr>
          <p:nvPr/>
        </p:nvSpPr>
        <p:spPr bwMode="auto">
          <a:xfrm>
            <a:off x="2133600" y="2971800"/>
            <a:ext cx="990600" cy="685800"/>
          </a:xfrm>
          <a:prstGeom prst="line">
            <a:avLst/>
          </a:prstGeom>
          <a:noFill/>
          <a:ln w="19050">
            <a:solidFill>
              <a:srgbClr val="0099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5" name="Line 19"/>
          <p:cNvSpPr>
            <a:spLocks noChangeShapeType="1"/>
          </p:cNvSpPr>
          <p:nvPr/>
        </p:nvSpPr>
        <p:spPr bwMode="auto">
          <a:xfrm>
            <a:off x="6172200" y="3505200"/>
            <a:ext cx="533400" cy="228600"/>
          </a:xfrm>
          <a:prstGeom prst="line">
            <a:avLst/>
          </a:prstGeom>
          <a:noFill/>
          <a:ln w="19050">
            <a:solidFill>
              <a:srgbClr val="0099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6" name="Line 20"/>
          <p:cNvSpPr>
            <a:spLocks noChangeShapeType="1"/>
          </p:cNvSpPr>
          <p:nvPr/>
        </p:nvSpPr>
        <p:spPr bwMode="auto">
          <a:xfrm flipV="1">
            <a:off x="8382000" y="2743200"/>
            <a:ext cx="685800" cy="457200"/>
          </a:xfrm>
          <a:prstGeom prst="line">
            <a:avLst/>
          </a:prstGeom>
          <a:noFill/>
          <a:ln w="19050">
            <a:solidFill>
              <a:srgbClr val="0099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17" name="Rectangle 21"/>
          <p:cNvSpPr>
            <a:spLocks noGrp="1" noChangeArrowheads="1"/>
          </p:cNvSpPr>
          <p:nvPr>
            <p:ph type="body" idx="1"/>
          </p:nvPr>
        </p:nvSpPr>
        <p:spPr>
          <a:xfrm>
            <a:off x="1981200" y="4419600"/>
            <a:ext cx="8229600" cy="1676400"/>
          </a:xfrm>
          <a:noFill/>
          <a:ln/>
        </p:spPr>
        <p:txBody>
          <a:bodyPr/>
          <a:lstStyle/>
          <a:p>
            <a:r>
              <a:rPr lang="en-US" b="1"/>
              <a:t>ObjectRank</a:t>
            </a:r>
            <a:r>
              <a:rPr lang="en-US"/>
              <a:t> Ranks Objects According to Probability of Reaching Result Starting from Base Set</a:t>
            </a:r>
          </a:p>
        </p:txBody>
      </p:sp>
      <p:grpSp>
        <p:nvGrpSpPr>
          <p:cNvPr id="80918" name="Group 22"/>
          <p:cNvGrpSpPr>
            <a:grpSpLocks/>
          </p:cNvGrpSpPr>
          <p:nvPr/>
        </p:nvGrpSpPr>
        <p:grpSpPr bwMode="auto">
          <a:xfrm>
            <a:off x="3352800" y="2362200"/>
            <a:ext cx="1524000" cy="609600"/>
            <a:chOff x="1152" y="1488"/>
            <a:chExt cx="960" cy="384"/>
          </a:xfrm>
        </p:grpSpPr>
        <p:sp>
          <p:nvSpPr>
            <p:cNvPr id="80919" name="Text Box 23"/>
            <p:cNvSpPr txBox="1">
              <a:spLocks noChangeArrowheads="1"/>
            </p:cNvSpPr>
            <p:nvPr/>
          </p:nvSpPr>
          <p:spPr bwMode="auto">
            <a:xfrm>
              <a:off x="1152" y="1545"/>
              <a:ext cx="720" cy="231"/>
            </a:xfrm>
            <a:prstGeom prst="rect">
              <a:avLst/>
            </a:prstGeom>
            <a:solidFill>
              <a:srgbClr val="A7CF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cs typeface="Arial" charset="0"/>
                </a:rPr>
                <a:t>Base Set</a:t>
              </a:r>
            </a:p>
          </p:txBody>
        </p:sp>
        <p:sp>
          <p:nvSpPr>
            <p:cNvPr id="80920" name="Line 24"/>
            <p:cNvSpPr>
              <a:spLocks noChangeShapeType="1"/>
            </p:cNvSpPr>
            <p:nvPr/>
          </p:nvSpPr>
          <p:spPr bwMode="auto">
            <a:xfrm>
              <a:off x="1872" y="1680"/>
              <a:ext cx="2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21" name="Line 25"/>
            <p:cNvSpPr>
              <a:spLocks noChangeShapeType="1"/>
            </p:cNvSpPr>
            <p:nvPr/>
          </p:nvSpPr>
          <p:spPr bwMode="auto">
            <a:xfrm flipV="1">
              <a:off x="2112" y="148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662246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mph" presetSubtype="0" fill="hold" nodeType="clickEffect">
                                  <p:stCondLst>
                                    <p:cond delay="0"/>
                                  </p:stCondLst>
                                  <p:childTnLst>
                                    <p:animClr clrSpc="hsl" dir="cw">
                                      <p:cBhvr override="childStyle">
                                        <p:cTn id="6" dur="500" fill="hold"/>
                                        <p:tgtEl>
                                          <p:spTgt spid="80900"/>
                                        </p:tgtEl>
                                        <p:attrNameLst>
                                          <p:attrName>style.color</p:attrName>
                                        </p:attrNameLst>
                                      </p:cBhvr>
                                      <p:by>
                                        <p:hsl h="7200000" s="0" l="0"/>
                                      </p:by>
                                    </p:animClr>
                                    <p:animClr clrSpc="hsl" dir="cw">
                                      <p:cBhvr>
                                        <p:cTn id="7" dur="500" fill="hold"/>
                                        <p:tgtEl>
                                          <p:spTgt spid="80900"/>
                                        </p:tgtEl>
                                        <p:attrNameLst>
                                          <p:attrName>fillcolor</p:attrName>
                                        </p:attrNameLst>
                                      </p:cBhvr>
                                      <p:by>
                                        <p:hsl h="7200000" s="0" l="0"/>
                                      </p:by>
                                    </p:animClr>
                                    <p:animClr clrSpc="hsl" dir="cw">
                                      <p:cBhvr>
                                        <p:cTn id="8" dur="500" fill="hold"/>
                                        <p:tgtEl>
                                          <p:spTgt spid="80900"/>
                                        </p:tgtEl>
                                        <p:attrNameLst>
                                          <p:attrName>stroke.color</p:attrName>
                                        </p:attrNameLst>
                                      </p:cBhvr>
                                      <p:by>
                                        <p:hsl h="7200000" s="0" l="0"/>
                                      </p:by>
                                    </p:animClr>
                                    <p:set>
                                      <p:cBhvr>
                                        <p:cTn id="9" dur="500" fill="hold"/>
                                        <p:tgtEl>
                                          <p:spTgt spid="80900"/>
                                        </p:tgtEl>
                                        <p:attrNameLst>
                                          <p:attrName>fill.type</p:attrName>
                                        </p:attrNameLst>
                                      </p:cBhvr>
                                      <p:to>
                                        <p:strVal val="solid"/>
                                      </p:to>
                                    </p:set>
                                  </p:childTnLst>
                                </p:cTn>
                              </p:par>
                              <p:par>
                                <p:cTn id="10" presetID="22" presetClass="entr" presetSubtype="4" fill="hold" grpId="0" nodeType="withEffect">
                                  <p:stCondLst>
                                    <p:cond delay="0"/>
                                  </p:stCondLst>
                                  <p:childTnLst>
                                    <p:set>
                                      <p:cBhvr>
                                        <p:cTn id="11" dur="1" fill="hold">
                                          <p:stCondLst>
                                            <p:cond delay="0"/>
                                          </p:stCondLst>
                                        </p:cTn>
                                        <p:tgtEl>
                                          <p:spTgt spid="80910"/>
                                        </p:tgtEl>
                                        <p:attrNameLst>
                                          <p:attrName>style.visibility</p:attrName>
                                        </p:attrNameLst>
                                      </p:cBhvr>
                                      <p:to>
                                        <p:strVal val="visible"/>
                                      </p:to>
                                    </p:set>
                                    <p:animEffect transition="in" filter="wipe(down)">
                                      <p:cBhvr>
                                        <p:cTn id="12" dur="500"/>
                                        <p:tgtEl>
                                          <p:spTgt spid="80910"/>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80911"/>
                                        </p:tgtEl>
                                        <p:attrNameLst>
                                          <p:attrName>style.visibility</p:attrName>
                                        </p:attrNameLst>
                                      </p:cBhvr>
                                      <p:to>
                                        <p:strVal val="visible"/>
                                      </p:to>
                                    </p:set>
                                    <p:animEffect transition="in" filter="wipe(left)">
                                      <p:cBhvr>
                                        <p:cTn id="16" dur="500"/>
                                        <p:tgtEl>
                                          <p:spTgt spid="80911"/>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80912"/>
                                        </p:tgtEl>
                                        <p:attrNameLst>
                                          <p:attrName>style.visibility</p:attrName>
                                        </p:attrNameLst>
                                      </p:cBhvr>
                                      <p:to>
                                        <p:strVal val="visible"/>
                                      </p:to>
                                    </p:set>
                                    <p:animEffect transition="in" filter="wipe(left)">
                                      <p:cBhvr>
                                        <p:cTn id="20" dur="500"/>
                                        <p:tgtEl>
                                          <p:spTgt spid="80912"/>
                                        </p:tgtEl>
                                      </p:cBhvr>
                                    </p:animEffect>
                                  </p:childTnLst>
                                </p:cTn>
                              </p:par>
                            </p:childTnLst>
                          </p:cTn>
                        </p:par>
                        <p:par>
                          <p:cTn id="21" fill="hold" nodeType="afterGroup">
                            <p:stCondLst>
                              <p:cond delay="1500"/>
                            </p:stCondLst>
                            <p:childTnLst>
                              <p:par>
                                <p:cTn id="22" presetID="22" presetClass="entr" presetSubtype="4" fill="hold" grpId="0" nodeType="afterEffect">
                                  <p:stCondLst>
                                    <p:cond delay="0"/>
                                  </p:stCondLst>
                                  <p:childTnLst>
                                    <p:set>
                                      <p:cBhvr>
                                        <p:cTn id="23" dur="1" fill="hold">
                                          <p:stCondLst>
                                            <p:cond delay="0"/>
                                          </p:stCondLst>
                                        </p:cTn>
                                        <p:tgtEl>
                                          <p:spTgt spid="80913"/>
                                        </p:tgtEl>
                                        <p:attrNameLst>
                                          <p:attrName>style.visibility</p:attrName>
                                        </p:attrNameLst>
                                      </p:cBhvr>
                                      <p:to>
                                        <p:strVal val="visible"/>
                                      </p:to>
                                    </p:set>
                                    <p:animEffect transition="in" filter="wipe(down)">
                                      <p:cBhvr>
                                        <p:cTn id="24" dur="500"/>
                                        <p:tgtEl>
                                          <p:spTgt spid="80913"/>
                                        </p:tgtEl>
                                      </p:cBhvr>
                                    </p:animEffect>
                                  </p:childTnLst>
                                </p:cTn>
                              </p:par>
                            </p:childTnLst>
                          </p:cTn>
                        </p:par>
                        <p:par>
                          <p:cTn id="25" fill="hold" nodeType="afterGroup">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80914"/>
                                        </p:tgtEl>
                                        <p:attrNameLst>
                                          <p:attrName>style.visibility</p:attrName>
                                        </p:attrNameLst>
                                      </p:cBhvr>
                                      <p:to>
                                        <p:strVal val="visible"/>
                                      </p:to>
                                    </p:set>
                                    <p:animEffect transition="in" filter="wipe(left)">
                                      <p:cBhvr>
                                        <p:cTn id="28" dur="500"/>
                                        <p:tgtEl>
                                          <p:spTgt spid="80914"/>
                                        </p:tgtEl>
                                      </p:cBhvr>
                                    </p:animEffect>
                                  </p:childTnLst>
                                </p:cTn>
                              </p:par>
                            </p:childTnLst>
                          </p:cTn>
                        </p:par>
                        <p:par>
                          <p:cTn id="29" fill="hold" nodeType="afterGroup">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80915"/>
                                        </p:tgtEl>
                                        <p:attrNameLst>
                                          <p:attrName>style.visibility</p:attrName>
                                        </p:attrNameLst>
                                      </p:cBhvr>
                                      <p:to>
                                        <p:strVal val="visible"/>
                                      </p:to>
                                    </p:set>
                                    <p:animEffect transition="in" filter="wipe(left)">
                                      <p:cBhvr>
                                        <p:cTn id="32" dur="500"/>
                                        <p:tgtEl>
                                          <p:spTgt spid="80915"/>
                                        </p:tgtEl>
                                      </p:cBhvr>
                                    </p:animEffect>
                                  </p:childTnLst>
                                </p:cTn>
                              </p:par>
                            </p:childTnLst>
                          </p:cTn>
                        </p:par>
                        <p:par>
                          <p:cTn id="33" fill="hold" nodeType="afterGroup">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80916"/>
                                        </p:tgtEl>
                                        <p:attrNameLst>
                                          <p:attrName>style.visibility</p:attrName>
                                        </p:attrNameLst>
                                      </p:cBhvr>
                                      <p:to>
                                        <p:strVal val="visible"/>
                                      </p:to>
                                    </p:set>
                                    <p:animEffect transition="in" filter="wipe(left)">
                                      <p:cBhvr>
                                        <p:cTn id="36" dur="500"/>
                                        <p:tgtEl>
                                          <p:spTgt spid="8091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80917">
                                            <p:txEl>
                                              <p:pRg st="0" end="0"/>
                                            </p:txEl>
                                          </p:spTgt>
                                        </p:tgtEl>
                                        <p:attrNameLst>
                                          <p:attrName>style.visibility</p:attrName>
                                        </p:attrNameLst>
                                      </p:cBhvr>
                                      <p:to>
                                        <p:strVal val="visible"/>
                                      </p:to>
                                    </p:set>
                                    <p:animEffect transition="in" filter="blinds(horizontal)">
                                      <p:cBhvr>
                                        <p:cTn id="41" dur="500"/>
                                        <p:tgtEl>
                                          <p:spTgt spid="80917">
                                            <p:txEl>
                                              <p:pRg st="0" end="0"/>
                                            </p:txEl>
                                          </p:spTgt>
                                        </p:tgtEl>
                                      </p:cBhvr>
                                    </p:animEffect>
                                  </p:childTnLst>
                                </p:cTn>
                              </p:par>
                            </p:childTnLst>
                          </p:cTn>
                        </p:par>
                        <p:par>
                          <p:cTn id="42" fill="hold" nodeType="afterGroup">
                            <p:stCondLst>
                              <p:cond delay="500"/>
                            </p:stCondLst>
                            <p:childTnLst>
                              <p:par>
                                <p:cTn id="43" presetID="23" presetClass="emph" presetSubtype="0" fill="hold" grpId="0" nodeType="afterEffect">
                                  <p:stCondLst>
                                    <p:cond delay="1000"/>
                                  </p:stCondLst>
                                  <p:childTnLst>
                                    <p:animClr clrSpc="hsl" dir="cw">
                                      <p:cBhvr override="childStyle">
                                        <p:cTn id="44" dur="500" fill="hold"/>
                                        <p:tgtEl>
                                          <p:spTgt spid="80901"/>
                                        </p:tgtEl>
                                        <p:attrNameLst>
                                          <p:attrName>style.color</p:attrName>
                                        </p:attrNameLst>
                                      </p:cBhvr>
                                      <p:by>
                                        <p:hsl h="10842353" s="0" l="0"/>
                                      </p:by>
                                    </p:animClr>
                                    <p:animClr clrSpc="hsl" dir="cw">
                                      <p:cBhvr>
                                        <p:cTn id="45" dur="500" fill="hold"/>
                                        <p:tgtEl>
                                          <p:spTgt spid="80901"/>
                                        </p:tgtEl>
                                        <p:attrNameLst>
                                          <p:attrName>fillcolor</p:attrName>
                                        </p:attrNameLst>
                                      </p:cBhvr>
                                      <p:by>
                                        <p:hsl h="10842353" s="0" l="0"/>
                                      </p:by>
                                    </p:animClr>
                                    <p:animClr clrSpc="hsl" dir="cw">
                                      <p:cBhvr>
                                        <p:cTn id="46" dur="500" fill="hold"/>
                                        <p:tgtEl>
                                          <p:spTgt spid="80901"/>
                                        </p:tgtEl>
                                        <p:attrNameLst>
                                          <p:attrName>stroke.color</p:attrName>
                                        </p:attrNameLst>
                                      </p:cBhvr>
                                      <p:by>
                                        <p:hsl h="10842353" s="0" l="0"/>
                                      </p:by>
                                    </p:animClr>
                                    <p:set>
                                      <p:cBhvr>
                                        <p:cTn id="47" dur="500" fill="hold"/>
                                        <p:tgtEl>
                                          <p:spTgt spid="80901"/>
                                        </p:tgtEl>
                                        <p:attrNameLst>
                                          <p:attrName>fill.type</p:attrName>
                                        </p:attrNameLst>
                                      </p:cBhvr>
                                      <p:to>
                                        <p:strVal val="solid"/>
                                      </p:to>
                                    </p:set>
                                  </p:childTnLst>
                                </p:cTn>
                              </p:par>
                              <p:par>
                                <p:cTn id="48" presetID="23" presetClass="emph" presetSubtype="0" fill="hold" nodeType="withEffect">
                                  <p:stCondLst>
                                    <p:cond delay="1000"/>
                                  </p:stCondLst>
                                  <p:childTnLst>
                                    <p:animClr clrSpc="hsl" dir="cw">
                                      <p:cBhvr override="childStyle">
                                        <p:cTn id="49" dur="500" fill="hold"/>
                                        <p:tgtEl>
                                          <p:spTgt spid="80905"/>
                                        </p:tgtEl>
                                        <p:attrNameLst>
                                          <p:attrName>style.color</p:attrName>
                                        </p:attrNameLst>
                                      </p:cBhvr>
                                      <p:by>
                                        <p:hsl h="10842353" s="0" l="0"/>
                                      </p:by>
                                    </p:animClr>
                                    <p:animClr clrSpc="hsl" dir="cw">
                                      <p:cBhvr>
                                        <p:cTn id="50" dur="500" fill="hold"/>
                                        <p:tgtEl>
                                          <p:spTgt spid="80905"/>
                                        </p:tgtEl>
                                        <p:attrNameLst>
                                          <p:attrName>fillcolor</p:attrName>
                                        </p:attrNameLst>
                                      </p:cBhvr>
                                      <p:by>
                                        <p:hsl h="10842353" s="0" l="0"/>
                                      </p:by>
                                    </p:animClr>
                                    <p:animClr clrSpc="hsl" dir="cw">
                                      <p:cBhvr>
                                        <p:cTn id="51" dur="500" fill="hold"/>
                                        <p:tgtEl>
                                          <p:spTgt spid="80905"/>
                                        </p:tgtEl>
                                        <p:attrNameLst>
                                          <p:attrName>stroke.color</p:attrName>
                                        </p:attrNameLst>
                                      </p:cBhvr>
                                      <p:by>
                                        <p:hsl h="10842353" s="0" l="0"/>
                                      </p:by>
                                    </p:animClr>
                                    <p:set>
                                      <p:cBhvr>
                                        <p:cTn id="52" dur="500" fill="hold"/>
                                        <p:tgtEl>
                                          <p:spTgt spid="80905"/>
                                        </p:tgtEl>
                                        <p:attrNameLst>
                                          <p:attrName>fill.type</p:attrName>
                                        </p:attrNameLst>
                                      </p:cBhvr>
                                      <p:to>
                                        <p:strVal val="solid"/>
                                      </p:to>
                                    </p:set>
                                  </p:childTnLst>
                                </p:cTn>
                              </p:par>
                              <p:par>
                                <p:cTn id="53" presetID="3" presetClass="entr" presetSubtype="10" fill="hold" nodeType="withEffect">
                                  <p:stCondLst>
                                    <p:cond delay="1000"/>
                                  </p:stCondLst>
                                  <p:childTnLst>
                                    <p:set>
                                      <p:cBhvr>
                                        <p:cTn id="54" dur="1" fill="hold">
                                          <p:stCondLst>
                                            <p:cond delay="0"/>
                                          </p:stCondLst>
                                        </p:cTn>
                                        <p:tgtEl>
                                          <p:spTgt spid="80918"/>
                                        </p:tgtEl>
                                        <p:attrNameLst>
                                          <p:attrName>style.visibility</p:attrName>
                                        </p:attrNameLst>
                                      </p:cBhvr>
                                      <p:to>
                                        <p:strVal val="visible"/>
                                      </p:to>
                                    </p:set>
                                    <p:animEffect transition="in" filter="blinds(horizontal)">
                                      <p:cBhvr>
                                        <p:cTn id="55" dur="500"/>
                                        <p:tgtEl>
                                          <p:spTgt spid="80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1" grpId="0" animBg="1"/>
      <p:bldP spid="80910" grpId="0" animBg="1"/>
      <p:bldP spid="80911" grpId="0" animBg="1"/>
      <p:bldP spid="80912" grpId="0" animBg="1"/>
      <p:bldP spid="80913" grpId="0" animBg="1"/>
      <p:bldP spid="80914" grpId="0" animBg="1"/>
      <p:bldP spid="80915" grpId="0" animBg="1"/>
      <p:bldP spid="80916" grpId="0" animBg="1"/>
      <p:bldP spid="80917"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 name="Slide Number Placeholder 5"/>
          <p:cNvSpPr>
            <a:spLocks noGrp="1"/>
          </p:cNvSpPr>
          <p:nvPr>
            <p:ph type="sldNum" sz="quarter" idx="12"/>
          </p:nvPr>
        </p:nvSpPr>
        <p:spPr/>
        <p:txBody>
          <a:bodyPr/>
          <a:lstStyle/>
          <a:p>
            <a:fld id="{7AFA9649-9939-4A6A-8BB7-4A1525C1CCE2}" type="slidenum">
              <a:rPr lang="en-US" altLang="en-US"/>
              <a:pPr/>
              <a:t>45</a:t>
            </a:fld>
            <a:endParaRPr lang="en-US" altLang="en-US"/>
          </a:p>
        </p:txBody>
      </p:sp>
      <p:sp>
        <p:nvSpPr>
          <p:cNvPr id="81922" name="Rectangle 2"/>
          <p:cNvSpPr>
            <a:spLocks noGrp="1" noChangeArrowheads="1"/>
          </p:cNvSpPr>
          <p:nvPr>
            <p:ph type="title"/>
          </p:nvPr>
        </p:nvSpPr>
        <p:spPr/>
        <p:txBody>
          <a:bodyPr/>
          <a:lstStyle/>
          <a:p>
            <a:r>
              <a:rPr lang="en-US"/>
              <a:t>ObjectRank - Example</a:t>
            </a:r>
          </a:p>
        </p:txBody>
      </p:sp>
      <p:sp>
        <p:nvSpPr>
          <p:cNvPr id="81923" name="Rectangle 3"/>
          <p:cNvSpPr>
            <a:spLocks noChangeArrowheads="1"/>
          </p:cNvSpPr>
          <p:nvPr/>
        </p:nvSpPr>
        <p:spPr bwMode="auto">
          <a:xfrm>
            <a:off x="6858000" y="1981200"/>
            <a:ext cx="3048000" cy="914400"/>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ts val="500"/>
              </a:spcBef>
              <a:spcAft>
                <a:spcPts val="500"/>
              </a:spcAft>
            </a:pPr>
            <a:r>
              <a:rPr lang="en-US" b="1" u="sng">
                <a:cs typeface="Arial" charset="0"/>
              </a:rPr>
              <a:t>Paper</a:t>
            </a:r>
            <a:r>
              <a:rPr lang="en-US" i="1">
                <a:cs typeface="Arial" charset="0"/>
              </a:rPr>
              <a:t> </a:t>
            </a:r>
            <a:r>
              <a:rPr lang="en-US">
                <a:cs typeface="Arial" charset="0"/>
              </a:rPr>
              <a:t>J. Gray et al.</a:t>
            </a:r>
            <a:br>
              <a:rPr lang="en-US">
                <a:cs typeface="Arial" charset="0"/>
              </a:rPr>
            </a:br>
            <a:r>
              <a:rPr lang="en-US" b="1">
                <a:cs typeface="Arial" charset="0"/>
              </a:rPr>
              <a:t>Data Cube: A Relational…</a:t>
            </a:r>
            <a:br>
              <a:rPr lang="en-US" b="1">
                <a:cs typeface="Arial" charset="0"/>
              </a:rPr>
            </a:br>
            <a:r>
              <a:rPr lang="en-US">
                <a:cs typeface="Arial" charset="0"/>
              </a:rPr>
              <a:t>ICDE 1996</a:t>
            </a:r>
          </a:p>
        </p:txBody>
      </p:sp>
      <p:sp>
        <p:nvSpPr>
          <p:cNvPr id="81924" name="Rectangle 4"/>
          <p:cNvSpPr>
            <a:spLocks noChangeArrowheads="1"/>
          </p:cNvSpPr>
          <p:nvPr/>
        </p:nvSpPr>
        <p:spPr bwMode="auto">
          <a:xfrm>
            <a:off x="2286000" y="3276600"/>
            <a:ext cx="3048000" cy="381000"/>
          </a:xfrm>
          <a:prstGeom prst="rect">
            <a:avLst/>
          </a:prstGeom>
          <a:solidFill>
            <a:srgbClr val="99FF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ts val="500"/>
              </a:spcBef>
              <a:spcAft>
                <a:spcPts val="500"/>
              </a:spcAft>
            </a:pPr>
            <a:r>
              <a:rPr lang="en-US" b="1" u="sng">
                <a:cs typeface="Arial" charset="0"/>
              </a:rPr>
              <a:t>Conference</a:t>
            </a:r>
            <a:r>
              <a:rPr lang="en-US" i="1">
                <a:cs typeface="Arial" charset="0"/>
              </a:rPr>
              <a:t> </a:t>
            </a:r>
            <a:r>
              <a:rPr lang="en-US">
                <a:cs typeface="Arial" charset="0"/>
              </a:rPr>
              <a:t>ICDE 1997</a:t>
            </a:r>
          </a:p>
        </p:txBody>
      </p:sp>
      <p:sp>
        <p:nvSpPr>
          <p:cNvPr id="81925" name="Rectangle 5"/>
          <p:cNvSpPr>
            <a:spLocks noChangeArrowheads="1"/>
          </p:cNvSpPr>
          <p:nvPr/>
        </p:nvSpPr>
        <p:spPr bwMode="auto">
          <a:xfrm>
            <a:off x="2286000" y="2057400"/>
            <a:ext cx="3048000" cy="838200"/>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ts val="500"/>
              </a:spcBef>
              <a:spcAft>
                <a:spcPts val="500"/>
              </a:spcAft>
            </a:pPr>
            <a:r>
              <a:rPr lang="en-US" b="1" u="sng">
                <a:cs typeface="Arial" charset="0"/>
              </a:rPr>
              <a:t>Paper</a:t>
            </a:r>
            <a:r>
              <a:rPr lang="en-US" i="1">
                <a:cs typeface="Arial" charset="0"/>
              </a:rPr>
              <a:t> </a:t>
            </a:r>
            <a:r>
              <a:rPr lang="en-US">
                <a:cs typeface="Arial" charset="0"/>
              </a:rPr>
              <a:t>H. Gupta et al.</a:t>
            </a:r>
            <a:br>
              <a:rPr lang="en-US">
                <a:cs typeface="Arial" charset="0"/>
              </a:rPr>
            </a:br>
            <a:r>
              <a:rPr lang="en-US" b="1">
                <a:cs typeface="Arial" charset="0"/>
              </a:rPr>
              <a:t>Index Selection for </a:t>
            </a:r>
            <a:r>
              <a:rPr lang="en-US" b="1" u="sng">
                <a:solidFill>
                  <a:srgbClr val="0000FF"/>
                </a:solidFill>
                <a:cs typeface="Arial" charset="0"/>
              </a:rPr>
              <a:t>OLAP</a:t>
            </a:r>
            <a:r>
              <a:rPr lang="en-US" b="1">
                <a:solidFill>
                  <a:schemeClr val="bg2"/>
                </a:solidFill>
                <a:cs typeface="Arial" charset="0"/>
              </a:rPr>
              <a:t/>
            </a:r>
            <a:br>
              <a:rPr lang="en-US" b="1">
                <a:solidFill>
                  <a:schemeClr val="bg2"/>
                </a:solidFill>
                <a:cs typeface="Arial" charset="0"/>
              </a:rPr>
            </a:br>
            <a:r>
              <a:rPr lang="en-US">
                <a:cs typeface="Arial" charset="0"/>
              </a:rPr>
              <a:t>ICDE 1997</a:t>
            </a:r>
          </a:p>
        </p:txBody>
      </p:sp>
      <p:cxnSp>
        <p:nvCxnSpPr>
          <p:cNvPr id="81926" name="AutoShape 6"/>
          <p:cNvCxnSpPr>
            <a:cxnSpLocks noChangeShapeType="1"/>
            <a:stCxn id="81925" idx="3"/>
            <a:endCxn id="81923" idx="1"/>
          </p:cNvCxnSpPr>
          <p:nvPr/>
        </p:nvCxnSpPr>
        <p:spPr bwMode="auto">
          <a:xfrm flipV="1">
            <a:off x="5334000" y="2438400"/>
            <a:ext cx="1524000" cy="38100"/>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27" name="AutoShape 7"/>
          <p:cNvCxnSpPr>
            <a:cxnSpLocks noChangeShapeType="1"/>
            <a:stCxn id="81924" idx="0"/>
            <a:endCxn id="81925" idx="2"/>
          </p:cNvCxnSpPr>
          <p:nvPr/>
        </p:nvCxnSpPr>
        <p:spPr bwMode="auto">
          <a:xfrm flipV="1">
            <a:off x="3810000" y="2895600"/>
            <a:ext cx="0" cy="381000"/>
          </a:xfrm>
          <a:prstGeom prst="straightConnector1">
            <a:avLst/>
          </a:prstGeom>
          <a:noFill/>
          <a:ln w="190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928" name="Rectangle 8"/>
          <p:cNvSpPr>
            <a:spLocks noChangeArrowheads="1"/>
          </p:cNvSpPr>
          <p:nvPr/>
        </p:nvSpPr>
        <p:spPr bwMode="auto">
          <a:xfrm>
            <a:off x="6858000" y="3581400"/>
            <a:ext cx="3124200" cy="838200"/>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ts val="500"/>
              </a:spcBef>
              <a:spcAft>
                <a:spcPts val="500"/>
              </a:spcAft>
            </a:pPr>
            <a:r>
              <a:rPr lang="en-US" b="1" u="sng">
                <a:cs typeface="Arial" charset="0"/>
              </a:rPr>
              <a:t>Paper</a:t>
            </a:r>
            <a:r>
              <a:rPr lang="en-US" i="1">
                <a:cs typeface="Arial" charset="0"/>
              </a:rPr>
              <a:t> </a:t>
            </a:r>
            <a:r>
              <a:rPr lang="en-US">
                <a:cs typeface="Arial" charset="0"/>
              </a:rPr>
              <a:t>R. Agrawal et al.</a:t>
            </a:r>
            <a:br>
              <a:rPr lang="en-US">
                <a:cs typeface="Arial" charset="0"/>
              </a:rPr>
            </a:br>
            <a:r>
              <a:rPr lang="en-US" b="1">
                <a:cs typeface="Arial" charset="0"/>
              </a:rPr>
              <a:t>Modeling Multidimensional </a:t>
            </a:r>
            <a:br>
              <a:rPr lang="en-US" b="1">
                <a:cs typeface="Arial" charset="0"/>
              </a:rPr>
            </a:br>
            <a:r>
              <a:rPr lang="en-US" b="1">
                <a:cs typeface="Arial" charset="0"/>
              </a:rPr>
              <a:t>Databases  </a:t>
            </a:r>
            <a:r>
              <a:rPr lang="en-US">
                <a:cs typeface="Arial" charset="0"/>
              </a:rPr>
              <a:t>ICDE 1997</a:t>
            </a:r>
          </a:p>
        </p:txBody>
      </p:sp>
      <p:cxnSp>
        <p:nvCxnSpPr>
          <p:cNvPr id="81929" name="AutoShape 9"/>
          <p:cNvCxnSpPr>
            <a:cxnSpLocks noChangeShapeType="1"/>
            <a:stCxn id="81928" idx="0"/>
            <a:endCxn id="81923" idx="2"/>
          </p:cNvCxnSpPr>
          <p:nvPr/>
        </p:nvCxnSpPr>
        <p:spPr bwMode="auto">
          <a:xfrm flipH="1" flipV="1">
            <a:off x="8382000" y="2895600"/>
            <a:ext cx="38100" cy="685800"/>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30" name="AutoShape 10"/>
          <p:cNvCxnSpPr>
            <a:cxnSpLocks noChangeShapeType="1"/>
            <a:stCxn id="81924" idx="3"/>
            <a:endCxn id="81928" idx="1"/>
          </p:cNvCxnSpPr>
          <p:nvPr/>
        </p:nvCxnSpPr>
        <p:spPr bwMode="auto">
          <a:xfrm>
            <a:off x="5334000" y="3467100"/>
            <a:ext cx="1524000" cy="533400"/>
          </a:xfrm>
          <a:prstGeom prst="straightConnector1">
            <a:avLst/>
          </a:prstGeom>
          <a:noFill/>
          <a:ln w="190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931" name="Rectangle 11"/>
          <p:cNvSpPr>
            <a:spLocks noChangeArrowheads="1"/>
          </p:cNvSpPr>
          <p:nvPr/>
        </p:nvSpPr>
        <p:spPr bwMode="auto">
          <a:xfrm>
            <a:off x="2286000" y="3810000"/>
            <a:ext cx="3048000" cy="914400"/>
          </a:xfrm>
          <a:prstGeom prst="rect">
            <a:avLst/>
          </a:prstGeom>
          <a:solidFill>
            <a:srgbClr val="66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ts val="500"/>
              </a:spcBef>
              <a:spcAft>
                <a:spcPts val="500"/>
              </a:spcAft>
            </a:pPr>
            <a:r>
              <a:rPr lang="en-US" b="1" u="sng">
                <a:cs typeface="Arial" charset="0"/>
              </a:rPr>
              <a:t>Paper</a:t>
            </a:r>
            <a:r>
              <a:rPr lang="en-US" i="1">
                <a:cs typeface="Arial" charset="0"/>
              </a:rPr>
              <a:t> </a:t>
            </a:r>
            <a:r>
              <a:rPr lang="en-US">
                <a:cs typeface="Arial" charset="0"/>
              </a:rPr>
              <a:t>C. Ho et al.</a:t>
            </a:r>
            <a:br>
              <a:rPr lang="en-US">
                <a:cs typeface="Arial" charset="0"/>
              </a:rPr>
            </a:br>
            <a:r>
              <a:rPr lang="en-US" b="1">
                <a:cs typeface="Arial" charset="0"/>
              </a:rPr>
              <a:t>Range Queries in </a:t>
            </a:r>
            <a:r>
              <a:rPr lang="en-US" b="1" u="sng">
                <a:solidFill>
                  <a:srgbClr val="0000FF"/>
                </a:solidFill>
                <a:cs typeface="Arial" charset="0"/>
              </a:rPr>
              <a:t>OLAP</a:t>
            </a:r>
            <a:r>
              <a:rPr lang="en-US" b="1">
                <a:cs typeface="Arial" charset="0"/>
              </a:rPr>
              <a:t> </a:t>
            </a:r>
            <a:br>
              <a:rPr lang="en-US" b="1">
                <a:cs typeface="Arial" charset="0"/>
              </a:rPr>
            </a:br>
            <a:r>
              <a:rPr lang="en-US" b="1">
                <a:cs typeface="Arial" charset="0"/>
              </a:rPr>
              <a:t>Data Cubes  </a:t>
            </a:r>
            <a:r>
              <a:rPr lang="en-US">
                <a:cs typeface="Arial" charset="0"/>
              </a:rPr>
              <a:t>SIGMOD 1997</a:t>
            </a:r>
          </a:p>
        </p:txBody>
      </p:sp>
      <p:cxnSp>
        <p:nvCxnSpPr>
          <p:cNvPr id="81932" name="AutoShape 12"/>
          <p:cNvCxnSpPr>
            <a:cxnSpLocks noChangeShapeType="1"/>
          </p:cNvCxnSpPr>
          <p:nvPr/>
        </p:nvCxnSpPr>
        <p:spPr bwMode="auto">
          <a:xfrm flipV="1">
            <a:off x="5334000" y="2438400"/>
            <a:ext cx="1524000" cy="1828800"/>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33" name="AutoShape 13"/>
          <p:cNvCxnSpPr>
            <a:cxnSpLocks noChangeShapeType="1"/>
            <a:stCxn id="81931" idx="3"/>
            <a:endCxn id="81928" idx="1"/>
          </p:cNvCxnSpPr>
          <p:nvPr/>
        </p:nvCxnSpPr>
        <p:spPr bwMode="auto">
          <a:xfrm flipV="1">
            <a:off x="5334000" y="4000500"/>
            <a:ext cx="1524000" cy="266700"/>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934" name="Rectangle 14"/>
          <p:cNvSpPr>
            <a:spLocks noChangeArrowheads="1"/>
          </p:cNvSpPr>
          <p:nvPr/>
        </p:nvSpPr>
        <p:spPr bwMode="auto">
          <a:xfrm>
            <a:off x="5867400" y="4800600"/>
            <a:ext cx="2286000" cy="381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ts val="500"/>
              </a:spcBef>
              <a:spcAft>
                <a:spcPts val="500"/>
              </a:spcAft>
            </a:pPr>
            <a:r>
              <a:rPr lang="en-US" b="1" u="sng">
                <a:cs typeface="Arial" charset="0"/>
              </a:rPr>
              <a:t>Author</a:t>
            </a:r>
            <a:r>
              <a:rPr lang="en-US" i="1">
                <a:cs typeface="Arial" charset="0"/>
              </a:rPr>
              <a:t> </a:t>
            </a:r>
            <a:r>
              <a:rPr lang="en-US">
                <a:cs typeface="Arial" charset="0"/>
              </a:rPr>
              <a:t>R. Agrawal</a:t>
            </a:r>
          </a:p>
        </p:txBody>
      </p:sp>
      <p:cxnSp>
        <p:nvCxnSpPr>
          <p:cNvPr id="81935" name="AutoShape 15"/>
          <p:cNvCxnSpPr>
            <a:cxnSpLocks noChangeShapeType="1"/>
            <a:stCxn id="81934" idx="0"/>
            <a:endCxn id="81928" idx="2"/>
          </p:cNvCxnSpPr>
          <p:nvPr/>
        </p:nvCxnSpPr>
        <p:spPr bwMode="auto">
          <a:xfrm flipV="1">
            <a:off x="7010400" y="4419600"/>
            <a:ext cx="1409700" cy="381000"/>
          </a:xfrm>
          <a:prstGeom prst="straightConnector1">
            <a:avLst/>
          </a:prstGeom>
          <a:noFill/>
          <a:ln w="19050">
            <a:solidFill>
              <a:srgbClr val="FF0066"/>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36" name="AutoShape 16"/>
          <p:cNvCxnSpPr>
            <a:cxnSpLocks noChangeShapeType="1"/>
            <a:stCxn id="81934" idx="0"/>
            <a:endCxn id="81931" idx="3"/>
          </p:cNvCxnSpPr>
          <p:nvPr/>
        </p:nvCxnSpPr>
        <p:spPr bwMode="auto">
          <a:xfrm flipH="1" flipV="1">
            <a:off x="5334000" y="4267200"/>
            <a:ext cx="1676400" cy="533400"/>
          </a:xfrm>
          <a:prstGeom prst="straightConnector1">
            <a:avLst/>
          </a:prstGeom>
          <a:noFill/>
          <a:ln w="19050">
            <a:solidFill>
              <a:srgbClr val="FF0066"/>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937" name="Text Box 17"/>
          <p:cNvSpPr txBox="1">
            <a:spLocks noChangeArrowheads="1"/>
          </p:cNvSpPr>
          <p:nvPr/>
        </p:nvSpPr>
        <p:spPr bwMode="auto">
          <a:xfrm>
            <a:off x="6934200" y="5257801"/>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rgbClr val="FF0066"/>
                </a:solidFill>
                <a:cs typeface="Arial" charset="0"/>
              </a:rPr>
              <a:t>authored by 0.2</a:t>
            </a:r>
          </a:p>
        </p:txBody>
      </p:sp>
      <p:cxnSp>
        <p:nvCxnSpPr>
          <p:cNvPr id="81938" name="AutoShape 18"/>
          <p:cNvCxnSpPr>
            <a:cxnSpLocks noChangeShapeType="1"/>
          </p:cNvCxnSpPr>
          <p:nvPr/>
        </p:nvCxnSpPr>
        <p:spPr bwMode="auto">
          <a:xfrm>
            <a:off x="5334000" y="3352800"/>
            <a:ext cx="1524000" cy="533400"/>
          </a:xfrm>
          <a:prstGeom prst="straightConnector1">
            <a:avLst/>
          </a:prstGeom>
          <a:noFill/>
          <a:ln w="19050">
            <a:solidFill>
              <a:srgbClr val="0099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39" name="AutoShape 19"/>
          <p:cNvCxnSpPr>
            <a:cxnSpLocks noChangeShapeType="1"/>
          </p:cNvCxnSpPr>
          <p:nvPr/>
        </p:nvCxnSpPr>
        <p:spPr bwMode="auto">
          <a:xfrm flipV="1">
            <a:off x="7200900" y="4419600"/>
            <a:ext cx="1409700" cy="381000"/>
          </a:xfrm>
          <a:prstGeom prst="straightConnector1">
            <a:avLst/>
          </a:prstGeom>
          <a:noFill/>
          <a:ln w="19050">
            <a:solidFill>
              <a:srgbClr val="FF00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940" name="Line 20"/>
          <p:cNvSpPr>
            <a:spLocks noChangeShapeType="1"/>
          </p:cNvSpPr>
          <p:nvPr/>
        </p:nvSpPr>
        <p:spPr bwMode="auto">
          <a:xfrm flipH="1" flipV="1">
            <a:off x="5334000" y="4343400"/>
            <a:ext cx="1447800" cy="457200"/>
          </a:xfrm>
          <a:prstGeom prst="line">
            <a:avLst/>
          </a:prstGeom>
          <a:noFill/>
          <a:ln w="15875">
            <a:solidFill>
              <a:srgbClr val="FF0066"/>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81941" name="AutoShape 21"/>
          <p:cNvCxnSpPr>
            <a:cxnSpLocks noChangeShapeType="1"/>
          </p:cNvCxnSpPr>
          <p:nvPr/>
        </p:nvCxnSpPr>
        <p:spPr bwMode="auto">
          <a:xfrm flipV="1">
            <a:off x="3733800" y="2895600"/>
            <a:ext cx="0" cy="381000"/>
          </a:xfrm>
          <a:prstGeom prst="straightConnector1">
            <a:avLst/>
          </a:prstGeom>
          <a:noFill/>
          <a:ln w="19050">
            <a:solidFill>
              <a:srgbClr val="009900"/>
            </a:solidFill>
            <a:prstDash val="sysDot"/>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942" name="Text Box 22"/>
          <p:cNvSpPr txBox="1">
            <a:spLocks noChangeArrowheads="1"/>
          </p:cNvSpPr>
          <p:nvPr/>
        </p:nvSpPr>
        <p:spPr bwMode="auto">
          <a:xfrm>
            <a:off x="2057400" y="12192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400">
                <a:cs typeface="Arial" charset="0"/>
              </a:rPr>
              <a:t>Keyword Query: [</a:t>
            </a:r>
            <a:r>
              <a:rPr lang="en-US" sz="2400">
                <a:solidFill>
                  <a:srgbClr val="0000FF"/>
                </a:solidFill>
                <a:cs typeface="Arial" charset="0"/>
              </a:rPr>
              <a:t>OLAP</a:t>
            </a:r>
            <a:r>
              <a:rPr lang="en-US" sz="2400">
                <a:cs typeface="Arial" charset="0"/>
              </a:rPr>
              <a:t>]</a:t>
            </a:r>
          </a:p>
        </p:txBody>
      </p:sp>
      <p:sp>
        <p:nvSpPr>
          <p:cNvPr id="81943" name="Oval 23"/>
          <p:cNvSpPr>
            <a:spLocks noChangeArrowheads="1"/>
          </p:cNvSpPr>
          <p:nvPr/>
        </p:nvSpPr>
        <p:spPr bwMode="auto">
          <a:xfrm>
            <a:off x="9601200" y="19812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cs typeface="Arial" charset="0"/>
              </a:rPr>
              <a:t>1</a:t>
            </a:r>
          </a:p>
        </p:txBody>
      </p:sp>
      <p:sp>
        <p:nvSpPr>
          <p:cNvPr id="81944" name="Oval 24"/>
          <p:cNvSpPr>
            <a:spLocks noChangeArrowheads="1"/>
          </p:cNvSpPr>
          <p:nvPr/>
        </p:nvSpPr>
        <p:spPr bwMode="auto">
          <a:xfrm>
            <a:off x="9677400" y="3581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cs typeface="Arial" charset="0"/>
              </a:rPr>
              <a:t>4</a:t>
            </a:r>
          </a:p>
        </p:txBody>
      </p:sp>
      <p:sp>
        <p:nvSpPr>
          <p:cNvPr id="81945" name="Oval 25"/>
          <p:cNvSpPr>
            <a:spLocks noChangeArrowheads="1"/>
          </p:cNvSpPr>
          <p:nvPr/>
        </p:nvSpPr>
        <p:spPr bwMode="auto">
          <a:xfrm>
            <a:off x="5029200" y="38100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cs typeface="Arial" charset="0"/>
              </a:rPr>
              <a:t>2</a:t>
            </a:r>
          </a:p>
        </p:txBody>
      </p:sp>
      <p:sp>
        <p:nvSpPr>
          <p:cNvPr id="81946" name="Oval 26"/>
          <p:cNvSpPr>
            <a:spLocks noChangeArrowheads="1"/>
          </p:cNvSpPr>
          <p:nvPr/>
        </p:nvSpPr>
        <p:spPr bwMode="auto">
          <a:xfrm>
            <a:off x="5029200" y="2057400"/>
            <a:ext cx="3048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cs typeface="Arial" charset="0"/>
              </a:rPr>
              <a:t>3</a:t>
            </a:r>
          </a:p>
        </p:txBody>
      </p:sp>
      <p:sp>
        <p:nvSpPr>
          <p:cNvPr id="81947" name="Text Box 27"/>
          <p:cNvSpPr txBox="1">
            <a:spLocks noChangeArrowheads="1"/>
          </p:cNvSpPr>
          <p:nvPr/>
        </p:nvSpPr>
        <p:spPr bwMode="auto">
          <a:xfrm>
            <a:off x="1676400" y="4953000"/>
            <a:ext cx="762000" cy="641350"/>
          </a:xfrm>
          <a:prstGeom prst="rect">
            <a:avLst/>
          </a:prstGeom>
          <a:solidFill>
            <a:srgbClr val="A7CF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cs typeface="Arial" charset="0"/>
              </a:rPr>
              <a:t>Base</a:t>
            </a:r>
            <a:br>
              <a:rPr lang="en-US">
                <a:cs typeface="Arial" charset="0"/>
              </a:rPr>
            </a:br>
            <a:r>
              <a:rPr lang="en-US">
                <a:cs typeface="Arial" charset="0"/>
              </a:rPr>
              <a:t>Set</a:t>
            </a:r>
          </a:p>
        </p:txBody>
      </p:sp>
      <p:cxnSp>
        <p:nvCxnSpPr>
          <p:cNvPr id="81948" name="AutoShape 28"/>
          <p:cNvCxnSpPr>
            <a:cxnSpLocks noChangeShapeType="1"/>
            <a:stCxn id="81947" idx="0"/>
            <a:endCxn id="81931" idx="1"/>
          </p:cNvCxnSpPr>
          <p:nvPr/>
        </p:nvCxnSpPr>
        <p:spPr bwMode="auto">
          <a:xfrm rot="16200000">
            <a:off x="1828800" y="4495800"/>
            <a:ext cx="685800" cy="228600"/>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49" name="AutoShape 29"/>
          <p:cNvCxnSpPr>
            <a:cxnSpLocks noChangeShapeType="1"/>
            <a:stCxn id="81947" idx="0"/>
            <a:endCxn id="81925" idx="1"/>
          </p:cNvCxnSpPr>
          <p:nvPr/>
        </p:nvCxnSpPr>
        <p:spPr bwMode="auto">
          <a:xfrm rot="16200000">
            <a:off x="933450" y="3600450"/>
            <a:ext cx="2476500" cy="228600"/>
          </a:xfrm>
          <a:prstGeom prst="bentConnector2">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950" name="AutoShape 30"/>
          <p:cNvCxnSpPr>
            <a:cxnSpLocks noChangeShapeType="1"/>
          </p:cNvCxnSpPr>
          <p:nvPr/>
        </p:nvCxnSpPr>
        <p:spPr bwMode="auto">
          <a:xfrm>
            <a:off x="6172200" y="5486400"/>
            <a:ext cx="685800" cy="0"/>
          </a:xfrm>
          <a:prstGeom prst="straightConnector1">
            <a:avLst/>
          </a:prstGeom>
          <a:noFill/>
          <a:ln w="190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951" name="Text Box 31"/>
          <p:cNvSpPr txBox="1">
            <a:spLocks noChangeArrowheads="1"/>
          </p:cNvSpPr>
          <p:nvPr/>
        </p:nvSpPr>
        <p:spPr bwMode="auto">
          <a:xfrm>
            <a:off x="6934200" y="5576888"/>
            <a:ext cx="1905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rgbClr val="FF0066"/>
                </a:solidFill>
                <a:cs typeface="Arial" charset="0"/>
              </a:rPr>
              <a:t>author of 0.2</a:t>
            </a:r>
          </a:p>
        </p:txBody>
      </p:sp>
      <p:cxnSp>
        <p:nvCxnSpPr>
          <p:cNvPr id="81952" name="AutoShape 32"/>
          <p:cNvCxnSpPr>
            <a:cxnSpLocks noChangeShapeType="1"/>
          </p:cNvCxnSpPr>
          <p:nvPr/>
        </p:nvCxnSpPr>
        <p:spPr bwMode="auto">
          <a:xfrm>
            <a:off x="6172200" y="5805488"/>
            <a:ext cx="685800" cy="0"/>
          </a:xfrm>
          <a:prstGeom prst="straightConnector1">
            <a:avLst/>
          </a:prstGeom>
          <a:noFill/>
          <a:ln w="19050">
            <a:solidFill>
              <a:srgbClr val="FF0066"/>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953" name="Text Box 33"/>
          <p:cNvSpPr txBox="1">
            <a:spLocks noChangeArrowheads="1"/>
          </p:cNvSpPr>
          <p:nvPr/>
        </p:nvSpPr>
        <p:spPr bwMode="auto">
          <a:xfrm>
            <a:off x="4419600" y="5105401"/>
            <a:ext cx="1371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rgbClr val="0000FF"/>
                </a:solidFill>
                <a:cs typeface="Arial" charset="0"/>
              </a:rPr>
              <a:t>cites 0.7</a:t>
            </a:r>
          </a:p>
        </p:txBody>
      </p:sp>
      <p:cxnSp>
        <p:nvCxnSpPr>
          <p:cNvPr id="81954" name="AutoShape 34"/>
          <p:cNvCxnSpPr>
            <a:cxnSpLocks noChangeShapeType="1"/>
          </p:cNvCxnSpPr>
          <p:nvPr/>
        </p:nvCxnSpPr>
        <p:spPr bwMode="auto">
          <a:xfrm>
            <a:off x="3657600" y="5334000"/>
            <a:ext cx="685800" cy="0"/>
          </a:xfrm>
          <a:prstGeom prst="straightConnector1">
            <a:avLst/>
          </a:prstGeom>
          <a:noFill/>
          <a:ln w="190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955" name="Text Box 35"/>
          <p:cNvSpPr txBox="1">
            <a:spLocks noChangeArrowheads="1"/>
          </p:cNvSpPr>
          <p:nvPr/>
        </p:nvSpPr>
        <p:spPr bwMode="auto">
          <a:xfrm>
            <a:off x="4419600" y="5424488"/>
            <a:ext cx="1676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rgbClr val="009900"/>
                </a:solidFill>
                <a:cs typeface="Arial" charset="0"/>
              </a:rPr>
              <a:t>contains 0.3</a:t>
            </a:r>
          </a:p>
        </p:txBody>
      </p:sp>
      <p:cxnSp>
        <p:nvCxnSpPr>
          <p:cNvPr id="81956" name="AutoShape 36"/>
          <p:cNvCxnSpPr>
            <a:cxnSpLocks noChangeShapeType="1"/>
          </p:cNvCxnSpPr>
          <p:nvPr/>
        </p:nvCxnSpPr>
        <p:spPr bwMode="auto">
          <a:xfrm>
            <a:off x="3657600" y="5653088"/>
            <a:ext cx="685800" cy="0"/>
          </a:xfrm>
          <a:prstGeom prst="straightConnector1">
            <a:avLst/>
          </a:prstGeom>
          <a:noFill/>
          <a:ln w="1905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1957" name="Text Box 37"/>
          <p:cNvSpPr txBox="1">
            <a:spLocks noChangeArrowheads="1"/>
          </p:cNvSpPr>
          <p:nvPr/>
        </p:nvSpPr>
        <p:spPr bwMode="auto">
          <a:xfrm>
            <a:off x="4419600" y="5729288"/>
            <a:ext cx="1676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99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solidFill>
                  <a:srgbClr val="009900"/>
                </a:solidFill>
                <a:cs typeface="Arial" charset="0"/>
              </a:rPr>
              <a:t>contained 0.1</a:t>
            </a:r>
          </a:p>
        </p:txBody>
      </p:sp>
      <p:cxnSp>
        <p:nvCxnSpPr>
          <p:cNvPr id="81958" name="AutoShape 38"/>
          <p:cNvCxnSpPr>
            <a:cxnSpLocks noChangeShapeType="1"/>
          </p:cNvCxnSpPr>
          <p:nvPr/>
        </p:nvCxnSpPr>
        <p:spPr bwMode="auto">
          <a:xfrm>
            <a:off x="3657600" y="5957888"/>
            <a:ext cx="685800" cy="0"/>
          </a:xfrm>
          <a:prstGeom prst="straightConnector1">
            <a:avLst/>
          </a:prstGeom>
          <a:noFill/>
          <a:ln w="19050">
            <a:solidFill>
              <a:srgbClr val="0099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68837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mph" presetSubtype="0" fill="hold" grpId="0" nodeType="clickEffect">
                                  <p:stCondLst>
                                    <p:cond delay="0"/>
                                  </p:stCondLst>
                                  <p:childTnLst>
                                    <p:animClr clrSpc="hsl" dir="cw">
                                      <p:cBhvr override="childStyle">
                                        <p:cTn id="6" dur="500" fill="hold"/>
                                        <p:tgtEl>
                                          <p:spTgt spid="81925"/>
                                        </p:tgtEl>
                                        <p:attrNameLst>
                                          <p:attrName>style.color</p:attrName>
                                        </p:attrNameLst>
                                      </p:cBhvr>
                                      <p:by>
                                        <p:hsl h="10842353" s="0" l="0"/>
                                      </p:by>
                                    </p:animClr>
                                    <p:animClr clrSpc="hsl" dir="cw">
                                      <p:cBhvr>
                                        <p:cTn id="7" dur="500" fill="hold"/>
                                        <p:tgtEl>
                                          <p:spTgt spid="81925"/>
                                        </p:tgtEl>
                                        <p:attrNameLst>
                                          <p:attrName>fillcolor</p:attrName>
                                        </p:attrNameLst>
                                      </p:cBhvr>
                                      <p:by>
                                        <p:hsl h="10842353" s="0" l="0"/>
                                      </p:by>
                                    </p:animClr>
                                    <p:animClr clrSpc="hsl" dir="cw">
                                      <p:cBhvr>
                                        <p:cTn id="8" dur="500" fill="hold"/>
                                        <p:tgtEl>
                                          <p:spTgt spid="81925"/>
                                        </p:tgtEl>
                                        <p:attrNameLst>
                                          <p:attrName>stroke.color</p:attrName>
                                        </p:attrNameLst>
                                      </p:cBhvr>
                                      <p:by>
                                        <p:hsl h="10842353" s="0" l="0"/>
                                      </p:by>
                                    </p:animClr>
                                    <p:set>
                                      <p:cBhvr>
                                        <p:cTn id="9" dur="500" fill="hold"/>
                                        <p:tgtEl>
                                          <p:spTgt spid="81925"/>
                                        </p:tgtEl>
                                        <p:attrNameLst>
                                          <p:attrName>fill.type</p:attrName>
                                        </p:attrNameLst>
                                      </p:cBhvr>
                                      <p:to>
                                        <p:strVal val="solid"/>
                                      </p:to>
                                    </p:set>
                                  </p:childTnLst>
                                </p:cTn>
                              </p:par>
                              <p:par>
                                <p:cTn id="10" presetID="23" presetClass="emph" presetSubtype="0" fill="hold" grpId="0" nodeType="withEffect">
                                  <p:stCondLst>
                                    <p:cond delay="0"/>
                                  </p:stCondLst>
                                  <p:childTnLst>
                                    <p:animClr clrSpc="hsl" dir="cw">
                                      <p:cBhvr override="childStyle">
                                        <p:cTn id="11" dur="500" fill="hold"/>
                                        <p:tgtEl>
                                          <p:spTgt spid="81931"/>
                                        </p:tgtEl>
                                        <p:attrNameLst>
                                          <p:attrName>style.color</p:attrName>
                                        </p:attrNameLst>
                                      </p:cBhvr>
                                      <p:by>
                                        <p:hsl h="10842353" s="0" l="0"/>
                                      </p:by>
                                    </p:animClr>
                                    <p:animClr clrSpc="hsl" dir="cw">
                                      <p:cBhvr>
                                        <p:cTn id="12" dur="500" fill="hold"/>
                                        <p:tgtEl>
                                          <p:spTgt spid="81931"/>
                                        </p:tgtEl>
                                        <p:attrNameLst>
                                          <p:attrName>fillcolor</p:attrName>
                                        </p:attrNameLst>
                                      </p:cBhvr>
                                      <p:by>
                                        <p:hsl h="10842353" s="0" l="0"/>
                                      </p:by>
                                    </p:animClr>
                                    <p:animClr clrSpc="hsl" dir="cw">
                                      <p:cBhvr>
                                        <p:cTn id="13" dur="500" fill="hold"/>
                                        <p:tgtEl>
                                          <p:spTgt spid="81931"/>
                                        </p:tgtEl>
                                        <p:attrNameLst>
                                          <p:attrName>stroke.color</p:attrName>
                                        </p:attrNameLst>
                                      </p:cBhvr>
                                      <p:by>
                                        <p:hsl h="10842353" s="0" l="0"/>
                                      </p:by>
                                    </p:animClr>
                                    <p:set>
                                      <p:cBhvr>
                                        <p:cTn id="14" dur="500" fill="hold"/>
                                        <p:tgtEl>
                                          <p:spTgt spid="81931"/>
                                        </p:tgtEl>
                                        <p:attrNameLst>
                                          <p:attrName>fill.type</p:attrName>
                                        </p:attrNameLst>
                                      </p:cBhvr>
                                      <p:to>
                                        <p:strVal val="solid"/>
                                      </p:to>
                                    </p:set>
                                  </p:childTnLst>
                                </p:cTn>
                              </p:par>
                              <p:par>
                                <p:cTn id="15" presetID="3" presetClass="entr" presetSubtype="10" fill="hold" grpId="0" nodeType="withEffect">
                                  <p:stCondLst>
                                    <p:cond delay="0"/>
                                  </p:stCondLst>
                                  <p:childTnLst>
                                    <p:set>
                                      <p:cBhvr>
                                        <p:cTn id="16" dur="1" fill="hold">
                                          <p:stCondLst>
                                            <p:cond delay="0"/>
                                          </p:stCondLst>
                                        </p:cTn>
                                        <p:tgtEl>
                                          <p:spTgt spid="81947"/>
                                        </p:tgtEl>
                                        <p:attrNameLst>
                                          <p:attrName>style.visibility</p:attrName>
                                        </p:attrNameLst>
                                      </p:cBhvr>
                                      <p:to>
                                        <p:strVal val="visible"/>
                                      </p:to>
                                    </p:set>
                                    <p:animEffect transition="in" filter="blinds(horizontal)">
                                      <p:cBhvr>
                                        <p:cTn id="17" dur="500"/>
                                        <p:tgtEl>
                                          <p:spTgt spid="81947"/>
                                        </p:tgtEl>
                                      </p:cBhvr>
                                    </p:animEffect>
                                  </p:childTnLst>
                                </p:cTn>
                              </p:par>
                              <p:par>
                                <p:cTn id="18" presetID="3" presetClass="entr" presetSubtype="10" fill="hold" nodeType="withEffect">
                                  <p:stCondLst>
                                    <p:cond delay="0"/>
                                  </p:stCondLst>
                                  <p:childTnLst>
                                    <p:set>
                                      <p:cBhvr>
                                        <p:cTn id="19" dur="1" fill="hold">
                                          <p:stCondLst>
                                            <p:cond delay="0"/>
                                          </p:stCondLst>
                                        </p:cTn>
                                        <p:tgtEl>
                                          <p:spTgt spid="81949"/>
                                        </p:tgtEl>
                                        <p:attrNameLst>
                                          <p:attrName>style.visibility</p:attrName>
                                        </p:attrNameLst>
                                      </p:cBhvr>
                                      <p:to>
                                        <p:strVal val="visible"/>
                                      </p:to>
                                    </p:set>
                                    <p:animEffect transition="in" filter="blinds(horizontal)">
                                      <p:cBhvr>
                                        <p:cTn id="20" dur="500"/>
                                        <p:tgtEl>
                                          <p:spTgt spid="81949"/>
                                        </p:tgtEl>
                                      </p:cBhvr>
                                    </p:animEffect>
                                  </p:childTnLst>
                                </p:cTn>
                              </p:par>
                              <p:par>
                                <p:cTn id="21" presetID="3" presetClass="entr" presetSubtype="10" fill="hold" nodeType="withEffect">
                                  <p:stCondLst>
                                    <p:cond delay="0"/>
                                  </p:stCondLst>
                                  <p:childTnLst>
                                    <p:set>
                                      <p:cBhvr>
                                        <p:cTn id="22" dur="1" fill="hold">
                                          <p:stCondLst>
                                            <p:cond delay="0"/>
                                          </p:stCondLst>
                                        </p:cTn>
                                        <p:tgtEl>
                                          <p:spTgt spid="81948"/>
                                        </p:tgtEl>
                                        <p:attrNameLst>
                                          <p:attrName>style.visibility</p:attrName>
                                        </p:attrNameLst>
                                      </p:cBhvr>
                                      <p:to>
                                        <p:strVal val="visible"/>
                                      </p:to>
                                    </p:set>
                                    <p:animEffect transition="in" filter="blinds(horizontal)">
                                      <p:cBhvr>
                                        <p:cTn id="23" dur="500"/>
                                        <p:tgtEl>
                                          <p:spTgt spid="8194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81946"/>
                                        </p:tgtEl>
                                        <p:attrNameLst>
                                          <p:attrName>style.visibility</p:attrName>
                                        </p:attrNameLst>
                                      </p:cBhvr>
                                      <p:to>
                                        <p:strVal val="visible"/>
                                      </p:to>
                                    </p:set>
                                    <p:animEffect transition="in" filter="dissolve">
                                      <p:cBhvr>
                                        <p:cTn id="28" dur="500"/>
                                        <p:tgtEl>
                                          <p:spTgt spid="8194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1943"/>
                                        </p:tgtEl>
                                        <p:attrNameLst>
                                          <p:attrName>style.visibility</p:attrName>
                                        </p:attrNameLst>
                                      </p:cBhvr>
                                      <p:to>
                                        <p:strVal val="visible"/>
                                      </p:to>
                                    </p:set>
                                    <p:animEffect transition="in" filter="dissolve">
                                      <p:cBhvr>
                                        <p:cTn id="31" dur="500"/>
                                        <p:tgtEl>
                                          <p:spTgt spid="8194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81944"/>
                                        </p:tgtEl>
                                        <p:attrNameLst>
                                          <p:attrName>style.visibility</p:attrName>
                                        </p:attrNameLst>
                                      </p:cBhvr>
                                      <p:to>
                                        <p:strVal val="visible"/>
                                      </p:to>
                                    </p:set>
                                    <p:animEffect transition="in" filter="dissolve">
                                      <p:cBhvr>
                                        <p:cTn id="34" dur="500"/>
                                        <p:tgtEl>
                                          <p:spTgt spid="8194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81945"/>
                                        </p:tgtEl>
                                        <p:attrNameLst>
                                          <p:attrName>style.visibility</p:attrName>
                                        </p:attrNameLst>
                                      </p:cBhvr>
                                      <p:to>
                                        <p:strVal val="visible"/>
                                      </p:to>
                                    </p:set>
                                    <p:animEffect transition="in" filter="dissolve">
                                      <p:cBhvr>
                                        <p:cTn id="37" dur="500"/>
                                        <p:tgtEl>
                                          <p:spTgt spid="81945"/>
                                        </p:tgtEl>
                                      </p:cBhvr>
                                    </p:animEffect>
                                  </p:childTnLst>
                                </p:cTn>
                              </p:par>
                              <p:par>
                                <p:cTn id="38" presetID="1" presetClass="exit" presetSubtype="0" fill="hold" grpId="1" nodeType="withEffect">
                                  <p:stCondLst>
                                    <p:cond delay="0"/>
                                  </p:stCondLst>
                                  <p:childTnLst>
                                    <p:set>
                                      <p:cBhvr>
                                        <p:cTn id="39" dur="1" fill="hold">
                                          <p:stCondLst>
                                            <p:cond delay="0"/>
                                          </p:stCondLst>
                                        </p:cTn>
                                        <p:tgtEl>
                                          <p:spTgt spid="81947"/>
                                        </p:tgtEl>
                                        <p:attrNameLst>
                                          <p:attrName>style.visibility</p:attrName>
                                        </p:attrNameLst>
                                      </p:cBhvr>
                                      <p:to>
                                        <p:strVal val="hidden"/>
                                      </p:to>
                                    </p:set>
                                  </p:childTnLst>
                                </p:cTn>
                              </p:par>
                              <p:par>
                                <p:cTn id="40" presetID="1" presetClass="exit" presetSubtype="0" fill="hold" nodeType="withEffect">
                                  <p:stCondLst>
                                    <p:cond delay="0"/>
                                  </p:stCondLst>
                                  <p:childTnLst>
                                    <p:set>
                                      <p:cBhvr>
                                        <p:cTn id="41" dur="1" fill="hold">
                                          <p:stCondLst>
                                            <p:cond delay="0"/>
                                          </p:stCondLst>
                                        </p:cTn>
                                        <p:tgtEl>
                                          <p:spTgt spid="81949"/>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819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animBg="1"/>
      <p:bldP spid="81931" grpId="0" animBg="1"/>
      <p:bldP spid="81943" grpId="0" animBg="1"/>
      <p:bldP spid="81944" grpId="0" animBg="1"/>
      <p:bldP spid="81945" grpId="0" animBg="1"/>
      <p:bldP spid="81946" grpId="0" animBg="1"/>
      <p:bldP spid="81947" grpId="0" animBg="1"/>
      <p:bldP spid="81947"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BB27651-6C71-47EB-81DE-B64373D42948}" type="slidenum">
              <a:rPr lang="en-US" altLang="en-US"/>
              <a:pPr/>
              <a:t>46</a:t>
            </a:fld>
            <a:endParaRPr lang="en-US" altLang="en-US"/>
          </a:p>
        </p:txBody>
      </p:sp>
      <p:sp>
        <p:nvSpPr>
          <p:cNvPr id="71682" name="Rectangle 2"/>
          <p:cNvSpPr>
            <a:spLocks noGrp="1" noChangeArrowheads="1"/>
          </p:cNvSpPr>
          <p:nvPr>
            <p:ph type="title"/>
          </p:nvPr>
        </p:nvSpPr>
        <p:spPr/>
        <p:txBody>
          <a:bodyPr/>
          <a:lstStyle/>
          <a:p>
            <a:r>
              <a:rPr lang="en-US"/>
              <a:t>Efficiently Calculating PageRank</a:t>
            </a:r>
          </a:p>
        </p:txBody>
      </p:sp>
      <p:sp>
        <p:nvSpPr>
          <p:cNvPr id="71683" name="Rectangle 3"/>
          <p:cNvSpPr>
            <a:spLocks noGrp="1" noChangeArrowheads="1"/>
          </p:cNvSpPr>
          <p:nvPr>
            <p:ph type="body" idx="1"/>
          </p:nvPr>
        </p:nvSpPr>
        <p:spPr/>
        <p:txBody>
          <a:bodyPr/>
          <a:lstStyle/>
          <a:p>
            <a:pPr>
              <a:lnSpc>
                <a:spcPct val="90000"/>
              </a:lnSpc>
            </a:pPr>
            <a:r>
              <a:rPr lang="en-US"/>
              <a:t>[Haveliwala-Stanford99, Y. Chen et al.-CIKM02] </a:t>
            </a:r>
          </a:p>
          <a:p>
            <a:pPr>
              <a:lnSpc>
                <a:spcPct val="90000"/>
              </a:lnSpc>
            </a:pPr>
            <a:r>
              <a:rPr lang="en-US"/>
              <a:t>Jeh and Widom [WWW03] present method to calculate PageRank values for multiple base sets, by precomputing a set of </a:t>
            </a:r>
            <a:r>
              <a:rPr lang="en-US" i="1"/>
              <a:t>partial vectors </a:t>
            </a:r>
            <a:r>
              <a:rPr lang="en-US"/>
              <a:t>which are used in runtime to calculate the PageRanks. The key idea is to precompute in a compact way the PageRank values for a set of hub pages.</a:t>
            </a:r>
          </a:p>
          <a:p>
            <a:pPr>
              <a:lnSpc>
                <a:spcPct val="90000"/>
              </a:lnSpc>
            </a:pPr>
            <a:r>
              <a:rPr lang="en-US"/>
              <a:t>…</a:t>
            </a:r>
          </a:p>
        </p:txBody>
      </p:sp>
    </p:spTree>
    <p:extLst>
      <p:ext uri="{BB962C8B-B14F-4D97-AF65-F5344CB8AC3E}">
        <p14:creationId xmlns:p14="http://schemas.microsoft.com/office/powerpoint/2010/main" val="35944769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90454FE-1C41-41E6-B848-BDF735165BF7}" type="slidenum">
              <a:rPr lang="en-US" altLang="en-US"/>
              <a:pPr/>
              <a:t>47</a:t>
            </a:fld>
            <a:endParaRPr lang="en-US" altLang="en-US"/>
          </a:p>
        </p:txBody>
      </p:sp>
      <p:sp>
        <p:nvSpPr>
          <p:cNvPr id="70658" name="Rectangle 2"/>
          <p:cNvSpPr>
            <a:spLocks noGrp="1" noChangeArrowheads="1"/>
          </p:cNvSpPr>
          <p:nvPr>
            <p:ph type="title"/>
          </p:nvPr>
        </p:nvSpPr>
        <p:spPr/>
        <p:txBody>
          <a:bodyPr/>
          <a:lstStyle/>
          <a:p>
            <a:r>
              <a:rPr lang="en-US"/>
              <a:t>Other Research Topics</a:t>
            </a:r>
          </a:p>
        </p:txBody>
      </p:sp>
      <p:sp>
        <p:nvSpPr>
          <p:cNvPr id="70659" name="Rectangle 3"/>
          <p:cNvSpPr>
            <a:spLocks noGrp="1" noChangeArrowheads="1"/>
          </p:cNvSpPr>
          <p:nvPr>
            <p:ph type="body" idx="1"/>
          </p:nvPr>
        </p:nvSpPr>
        <p:spPr/>
        <p:txBody>
          <a:bodyPr/>
          <a:lstStyle/>
          <a:p>
            <a:r>
              <a:rPr lang="en-US"/>
              <a:t>TrustRank, Stanford, VLDB2004</a:t>
            </a:r>
          </a:p>
          <a:p>
            <a:r>
              <a:rPr lang="en-US"/>
              <a:t>Distributed PageRank Calculation, Wang, DeWitt, VLDB2004</a:t>
            </a:r>
          </a:p>
        </p:txBody>
      </p:sp>
    </p:spTree>
    <p:extLst>
      <p:ext uri="{BB962C8B-B14F-4D97-AF65-F5344CB8AC3E}">
        <p14:creationId xmlns:p14="http://schemas.microsoft.com/office/powerpoint/2010/main" val="23673891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D44DD74-E385-46EA-896F-91AAD1462B5F}" type="slidenum">
              <a:rPr lang="en-US" altLang="en-US"/>
              <a:pPr/>
              <a:t>48</a:t>
            </a:fld>
            <a:endParaRPr lang="en-US" altLang="en-US"/>
          </a:p>
        </p:txBody>
      </p:sp>
      <p:sp>
        <p:nvSpPr>
          <p:cNvPr id="90114" name="Rectangle 2"/>
          <p:cNvSpPr>
            <a:spLocks noGrp="1" noChangeArrowheads="1"/>
          </p:cNvSpPr>
          <p:nvPr>
            <p:ph type="title"/>
          </p:nvPr>
        </p:nvSpPr>
        <p:spPr/>
        <p:txBody>
          <a:bodyPr/>
          <a:lstStyle/>
          <a:p>
            <a:r>
              <a:rPr lang="en-US"/>
              <a:t>MANY open problems</a:t>
            </a:r>
          </a:p>
        </p:txBody>
      </p:sp>
      <p:sp>
        <p:nvSpPr>
          <p:cNvPr id="90115" name="Rectangle 3"/>
          <p:cNvSpPr>
            <a:spLocks noGrp="1" noChangeArrowheads="1"/>
          </p:cNvSpPr>
          <p:nvPr>
            <p:ph type="body" idx="1"/>
          </p:nvPr>
        </p:nvSpPr>
        <p:spPr/>
        <p:txBody>
          <a:bodyPr/>
          <a:lstStyle/>
          <a:p>
            <a:r>
              <a:rPr lang="en-US"/>
              <a:t>Automatically calibrate parameters</a:t>
            </a:r>
          </a:p>
          <a:p>
            <a:r>
              <a:rPr lang="en-US"/>
              <a:t>Performance (linear algebra and other problems)</a:t>
            </a:r>
          </a:p>
          <a:p>
            <a:r>
              <a:rPr lang="en-US"/>
              <a:t>Framework to tie tighter to application</a:t>
            </a:r>
          </a:p>
          <a:p>
            <a:pPr lvl="1"/>
            <a:r>
              <a:rPr lang="en-US"/>
              <a:t>E.g., Complaints database</a:t>
            </a:r>
          </a:p>
        </p:txBody>
      </p:sp>
    </p:spTree>
    <p:extLst>
      <p:ext uri="{BB962C8B-B14F-4D97-AF65-F5344CB8AC3E}">
        <p14:creationId xmlns:p14="http://schemas.microsoft.com/office/powerpoint/2010/main" val="11142737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BFBD8DE-DE76-4F71-BD21-0739F4062B36}" type="slidenum">
              <a:rPr lang="en-US" altLang="en-US"/>
              <a:pPr/>
              <a:t>49</a:t>
            </a:fld>
            <a:endParaRPr lang="en-US" altLang="en-US"/>
          </a:p>
        </p:txBody>
      </p:sp>
      <p:sp>
        <p:nvSpPr>
          <p:cNvPr id="29698" name="Rectangle 2"/>
          <p:cNvSpPr>
            <a:spLocks noGrp="1" noChangeArrowheads="1"/>
          </p:cNvSpPr>
          <p:nvPr>
            <p:ph type="title"/>
          </p:nvPr>
        </p:nvSpPr>
        <p:spPr/>
        <p:txBody>
          <a:bodyPr/>
          <a:lstStyle/>
          <a:p>
            <a:r>
              <a:rPr lang="en-US"/>
              <a:t>Some References</a:t>
            </a:r>
          </a:p>
        </p:txBody>
      </p:sp>
      <p:sp>
        <p:nvSpPr>
          <p:cNvPr id="29699" name="Rectangle 3"/>
          <p:cNvSpPr>
            <a:spLocks noGrp="1" noChangeArrowheads="1"/>
          </p:cNvSpPr>
          <p:nvPr>
            <p:ph type="body" idx="1"/>
          </p:nvPr>
        </p:nvSpPr>
        <p:spPr/>
        <p:txBody>
          <a:bodyPr/>
          <a:lstStyle/>
          <a:p>
            <a:pPr>
              <a:lnSpc>
                <a:spcPct val="80000"/>
              </a:lnSpc>
            </a:pPr>
            <a:r>
              <a:rPr lang="en-US" sz="2600"/>
              <a:t>Some slides have been taken from</a:t>
            </a:r>
          </a:p>
          <a:p>
            <a:pPr lvl="1">
              <a:lnSpc>
                <a:spcPct val="80000"/>
              </a:lnSpc>
            </a:pPr>
            <a:r>
              <a:rPr lang="en-US" sz="2200">
                <a:hlinkClick r:id="rId3"/>
              </a:rPr>
              <a:t>www.albany.edu</a:t>
            </a:r>
            <a:endParaRPr lang="en-US" sz="2200"/>
          </a:p>
          <a:p>
            <a:pPr lvl="1">
              <a:lnSpc>
                <a:spcPct val="80000"/>
              </a:lnSpc>
            </a:pPr>
            <a:r>
              <a:rPr lang="en-US" sz="2200">
                <a:hlinkClick r:id="rId4"/>
              </a:rPr>
              <a:t>http://ccc.cs.lakeheadu.ca</a:t>
            </a:r>
            <a:endParaRPr lang="en-US" sz="2200"/>
          </a:p>
          <a:p>
            <a:pPr lvl="1">
              <a:lnSpc>
                <a:spcPct val="80000"/>
              </a:lnSpc>
            </a:pPr>
            <a:r>
              <a:rPr lang="en-US" sz="2200"/>
              <a:t>http://www.ics.uci.edu/~scott/linkanalysis_stability.ppt</a:t>
            </a:r>
          </a:p>
          <a:p>
            <a:pPr lvl="1">
              <a:lnSpc>
                <a:spcPct val="80000"/>
              </a:lnSpc>
            </a:pPr>
            <a:endParaRPr lang="en-US" sz="2200"/>
          </a:p>
          <a:p>
            <a:pPr>
              <a:lnSpc>
                <a:spcPct val="80000"/>
              </a:lnSpc>
            </a:pPr>
            <a:r>
              <a:rPr lang="en-US" sz="2600">
                <a:cs typeface="Times New Roman" pitchFamily="18" charset="0"/>
              </a:rPr>
              <a:t>Brin, S., &amp; Page, L. (1998). The anatomy of a large scale hypertextual Web search engine. </a:t>
            </a:r>
            <a:r>
              <a:rPr lang="en-US" sz="2600" i="1">
                <a:cs typeface="Times New Roman" pitchFamily="18" charset="0"/>
              </a:rPr>
              <a:t>Computer Networks and ISDN Systems</a:t>
            </a:r>
            <a:r>
              <a:rPr lang="en-US" sz="2600">
                <a:cs typeface="Times New Roman" pitchFamily="18" charset="0"/>
              </a:rPr>
              <a:t>, </a:t>
            </a:r>
            <a:r>
              <a:rPr lang="en-US" sz="2600" i="1">
                <a:cs typeface="Times New Roman" pitchFamily="18" charset="0"/>
              </a:rPr>
              <a:t>30</a:t>
            </a:r>
            <a:r>
              <a:rPr lang="en-US" sz="2600">
                <a:cs typeface="Times New Roman" pitchFamily="18" charset="0"/>
              </a:rPr>
              <a:t>(1-7), 107-117.</a:t>
            </a:r>
            <a:endParaRPr lang="en-GB" sz="2600"/>
          </a:p>
          <a:p>
            <a:pPr>
              <a:lnSpc>
                <a:spcPct val="80000"/>
              </a:lnSpc>
            </a:pPr>
            <a:r>
              <a:rPr lang="en-GB" sz="2600"/>
              <a:t>Kleinberg, J. (1999). Authoritative sources in a hyperlinked environment. Journal of the ACM, 46(5), 604-632.</a:t>
            </a:r>
          </a:p>
          <a:p>
            <a:pPr>
              <a:lnSpc>
                <a:spcPct val="80000"/>
              </a:lnSpc>
            </a:pPr>
            <a:r>
              <a:rPr lang="en-US" sz="2600"/>
              <a:t>http://www.db.ucsd.edu/objectrank/</a:t>
            </a:r>
          </a:p>
        </p:txBody>
      </p:sp>
    </p:spTree>
    <p:extLst>
      <p:ext uri="{BB962C8B-B14F-4D97-AF65-F5344CB8AC3E}">
        <p14:creationId xmlns:p14="http://schemas.microsoft.com/office/powerpoint/2010/main" val="3636097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E592CB9-6CA4-4E10-B81E-0F3B3CE8F810}" type="slidenum">
              <a:rPr lang="en-US" altLang="en-US"/>
              <a:pPr/>
              <a:t>5</a:t>
            </a:fld>
            <a:endParaRPr lang="en-US" altLang="en-US"/>
          </a:p>
        </p:txBody>
      </p:sp>
      <p:sp>
        <p:nvSpPr>
          <p:cNvPr id="28674" name="Rectangle 2"/>
          <p:cNvSpPr>
            <a:spLocks noGrp="1" noChangeArrowheads="1"/>
          </p:cNvSpPr>
          <p:nvPr>
            <p:ph type="title"/>
          </p:nvPr>
        </p:nvSpPr>
        <p:spPr/>
        <p:txBody>
          <a:bodyPr/>
          <a:lstStyle/>
          <a:p>
            <a:r>
              <a:rPr lang="en-US"/>
              <a:t>Before Google</a:t>
            </a:r>
          </a:p>
        </p:txBody>
      </p:sp>
      <p:sp>
        <p:nvSpPr>
          <p:cNvPr id="28675" name="Rectangle 3"/>
          <p:cNvSpPr>
            <a:spLocks noGrp="1" noChangeArrowheads="1"/>
          </p:cNvSpPr>
          <p:nvPr>
            <p:ph type="body" idx="1"/>
          </p:nvPr>
        </p:nvSpPr>
        <p:spPr/>
        <p:txBody>
          <a:bodyPr/>
          <a:lstStyle/>
          <a:p>
            <a:r>
              <a:rPr lang="en-US"/>
              <a:t>Traditional IR Ranking</a:t>
            </a:r>
          </a:p>
          <a:p>
            <a:pPr lvl="1"/>
            <a:r>
              <a:rPr lang="en-US"/>
              <a:t>Term frequency (tf)</a:t>
            </a:r>
          </a:p>
          <a:p>
            <a:pPr lvl="1"/>
            <a:r>
              <a:rPr lang="en-US"/>
              <a:t>Inverse document frequency (idf)</a:t>
            </a:r>
          </a:p>
          <a:p>
            <a:pPr lvl="1"/>
            <a:r>
              <a:rPr lang="en-US"/>
              <a:t>Distance between keyword</a:t>
            </a:r>
          </a:p>
          <a:p>
            <a:pPr lvl="1"/>
            <a:r>
              <a:rPr lang="en-US"/>
              <a:t>….</a:t>
            </a:r>
          </a:p>
        </p:txBody>
      </p:sp>
    </p:spTree>
    <p:extLst>
      <p:ext uri="{BB962C8B-B14F-4D97-AF65-F5344CB8AC3E}">
        <p14:creationId xmlns:p14="http://schemas.microsoft.com/office/powerpoint/2010/main" val="909676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8B2DE1AF-3AA0-4BAE-B44F-12FE8CE8DC7E}" type="slidenum">
              <a:rPr lang="en-US" altLang="en-US"/>
              <a:pPr/>
              <a:t>6</a:t>
            </a:fld>
            <a:endParaRPr lang="en-US" altLang="en-US"/>
          </a:p>
        </p:txBody>
      </p:sp>
      <p:sp>
        <p:nvSpPr>
          <p:cNvPr id="75778" name="Rectangle 2"/>
          <p:cNvSpPr>
            <a:spLocks noGrp="1" noChangeArrowheads="1"/>
          </p:cNvSpPr>
          <p:nvPr>
            <p:ph type="title"/>
          </p:nvPr>
        </p:nvSpPr>
        <p:spPr/>
        <p:txBody>
          <a:bodyPr/>
          <a:lstStyle/>
          <a:p>
            <a:r>
              <a:rPr lang="en-US" altLang="zh-CN" sz="3800">
                <a:ea typeface="SimSun" pitchFamily="2" charset="-122"/>
              </a:rPr>
              <a:t>Limitations of traditional IR analysis</a:t>
            </a:r>
          </a:p>
        </p:txBody>
      </p:sp>
      <p:sp>
        <p:nvSpPr>
          <p:cNvPr id="75787" name="Rectangle 11"/>
          <p:cNvSpPr>
            <a:spLocks noChangeArrowheads="1"/>
          </p:cNvSpPr>
          <p:nvPr/>
        </p:nvSpPr>
        <p:spPr bwMode="auto">
          <a:xfrm>
            <a:off x="2057400" y="1219200"/>
            <a:ext cx="62484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hlink"/>
              </a:buClr>
              <a:buFontTx/>
              <a:buChar char="•"/>
            </a:pPr>
            <a:r>
              <a:rPr kumimoji="1" lang="en-US" altLang="zh-CN" sz="2800" dirty="0">
                <a:latin typeface="Times New Roman" pitchFamily="18" charset="0"/>
                <a:ea typeface="SimSun" pitchFamily="2" charset="-122"/>
              </a:rPr>
              <a:t>Pages </a:t>
            </a:r>
            <a:r>
              <a:rPr kumimoji="1" lang="en-US" altLang="zh-CN" sz="2800" dirty="0">
                <a:latin typeface="Times New Roman" pitchFamily="18" charset="0"/>
                <a:ea typeface="SimSun" pitchFamily="2" charset="-122"/>
              </a:rPr>
              <a:t>are not sufficiently self – descriptive. Usually the term “search engine” doesn’t appear on search engine web pages</a:t>
            </a:r>
          </a:p>
          <a:p>
            <a:pPr marL="342900" indent="-342900">
              <a:spcBef>
                <a:spcPct val="20000"/>
              </a:spcBef>
              <a:buClr>
                <a:schemeClr val="hlink"/>
              </a:buClr>
              <a:buFontTx/>
              <a:buChar char="•"/>
            </a:pPr>
            <a:r>
              <a:rPr kumimoji="1" lang="en-US" altLang="zh-CN" sz="2800" dirty="0">
                <a:latin typeface="Times New Roman" pitchFamily="18" charset="0"/>
                <a:ea typeface="SimSun" pitchFamily="2" charset="-122"/>
              </a:rPr>
              <a:t>Too many results!!!!</a:t>
            </a:r>
          </a:p>
          <a:p>
            <a:pPr marL="342900" indent="-342900">
              <a:spcBef>
                <a:spcPct val="20000"/>
              </a:spcBef>
              <a:buClr>
                <a:schemeClr val="hlink"/>
              </a:buClr>
              <a:buFontTx/>
              <a:buChar char="•"/>
            </a:pPr>
            <a:r>
              <a:rPr kumimoji="1" lang="en-US" altLang="zh-CN" sz="2800" dirty="0">
                <a:latin typeface="Times New Roman" pitchFamily="18" charset="0"/>
                <a:ea typeface="SimSun" pitchFamily="2" charset="-122"/>
              </a:rPr>
              <a:t>Low ranking quality.</a:t>
            </a:r>
          </a:p>
        </p:txBody>
      </p:sp>
    </p:spTree>
    <p:extLst>
      <p:ext uri="{BB962C8B-B14F-4D97-AF65-F5344CB8AC3E}">
        <p14:creationId xmlns:p14="http://schemas.microsoft.com/office/powerpoint/2010/main" val="1003807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EFD7B86-F216-4EAC-BB54-49102CD2AFBC}" type="slidenum">
              <a:rPr lang="en-US" altLang="en-US"/>
              <a:pPr/>
              <a:t>7</a:t>
            </a:fld>
            <a:endParaRPr lang="en-US" altLang="en-US"/>
          </a:p>
        </p:txBody>
      </p:sp>
      <p:sp>
        <p:nvSpPr>
          <p:cNvPr id="30722" name="Rectangle 2"/>
          <p:cNvSpPr>
            <a:spLocks noGrp="1" noChangeArrowheads="1"/>
          </p:cNvSpPr>
          <p:nvPr>
            <p:ph type="title"/>
          </p:nvPr>
        </p:nvSpPr>
        <p:spPr/>
        <p:txBody>
          <a:bodyPr/>
          <a:lstStyle/>
          <a:p>
            <a:r>
              <a:rPr lang="en-US" sz="3800"/>
              <a:t>Link Analysis [Kleinberg98, PageRank]</a:t>
            </a:r>
          </a:p>
        </p:txBody>
      </p:sp>
      <p:sp>
        <p:nvSpPr>
          <p:cNvPr id="30723" name="Rectangle 3"/>
          <p:cNvSpPr>
            <a:spLocks noGrp="1" noChangeArrowheads="1"/>
          </p:cNvSpPr>
          <p:nvPr>
            <p:ph type="body" idx="1"/>
          </p:nvPr>
        </p:nvSpPr>
        <p:spPr/>
        <p:txBody>
          <a:bodyPr/>
          <a:lstStyle/>
          <a:p>
            <a:pPr>
              <a:lnSpc>
                <a:spcPct val="90000"/>
              </a:lnSpc>
            </a:pPr>
            <a:r>
              <a:rPr lang="en-US" sz="2600"/>
              <a:t>Assumptions </a:t>
            </a:r>
          </a:p>
          <a:p>
            <a:pPr lvl="1">
              <a:lnSpc>
                <a:spcPct val="90000"/>
              </a:lnSpc>
            </a:pPr>
            <a:r>
              <a:rPr lang="en-US" sz="2200" b="1"/>
              <a:t>If the pages pointing to page p are good, then p is also a good page.</a:t>
            </a:r>
          </a:p>
          <a:p>
            <a:pPr lvl="1">
              <a:lnSpc>
                <a:spcPct val="90000"/>
              </a:lnSpc>
            </a:pPr>
            <a:r>
              <a:rPr lang="en-US" sz="2200"/>
              <a:t>The words on the links pointing to this page are useful indicators of what this page is about. (ignore for now, less challenging)</a:t>
            </a:r>
          </a:p>
          <a:p>
            <a:pPr>
              <a:lnSpc>
                <a:spcPct val="90000"/>
              </a:lnSpc>
            </a:pPr>
            <a:r>
              <a:rPr lang="en-US" sz="2600"/>
              <a:t>Does it work?</a:t>
            </a:r>
          </a:p>
          <a:p>
            <a:pPr lvl="1">
              <a:lnSpc>
                <a:spcPct val="90000"/>
              </a:lnSpc>
            </a:pPr>
            <a:r>
              <a:rPr lang="en-US" sz="2200"/>
              <a:t>Apparently, Google uses it</a:t>
            </a:r>
          </a:p>
          <a:p>
            <a:pPr lvl="1">
              <a:lnSpc>
                <a:spcPct val="90000"/>
              </a:lnSpc>
            </a:pPr>
            <a:r>
              <a:rPr lang="en-US" sz="2200"/>
              <a:t>The link structure implies an underlying social structure in the way that pages and links are created, and it is an understanding of this social organization that can provide us the most leverage.</a:t>
            </a:r>
          </a:p>
        </p:txBody>
      </p:sp>
    </p:spTree>
    <p:extLst>
      <p:ext uri="{BB962C8B-B14F-4D97-AF65-F5344CB8AC3E}">
        <p14:creationId xmlns:p14="http://schemas.microsoft.com/office/powerpoint/2010/main" val="3253119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9C87E2C-41D1-48D5-A065-A6BA66117D99}" type="slidenum">
              <a:rPr lang="en-US" altLang="en-US"/>
              <a:pPr/>
              <a:t>8</a:t>
            </a:fld>
            <a:endParaRPr lang="en-US" altLang="en-US"/>
          </a:p>
        </p:txBody>
      </p:sp>
      <p:sp>
        <p:nvSpPr>
          <p:cNvPr id="82946" name="Rectangle 2"/>
          <p:cNvSpPr>
            <a:spLocks noGrp="1" noChangeArrowheads="1"/>
          </p:cNvSpPr>
          <p:nvPr>
            <p:ph type="title"/>
          </p:nvPr>
        </p:nvSpPr>
        <p:spPr/>
        <p:txBody>
          <a:bodyPr/>
          <a:lstStyle/>
          <a:p>
            <a:r>
              <a:rPr lang="en-US"/>
              <a:t>Roadmap</a:t>
            </a:r>
          </a:p>
        </p:txBody>
      </p:sp>
      <p:sp>
        <p:nvSpPr>
          <p:cNvPr id="82947" name="Rectangle 3"/>
          <p:cNvSpPr>
            <a:spLocks noGrp="1" noChangeArrowheads="1"/>
          </p:cNvSpPr>
          <p:nvPr>
            <p:ph type="body" idx="1"/>
          </p:nvPr>
        </p:nvSpPr>
        <p:spPr/>
        <p:txBody>
          <a:bodyPr/>
          <a:lstStyle/>
          <a:p>
            <a:r>
              <a:rPr lang="en-US" dirty="0">
                <a:solidFill>
                  <a:srgbClr val="666699"/>
                </a:solidFill>
              </a:rPr>
              <a:t>Web Search</a:t>
            </a:r>
          </a:p>
          <a:p>
            <a:r>
              <a:rPr lang="en-US" dirty="0"/>
              <a:t>PageRank</a:t>
            </a:r>
          </a:p>
          <a:p>
            <a:r>
              <a:rPr lang="en-US" dirty="0" smtClean="0">
                <a:solidFill>
                  <a:srgbClr val="666699"/>
                </a:solidFill>
              </a:rPr>
              <a:t>PageRank Calculation using </a:t>
            </a:r>
            <a:r>
              <a:rPr lang="en-US" dirty="0" err="1" smtClean="0">
                <a:solidFill>
                  <a:srgbClr val="666699"/>
                </a:solidFill>
              </a:rPr>
              <a:t>MapReduce</a:t>
            </a:r>
            <a:endParaRPr lang="en-US" dirty="0" smtClean="0">
              <a:solidFill>
                <a:srgbClr val="666699"/>
              </a:solidFill>
            </a:endParaRPr>
          </a:p>
          <a:p>
            <a:r>
              <a:rPr lang="en-US" dirty="0">
                <a:solidFill>
                  <a:srgbClr val="666699"/>
                </a:solidFill>
              </a:rPr>
              <a:t>Personalized PageRank</a:t>
            </a:r>
          </a:p>
          <a:p>
            <a:r>
              <a:rPr lang="en-US" dirty="0" smtClean="0">
                <a:solidFill>
                  <a:srgbClr val="666699"/>
                </a:solidFill>
              </a:rPr>
              <a:t>Additional </a:t>
            </a:r>
            <a:r>
              <a:rPr lang="en-US" dirty="0" smtClean="0">
                <a:solidFill>
                  <a:srgbClr val="666699"/>
                </a:solidFill>
              </a:rPr>
              <a:t>Material</a:t>
            </a:r>
          </a:p>
          <a:p>
            <a:pPr lvl="1"/>
            <a:r>
              <a:rPr lang="en-US" dirty="0" smtClean="0">
                <a:solidFill>
                  <a:srgbClr val="666699"/>
                </a:solidFill>
              </a:rPr>
              <a:t>HITS</a:t>
            </a:r>
          </a:p>
          <a:p>
            <a:pPr lvl="1"/>
            <a:r>
              <a:rPr lang="en-US" dirty="0" smtClean="0">
                <a:solidFill>
                  <a:srgbClr val="666699"/>
                </a:solidFill>
              </a:rPr>
              <a:t>Stability </a:t>
            </a:r>
            <a:r>
              <a:rPr lang="en-US" dirty="0">
                <a:solidFill>
                  <a:srgbClr val="666699"/>
                </a:solidFill>
              </a:rPr>
              <a:t>Issues</a:t>
            </a:r>
          </a:p>
          <a:p>
            <a:pPr lvl="1"/>
            <a:r>
              <a:rPr lang="en-US" dirty="0" smtClean="0">
                <a:solidFill>
                  <a:srgbClr val="666699"/>
                </a:solidFill>
              </a:rPr>
              <a:t>Other Applications</a:t>
            </a:r>
            <a:endParaRPr lang="en-US" dirty="0">
              <a:solidFill>
                <a:srgbClr val="666699"/>
              </a:solidFill>
            </a:endParaRPr>
          </a:p>
        </p:txBody>
      </p:sp>
    </p:spTree>
    <p:extLst>
      <p:ext uri="{BB962C8B-B14F-4D97-AF65-F5344CB8AC3E}">
        <p14:creationId xmlns:p14="http://schemas.microsoft.com/office/powerpoint/2010/main" val="1531549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D787003-8C20-4FAD-9FE6-0B7F07E2E133}" type="slidenum">
              <a:rPr lang="en-US" altLang="en-US"/>
              <a:pPr/>
              <a:t>9</a:t>
            </a:fld>
            <a:endParaRPr lang="en-US" altLang="en-US"/>
          </a:p>
        </p:txBody>
      </p:sp>
      <p:sp>
        <p:nvSpPr>
          <p:cNvPr id="46082" name="Rectangle 2"/>
          <p:cNvSpPr>
            <a:spLocks noGrp="1" noChangeArrowheads="1"/>
          </p:cNvSpPr>
          <p:nvPr>
            <p:ph type="title"/>
          </p:nvPr>
        </p:nvSpPr>
        <p:spPr/>
        <p:txBody>
          <a:bodyPr/>
          <a:lstStyle/>
          <a:p>
            <a:r>
              <a:rPr lang="en-US"/>
              <a:t>PageRank</a:t>
            </a:r>
          </a:p>
        </p:txBody>
      </p:sp>
      <p:sp>
        <p:nvSpPr>
          <p:cNvPr id="46083" name="Rectangle 3"/>
          <p:cNvSpPr>
            <a:spLocks noGrp="1" noChangeArrowheads="1"/>
          </p:cNvSpPr>
          <p:nvPr>
            <p:ph type="body" idx="1"/>
          </p:nvPr>
        </p:nvSpPr>
        <p:spPr/>
        <p:txBody>
          <a:bodyPr/>
          <a:lstStyle/>
          <a:p>
            <a:r>
              <a:rPr lang="en-US"/>
              <a:t>Make use of the link structure of the web to calculate a quality ranking (PageRank) for each web page.</a:t>
            </a:r>
          </a:p>
          <a:p>
            <a:r>
              <a:rPr lang="en-US"/>
              <a:t>Each page has unique PageRank, independent of keyword query</a:t>
            </a:r>
          </a:p>
          <a:p>
            <a:r>
              <a:rPr lang="en-US"/>
              <a:t>PageRank does NOT express relevance of page to query</a:t>
            </a:r>
          </a:p>
        </p:txBody>
      </p:sp>
    </p:spTree>
    <p:extLst>
      <p:ext uri="{BB962C8B-B14F-4D97-AF65-F5344CB8AC3E}">
        <p14:creationId xmlns:p14="http://schemas.microsoft.com/office/powerpoint/2010/main" val="3434502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2055</Words>
  <Application>Microsoft Office PowerPoint</Application>
  <PresentationFormat>Widescreen</PresentationFormat>
  <Paragraphs>540</Paragraphs>
  <Slides>49</Slides>
  <Notes>46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61" baseType="lpstr">
      <vt:lpstr>SimSun</vt:lpstr>
      <vt:lpstr>Arial</vt:lpstr>
      <vt:lpstr>Calibri</vt:lpstr>
      <vt:lpstr>Calibri Light</vt:lpstr>
      <vt:lpstr>Math1</vt:lpstr>
      <vt:lpstr>Symbol</vt:lpstr>
      <vt:lpstr>Tahoma</vt:lpstr>
      <vt:lpstr>Times New Roman</vt:lpstr>
      <vt:lpstr>Wingdings</vt:lpstr>
      <vt:lpstr>Office Theme</vt:lpstr>
      <vt:lpstr>Equation</vt:lpstr>
      <vt:lpstr>Equation.3</vt:lpstr>
      <vt:lpstr>Link-based Web Search</vt:lpstr>
      <vt:lpstr>Roadmap</vt:lpstr>
      <vt:lpstr>Search the Web</vt:lpstr>
      <vt:lpstr>Standard Web Search Engine Architecture</vt:lpstr>
      <vt:lpstr>Before Google</vt:lpstr>
      <vt:lpstr>Limitations of traditional IR analysis</vt:lpstr>
      <vt:lpstr>Link Analysis [Kleinberg98, PageRank]</vt:lpstr>
      <vt:lpstr>Roadmap</vt:lpstr>
      <vt:lpstr>PageRank</vt:lpstr>
      <vt:lpstr>PageRank is a Usage Simulation</vt:lpstr>
      <vt:lpstr>PageRank Calculation Intuition </vt:lpstr>
      <vt:lpstr>PageRank Calculation</vt:lpstr>
      <vt:lpstr>Example of Calculation (1)</vt:lpstr>
      <vt:lpstr>Example of Calculation (2)</vt:lpstr>
      <vt:lpstr>Example of Calculation (3)</vt:lpstr>
      <vt:lpstr>Example of Calculation (5)</vt:lpstr>
      <vt:lpstr>Google</vt:lpstr>
      <vt:lpstr>Roadmap</vt:lpstr>
      <vt:lpstr>PageRank using MapReduce</vt:lpstr>
      <vt:lpstr>Roadmap</vt:lpstr>
      <vt:lpstr>Personalized PageRank Calculation</vt:lpstr>
      <vt:lpstr>Additional Material</vt:lpstr>
      <vt:lpstr>Roadmap</vt:lpstr>
      <vt:lpstr>Subsequent Google Ranking Algorithms </vt:lpstr>
      <vt:lpstr>HITS [Kleinberg98]  Hubs &amp; Authorities</vt:lpstr>
      <vt:lpstr>Hubs &amp; Authorities</vt:lpstr>
      <vt:lpstr>Hubs &amp; Authorities</vt:lpstr>
      <vt:lpstr>Hubs &amp; Authorities Calculation : Root Set and Base Set</vt:lpstr>
      <vt:lpstr>Hubs &amp; Authorities Calculation : Root Set and Base Set (Cont’d)</vt:lpstr>
      <vt:lpstr>Hubs &amp; Authorities Calculation</vt:lpstr>
      <vt:lpstr>Example: Mini Web</vt:lpstr>
      <vt:lpstr>Example</vt:lpstr>
      <vt:lpstr>Hubs &amp; Authorities Calculation</vt:lpstr>
      <vt:lpstr>PageRank v.s. Authorities</vt:lpstr>
      <vt:lpstr>Roadmap</vt:lpstr>
      <vt:lpstr>How do we analyze algorithm stability?</vt:lpstr>
      <vt:lpstr>PageRank Stability</vt:lpstr>
      <vt:lpstr>PageRank Stability</vt:lpstr>
      <vt:lpstr>HITS Stability</vt:lpstr>
      <vt:lpstr>Roadmap</vt:lpstr>
      <vt:lpstr>PageRank Base Set</vt:lpstr>
      <vt:lpstr>Topic-Specific PageRank [Haveliwala-WWW02]</vt:lpstr>
      <vt:lpstr>Personalized PageRank</vt:lpstr>
      <vt:lpstr>ObjectRank [VLDB2004]</vt:lpstr>
      <vt:lpstr>ObjectRank - Example</vt:lpstr>
      <vt:lpstr>Efficiently Calculating PageRank</vt:lpstr>
      <vt:lpstr>Other Research Topics</vt:lpstr>
      <vt:lpstr>MANY open problems</vt:lpstr>
      <vt:lpstr>Some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Link-based Web Search</dc:title>
  <dc:creator>vagelis hristidis</dc:creator>
  <cp:lastModifiedBy>vagelis hristidis</cp:lastModifiedBy>
  <cp:revision>1</cp:revision>
  <dcterms:created xsi:type="dcterms:W3CDTF">2019-05-18T00:27:00Z</dcterms:created>
  <dcterms:modified xsi:type="dcterms:W3CDTF">2019-05-18T00:27:20Z</dcterms:modified>
</cp:coreProperties>
</file>