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97" r:id="rId6"/>
    <p:sldId id="266" r:id="rId7"/>
    <p:sldId id="298" r:id="rId8"/>
    <p:sldId id="300" r:id="rId9"/>
    <p:sldId id="301" r:id="rId10"/>
    <p:sldId id="302" r:id="rId11"/>
    <p:sldId id="303" r:id="rId12"/>
    <p:sldId id="304" r:id="rId13"/>
    <p:sldId id="296" r:id="rId14"/>
    <p:sldId id="305" r:id="rId15"/>
    <p:sldId id="306" r:id="rId16"/>
    <p:sldId id="307" r:id="rId17"/>
    <p:sldId id="309" r:id="rId18"/>
    <p:sldId id="310" r:id="rId19"/>
    <p:sldId id="308" r:id="rId20"/>
    <p:sldId id="311" r:id="rId21"/>
    <p:sldId id="312" r:id="rId22"/>
    <p:sldId id="313" r:id="rId23"/>
    <p:sldId id="314" r:id="rId24"/>
    <p:sldId id="295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xAq+EIVSr3ID1tbKbjzJerN3D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20"/>
  </p:normalViewPr>
  <p:slideViewPr>
    <p:cSldViewPr snapToGrid="0">
      <p:cViewPr varScale="1">
        <p:scale>
          <a:sx n="204" d="100"/>
          <a:sy n="204" d="100"/>
        </p:scale>
        <p:origin x="232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390885ec2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0390885ec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632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390885ec2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0390885ec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730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390885ec2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0390885ec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6157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252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195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976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871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2519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450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365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2124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6475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471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844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390885ec2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20390885ec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5684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390885ec2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0390885ec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390885ec2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0390885ec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676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390885ec2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0390885ec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657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390885ec2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0390885ec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381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6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5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6"/>
          <p:cNvSpPr txBox="1">
            <a:spLocks noGrp="1"/>
          </p:cNvSpPr>
          <p:nvPr>
            <p:ph type="sldNum" idx="12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5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5"/>
          <p:cNvSpPr txBox="1">
            <a:spLocks noGrp="1"/>
          </p:cNvSpPr>
          <p:nvPr>
            <p:ph type="body" idx="1"/>
          </p:nvPr>
        </p:nvSpPr>
        <p:spPr>
          <a:xfrm rot="5400000">
            <a:off x="3927259" y="-1253329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6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5"/>
          <p:cNvSpPr txBox="1">
            <a:spLocks noGrp="1"/>
          </p:cNvSpPr>
          <p:nvPr>
            <p:ph type="sldNum" idx="12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6"/>
          <p:cNvSpPr txBox="1">
            <a:spLocks noGrp="1"/>
          </p:cNvSpPr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6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6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6"/>
          <p:cNvSpPr txBox="1">
            <a:spLocks noGrp="1"/>
          </p:cNvSpPr>
          <p:nvPr>
            <p:ph type="sldNum" idx="12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7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7"/>
          <p:cNvSpPr txBox="1"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4" name="Google Shape;24;p5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7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8"/>
          <p:cNvSpPr txBox="1">
            <a:spLocks noGrp="1"/>
          </p:cNvSpPr>
          <p:nvPr>
            <p:ph type="sldNum" idx="12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58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 txBox="1"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9"/>
          <p:cNvSpPr txBox="1"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9"/>
          <p:cNvSpPr txBox="1">
            <a:spLocks noGrp="1"/>
          </p:cNvSpPr>
          <p:nvPr>
            <p:ph type="sldNum" idx="12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0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0"/>
          <p:cNvSpPr txBox="1">
            <a:spLocks noGrp="1"/>
          </p:cNvSpPr>
          <p:nvPr>
            <p:ph type="body" idx="1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1" name="Google Shape;41;p60"/>
          <p:cNvSpPr txBox="1">
            <a:spLocks noGrp="1"/>
          </p:cNvSpPr>
          <p:nvPr>
            <p:ph type="body" idx="2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2" name="Google Shape;42;p6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0"/>
          <p:cNvSpPr txBox="1">
            <a:spLocks noGrp="1"/>
          </p:cNvSpPr>
          <p:nvPr>
            <p:ph type="sldNum" idx="12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1"/>
          <p:cNvSpPr txBox="1"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61"/>
          <p:cNvSpPr txBox="1">
            <a:spLocks noGrp="1"/>
          </p:cNvSpPr>
          <p:nvPr>
            <p:ph type="body" idx="2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8" name="Google Shape;48;p61"/>
          <p:cNvSpPr txBox="1">
            <a:spLocks noGrp="1"/>
          </p:cNvSpPr>
          <p:nvPr>
            <p:ph type="body" idx="3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61"/>
          <p:cNvSpPr txBox="1">
            <a:spLocks noGrp="1"/>
          </p:cNvSpPr>
          <p:nvPr>
            <p:ph type="body" idx="4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0" name="Google Shape;50;p6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1"/>
          <p:cNvSpPr txBox="1">
            <a:spLocks noGrp="1"/>
          </p:cNvSpPr>
          <p:nvPr>
            <p:ph type="sldNum" idx="12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1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2"/>
          <p:cNvSpPr txBox="1">
            <a:spLocks noGrp="1"/>
          </p:cNvSpPr>
          <p:nvPr>
            <p:ph type="sldNum" idx="12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3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61" name="Google Shape;61;p63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62" name="Google Shape;62;p6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3"/>
          <p:cNvSpPr txBox="1">
            <a:spLocks noGrp="1"/>
          </p:cNvSpPr>
          <p:nvPr>
            <p:ph type="sldNum" idx="12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4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4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4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69" name="Google Shape;69;p6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4"/>
          <p:cNvSpPr txBox="1">
            <a:spLocks noGrp="1"/>
          </p:cNvSpPr>
          <p:nvPr>
            <p:ph type="sldNum" idx="12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5"/>
          <p:cNvSpPr txBox="1"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5"/>
          <p:cNvSpPr txBox="1">
            <a:spLocks noGrp="1"/>
          </p:cNvSpPr>
          <p:nvPr>
            <p:ph type="sldNum" idx="12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 dirty="0"/>
              <a:t>CS242 Project Part B– Winter 2023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 dirty="0"/>
              <a:t>Presented By Shihab Rashid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390885ec2_0_60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How does BERT produce embedding</a:t>
            </a:r>
            <a:endParaRPr dirty="0"/>
          </a:p>
        </p:txBody>
      </p:sp>
      <p:sp>
        <p:nvSpPr>
          <p:cNvPr id="207" name="Google Shape;207;g20390885ec2_0_60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9274E-2C9A-8B49-BD4B-71ED20C2EAE5}"/>
              </a:ext>
            </a:extLst>
          </p:cNvPr>
          <p:cNvSpPr txBox="1"/>
          <p:nvPr/>
        </p:nvSpPr>
        <p:spPr>
          <a:xfrm>
            <a:off x="933189" y="1784959"/>
            <a:ext cx="54613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BERT takes </a:t>
            </a:r>
            <a:r>
              <a:rPr lang="en-US" dirty="0" err="1"/>
              <a:t>upto</a:t>
            </a:r>
            <a:r>
              <a:rPr lang="en-US" dirty="0"/>
              <a:t> 512 tokens, if less than that it uses padding, if greater it truncates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i="1" dirty="0"/>
              <a:t>tokenizer </a:t>
            </a:r>
            <a:r>
              <a:rPr lang="en-US" dirty="0"/>
              <a:t>it tokenizes the text and creates the “inputs” for the “model”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model generates tensors for each encoder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output of </a:t>
            </a:r>
            <a:r>
              <a:rPr lang="en-US" i="1" dirty="0" err="1"/>
              <a:t>last_hidden_state</a:t>
            </a:r>
            <a:r>
              <a:rPr lang="en-US" i="1" dirty="0"/>
              <a:t> </a:t>
            </a:r>
            <a:r>
              <a:rPr lang="en-US" dirty="0"/>
              <a:t>is considered as the “embedding” of the 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Text is 512 tokens, embedding dimension is 768 (can change depending on the model)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[512, 768] sized tensor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do we get an embedding for the whole text?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 to “transform” every tokens embedding into a single one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Usually done with “Mean Average Pooling”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Pooled tensor is now a representation of the whole text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D8B8CD3-7707-904C-A3AD-E9F59608C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53" y="2311396"/>
            <a:ext cx="4573649" cy="342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9B451C-7B3E-F74E-BF72-7CE7811795E1}"/>
              </a:ext>
            </a:extLst>
          </p:cNvPr>
          <p:cNvSpPr txBox="1"/>
          <p:nvPr/>
        </p:nvSpPr>
        <p:spPr>
          <a:xfrm>
            <a:off x="9764732" y="6665090"/>
            <a:ext cx="242726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https://</a:t>
            </a:r>
            <a:r>
              <a:rPr lang="en-US" sz="500" dirty="0" err="1"/>
              <a:t>towardsdatascience.com</a:t>
            </a:r>
            <a:r>
              <a:rPr lang="en-US" sz="500" dirty="0"/>
              <a:t>/bert-for-measuring-text-similarity-eec91c6bf9e1</a:t>
            </a:r>
          </a:p>
        </p:txBody>
      </p:sp>
    </p:spTree>
    <p:extLst>
      <p:ext uri="{BB962C8B-B14F-4D97-AF65-F5344CB8AC3E}">
        <p14:creationId xmlns:p14="http://schemas.microsoft.com/office/powerpoint/2010/main" val="307018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390885ec2_0_60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BERT for Text Similarity</a:t>
            </a:r>
            <a:endParaRPr dirty="0"/>
          </a:p>
        </p:txBody>
      </p:sp>
      <p:sp>
        <p:nvSpPr>
          <p:cNvPr id="206" name="Google Shape;206;g20390885ec2_0_60"/>
          <p:cNvSpPr txBox="1">
            <a:spLocks noGrp="1"/>
          </p:cNvSpPr>
          <p:nvPr>
            <p:ph type="body" idx="1"/>
          </p:nvPr>
        </p:nvSpPr>
        <p:spPr>
          <a:xfrm>
            <a:off x="845125" y="1803400"/>
            <a:ext cx="10158990" cy="4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BERT can be used for many downstream NLP tasks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For each downstream task a BERT model can be fine-tuned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Lots of such fine-tuned models can be found on </a:t>
            </a:r>
            <a:r>
              <a:rPr lang="en-US" dirty="0" err="1"/>
              <a:t>Huggingface</a:t>
            </a:r>
            <a:endParaRPr lang="en-US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Sentence/Paragraph similarity models are fine-tuned on sentence-pair dataset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Given a sentence from the pair, the model should predict which out of a set of randomly sampled other sentences, was actually paired with it in the dataset.</a:t>
            </a:r>
          </a:p>
        </p:txBody>
      </p:sp>
      <p:sp>
        <p:nvSpPr>
          <p:cNvPr id="207" name="Google Shape;207;g20390885ec2_0_60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637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390885ec2_0_60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Project Part B and BERT</a:t>
            </a:r>
            <a:endParaRPr dirty="0"/>
          </a:p>
        </p:txBody>
      </p:sp>
      <p:sp>
        <p:nvSpPr>
          <p:cNvPr id="206" name="Google Shape;206;g20390885ec2_0_60"/>
          <p:cNvSpPr txBox="1">
            <a:spLocks noGrp="1"/>
          </p:cNvSpPr>
          <p:nvPr>
            <p:ph type="body" idx="1"/>
          </p:nvPr>
        </p:nvSpPr>
        <p:spPr>
          <a:xfrm>
            <a:off x="845125" y="1803400"/>
            <a:ext cx="10158990" cy="4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Given a query(text) return related documents(text)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A text similarity problem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How to measure whether a query is similar to a document?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Use BERT </a:t>
            </a:r>
            <a:r>
              <a:rPr lang="en-US" dirty="0" err="1"/>
              <a:t>ofcourse</a:t>
            </a:r>
            <a:endParaRPr lang="en-US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But BERT can only produce embeddings of the query and the document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How to measure the similarity between two embeddings?</a:t>
            </a:r>
          </a:p>
        </p:txBody>
      </p:sp>
      <p:sp>
        <p:nvSpPr>
          <p:cNvPr id="207" name="Google Shape;207;g20390885ec2_0_60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4097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459179" y="415001"/>
            <a:ext cx="1051560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Similarity Between Embeddings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030" name="Picture 6" descr="Cosine similarity - Wikipedia">
            <a:extLst>
              <a:ext uri="{FF2B5EF4-FFF2-40B4-BE49-F238E27FC236}">
                <a16:creationId xmlns:a16="http://schemas.microsoft.com/office/drawing/2014/main" id="{B5753BB3-BEFA-EA4F-90CF-1419CB9D6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52" y="4296465"/>
            <a:ext cx="3808359" cy="75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stance -- from Wolfram MathWorld">
            <a:extLst>
              <a:ext uri="{FF2B5EF4-FFF2-40B4-BE49-F238E27FC236}">
                <a16:creationId xmlns:a16="http://schemas.microsoft.com/office/drawing/2014/main" id="{1F6C653C-E8FC-6D46-9ED5-3108F2073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892" y="2521651"/>
            <a:ext cx="2342280" cy="71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51CB42-5299-4444-960D-5E51AED09D47}"/>
              </a:ext>
            </a:extLst>
          </p:cNvPr>
          <p:cNvSpPr txBox="1"/>
          <p:nvPr/>
        </p:nvSpPr>
        <p:spPr>
          <a:xfrm>
            <a:off x="5060473" y="1947387"/>
            <a:ext cx="1741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Euclidean Distance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AB58B7-5A22-A44F-9012-91FAB93A7E34}"/>
              </a:ext>
            </a:extLst>
          </p:cNvPr>
          <p:cNvSpPr txBox="1"/>
          <p:nvPr/>
        </p:nvSpPr>
        <p:spPr>
          <a:xfrm>
            <a:off x="5225441" y="3801261"/>
            <a:ext cx="1741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425560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459179" y="415001"/>
            <a:ext cx="1051560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Similarity Between Embeddings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8" name="Google Shape;206;g20390885ec2_0_60">
            <a:extLst>
              <a:ext uri="{FF2B5EF4-FFF2-40B4-BE49-F238E27FC236}">
                <a16:creationId xmlns:a16="http://schemas.microsoft.com/office/drawing/2014/main" id="{7F2C5145-8C5E-A947-A659-4094DDDA8C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125" y="1803400"/>
            <a:ext cx="10158990" cy="4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Use a similarity algorithm to compute a score between the query and for all documents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Rank the documents by the score, return top-k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If there are millions of documents?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For each time a user submits a query do we generate embeddings of each document every time?</a:t>
            </a:r>
          </a:p>
          <a:p>
            <a:pPr marL="1085850" lvl="2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Very time consuming!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Need to store the embeddings of all the documents in the collection somewhere</a:t>
            </a:r>
          </a:p>
          <a:p>
            <a:pPr marL="1085850" lvl="2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A database?</a:t>
            </a:r>
          </a:p>
          <a:p>
            <a:pPr marL="1085850" lvl="2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Another index?</a:t>
            </a:r>
          </a:p>
          <a:p>
            <a:pPr marL="1085850" lvl="2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A magical library by Facebook that does all the work for you?</a:t>
            </a:r>
          </a:p>
        </p:txBody>
      </p:sp>
    </p:spTree>
    <p:extLst>
      <p:ext uri="{BB962C8B-B14F-4D97-AF65-F5344CB8AC3E}">
        <p14:creationId xmlns:p14="http://schemas.microsoft.com/office/powerpoint/2010/main" val="169316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459179" y="415001"/>
            <a:ext cx="1051560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FAISS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8" name="Google Shape;206;g20390885ec2_0_60">
            <a:extLst>
              <a:ext uri="{FF2B5EF4-FFF2-40B4-BE49-F238E27FC236}">
                <a16:creationId xmlns:a16="http://schemas.microsoft.com/office/drawing/2014/main" id="{7F2C5145-8C5E-A947-A659-4094DDDA8C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125" y="1803400"/>
            <a:ext cx="10158990" cy="4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Facebook’s library for similarity search for very large datasets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Built using C++ but has Python bindings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Built around an index type and “stores” the embeddings of vectors of any dimension in RAM and has “search” functions. Hence its super fast even for billion documents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FAISS offers: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GPU and multithreaded support for index operations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Dimensionality reduction: vectors with large dimensions can be reduced to smaller dimensions using PCA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Batch processing </a:t>
            </a:r>
            <a:r>
              <a:rPr lang="en-US" dirty="0" err="1"/>
              <a:t>i.e</a:t>
            </a:r>
            <a:r>
              <a:rPr lang="en-US" dirty="0"/>
              <a:t> searching for multiple queries at a time</a:t>
            </a:r>
          </a:p>
        </p:txBody>
      </p:sp>
    </p:spTree>
    <p:extLst>
      <p:ext uri="{BB962C8B-B14F-4D97-AF65-F5344CB8AC3E}">
        <p14:creationId xmlns:p14="http://schemas.microsoft.com/office/powerpoint/2010/main" val="114514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459179" y="415001"/>
            <a:ext cx="1051560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FAISS Indexes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8" name="Google Shape;206;g20390885ec2_0_60">
            <a:extLst>
              <a:ext uri="{FF2B5EF4-FFF2-40B4-BE49-F238E27FC236}">
                <a16:creationId xmlns:a16="http://schemas.microsoft.com/office/drawing/2014/main" id="{7F2C5145-8C5E-A947-A659-4094DDDA8C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125" y="1803400"/>
            <a:ext cx="10158990" cy="4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There are many types of indexes that support different search algorithms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IndexFlatL2 : supports L2 distance searching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 err="1"/>
              <a:t>IndexFlatIP</a:t>
            </a:r>
            <a:r>
              <a:rPr lang="en-US" dirty="0"/>
              <a:t>: supports dot product searching</a:t>
            </a:r>
          </a:p>
          <a:p>
            <a:pPr marL="1085850" lvl="2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Dot product is basically cosine similarity without normalizing the vectors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“Flat” means they store the vectors without compressing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You can save and load indexes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Read more: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facebookresearch</a:t>
            </a:r>
            <a:r>
              <a:rPr lang="en-US" dirty="0"/>
              <a:t>/</a:t>
            </a:r>
            <a:r>
              <a:rPr lang="en-US" dirty="0" err="1"/>
              <a:t>faiss</a:t>
            </a:r>
            <a:r>
              <a:rPr lang="en-US" dirty="0"/>
              <a:t>/wiki/</a:t>
            </a:r>
            <a:r>
              <a:rPr lang="en-US" dirty="0" err="1"/>
              <a:t>Faiss</a:t>
            </a:r>
            <a:r>
              <a:rPr lang="en-US" dirty="0"/>
              <a:t>-indexes</a:t>
            </a:r>
          </a:p>
        </p:txBody>
      </p:sp>
    </p:spTree>
    <p:extLst>
      <p:ext uri="{BB962C8B-B14F-4D97-AF65-F5344CB8AC3E}">
        <p14:creationId xmlns:p14="http://schemas.microsoft.com/office/powerpoint/2010/main" val="256134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459179" y="415001"/>
            <a:ext cx="1051560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Important Thing to Note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8" name="Google Shape;206;g20390885ec2_0_60">
            <a:extLst>
              <a:ext uri="{FF2B5EF4-FFF2-40B4-BE49-F238E27FC236}">
                <a16:creationId xmlns:a16="http://schemas.microsoft.com/office/drawing/2014/main" id="{7F2C5145-8C5E-A947-A659-4094DDDA8C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125" y="1803400"/>
            <a:ext cx="10158990" cy="4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BERT can only take </a:t>
            </a:r>
            <a:r>
              <a:rPr lang="en-US" dirty="0" err="1"/>
              <a:t>upto</a:t>
            </a:r>
            <a:r>
              <a:rPr lang="en-US" dirty="0"/>
              <a:t> 512 tokens as input, if your document is bigger than that it will automatically truncate the document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Do we want this?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Generally tweets are safe from this issue as tweets will not exceed 512 tokens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For websites, the textual content of a webpage can be well over 512 tokens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Need to split the website into “passages” of 512 tokens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BERT tokenizer is NOT whitespace tokenizer, so 512 words != 512 tokens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Usually 700 words ~ 1000 tokens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For safety you can create passages of 350 words</a:t>
            </a:r>
          </a:p>
        </p:txBody>
      </p:sp>
    </p:spTree>
    <p:extLst>
      <p:ext uri="{BB962C8B-B14F-4D97-AF65-F5344CB8AC3E}">
        <p14:creationId xmlns:p14="http://schemas.microsoft.com/office/powerpoint/2010/main" val="3300519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459179" y="415001"/>
            <a:ext cx="1051560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Splitting Webpages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8" name="Google Shape;206;g20390885ec2_0_60">
            <a:extLst>
              <a:ext uri="{FF2B5EF4-FFF2-40B4-BE49-F238E27FC236}">
                <a16:creationId xmlns:a16="http://schemas.microsoft.com/office/drawing/2014/main" id="{7F2C5145-8C5E-A947-A659-4094DDDA8C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125" y="1803400"/>
            <a:ext cx="10158990" cy="4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Need to ensure you do not split in the middle of a sentence.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Can use a “stride” while splitting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Last sentence of previous passage will be the first sentence of next passage and so on.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Need to map each passage to the webpage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Keep a </a:t>
            </a:r>
            <a:r>
              <a:rPr lang="en-US" dirty="0" err="1"/>
              <a:t>hashmap</a:t>
            </a:r>
            <a:r>
              <a:rPr lang="en-US" dirty="0"/>
              <a:t> where the key will be passage index and value will be the URL of the website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 Search results will return PASSAGES not webpages, need to also show the webpage link of that passage</a:t>
            </a:r>
          </a:p>
        </p:txBody>
      </p:sp>
    </p:spTree>
    <p:extLst>
      <p:ext uri="{BB962C8B-B14F-4D97-AF65-F5344CB8AC3E}">
        <p14:creationId xmlns:p14="http://schemas.microsoft.com/office/powerpoint/2010/main" val="104105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459179" y="415001"/>
            <a:ext cx="1051560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Part B Summary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8" name="Google Shape;206;g20390885ec2_0_60">
            <a:extLst>
              <a:ext uri="{FF2B5EF4-FFF2-40B4-BE49-F238E27FC236}">
                <a16:creationId xmlns:a16="http://schemas.microsoft.com/office/drawing/2014/main" id="{7F2C5145-8C5E-A947-A659-4094DDDA8C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125" y="1803400"/>
            <a:ext cx="10158990" cy="4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Generate embeddings of all passages/tweets and store them as vectors in FAISS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Generate query embedding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Search using the query embedding and return Top-k passages/tweets</a:t>
            </a:r>
          </a:p>
        </p:txBody>
      </p:sp>
    </p:spTree>
    <p:extLst>
      <p:ext uri="{BB962C8B-B14F-4D97-AF65-F5344CB8AC3E}">
        <p14:creationId xmlns:p14="http://schemas.microsoft.com/office/powerpoint/2010/main" val="104361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96" name="Google Shape;96;p2"/>
          <p:cNvGrpSpPr/>
          <p:nvPr/>
        </p:nvGrpSpPr>
        <p:grpSpPr>
          <a:xfrm>
            <a:off x="3544716" y="1399033"/>
            <a:ext cx="5053283" cy="4059942"/>
            <a:chOff x="496716" y="2033"/>
            <a:chExt cx="5053283" cy="4059942"/>
          </a:xfrm>
        </p:grpSpPr>
        <p:sp>
          <p:nvSpPr>
            <p:cNvPr id="97" name="Google Shape;97;p2"/>
            <p:cNvSpPr/>
            <p:nvPr/>
          </p:nvSpPr>
          <p:spPr>
            <a:xfrm>
              <a:off x="708000" y="2033"/>
              <a:ext cx="4680000" cy="978300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708000" y="2033"/>
              <a:ext cx="46800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Calibri"/>
                <a:buNone/>
              </a:pPr>
              <a:r>
                <a:rPr lang="en-US" sz="4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Overview</a:t>
              </a:r>
              <a:endParaRPr sz="1100"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5999" y="1029245"/>
              <a:ext cx="5004000" cy="9783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496716" y="1049166"/>
              <a:ext cx="5004000" cy="97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Calibri"/>
                <a:buNone/>
              </a:pPr>
              <a:r>
                <a:rPr lang="en-US" sz="4800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BERT Encoding</a:t>
              </a:r>
              <a:endParaRPr sz="1200"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968000" y="2056457"/>
              <a:ext cx="2160000" cy="978300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562100" y="2056450"/>
              <a:ext cx="3111600" cy="978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Calibri"/>
                <a:buNone/>
              </a:pPr>
              <a:r>
                <a:rPr lang="en-US" sz="51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FAISS</a:t>
              </a: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878000" y="3083669"/>
              <a:ext cx="2340000" cy="9783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863600" y="3083675"/>
              <a:ext cx="4524300" cy="978300"/>
            </a:xfrm>
            <a:prstGeom prst="rect">
              <a:avLst/>
            </a:prstGeom>
            <a:solidFill>
              <a:srgbClr val="42719B"/>
            </a:solidFill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Calibri"/>
                <a:buNone/>
              </a:pPr>
              <a:r>
                <a:rPr lang="en-US" sz="5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Query Interface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459179" y="415001"/>
            <a:ext cx="1051560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UI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8" name="Google Shape;206;g20390885ec2_0_60">
            <a:extLst>
              <a:ext uri="{FF2B5EF4-FFF2-40B4-BE49-F238E27FC236}">
                <a16:creationId xmlns:a16="http://schemas.microsoft.com/office/drawing/2014/main" id="{7F2C5145-8C5E-A947-A659-4094DDDA8C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125" y="1803400"/>
            <a:ext cx="10158990" cy="4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For basic UI, terminal is okay.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A single python file when run will ask the user: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The query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Which index to search: sparse or dense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How many search results to return (k)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Will return top search results in the terminal screen. Minimum requirements: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Will show the actual text of the passage/text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Show the URL of the tweet/webpage/reddit post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Will output the score: either the </a:t>
            </a:r>
            <a:r>
              <a:rPr lang="en-US" dirty="0" err="1"/>
              <a:t>lucene</a:t>
            </a:r>
            <a:r>
              <a:rPr lang="en-US" dirty="0"/>
              <a:t> score or FAISS similarity score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ts val="2100"/>
            </a:pPr>
            <a:endParaRPr lang="en-US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8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459179" y="415001"/>
            <a:ext cx="1051560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WEB UI (Extra Credit)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8" name="Google Shape;206;g20390885ec2_0_60">
            <a:extLst>
              <a:ext uri="{FF2B5EF4-FFF2-40B4-BE49-F238E27FC236}">
                <a16:creationId xmlns:a16="http://schemas.microsoft.com/office/drawing/2014/main" id="{7F2C5145-8C5E-A947-A659-4094DDDA8C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125" y="1803400"/>
            <a:ext cx="10158990" cy="4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Need a backend service to create APIs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Django or Flask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Need a simple Front end: A textbox and two radio buttons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Will take user query from textbox and pass it to backend API which will: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Search the appropriate index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Return the results in a JSON format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Front end will display the Results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ts val="2100"/>
            </a:pPr>
            <a:endParaRPr lang="en-US" dirty="0"/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70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459179" y="415001"/>
            <a:ext cx="1051560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WEB UI (Extra Credit)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F00AC-4D50-3541-B552-D8AA9259C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945" y="2555066"/>
            <a:ext cx="7550110" cy="257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2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459179" y="415001"/>
            <a:ext cx="10515600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Report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8" name="Google Shape;206;g20390885ec2_0_60">
            <a:extLst>
              <a:ext uri="{FF2B5EF4-FFF2-40B4-BE49-F238E27FC236}">
                <a16:creationId xmlns:a16="http://schemas.microsoft.com/office/drawing/2014/main" id="{7F2C5145-8C5E-A947-A659-4094DDDA8C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125" y="1803400"/>
            <a:ext cx="10158990" cy="4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Need to compare the index creation time of </a:t>
            </a:r>
            <a:r>
              <a:rPr lang="en-US" dirty="0" err="1"/>
              <a:t>pylucene</a:t>
            </a:r>
            <a:r>
              <a:rPr lang="en-US" dirty="0"/>
              <a:t> and </a:t>
            </a:r>
            <a:r>
              <a:rPr lang="en-US" dirty="0" err="1"/>
              <a:t>bert</a:t>
            </a:r>
            <a:r>
              <a:rPr lang="en-US" dirty="0"/>
              <a:t> and report the time it took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Can also show search time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Need to compare outputs from two indexes given the same query, include your discussion, reasoning about which one performs better and why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Need to include screenshots of running system in report and need to show a running demo on the project presentation</a:t>
            </a: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SzPts val="2100"/>
            </a:pPr>
            <a:r>
              <a:rPr lang="en-US" dirty="0"/>
              <a:t>Many more things to include, please see project file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47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 txBox="1">
            <a:spLocks noGrp="1"/>
          </p:cNvSpPr>
          <p:nvPr>
            <p:ph type="title"/>
          </p:nvPr>
        </p:nvSpPr>
        <p:spPr>
          <a:xfrm>
            <a:off x="2147888" y="1712423"/>
            <a:ext cx="7886700" cy="107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455" name="Google Shape;455;p54"/>
          <p:cNvSpPr txBox="1">
            <a:spLocks noGrp="1"/>
          </p:cNvSpPr>
          <p:nvPr>
            <p:ph type="sldNum" idx="12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390885ec2_0_15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0" name="Google Shape;110;g20390885ec2_0_15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1" name="Google Shape;111;g20390885ec2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25" y="1493275"/>
            <a:ext cx="5022275" cy="421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0390885ec2_0_15"/>
          <p:cNvSpPr txBox="1"/>
          <p:nvPr/>
        </p:nvSpPr>
        <p:spPr>
          <a:xfrm>
            <a:off x="7366225" y="2324100"/>
            <a:ext cx="4178100" cy="1169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Sparse (using PyLucene or PyElasticSearch)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0390885ec2_0_15"/>
          <p:cNvSpPr txBox="1"/>
          <p:nvPr/>
        </p:nvSpPr>
        <p:spPr>
          <a:xfrm>
            <a:off x="7366225" y="4585863"/>
            <a:ext cx="3365400" cy="677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Dense (using BERT)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g20390885ec2_0_15"/>
          <p:cNvCxnSpPr>
            <a:endCxn id="112" idx="1"/>
          </p:cNvCxnSpPr>
          <p:nvPr/>
        </p:nvCxnSpPr>
        <p:spPr>
          <a:xfrm rot="10800000" flipH="1">
            <a:off x="4914925" y="2908950"/>
            <a:ext cx="2451300" cy="115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g20390885ec2_0_15"/>
          <p:cNvCxnSpPr>
            <a:endCxn id="113" idx="1"/>
          </p:cNvCxnSpPr>
          <p:nvPr/>
        </p:nvCxnSpPr>
        <p:spPr>
          <a:xfrm>
            <a:off x="4889425" y="4089513"/>
            <a:ext cx="2476800" cy="83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g20390885ec2_0_15"/>
          <p:cNvSpPr txBox="1"/>
          <p:nvPr/>
        </p:nvSpPr>
        <p:spPr>
          <a:xfrm>
            <a:off x="7366300" y="1417075"/>
            <a:ext cx="1663500" cy="8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Part 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0390885ec2_0_15"/>
          <p:cNvSpPr txBox="1"/>
          <p:nvPr/>
        </p:nvSpPr>
        <p:spPr>
          <a:xfrm>
            <a:off x="7366300" y="5341375"/>
            <a:ext cx="1663500" cy="8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Part B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Project Overview – Part B – </a:t>
            </a:r>
            <a:r>
              <a:rPr lang="en-US" b="1"/>
              <a:t>Mar 17</a:t>
            </a:r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139" name="Google Shape;139;p4"/>
          <p:cNvGrpSpPr/>
          <p:nvPr/>
        </p:nvGrpSpPr>
        <p:grpSpPr>
          <a:xfrm>
            <a:off x="2157342" y="1831122"/>
            <a:ext cx="7813200" cy="4346795"/>
            <a:chOff x="-72" y="2323"/>
            <a:chExt cx="7813200" cy="4346795"/>
          </a:xfrm>
        </p:grpSpPr>
        <p:sp>
          <p:nvSpPr>
            <p:cNvPr id="140" name="Google Shape;140;p4"/>
            <p:cNvSpPr/>
            <p:nvPr/>
          </p:nvSpPr>
          <p:spPr>
            <a:xfrm rot="5400000">
              <a:off x="-347471" y="349723"/>
              <a:ext cx="2316000" cy="1621200"/>
            </a:xfrm>
            <a:prstGeom prst="chevron">
              <a:avLst>
                <a:gd name="adj" fmla="val 50000"/>
              </a:avLst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1" y="812886"/>
              <a:ext cx="16212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125" tIns="24125" rIns="24125" bIns="24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lang="en-US" sz="3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BERT</a:t>
              </a:r>
              <a:endParaRPr/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1621128" y="75807"/>
              <a:ext cx="6192000" cy="135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8875" rIns="8875" bIns="8875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en-US" dirty="0"/>
                <a:t>Generate dense embeddings using BERT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lang="en-US" dirty="0"/>
                <a:t>Index and search using the dense embeddings</a:t>
              </a:r>
              <a:endParaRPr dirty="0"/>
            </a:p>
          </p:txBody>
        </p:sp>
        <p:sp>
          <p:nvSpPr>
            <p:cNvPr id="143" name="Google Shape;143;p4"/>
            <p:cNvSpPr/>
            <p:nvPr/>
          </p:nvSpPr>
          <p:spPr>
            <a:xfrm rot="5400000">
              <a:off x="-347472" y="2380518"/>
              <a:ext cx="2316000" cy="1621200"/>
            </a:xfrm>
            <a:prstGeom prst="chevron">
              <a:avLst>
                <a:gd name="adj" fmla="val 50000"/>
              </a:avLst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1" y="2843681"/>
              <a:ext cx="16212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125" tIns="24125" rIns="24125" bIns="24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Calibri"/>
                <a:buNone/>
              </a:pPr>
              <a:r>
                <a:rPr lang="en-US" sz="3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Web UI</a:t>
              </a:r>
              <a:endParaRPr dirty="0"/>
            </a:p>
          </p:txBody>
        </p:sp>
      </p:grpSp>
      <p:sp>
        <p:nvSpPr>
          <p:cNvPr id="11" name="Google Shape;142;p4">
            <a:extLst>
              <a:ext uri="{FF2B5EF4-FFF2-40B4-BE49-F238E27FC236}">
                <a16:creationId xmlns:a16="http://schemas.microsoft.com/office/drawing/2014/main" id="{A98DD935-A7B8-B941-B1B8-3735A489031C}"/>
              </a:ext>
            </a:extLst>
          </p:cNvPr>
          <p:cNvSpPr txBox="1"/>
          <p:nvPr/>
        </p:nvSpPr>
        <p:spPr>
          <a:xfrm>
            <a:off x="3978442" y="4104151"/>
            <a:ext cx="61920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550" tIns="8875" rIns="8875" bIns="8875" anchor="ctr" anchorCtr="0">
            <a:noAutofit/>
          </a:bodyPr>
          <a:lstStyle/>
          <a:p>
            <a:pPr marL="114300" marR="0" lvl="1" indent="-114300" algn="l" rtl="0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US" dirty="0"/>
              <a:t>Web UI is optional, UI is mandatory</a:t>
            </a:r>
            <a:endParaRPr dirty="0"/>
          </a:p>
          <a:p>
            <a:pPr marL="114300" marR="0" lvl="1" indent="-114300" algn="l" rtl="0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US" dirty="0"/>
              <a:t>A UI to take input from the user and their index choice, return top-k results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Project Overview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C76F5C76-B9D5-DB4F-BBD3-DAA487104F9E}"/>
              </a:ext>
            </a:extLst>
          </p:cNvPr>
          <p:cNvSpPr/>
          <p:nvPr/>
        </p:nvSpPr>
        <p:spPr>
          <a:xfrm>
            <a:off x="5320145" y="1537399"/>
            <a:ext cx="634340" cy="748145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Crawled 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C4C038-CB8A-4842-9F51-F9058A486E16}"/>
              </a:ext>
            </a:extLst>
          </p:cNvPr>
          <p:cNvSpPr/>
          <p:nvPr/>
        </p:nvSpPr>
        <p:spPr>
          <a:xfrm>
            <a:off x="3972295" y="2746168"/>
            <a:ext cx="955964" cy="7629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Sparse Indexing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74DE65-65E6-424F-B053-C1952D8ED150}"/>
              </a:ext>
            </a:extLst>
          </p:cNvPr>
          <p:cNvSpPr/>
          <p:nvPr/>
        </p:nvSpPr>
        <p:spPr>
          <a:xfrm>
            <a:off x="6517572" y="2746168"/>
            <a:ext cx="955964" cy="7184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Dense Indexing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12B720F-BD31-C045-B884-F4B45187E0DA}"/>
              </a:ext>
            </a:extLst>
          </p:cNvPr>
          <p:cNvSpPr/>
          <p:nvPr/>
        </p:nvSpPr>
        <p:spPr>
          <a:xfrm>
            <a:off x="8152736" y="4456214"/>
            <a:ext cx="451262" cy="433449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CC619E-2739-E04C-9971-E9B32E1E277B}"/>
              </a:ext>
            </a:extLst>
          </p:cNvPr>
          <p:cNvSpPr/>
          <p:nvPr/>
        </p:nvSpPr>
        <p:spPr>
          <a:xfrm>
            <a:off x="4945139" y="4432464"/>
            <a:ext cx="1467590" cy="4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39651B-7931-664F-A3BB-4B46AEA83098}"/>
              </a:ext>
            </a:extLst>
          </p:cNvPr>
          <p:cNvCxnSpPr>
            <a:stCxn id="8" idx="2"/>
            <a:endCxn id="9" idx="3"/>
          </p:cNvCxnSpPr>
          <p:nvPr/>
        </p:nvCxnSpPr>
        <p:spPr>
          <a:xfrm flipH="1">
            <a:off x="6412729" y="4672939"/>
            <a:ext cx="17400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488C81-9D78-2649-B22D-1719AF44AA1B}"/>
              </a:ext>
            </a:extLst>
          </p:cNvPr>
          <p:cNvCxnSpPr>
            <a:stCxn id="9" idx="0"/>
            <a:endCxn id="6" idx="4"/>
          </p:cNvCxnSpPr>
          <p:nvPr/>
        </p:nvCxnSpPr>
        <p:spPr>
          <a:xfrm flipH="1" flipV="1">
            <a:off x="4450277" y="3509158"/>
            <a:ext cx="1228657" cy="92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F9037-319D-3F4F-BA54-4A43628CB8E9}"/>
              </a:ext>
            </a:extLst>
          </p:cNvPr>
          <p:cNvCxnSpPr>
            <a:stCxn id="9" idx="0"/>
            <a:endCxn id="16" idx="4"/>
          </p:cNvCxnSpPr>
          <p:nvPr/>
        </p:nvCxnSpPr>
        <p:spPr>
          <a:xfrm flipV="1">
            <a:off x="5678934" y="3464625"/>
            <a:ext cx="1316620" cy="96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2997217-A312-5D48-8A8C-B701850C8B5F}"/>
              </a:ext>
            </a:extLst>
          </p:cNvPr>
          <p:cNvSpPr txBox="1"/>
          <p:nvPr/>
        </p:nvSpPr>
        <p:spPr>
          <a:xfrm>
            <a:off x="7108247" y="4670068"/>
            <a:ext cx="588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Query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784F81-5059-5149-8850-F238777BECBF}"/>
              </a:ext>
            </a:extLst>
          </p:cNvPr>
          <p:cNvCxnSpPr>
            <a:cxnSpLocks/>
            <a:stCxn id="3" idx="3"/>
            <a:endCxn id="16" idx="0"/>
          </p:cNvCxnSpPr>
          <p:nvPr/>
        </p:nvCxnSpPr>
        <p:spPr>
          <a:xfrm>
            <a:off x="5637315" y="2285544"/>
            <a:ext cx="1358239" cy="46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11D32E-25FC-4E44-AE76-2C600C823573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4450277" y="2285544"/>
            <a:ext cx="1187038" cy="46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82EC44C-D6DD-0E44-A724-F3CA05F168A3}"/>
              </a:ext>
            </a:extLst>
          </p:cNvPr>
          <p:cNvCxnSpPr>
            <a:stCxn id="9" idx="2"/>
            <a:endCxn id="8" idx="4"/>
          </p:cNvCxnSpPr>
          <p:nvPr/>
        </p:nvCxnSpPr>
        <p:spPr>
          <a:xfrm rot="5400000" flipH="1" flipV="1">
            <a:off x="7016774" y="3551822"/>
            <a:ext cx="23752" cy="2699433"/>
          </a:xfrm>
          <a:prstGeom prst="bentConnector3">
            <a:avLst>
              <a:gd name="adj1" fmla="val -16216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E6924B-AD2C-CF46-948F-D0E0A8B63916}"/>
              </a:ext>
            </a:extLst>
          </p:cNvPr>
          <p:cNvSpPr txBox="1"/>
          <p:nvPr/>
        </p:nvSpPr>
        <p:spPr>
          <a:xfrm>
            <a:off x="6734287" y="5292194"/>
            <a:ext cx="674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06305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390885ec2_0_60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Sparse Vs Dense</a:t>
            </a:r>
            <a:endParaRPr dirty="0"/>
          </a:p>
        </p:txBody>
      </p:sp>
      <p:sp>
        <p:nvSpPr>
          <p:cNvPr id="206" name="Google Shape;206;g20390885ec2_0_60"/>
          <p:cNvSpPr txBox="1">
            <a:spLocks noGrp="1"/>
          </p:cNvSpPr>
          <p:nvPr>
            <p:ph type="body" idx="1"/>
          </p:nvPr>
        </p:nvSpPr>
        <p:spPr>
          <a:xfrm>
            <a:off x="845125" y="1803400"/>
            <a:ext cx="10515600" cy="4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Sparse: Vector/tensor/array containing mostly zero values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Dense: mostly non-zero values</a:t>
            </a:r>
            <a:endParaRPr dirty="0"/>
          </a:p>
        </p:txBody>
      </p:sp>
      <p:sp>
        <p:nvSpPr>
          <p:cNvPr id="207" name="Google Shape;207;g20390885ec2_0_60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BE308-36A5-FA44-BE2D-D28D6C865623}"/>
              </a:ext>
            </a:extLst>
          </p:cNvPr>
          <p:cNvSpPr txBox="1"/>
          <p:nvPr/>
        </p:nvSpPr>
        <p:spPr>
          <a:xfrm>
            <a:off x="4699349" y="3568289"/>
            <a:ext cx="2442575" cy="31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CADEMY ENGRAVED LET PLAIN:1.0" panose="02000000000000000000" pitchFamily="2" charset="0"/>
              </a:rPr>
              <a:t>The quick brown fox jumped.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435AE-1AE3-6046-84D8-A264FE939C63}"/>
              </a:ext>
            </a:extLst>
          </p:cNvPr>
          <p:cNvSpPr txBox="1"/>
          <p:nvPr/>
        </p:nvSpPr>
        <p:spPr>
          <a:xfrm>
            <a:off x="2123162" y="4235500"/>
            <a:ext cx="2198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[0,0,…..,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,0,….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,…0,0…]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C2BFE-5BF0-354A-9181-6D7C22436FCE}"/>
              </a:ext>
            </a:extLst>
          </p:cNvPr>
          <p:cNvSpPr txBox="1"/>
          <p:nvPr/>
        </p:nvSpPr>
        <p:spPr>
          <a:xfrm>
            <a:off x="7141924" y="4234515"/>
            <a:ext cx="292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[0.123, 0.56, 0.22, 0.56, 0.78, …..]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0BC6C-2CAB-4748-92D5-C84B9A3E9EFB}"/>
              </a:ext>
            </a:extLst>
          </p:cNvPr>
          <p:cNvSpPr txBox="1"/>
          <p:nvPr/>
        </p:nvSpPr>
        <p:spPr>
          <a:xfrm>
            <a:off x="2361156" y="4651331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sparse one hot encoded vector where 1 means the word is present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B9428-8A52-EA42-BD4B-26B4FF13071A}"/>
              </a:ext>
            </a:extLst>
          </p:cNvPr>
          <p:cNvSpPr txBox="1"/>
          <p:nvPr/>
        </p:nvSpPr>
        <p:spPr>
          <a:xfrm>
            <a:off x="7812066" y="4597051"/>
            <a:ext cx="182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dense vector where each position has “some” information about the sentence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390885ec2_0_60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Lucene (Sparse)</a:t>
            </a:r>
            <a:endParaRPr dirty="0"/>
          </a:p>
        </p:txBody>
      </p:sp>
      <p:sp>
        <p:nvSpPr>
          <p:cNvPr id="207" name="Google Shape;207;g20390885ec2_0_60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BE308-36A5-FA44-BE2D-D28D6C865623}"/>
              </a:ext>
            </a:extLst>
          </p:cNvPr>
          <p:cNvSpPr txBox="1"/>
          <p:nvPr/>
        </p:nvSpPr>
        <p:spPr>
          <a:xfrm>
            <a:off x="3272807" y="2191076"/>
            <a:ext cx="2442575" cy="31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CADEMY ENGRAVED LET PLAIN:1.0" panose="02000000000000000000" pitchFamily="2" charset="0"/>
              </a:rPr>
              <a:t>The quick brown fox jumped.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97415-BB32-1849-9698-1737414DB44E}"/>
              </a:ext>
            </a:extLst>
          </p:cNvPr>
          <p:cNvSpPr txBox="1"/>
          <p:nvPr/>
        </p:nvSpPr>
        <p:spPr>
          <a:xfrm>
            <a:off x="6263676" y="2191076"/>
            <a:ext cx="1594981" cy="313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CADEMY ENGRAVED LET PLAIN:1.0" panose="02000000000000000000" pitchFamily="2" charset="0"/>
              </a:rPr>
              <a:t>The lazy fox slept.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C93B71-9C05-7147-897B-334DBBD36EC4}"/>
              </a:ext>
            </a:extLst>
          </p:cNvPr>
          <p:cNvSpPr txBox="1"/>
          <p:nvPr/>
        </p:nvSpPr>
        <p:spPr>
          <a:xfrm>
            <a:off x="3931468" y="1864273"/>
            <a:ext cx="11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Passage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4AB3BA-15A1-8C4B-A35E-1541BF6165B8}"/>
              </a:ext>
            </a:extLst>
          </p:cNvPr>
          <p:cNvSpPr txBox="1"/>
          <p:nvPr/>
        </p:nvSpPr>
        <p:spPr>
          <a:xfrm>
            <a:off x="6498540" y="1859571"/>
            <a:ext cx="11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Passage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0F557-D41C-2548-8E3B-77A5017C4ED5}"/>
              </a:ext>
            </a:extLst>
          </p:cNvPr>
          <p:cNvSpPr txBox="1"/>
          <p:nvPr/>
        </p:nvSpPr>
        <p:spPr>
          <a:xfrm>
            <a:off x="5154460" y="2837145"/>
            <a:ext cx="2129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Inverted Index:</a:t>
            </a:r>
          </a:p>
          <a:p>
            <a:endParaRPr lang="en-US" dirty="0"/>
          </a:p>
          <a:p>
            <a:r>
              <a:rPr lang="en-US" dirty="0"/>
              <a:t>The : [P1:1:0, P2:1,0]</a:t>
            </a:r>
          </a:p>
          <a:p>
            <a:r>
              <a:rPr lang="en-US" dirty="0"/>
              <a:t>quick : [P1:1:1]</a:t>
            </a:r>
          </a:p>
          <a:p>
            <a:r>
              <a:rPr lang="en-US" dirty="0"/>
              <a:t>brown: [P1:1:2]</a:t>
            </a:r>
          </a:p>
          <a:p>
            <a:r>
              <a:rPr lang="en-US" dirty="0"/>
              <a:t>fox: [P1:1:3, P2:1:2]</a:t>
            </a:r>
          </a:p>
          <a:p>
            <a:r>
              <a:rPr lang="en-US" dirty="0"/>
              <a:t>jumped: [P1:1:4]</a:t>
            </a:r>
          </a:p>
          <a:p>
            <a:r>
              <a:rPr lang="en-US" dirty="0"/>
              <a:t>lazy: [P2:1:1]</a:t>
            </a:r>
          </a:p>
          <a:p>
            <a:r>
              <a:rPr lang="en-US" dirty="0"/>
              <a:t>slept: [P2:1:3]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A0CDF-CE45-A04F-93C9-4F1CB941C5E9}"/>
              </a:ext>
            </a:extLst>
          </p:cNvPr>
          <p:cNvSpPr txBox="1"/>
          <p:nvPr/>
        </p:nvSpPr>
        <p:spPr>
          <a:xfrm>
            <a:off x="901874" y="5235879"/>
            <a:ext cx="754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Computes TF-IDF</a:t>
            </a:r>
          </a:p>
        </p:txBody>
      </p:sp>
    </p:spTree>
    <p:extLst>
      <p:ext uri="{BB962C8B-B14F-4D97-AF65-F5344CB8AC3E}">
        <p14:creationId xmlns:p14="http://schemas.microsoft.com/office/powerpoint/2010/main" val="229835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390885ec2_0_60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BERT</a:t>
            </a:r>
            <a:endParaRPr dirty="0"/>
          </a:p>
        </p:txBody>
      </p:sp>
      <p:sp>
        <p:nvSpPr>
          <p:cNvPr id="206" name="Google Shape;206;g20390885ec2_0_60"/>
          <p:cNvSpPr txBox="1">
            <a:spLocks noGrp="1"/>
          </p:cNvSpPr>
          <p:nvPr>
            <p:ph type="body" idx="1"/>
          </p:nvPr>
        </p:nvSpPr>
        <p:spPr>
          <a:xfrm>
            <a:off x="845125" y="1803400"/>
            <a:ext cx="5250875" cy="48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Bidirectional Encoder Representation from Transformers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A language model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Only uses encoder part of a transformer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Uses contextual information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dirty="0"/>
              <a:t>Can produce a dense “embedding” of a text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endParaRPr lang="en-US" dirty="0"/>
          </a:p>
        </p:txBody>
      </p:sp>
      <p:sp>
        <p:nvSpPr>
          <p:cNvPr id="207" name="Google Shape;207;g20390885ec2_0_60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C0E39F-2D17-2842-B2F6-2C7E26756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419" y="1803400"/>
            <a:ext cx="2944225" cy="436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0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390885ec2_0_60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/>
              <a:t>How does BERT produce embedding</a:t>
            </a:r>
            <a:endParaRPr dirty="0"/>
          </a:p>
        </p:txBody>
      </p:sp>
      <p:sp>
        <p:nvSpPr>
          <p:cNvPr id="207" name="Google Shape;207;g20390885ec2_0_60"/>
          <p:cNvSpPr txBox="1">
            <a:spLocks noGrp="1"/>
          </p:cNvSpPr>
          <p:nvPr>
            <p:ph type="sldNum" idx="12"/>
          </p:nvPr>
        </p:nvSpPr>
        <p:spPr>
          <a:xfrm>
            <a:off x="9169617" y="635503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8" name="Screen Shot 2021-03-01 at 2.43.57 PM.png" descr="Screen Shot 2021-03-01 at 2.43.57 PM.png">
            <a:extLst>
              <a:ext uri="{FF2B5EF4-FFF2-40B4-BE49-F238E27FC236}">
                <a16:creationId xmlns:a16="http://schemas.microsoft.com/office/drawing/2014/main" id="{4DBD3B77-CCDE-424D-B416-0F2894D56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341" y="2439999"/>
            <a:ext cx="5230433" cy="1662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E09495B3-F36A-774B-A1EC-EED622BBA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27" y="2329841"/>
            <a:ext cx="4689980" cy="230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59386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1258</Words>
  <Application>Microsoft Macintosh PowerPoint</Application>
  <PresentationFormat>Widescreen</PresentationFormat>
  <Paragraphs>181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ACADEMY ENGRAVED LET PLAIN:1.0</vt:lpstr>
      <vt:lpstr>Arial</vt:lpstr>
      <vt:lpstr>Calibri</vt:lpstr>
      <vt:lpstr>Noto Sans Symbols</vt:lpstr>
      <vt:lpstr>HDOfficeLightV0</vt:lpstr>
      <vt:lpstr>CS242 Project Part B– Winter 2023</vt:lpstr>
      <vt:lpstr>Agenda</vt:lpstr>
      <vt:lpstr>Agenda</vt:lpstr>
      <vt:lpstr>Project Overview – Part B – Mar 17</vt:lpstr>
      <vt:lpstr>Project Overview</vt:lpstr>
      <vt:lpstr>Sparse Vs Dense</vt:lpstr>
      <vt:lpstr>Lucene (Sparse)</vt:lpstr>
      <vt:lpstr>BERT</vt:lpstr>
      <vt:lpstr>How does BERT produce embedding</vt:lpstr>
      <vt:lpstr>How does BERT produce embedding</vt:lpstr>
      <vt:lpstr>BERT for Text Similarity</vt:lpstr>
      <vt:lpstr>Project Part B and BERT</vt:lpstr>
      <vt:lpstr>Similarity Between Embeddings</vt:lpstr>
      <vt:lpstr>Similarity Between Embeddings</vt:lpstr>
      <vt:lpstr>FAISS</vt:lpstr>
      <vt:lpstr>FAISS Indexes</vt:lpstr>
      <vt:lpstr>Important Thing to Note</vt:lpstr>
      <vt:lpstr>Splitting Webpages</vt:lpstr>
      <vt:lpstr>Part B Summary</vt:lpstr>
      <vt:lpstr>UI</vt:lpstr>
      <vt:lpstr>WEB UI (Extra Credit)</vt:lpstr>
      <vt:lpstr>WEB UI (Extra Credit)</vt:lpstr>
      <vt:lpstr>Report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CS242 Project Part B– Winter 2023</dc:title>
  <dc:creator>Merlin Mao</dc:creator>
  <cp:lastModifiedBy>Muhammad Shihab Rashid</cp:lastModifiedBy>
  <cp:revision>12</cp:revision>
  <dcterms:created xsi:type="dcterms:W3CDTF">2014-01-28T23:04:45Z</dcterms:created>
  <dcterms:modified xsi:type="dcterms:W3CDTF">2023-02-15T05:52:57Z</dcterms:modified>
</cp:coreProperties>
</file>