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hB5OkYU1RtjkysWEzTAYXasw9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AB25F4-CCE1-4C76-B2EC-D5F57692E4E6}">
  <a:tblStyle styleId="{41AB25F4-CCE1-4C76-B2EC-D5F57692E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390885ec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397624a8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0397624a8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97624a8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0397624a8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397624a8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0397624a8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397624a8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0397624a8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397624a8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0397624a8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397624a8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0397624a8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397624a8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0397624a8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90885ec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0390885ec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397624a8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0397624a8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0390885ec2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0390885ec2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0397624a8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0397624a8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0397624a8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0397624a8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90885ec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390885ec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 rot="5400000">
            <a:off x="3927259" y="-1253329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" type="body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" type="body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6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61" name="Google Shape;61;p6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6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crapy.org/en/latest/index.html" TargetMode="External"/><Relationship Id="rId4" Type="http://schemas.openxmlformats.org/officeDocument/2006/relationships/hyperlink" Target="https://docs.scrapy.org/en/latest/topics/selectors.html" TargetMode="External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about.com/robots.txt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twitter.com/en/docs/tweets/filter-realtime/overview" TargetMode="External"/><Relationship Id="rId4" Type="http://schemas.openxmlformats.org/officeDocument/2006/relationships/hyperlink" Target="https://developer.twitter.com/en/docs/tutorials/consuming-streaming-data.html" TargetMode="External"/><Relationship Id="rId5" Type="http://schemas.openxmlformats.org/officeDocument/2006/relationships/hyperlink" Target="https://developer.twitter.com/en/docs/tweets/data-dictionary/overview/intro-to-tweet-js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witter4j.org/en/index.html" TargetMode="External"/><Relationship Id="rId4" Type="http://schemas.openxmlformats.org/officeDocument/2006/relationships/hyperlink" Target="http://docs.tweepy.org/en/v3.4.0/index.html" TargetMode="External"/><Relationship Id="rId5" Type="http://schemas.openxmlformats.org/officeDocument/2006/relationships/hyperlink" Target="https://www.npmjs.com/package/twit" TargetMode="External"/><Relationship Id="rId6" Type="http://schemas.openxmlformats.org/officeDocument/2006/relationships/hyperlink" Target="http://twitter4j.org/en/index.html" TargetMode="External"/><Relationship Id="rId7" Type="http://schemas.openxmlformats.org/officeDocument/2006/relationships/hyperlink" Target="http://twitter4j.org/en/code-exampl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tweepy.org/en/stable/index.html" TargetMode="External"/><Relationship Id="rId4" Type="http://schemas.openxmlformats.org/officeDocument/2006/relationships/hyperlink" Target="https://developer.twitter.com/en/portal/projects-and-apps" TargetMode="External"/><Relationship Id="rId5" Type="http://schemas.openxmlformats.org/officeDocument/2006/relationships/hyperlink" Target="http://twitter4j.org/en/index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tweepy.org/en/stable/api.html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tweepy.org/en/stable/streamingclient.html" TargetMode="External"/><Relationship Id="rId4" Type="http://schemas.openxmlformats.org/officeDocument/2006/relationships/hyperlink" Target="https://improveandrepeat.com/2022/04/python-friday-117-streaming-search-results-with-tweepy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ucene.apache.org/pylucene/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ucene.apache.org/core/7_7_1/core/org/apache/lucene/document/FieldTyp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ucene.apache.org/core/8_4_0/core/org/apache/lucene/search/similarities/package-summary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lass-067.cs.ucr.edu:8888" TargetMode="External"/><Relationship Id="rId4" Type="http://schemas.openxmlformats.org/officeDocument/2006/relationships/hyperlink" Target="http://class-067.cs.ucr.edu:8888" TargetMode="External"/><Relationship Id="rId5" Type="http://schemas.openxmlformats.org/officeDocument/2006/relationships/hyperlink" Target="http://class-067.cs.ucr.edu:8888" TargetMode="External"/><Relationship Id="rId6" Type="http://schemas.openxmlformats.org/officeDocument/2006/relationships/hyperlink" Target="https://docs.google.com/spreadsheets/d/1gW4TNHqBrojX7luZNUk6tmdTuni3biaDoaDr-rEWVVk/edit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netid@bolt.cs.ucr.edu" TargetMode="External"/><Relationship Id="rId4" Type="http://schemas.openxmlformats.org/officeDocument/2006/relationships/hyperlink" Target="mailto:netid@bolt.cs.ucr.edu" TargetMode="External"/><Relationship Id="rId5" Type="http://schemas.openxmlformats.org/officeDocument/2006/relationships/hyperlink" Target="mailto:netid@bolt.cs.ucr.edu" TargetMode="External"/><Relationship Id="rId6" Type="http://schemas.openxmlformats.org/officeDocument/2006/relationships/hyperlink" Target="mailto:netid@bolt.cs.ucr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hrefs.com/blog/google-advanced-search-operators/?fbclid=IwAR05cn9KDnVdc3my20Xg1bh2e5eHwGDqGWDd_bXOT4tBdEYcxv1BFcjI81Y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crapy.org/en/latest/index.html" TargetMode="External"/><Relationship Id="rId4" Type="http://schemas.openxmlformats.org/officeDocument/2006/relationships/hyperlink" Target="https://jsoup.org/" TargetMode="External"/><Relationship Id="rId5" Type="http://schemas.openxmlformats.org/officeDocument/2006/relationships/hyperlink" Target="https://beautiful-soup-4.readthedocs.io/en/latest/" TargetMode="External"/><Relationship Id="rId6" Type="http://schemas.openxmlformats.org/officeDocument/2006/relationships/hyperlink" Target="https://docs.tweepy.org/en/stabl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ucr.ed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CS242 Project – Winter 2023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Presented By Jannat Ara Meem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/>
              <a:t>Additional thanks to Shihab Rashid, Merlin Mao, Nhat Le, Mohiuddin Abdul Qader, Waleed Amjad, Matthew Wiley, Shiwen Cheng and Eduardo Ruiz for some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- Scrapy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845125" y="1346200"/>
            <a:ext cx="10515600" cy="5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https://docs.scrapy.org/en/latest/index.html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Create your first Spider: Scrapy uses </a:t>
            </a:r>
            <a:r>
              <a:rPr lang="en-US"/>
              <a:t>Spiders </a:t>
            </a:r>
            <a:r>
              <a:rPr lang="en-US"/>
              <a:t> to scrape information from a website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parse() response: 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extract the scraped data using css selectors as dicts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https://docs.scrapy.org/en/latest/topics/selectors.html</a:t>
            </a:r>
            <a:r>
              <a:rPr lang="en-US"/>
              <a:t>)</a:t>
            </a:r>
            <a:endParaRPr/>
          </a:p>
          <a:p>
            <a:pPr indent="-171450" lvl="2" marL="857250" rtl="0" algn="l"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parse the response (downloaded page/data)</a:t>
            </a:r>
            <a:endParaRPr/>
          </a:p>
        </p:txBody>
      </p:sp>
      <p:sp>
        <p:nvSpPr>
          <p:cNvPr id="199" name="Google Shape;199;p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301" y="2929675"/>
            <a:ext cx="6191501" cy="3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- Scrapy</a:t>
            </a:r>
            <a:endParaRPr/>
          </a:p>
        </p:txBody>
      </p:sp>
      <p:sp>
        <p:nvSpPr>
          <p:cNvPr id="206" name="Google Shape;206;g20390885ec2_0_60"/>
          <p:cNvSpPr txBox="1"/>
          <p:nvPr>
            <p:ph idx="1" type="body"/>
          </p:nvPr>
        </p:nvSpPr>
        <p:spPr>
          <a:xfrm>
            <a:off x="845125" y="1803400"/>
            <a:ext cx="10515600" cy="4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Run the Spider and store the scraped data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Go to project’s top level directory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Run command: scrapy crawl crawlerName -o data.jsonl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/>
              <a:t>You can later read the json file as a list of dictionaries using the following command: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 open('data.jsonl', 'r') as file:</a:t>
            </a:r>
            <a:endParaRPr/>
          </a:p>
          <a:p>
            <a:pPr indent="457200" lvl="0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/>
              <a:t>json_data = [json.loads(line) for line in file]</a:t>
            </a:r>
            <a:endParaRPr/>
          </a:p>
        </p:txBody>
      </p:sp>
      <p:sp>
        <p:nvSpPr>
          <p:cNvPr id="207" name="Google Shape;207;g20390885ec2_0_60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 websites don’t want crawlers swarming all over them.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Why?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Increases load on the server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Private websites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…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does the website tell you (crawler) if and what is off limits.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Two options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Site wide restrictions: robots.txt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Webpage specific restrictions: Meta tag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br>
              <a:rPr lang="en-US"/>
            </a:br>
            <a:r>
              <a:rPr lang="en-US"/>
              <a:t>robots.txt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1981200" y="1600200"/>
            <a:ext cx="5105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file called “robots.txt” in the root directory of the website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Example: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http://www.about.com/robots.txt</a:t>
            </a:r>
            <a:endParaRPr sz="2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Format: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User-Agent: &lt;Crawler name&gt;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Disallow:  &lt;don’t follow path&gt;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Allow: &lt;can-follow-paths&gt;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2895601" y="2895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3671" y="990600"/>
            <a:ext cx="272415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br>
              <a:rPr lang="en-US"/>
            </a:br>
            <a:r>
              <a:rPr lang="en-US"/>
              <a:t>Website Specific: Meta tags</a:t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 webpages have one of the following meta-tag entries: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CONTENT="NOINDEX, FOLLOW"&gt;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CONTENT="INDEX, NOFOLLOW"&gt;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CONTENT="NOINDEX, NOFOLLOW"&gt;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Options: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/>
              <a:t>INDEX or NOINDEX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/>
              <a:t>NOINDEX: Ask search engines to not index this page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/>
              <a:t>FOLLOW or NOFOLLOW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/>
              <a:t>NOFOLLOW: Ask the search engines to not follow the indicated link</a:t>
            </a:r>
            <a:endParaRPr sz="1300"/>
          </a:p>
        </p:txBody>
      </p:sp>
      <p:sp>
        <p:nvSpPr>
          <p:cNvPr id="230" name="Google Shape;230;p11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Twitter data collecting</a:t>
            </a:r>
            <a:endParaRPr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Twitter Streaming API (v2)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The Streaming API provides low-latency access to Tweets.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Main doc: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https://developer.twitter.com/en/docs/tweets/filter-realtime/overview</a:t>
            </a:r>
            <a:endParaRPr sz="1400"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https://developer.twitter.com/en/docs/tutorials/consuming-streaming-data.html</a:t>
            </a:r>
            <a:endParaRPr sz="1400" u="sng"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https://developer.twitter.com/en/docs/tweets/data-dictionary/overview/intro-to-tweet-json</a:t>
            </a:r>
            <a:endParaRPr sz="1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Able to get several millions tweet per day.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Store tweets in large JSON files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-US"/>
              <a:t>Note:</a:t>
            </a:r>
            <a:r>
              <a:rPr i="1" lang="en-US"/>
              <a:t> If a single file is too big, it’s ok to split it into several smaller files. However, it’s not a good idea to have too many files, for example, one tweet in one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Twitter’s search API has similar usage with a much more strict rate limit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Twitter Streaming API – 3</a:t>
            </a:r>
            <a:r>
              <a:rPr baseline="30000" lang="en-US"/>
              <a:t>rd</a:t>
            </a:r>
            <a:r>
              <a:rPr lang="en-US"/>
              <a:t>-party libraries</a:t>
            </a:r>
            <a:endParaRPr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Easier to use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Python: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Tweepy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NodeJS: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twit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And many others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Java: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Twitter4j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Well documented and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code examples</a:t>
            </a:r>
            <a:r>
              <a:rPr lang="en-US"/>
              <a:t>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Support OAuth via config file, configuration builder, system properties and environment variables.</a:t>
            </a:r>
            <a:endParaRPr/>
          </a:p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397624a82_0_19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Tweepy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https://docs.tweepy.org/en/stable/index.html</a:t>
            </a:r>
            <a:r>
              <a:rPr lang="en-US"/>
              <a:t>)</a:t>
            </a:r>
            <a:endParaRPr/>
          </a:p>
        </p:txBody>
      </p:sp>
      <p:sp>
        <p:nvSpPr>
          <p:cNvPr id="250" name="Google Shape;250;g20397624a82_0_19"/>
          <p:cNvSpPr txBox="1"/>
          <p:nvPr>
            <p:ph idx="1" type="body"/>
          </p:nvPr>
        </p:nvSpPr>
        <p:spPr>
          <a:xfrm>
            <a:off x="845125" y="1828800"/>
            <a:ext cx="105156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Run the following command to install tweepy: </a:t>
            </a:r>
            <a:r>
              <a:rPr i="1" lang="en-US"/>
              <a:t>pip3 install tweepy 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Create a Twitter developer account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US"/>
              <a:t>.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While signing up, request for elevated access so that you can get access to more tweets and APIs for scraping.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 Then go to the developer portal and create a project.</a:t>
            </a:r>
            <a:br>
              <a:rPr lang="en-US"/>
            </a:b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You will get a few tokens when you create the project: API(consumer) key, API(consumer) key secret, Bearer token, Access token, Access token secret</a:t>
            </a:r>
            <a:br>
              <a:rPr lang="en-US"/>
            </a:b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Twitter requires all requests to use OAuth for authentication. You will need these tokens to establish OAuth authentication.</a:t>
            </a:r>
            <a:endParaRPr/>
          </a:p>
          <a:p>
            <a:pPr indent="-171450" lvl="2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 code: 	</a:t>
            </a:r>
            <a:br>
              <a:rPr lang="en-US"/>
            </a:br>
            <a:r>
              <a:rPr lang="en-US"/>
              <a:t>	</a:t>
            </a:r>
            <a:r>
              <a:rPr i="1" lang="en-US"/>
              <a:t>auth = tweepy.OAuth1UserHandler(</a:t>
            </a:r>
            <a:endParaRPr i="1"/>
          </a:p>
          <a:p>
            <a:pPr indent="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i="1" lang="en-US" sz="1500"/>
              <a:t> 	  consumer_key, consumer_secret, access_token, access_token_secret</a:t>
            </a:r>
            <a:endParaRPr i="1" sz="1500"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i="1" lang="en-US" sz="1500"/>
              <a:t>)</a:t>
            </a:r>
            <a:br>
              <a:rPr i="1" lang="en-US" sz="1500"/>
            </a:br>
            <a:r>
              <a:rPr i="1" lang="en-US" sz="1500"/>
              <a:t>	api = tweepy.API(auth, wait_on_rate_limit=True)</a:t>
            </a:r>
            <a:br>
              <a:rPr i="1" lang="en-US" sz="1500"/>
            </a:br>
            <a:r>
              <a:rPr lang="en-US" sz="1500"/>
              <a:t>	</a:t>
            </a:r>
            <a:br>
              <a:rPr lang="en-US"/>
            </a:br>
            <a:r>
              <a:rPr lang="en-US" sz="1600"/>
              <a:t>The API class provides access to the entire twitter RESTful API methods. Each method can accept various parameters and return responses.</a:t>
            </a:r>
            <a:br>
              <a:rPr lang="en-US" sz="1600"/>
            </a:br>
            <a:endParaRPr/>
          </a:p>
        </p:txBody>
      </p:sp>
      <p:sp>
        <p:nvSpPr>
          <p:cNvPr id="251" name="Google Shape;251;g20397624a82_0_1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397624a82_0_29"/>
          <p:cNvSpPr txBox="1"/>
          <p:nvPr>
            <p:ph type="title"/>
          </p:nvPr>
        </p:nvSpPr>
        <p:spPr>
          <a:xfrm>
            <a:off x="224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Tweepy Example(1)</a:t>
            </a:r>
            <a:endParaRPr/>
          </a:p>
        </p:txBody>
      </p:sp>
      <p:sp>
        <p:nvSpPr>
          <p:cNvPr id="257" name="Google Shape;257;g20397624a82_0_29"/>
          <p:cNvSpPr txBox="1"/>
          <p:nvPr>
            <p:ph idx="1" type="body"/>
          </p:nvPr>
        </p:nvSpPr>
        <p:spPr>
          <a:xfrm>
            <a:off x="63500" y="1320800"/>
            <a:ext cx="1201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0397624a82_0_2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g20397624a8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88" y="1320800"/>
            <a:ext cx="11779423" cy="25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0397624a8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100" y="4213750"/>
            <a:ext cx="9372600" cy="22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0397624a82_0_29"/>
          <p:cNvSpPr txBox="1"/>
          <p:nvPr/>
        </p:nvSpPr>
        <p:spPr>
          <a:xfrm>
            <a:off x="330200" y="3975100"/>
            <a:ext cx="88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397624a82_0_36"/>
          <p:cNvSpPr txBox="1"/>
          <p:nvPr>
            <p:ph type="title"/>
          </p:nvPr>
        </p:nvSpPr>
        <p:spPr>
          <a:xfrm>
            <a:off x="171352" y="3403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Tweepy Example(2)</a:t>
            </a:r>
            <a:endParaRPr/>
          </a:p>
        </p:txBody>
      </p:sp>
      <p:sp>
        <p:nvSpPr>
          <p:cNvPr id="267" name="Google Shape;267;g20397624a82_0_36"/>
          <p:cNvSpPr txBox="1"/>
          <p:nvPr>
            <p:ph idx="1" type="body"/>
          </p:nvPr>
        </p:nvSpPr>
        <p:spPr>
          <a:xfrm>
            <a:off x="63500" y="1320800"/>
            <a:ext cx="1201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57150" lvl="0" marL="13144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/>
              <a:t>Refer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https://docs.tweepy.org/en/stable/api.html</a:t>
            </a:r>
            <a:r>
              <a:rPr lang="en-US"/>
              <a:t> for more information on API methods.</a:t>
            </a:r>
            <a:endParaRPr/>
          </a:p>
        </p:txBody>
      </p:sp>
      <p:sp>
        <p:nvSpPr>
          <p:cNvPr id="268" name="Google Shape;268;g20397624a82_0_36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g20397624a8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0" y="1539050"/>
            <a:ext cx="12014399" cy="23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3593999" y="1399033"/>
            <a:ext cx="5004000" cy="4059942"/>
            <a:chOff x="545999" y="2033"/>
            <a:chExt cx="5004000" cy="4059942"/>
          </a:xfrm>
        </p:grpSpPr>
        <p:sp>
          <p:nvSpPr>
            <p:cNvPr id="97" name="Google Shape;97;p2"/>
            <p:cNvSpPr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</a:t>
              </a:r>
              <a:r>
                <a:rPr b="0" i="0" lang="en-US" sz="5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i="0" lang="en-US" sz="5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verview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5999" y="1029245"/>
              <a:ext cx="5004000" cy="978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45999" y="1029245"/>
              <a:ext cx="5004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Crawler resources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968000" y="2056457"/>
              <a:ext cx="2160000" cy="9783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562100" y="2056450"/>
              <a:ext cx="3111600" cy="97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Indexing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78000" y="3083669"/>
              <a:ext cx="2340000" cy="9783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63600" y="3083675"/>
              <a:ext cx="4524300" cy="978300"/>
            </a:xfrm>
            <a:prstGeom prst="rect">
              <a:avLst/>
            </a:prstGeom>
            <a:solidFill>
              <a:srgbClr val="42719B"/>
            </a:solidFill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Interface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397624a82_0_57"/>
          <p:cNvSpPr txBox="1"/>
          <p:nvPr>
            <p:ph type="title"/>
          </p:nvPr>
        </p:nvSpPr>
        <p:spPr>
          <a:xfrm>
            <a:off x="171352" y="3403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Streaming with </a:t>
            </a:r>
            <a:r>
              <a:rPr lang="en-US"/>
              <a:t>Tweepy (Twitter API v2)</a:t>
            </a:r>
            <a:endParaRPr/>
          </a:p>
        </p:txBody>
      </p:sp>
      <p:sp>
        <p:nvSpPr>
          <p:cNvPr id="275" name="Google Shape;275;g20397624a82_0_57"/>
          <p:cNvSpPr txBox="1"/>
          <p:nvPr>
            <p:ph idx="1" type="body"/>
          </p:nvPr>
        </p:nvSpPr>
        <p:spPr>
          <a:xfrm>
            <a:off x="101600" y="1320800"/>
            <a:ext cx="119763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0397624a82_0_57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20397624a82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575" y="1384250"/>
            <a:ext cx="770202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397624a82_0_65"/>
          <p:cNvSpPr txBox="1"/>
          <p:nvPr>
            <p:ph type="title"/>
          </p:nvPr>
        </p:nvSpPr>
        <p:spPr>
          <a:xfrm>
            <a:off x="171352" y="3403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Streaming with Tweepy (Twitter API v2)</a:t>
            </a:r>
            <a:endParaRPr/>
          </a:p>
        </p:txBody>
      </p:sp>
      <p:sp>
        <p:nvSpPr>
          <p:cNvPr id="283" name="Google Shape;283;g20397624a82_0_65"/>
          <p:cNvSpPr txBox="1"/>
          <p:nvPr>
            <p:ph idx="1" type="body"/>
          </p:nvPr>
        </p:nvSpPr>
        <p:spPr>
          <a:xfrm>
            <a:off x="101600" y="2019300"/>
            <a:ext cx="119763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Refer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https://docs.tweepy.org/en/stable/streamingclient.html</a:t>
            </a:r>
            <a:r>
              <a:rPr lang="en-US"/>
              <a:t> for more information on StreamingClient (filter, expansions etc.)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example code is taken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link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Note: the more complex filtering you impose, the slower the stream.</a:t>
            </a:r>
            <a:endParaRPr/>
          </a:p>
        </p:txBody>
      </p:sp>
      <p:sp>
        <p:nvSpPr>
          <p:cNvPr id="284" name="Google Shape;284;g20397624a82_0_65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Important Fields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At least following fields you should save: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Text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Timestamp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Geolocation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User of the tweet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Links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Hashtag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Last words about crawler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You can crawl Instagram/reddit/pinterest etc. too if you like.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Don’t forget to mention in bold what you have done extra to get bonus points.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Multi-threading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Duplicate page handling etc.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Efficient downloading of the links in tweets.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Etc.</a:t>
            </a:r>
            <a:endParaRPr/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Sparse Indexing and Query Search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2016150" y="3583375"/>
            <a:ext cx="81597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https://lucene.apache.org/pylucene/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Only use the PyLucene (or PyElasticSearch), Solr is not acceptable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-US"/>
              <a:t>Note: you may also use Java (Lucene) if you prefer but you have to figure out how to make the Web app work if you choose to do a Web app</a:t>
            </a:r>
            <a:endParaRPr/>
          </a:p>
        </p:txBody>
      </p:sp>
      <p:sp>
        <p:nvSpPr>
          <p:cNvPr id="305" name="Google Shape;305;p1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075" y="1867999"/>
            <a:ext cx="4879927" cy="153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Apache Lucene</a:t>
            </a:r>
            <a:r>
              <a:rPr baseline="30000" lang="en-US"/>
              <a:t>TM</a:t>
            </a:r>
            <a:r>
              <a:rPr lang="en-US"/>
              <a:t> is a high-performance, full-featured text search engine library </a:t>
            </a:r>
            <a:r>
              <a:rPr lang="en-US"/>
              <a:t>written entirely in Java. </a:t>
            </a:r>
            <a:r>
              <a:rPr b="1" lang="en-US"/>
              <a:t>PyLucene</a:t>
            </a:r>
            <a:r>
              <a:rPr lang="en-US"/>
              <a:t> is a Python extension for accessing Java Lucene.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Suitable for nearly any application that requires full-text search, especially cross-platform.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Multiple-index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Ranked searching -- best results returned first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Query parser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Fast and efficient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Already installed on the server PC assigned to you!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in a search system</a:t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Content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content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document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document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document</a:t>
            </a:r>
            <a:endParaRPr/>
          </a:p>
        </p:txBody>
      </p:sp>
      <p:cxnSp>
        <p:nvCxnSpPr>
          <p:cNvPr id="325" name="Google Shape;325;p19"/>
          <p:cNvCxnSpPr/>
          <p:nvPr/>
        </p:nvCxnSpPr>
        <p:spPr>
          <a:xfrm rot="10800000">
            <a:off x="3538175" y="5106788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6" name="Google Shape;326;p19"/>
          <p:cNvCxnSpPr/>
          <p:nvPr/>
        </p:nvCxnSpPr>
        <p:spPr>
          <a:xfrm rot="10800000">
            <a:off x="3538175" y="4207753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19"/>
          <p:cNvCxnSpPr/>
          <p:nvPr/>
        </p:nvCxnSpPr>
        <p:spPr>
          <a:xfrm rot="10800000">
            <a:off x="3538175" y="3308718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19"/>
          <p:cNvCxnSpPr/>
          <p:nvPr/>
        </p:nvCxnSpPr>
        <p:spPr>
          <a:xfrm rot="10800000">
            <a:off x="3538175" y="2407540"/>
            <a:ext cx="0" cy="368688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cxnSp>
        <p:nvCxnSpPr>
          <p:cNvPr id="330" name="Google Shape;330;p19"/>
          <p:cNvCxnSpPr>
            <a:stCxn id="324" idx="3"/>
            <a:endCxn id="329" idx="2"/>
          </p:cNvCxnSpPr>
          <p:nvPr/>
        </p:nvCxnSpPr>
        <p:spPr>
          <a:xfrm>
            <a:off x="4446261" y="2129834"/>
            <a:ext cx="1502100" cy="1907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1" name="Google Shape;331;p19"/>
          <p:cNvSpPr/>
          <p:nvPr/>
        </p:nvSpPr>
        <p:spPr>
          <a:xfrm>
            <a:off x="8414220" y="1524667"/>
            <a:ext cx="1679615" cy="1119674"/>
          </a:xfrm>
          <a:prstGeom prst="irregularSeal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UI</a:t>
            </a:r>
            <a:endParaRPr/>
          </a:p>
        </p:txBody>
      </p:sp>
      <p:grpSp>
        <p:nvGrpSpPr>
          <p:cNvPr id="333" name="Google Shape;333;p19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334" name="Google Shape;334;p19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 query</a:t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 results</a:t>
              </a:r>
              <a:endParaRPr/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query</a:t>
            </a:r>
            <a:endParaRPr/>
          </a:p>
        </p:txBody>
      </p:sp>
      <p:cxnSp>
        <p:nvCxnSpPr>
          <p:cNvPr id="337" name="Google Shape;337;p19"/>
          <p:cNvCxnSpPr>
            <a:endCxn id="334" idx="0"/>
          </p:cNvCxnSpPr>
          <p:nvPr/>
        </p:nvCxnSpPr>
        <p:spPr>
          <a:xfrm flipH="1">
            <a:off x="8611146" y="3470489"/>
            <a:ext cx="396000" cy="47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8" name="Google Shape;338;p19"/>
          <p:cNvCxnSpPr>
            <a:stCxn id="335" idx="0"/>
          </p:cNvCxnSpPr>
          <p:nvPr/>
        </p:nvCxnSpPr>
        <p:spPr>
          <a:xfrm rot="10800000">
            <a:off x="9524911" y="3470584"/>
            <a:ext cx="372000" cy="47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9" name="Google Shape;339;p19"/>
          <p:cNvCxnSpPr>
            <a:stCxn id="334" idx="2"/>
          </p:cNvCxnSpPr>
          <p:nvPr/>
        </p:nvCxnSpPr>
        <p:spPr>
          <a:xfrm>
            <a:off x="8611146" y="4765440"/>
            <a:ext cx="396000" cy="42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0" name="Google Shape;340;p19"/>
          <p:cNvCxnSpPr/>
          <p:nvPr/>
        </p:nvCxnSpPr>
        <p:spPr>
          <a:xfrm flipH="1" rot="10800000">
            <a:off x="9525001" y="4719789"/>
            <a:ext cx="338355" cy="47324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19"/>
          <p:cNvCxnSpPr>
            <a:stCxn id="336" idx="1"/>
            <a:endCxn id="329" idx="4"/>
          </p:cNvCxnSpPr>
          <p:nvPr/>
        </p:nvCxnSpPr>
        <p:spPr>
          <a:xfrm rot="10800000">
            <a:off x="7395844" y="4036996"/>
            <a:ext cx="950100" cy="14223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2" name="Google Shape;342;p19"/>
          <p:cNvCxnSpPr>
            <a:endCxn id="332" idx="0"/>
          </p:cNvCxnSpPr>
          <p:nvPr/>
        </p:nvCxnSpPr>
        <p:spPr>
          <a:xfrm>
            <a:off x="9254029" y="2407515"/>
            <a:ext cx="0" cy="530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3" name="Google Shape;343;p1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4" name="Google Shape;344;p19"/>
          <p:cNvCxnSpPr/>
          <p:nvPr/>
        </p:nvCxnSpPr>
        <p:spPr>
          <a:xfrm rot="10800000">
            <a:off x="3538175" y="2396097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An Information Retrieval Library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2152650" y="1825625"/>
            <a:ext cx="7886700" cy="480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Documents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E.g., a webpage, tweet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Fields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Webpage: Title, Content, URL, Metadata, 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Tweets: Content, Hashtags, URL, Location, Time, 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Images: Name, Alternate Text, URL, …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Indexing: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Index document from data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Call IndexWriter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Searching: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Create query, search with created index.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Call IndexSearcher</a:t>
            </a:r>
            <a:endParaRPr/>
          </a:p>
        </p:txBody>
      </p:sp>
      <p:sp>
        <p:nvSpPr>
          <p:cNvPr id="351" name="Google Shape;351;p2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397624a82_0_79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Field</a:t>
            </a:r>
            <a:endParaRPr/>
          </a:p>
        </p:txBody>
      </p:sp>
      <p:sp>
        <p:nvSpPr>
          <p:cNvPr id="357" name="Google Shape;357;g20397624a82_0_79"/>
          <p:cNvSpPr txBox="1"/>
          <p:nvPr>
            <p:ph idx="1" type="body"/>
          </p:nvPr>
        </p:nvSpPr>
        <p:spPr>
          <a:xfrm>
            <a:off x="304800" y="1752600"/>
            <a:ext cx="11277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Most general class at: org.apache.lucene.document.field </a:t>
            </a:r>
            <a:endParaRPr sz="20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 For Expert: directly create a field for a document.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	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import org.apache.lucene.document.Field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Field</a:t>
            </a:r>
            <a:r>
              <a:rPr lang="en-US" sz="1800"/>
              <a:t>(</a:t>
            </a:r>
            <a:r>
              <a:rPr b="1" lang="en-US" sz="1800"/>
              <a:t>String </a:t>
            </a:r>
            <a:r>
              <a:rPr lang="en-US" sz="1800"/>
              <a:t>name, </a:t>
            </a:r>
            <a:r>
              <a:rPr b="1" lang="en-US" sz="1800"/>
              <a:t>String </a:t>
            </a:r>
            <a:r>
              <a:rPr lang="en-US" sz="1800"/>
              <a:t>value, </a:t>
            </a:r>
            <a:r>
              <a:rPr b="1" lang="en-US" sz="1800"/>
              <a:t>IndexableFieldType </a:t>
            </a:r>
            <a:r>
              <a:rPr lang="en-US" sz="1800"/>
              <a:t>type)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value can also be specified with a Reader, a TokenStream, or a byte[]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Refer to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https://lucene.apache.org/core/7_7_1/core/org/apache/lucene/document/FieldType.html</a:t>
            </a:r>
            <a:r>
              <a:rPr lang="en-US" sz="1800"/>
              <a:t> for more details.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0397624a82_0_7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397624a82_0_94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Field</a:t>
            </a:r>
            <a:endParaRPr/>
          </a:p>
        </p:txBody>
      </p:sp>
      <p:sp>
        <p:nvSpPr>
          <p:cNvPr id="364" name="Google Shape;364;g20397624a82_0_94"/>
          <p:cNvSpPr txBox="1"/>
          <p:nvPr>
            <p:ph idx="1" type="body"/>
          </p:nvPr>
        </p:nvSpPr>
        <p:spPr>
          <a:xfrm>
            <a:off x="304800" y="1574800"/>
            <a:ext cx="1173480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 	 	 		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Field(String name, String value, IndexableFieldType type)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• Fields may (via IndexableFieldType)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– Be indexed or not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• Indexed fields may or may not be analyzed (i.e., tokenized with an Analyzer)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– Non-analyzed fields are viewed as a single token (useful for URLs, paths, dates, social security numbers, ...)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– Be stored or not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• Useful for fields that you’d like to display to users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– Optionally store term vectors (via IndexOptions)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• Like a positional index on the Field’s terms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• Useful for highlighting, finding similar documents, categorization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		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g20397624a82_0_94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90885ec2_0_15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g20390885ec2_0_15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20390885ec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493275"/>
            <a:ext cx="5022275" cy="42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0390885ec2_0_15"/>
          <p:cNvSpPr txBox="1"/>
          <p:nvPr/>
        </p:nvSpPr>
        <p:spPr>
          <a:xfrm>
            <a:off x="7366225" y="2324100"/>
            <a:ext cx="4178100" cy="116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Sparse (using PyLucene or PyElasticSearch)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390885ec2_0_15"/>
          <p:cNvSpPr txBox="1"/>
          <p:nvPr/>
        </p:nvSpPr>
        <p:spPr>
          <a:xfrm>
            <a:off x="7366225" y="4585863"/>
            <a:ext cx="3365400" cy="677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Dense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(using BERT)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0390885ec2_0_15"/>
          <p:cNvCxnSpPr>
            <a:endCxn id="112" idx="1"/>
          </p:cNvCxnSpPr>
          <p:nvPr/>
        </p:nvCxnSpPr>
        <p:spPr>
          <a:xfrm flipH="1" rot="10800000">
            <a:off x="4914925" y="2908950"/>
            <a:ext cx="2451300" cy="11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20390885ec2_0_15"/>
          <p:cNvCxnSpPr>
            <a:endCxn id="113" idx="1"/>
          </p:cNvCxnSpPr>
          <p:nvPr/>
        </p:nvCxnSpPr>
        <p:spPr>
          <a:xfrm>
            <a:off x="4889425" y="4089513"/>
            <a:ext cx="24768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g20390885ec2_0_15"/>
          <p:cNvSpPr txBox="1"/>
          <p:nvPr/>
        </p:nvSpPr>
        <p:spPr>
          <a:xfrm>
            <a:off x="7366300" y="14170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Part 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390885ec2_0_15"/>
          <p:cNvSpPr txBox="1"/>
          <p:nvPr/>
        </p:nvSpPr>
        <p:spPr>
          <a:xfrm>
            <a:off x="7366300" y="53413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Part B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397624a82_0_86"/>
          <p:cNvSpPr txBox="1"/>
          <p:nvPr>
            <p:ph type="title"/>
          </p:nvPr>
        </p:nvSpPr>
        <p:spPr>
          <a:xfrm>
            <a:off x="1104900" y="365750"/>
            <a:ext cx="1025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Field options</a:t>
            </a:r>
            <a:r>
              <a:rPr lang="en-US"/>
              <a:t> – Different design choices</a:t>
            </a:r>
            <a:endParaRPr/>
          </a:p>
        </p:txBody>
      </p:sp>
      <p:sp>
        <p:nvSpPr>
          <p:cNvPr id="371" name="Google Shape;371;g20397624a82_0_86"/>
          <p:cNvSpPr txBox="1"/>
          <p:nvPr>
            <p:ph idx="1" type="body"/>
          </p:nvPr>
        </p:nvSpPr>
        <p:spPr>
          <a:xfrm>
            <a:off x="1104900" y="1778000"/>
            <a:ext cx="89415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0397624a82_0_86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3" name="Google Shape;373;g20397624a82_0_86"/>
          <p:cNvGraphicFramePr/>
          <p:nvPr/>
        </p:nvGraphicFramePr>
        <p:xfrm>
          <a:off x="1718025" y="253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{41AB25F4-CCE1-4C76-B2EC-D5F57692E4E6}</a:tableStyleId>
              </a:tblPr>
              <a:tblGrid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Indexed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Stored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relevant for searching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Yes, Not Tokenized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Twitter username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Yes, Not Tokenized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Sensitive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Yes, Tokenized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Title, abstract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Yes, Tokenized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Body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845125" y="0"/>
            <a:ext cx="10724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 txBox="1"/>
          <p:nvPr>
            <p:ph idx="12" type="sldNum"/>
          </p:nvPr>
        </p:nvSpPr>
        <p:spPr>
          <a:xfrm>
            <a:off x="8549261" y="635503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393375" y="2387600"/>
            <a:ext cx="313200" cy="426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8862354" y="4791400"/>
            <a:ext cx="21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Index</a:t>
            </a:r>
            <a:endParaRPr/>
          </a:p>
        </p:txBody>
      </p:sp>
      <p:pic>
        <p:nvPicPr>
          <p:cNvPr id="382" name="Google Shape;3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75" y="49187"/>
            <a:ext cx="6208699" cy="67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 txBox="1"/>
          <p:nvPr>
            <p:ph idx="1" type="body"/>
          </p:nvPr>
        </p:nvSpPr>
        <p:spPr>
          <a:xfrm>
            <a:off x="8770084" y="203204"/>
            <a:ext cx="27345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Analyzer: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Controls tokenization, stemming, and stop words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StandardAnalyzer Sufficient in most cases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Directory: where to save index</a:t>
            </a:r>
            <a:endParaRPr sz="1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SimpleFSDirectory</a:t>
            </a:r>
            <a:endParaRPr sz="1400"/>
          </a:p>
          <a:p>
            <a:pPr indent="-825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IndexWriter</a:t>
            </a:r>
            <a:endParaRPr sz="1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Add Document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-US" sz="1400"/>
              <a:t>Note:</a:t>
            </a:r>
            <a:r>
              <a:rPr i="1" lang="en-US" sz="1400"/>
              <a:t> Ability to store the original document?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9" name="Google Shape;3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75" y="954950"/>
            <a:ext cx="6464299" cy="4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/>
          <p:nvPr/>
        </p:nvSpPr>
        <p:spPr>
          <a:xfrm>
            <a:off x="7535463" y="1064787"/>
            <a:ext cx="313200" cy="426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7879775" y="3966350"/>
            <a:ext cx="31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and retrieve</a:t>
            </a:r>
            <a:endParaRPr/>
          </a:p>
        </p:txBody>
      </p:sp>
      <p:sp>
        <p:nvSpPr>
          <p:cNvPr id="392" name="Google Shape;392;p22"/>
          <p:cNvSpPr txBox="1"/>
          <p:nvPr>
            <p:ph idx="1" type="body"/>
          </p:nvPr>
        </p:nvSpPr>
        <p:spPr>
          <a:xfrm>
            <a:off x="8059200" y="1130300"/>
            <a:ext cx="32088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Read Index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QueryParser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Analyzer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IndexSearcher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-US"/>
              <a:t>Note:</a:t>
            </a:r>
            <a:r>
              <a:rPr i="1" lang="en-US"/>
              <a:t> Ability to recover the original document?</a:t>
            </a:r>
            <a:endParaRPr/>
          </a:p>
        </p:txBody>
      </p:sp>
      <p:pic>
        <p:nvPicPr>
          <p:cNvPr id="393" name="Google Shape;3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075" y="5639775"/>
            <a:ext cx="10016805" cy="58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Query Semantics</a:t>
            </a:r>
            <a:endParaRPr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1816220" y="1526876"/>
            <a:ext cx="7886700" cy="5331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Basic Query: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Boolean queries: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Field/Term Boosting: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Proximity</a:t>
            </a:r>
            <a:r>
              <a:rPr b="1" lang="en-US"/>
              <a:t> </a:t>
            </a:r>
            <a:r>
              <a:rPr lang="en-US"/>
              <a:t>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Range 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Wildcard 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00" name="Google Shape;4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091" y="1859864"/>
            <a:ext cx="914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993" y="1864444"/>
            <a:ext cx="12287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4390" y="2423174"/>
            <a:ext cx="3821906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0495" y="2414378"/>
            <a:ext cx="1650206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4391" y="3053201"/>
            <a:ext cx="3757613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88091" y="4845513"/>
            <a:ext cx="1092994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8092" y="3659393"/>
            <a:ext cx="9429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2773" y="4280991"/>
            <a:ext cx="2328863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Scoring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Default is a variant of Tf-Idf scoring model 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also supports Vector Space Model, BM25, Language Models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http://lucene.apache.org/core/8_4_0/core/org/apache/lucene/search/similarities/package-summary.html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Custom scoring</a:t>
            </a:r>
            <a:r>
              <a:rPr lang="en-US"/>
              <a:t> also available, subclass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ClassicSimilarity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How to run a PyLucene code in bolt</a:t>
            </a:r>
            <a:endParaRPr/>
          </a:p>
        </p:txBody>
      </p:sp>
      <p:sp>
        <p:nvSpPr>
          <p:cNvPr id="421" name="Google Shape;421;p29"/>
          <p:cNvSpPr txBox="1"/>
          <p:nvPr>
            <p:ph idx="1" type="body"/>
          </p:nvPr>
        </p:nvSpPr>
        <p:spPr>
          <a:xfrm>
            <a:off x="845125" y="1612900"/>
            <a:ext cx="105156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ssh into bolt account</a:t>
            </a:r>
            <a:br>
              <a:rPr lang="en-US"/>
            </a:br>
            <a:r>
              <a:rPr lang="en-US"/>
              <a:t>“ssh netid@bolt.cs.ucr.edu”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Enter your bolt password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Type “cs242_login”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PyLucene is already installed in the server PC</a:t>
            </a:r>
            <a:r>
              <a:rPr lang="en-US"/>
              <a:t>. So, you can create a python file and write your code there by running command “vim sample.py”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 Then run “python3 sample.py” for running your code</a:t>
            </a:r>
            <a:endParaRPr sz="1800"/>
          </a:p>
          <a:p>
            <a:pPr indent="-190500" lvl="0" marL="17145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 You can also use Jupyter Lab to write and run your code</a:t>
            </a:r>
            <a:endParaRPr/>
          </a:p>
        </p:txBody>
      </p:sp>
      <p:sp>
        <p:nvSpPr>
          <p:cNvPr id="422" name="Google Shape;422;p2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390885ec2_0_89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(Optional) </a:t>
            </a:r>
            <a:r>
              <a:rPr lang="en-US"/>
              <a:t>How to install Jupyter Lab in bolt</a:t>
            </a:r>
            <a:endParaRPr/>
          </a:p>
        </p:txBody>
      </p:sp>
      <p:sp>
        <p:nvSpPr>
          <p:cNvPr id="428" name="Google Shape;428;g20390885ec2_0_89"/>
          <p:cNvSpPr txBox="1"/>
          <p:nvPr>
            <p:ph idx="1" type="body"/>
          </p:nvPr>
        </p:nvSpPr>
        <p:spPr>
          <a:xfrm>
            <a:off x="845125" y="1612900"/>
            <a:ext cx="1051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Install Jupyter Lab using the following commands: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pip3 install jupyterlab</a:t>
            </a:r>
            <a:endParaRPr/>
          </a:p>
          <a:p>
            <a:pPr indent="-17145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pip3 install markupsafe==2.0.1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Create a default config file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jupyter notebook --generate-config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Create a password. Your hashed password is stored in ~/.jupyter/jupyter_notebook_config.json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jupyter </a:t>
            </a:r>
            <a:r>
              <a:rPr lang="en-US"/>
              <a:t>notebook</a:t>
            </a:r>
            <a:r>
              <a:rPr lang="en-US"/>
              <a:t> password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Edit ~/.jupyter/jupyter_notebook_config.py, uncomment and edit the following settings:</a:t>
            </a:r>
            <a:br>
              <a:rPr lang="en-US"/>
            </a:br>
            <a:r>
              <a:rPr lang="en-US"/>
              <a:t>	</a:t>
            </a:r>
            <a:r>
              <a:rPr i="1" lang="en-US" sz="1900"/>
              <a:t>c.NotebookApp.ip = '*'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/>
              <a:t>c.NotebookApp.open_browser = False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/>
              <a:t>c.NotebookApp.password = 'your_hashed_password'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/>
              <a:t>c.NotebookApp.port = 8888</a:t>
            </a:r>
            <a:endParaRPr i="1" sz="1900"/>
          </a:p>
        </p:txBody>
      </p:sp>
      <p:sp>
        <p:nvSpPr>
          <p:cNvPr id="429" name="Google Shape;429;g20390885ec2_0_8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397624a82_0_2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(Optional) How to run Jupyter Lab in bolt</a:t>
            </a:r>
            <a:endParaRPr/>
          </a:p>
        </p:txBody>
      </p:sp>
      <p:sp>
        <p:nvSpPr>
          <p:cNvPr id="435" name="Google Shape;435;g20397624a82_0_2"/>
          <p:cNvSpPr txBox="1"/>
          <p:nvPr>
            <p:ph idx="1" type="body"/>
          </p:nvPr>
        </p:nvSpPr>
        <p:spPr>
          <a:xfrm>
            <a:off x="845125" y="1612900"/>
            <a:ext cx="1051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Run Jupyter Lab</a:t>
            </a:r>
            <a:endParaRPr/>
          </a:p>
          <a:p>
            <a:pPr indent="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lab --ip 0.0.0.0 --port 8888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</a:t>
            </a:r>
            <a:r>
              <a:rPr lang="en-US"/>
              <a:t>est in your browser: Visit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http://class-0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XX</a:t>
            </a:r>
            <a:r>
              <a:rPr lang="en-US" u="sng">
                <a:solidFill>
                  <a:schemeClr val="hlink"/>
                </a:solidFill>
                <a:hlinkClick r:id="rId5"/>
              </a:rPr>
              <a:t>.cs.ucr.edu:8888</a:t>
            </a:r>
            <a:r>
              <a:rPr lang="en-US"/>
              <a:t> </a:t>
            </a:r>
            <a:br>
              <a:rPr lang="en-US"/>
            </a:br>
            <a:r>
              <a:rPr lang="en-US"/>
              <a:t>	(Replace “XX” with the class ID associated with your group. Visit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-US"/>
              <a:t> to find your class ID)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Login with your password in Jupyter Lab</a:t>
            </a:r>
            <a:br>
              <a:rPr lang="en-US"/>
            </a:br>
            <a:endParaRPr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/>
          </a:p>
        </p:txBody>
      </p:sp>
      <p:sp>
        <p:nvSpPr>
          <p:cNvPr id="436" name="Google Shape;436;g20397624a82_0_2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details in PyLucene API</a:t>
            </a:r>
            <a:endParaRPr/>
          </a:p>
        </p:txBody>
      </p:sp>
      <p:sp>
        <p:nvSpPr>
          <p:cNvPr id="442" name="Google Shape;442;p30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choose: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Fields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Analyzer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Scoring function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Index some fields, display original document in the query result</a:t>
            </a:r>
            <a:endParaRPr/>
          </a:p>
        </p:txBody>
      </p:sp>
      <p:sp>
        <p:nvSpPr>
          <p:cNvPr id="443" name="Google Shape;443;p3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397624a82_0_12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Copying files from server PC to local machine &amp; vice versa</a:t>
            </a:r>
            <a:endParaRPr/>
          </a:p>
        </p:txBody>
      </p:sp>
      <p:sp>
        <p:nvSpPr>
          <p:cNvPr id="449" name="Google Shape;449;g20397624a82_0_12"/>
          <p:cNvSpPr txBox="1"/>
          <p:nvPr>
            <p:ph idx="1" type="body"/>
          </p:nvPr>
        </p:nvSpPr>
        <p:spPr>
          <a:xfrm>
            <a:off x="845127" y="182880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Use the “scp” command: “scp </a:t>
            </a:r>
            <a:r>
              <a:rPr i="1" lang="en-US"/>
              <a:t>source</a:t>
            </a:r>
            <a:r>
              <a:rPr lang="en-US"/>
              <a:t> </a:t>
            </a:r>
            <a:r>
              <a:rPr i="1" lang="en-US"/>
              <a:t>destination</a:t>
            </a:r>
            <a:r>
              <a:rPr lang="en-US"/>
              <a:t>” (Replace source &amp; destination appropriately)</a:t>
            </a:r>
            <a:br>
              <a:rPr lang="en-US"/>
            </a:br>
            <a:endParaRPr/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copying files from your local machine to server PC: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161925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First copy your file from personal computer to bolt 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&lt;filepath&gt;/filename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After logging in using “cs242_login”, scp again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:~/filename ~/”</a:t>
            </a:r>
            <a:br>
              <a:rPr lang="en-US" sz="1650">
                <a:latin typeface="Arial"/>
                <a:ea typeface="Arial"/>
                <a:cs typeface="Arial"/>
                <a:sym typeface="Arial"/>
              </a:rPr>
            </a:b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0" marL="17145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/>
              <a:t>For copying files from your server PC to local machine:</a:t>
            </a:r>
            <a:endParaRPr/>
          </a:p>
          <a:p>
            <a:pPr indent="-17145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login to server PC using “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cs242_login” from bolt, then copy file from server PC to bolt: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71450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&lt;filepath&gt;/filename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:~/”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Then copy file from bolt to local machine: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:~/filename &lt;filepath&gt;/filename”</a:t>
            </a:r>
            <a:endParaRPr/>
          </a:p>
        </p:txBody>
      </p:sp>
      <p:sp>
        <p:nvSpPr>
          <p:cNvPr id="450" name="Google Shape;450;g20397624a82_0_12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 Overview – Part A – </a:t>
            </a:r>
            <a:r>
              <a:rPr b="1" lang="en-US"/>
              <a:t>Feb 13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1727200" y="1866900"/>
            <a:ext cx="8316895" cy="4311034"/>
            <a:chOff x="-620763" y="2323"/>
            <a:chExt cx="8507462" cy="4346677"/>
          </a:xfrm>
        </p:grpSpPr>
        <p:sp>
          <p:nvSpPr>
            <p:cNvPr id="124" name="Google Shape;124;p3"/>
            <p:cNvSpPr/>
            <p:nvPr/>
          </p:nvSpPr>
          <p:spPr>
            <a:xfrm rot="5400000">
              <a:off x="-626770" y="70197"/>
              <a:ext cx="2280000" cy="22158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-451881" y="905397"/>
              <a:ext cx="1930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Crawler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5400000">
              <a:off x="4001247" y="-2377796"/>
              <a:ext cx="1505333" cy="626557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621128" y="75807"/>
              <a:ext cx="6192087" cy="1358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least 500MB data,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many items?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Crawling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Difficulties &amp; Solutions, Limitation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Instructions for Usage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5400000">
              <a:off x="-671013" y="2056850"/>
              <a:ext cx="2342400" cy="22419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-560463" y="2856347"/>
              <a:ext cx="21213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lang="en-US" sz="3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Lucene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5400000">
              <a:off x="4001249" y="-373457"/>
              <a:ext cx="1505400" cy="6265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621128" y="2106602"/>
              <a:ext cx="6192087" cy="1358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Index Fields -&gt; why?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Analyzer Choices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 time of index construction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Limitations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Instructions for Usage</a:t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Make your project interesting</a:t>
            </a:r>
            <a:endParaRPr/>
          </a:p>
        </p:txBody>
      </p:sp>
      <p:sp>
        <p:nvSpPr>
          <p:cNvPr id="456" name="Google Shape;456;p49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Support different types of ranking, search operator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already supports a lot of ways to parse the query and customize search.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More suggestions can be borrowed from Google: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https://ahrefs.com/blog/google-advanced-search-operators/?fbclid=IwAR05cn9KDnVdc3my20Xg1bh2e5eHwGDqGWDd_bXOT4tBdEYcxv1BFcjI81Y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Best advices?</a:t>
            </a:r>
            <a:endParaRPr/>
          </a:p>
        </p:txBody>
      </p:sp>
      <p:sp>
        <p:nvSpPr>
          <p:cNvPr id="463" name="Google Shape;463;p52"/>
          <p:cNvSpPr txBox="1"/>
          <p:nvPr>
            <p:ph idx="1" type="body"/>
          </p:nvPr>
        </p:nvSpPr>
        <p:spPr>
          <a:xfrm>
            <a:off x="2157845" y="180340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Crawling takes up a good amount of time, so start early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Google, Google and Google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Stack Overflow</a:t>
            </a:r>
            <a:endParaRPr/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reminders</a:t>
            </a:r>
            <a:endParaRPr/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Part 1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only indexes certain fields and save *some* of these fields. For display purpose, you need some method to store and retrieve the original documents based on PyLucene’s query results.</a:t>
            </a:r>
            <a:endParaRPr/>
          </a:p>
          <a:p>
            <a:pPr indent="0" lvl="0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Document your codes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Only submit necessary files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No need to submit any temporary build files, they are too large for and Canvas and hard to download. Just the source codes are enough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Crawled data files are not necessary, though a link to a small example dataset should be included with your submission.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1" name="Google Shape;471;p5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>
            <p:ph type="title"/>
          </p:nvPr>
        </p:nvSpPr>
        <p:spPr>
          <a:xfrm>
            <a:off x="2147888" y="1712423"/>
            <a:ext cx="7886700" cy="1073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77" name="Google Shape;477;p54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 Overview – Part B – </a:t>
            </a:r>
            <a:r>
              <a:rPr b="1" lang="en-US"/>
              <a:t>Mar 17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2157342" y="1831122"/>
            <a:ext cx="7813200" cy="4346795"/>
            <a:chOff x="-72" y="2323"/>
            <a:chExt cx="7813200" cy="4346795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-347471" y="349723"/>
              <a:ext cx="2316000" cy="16212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" y="812886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621128" y="75807"/>
              <a:ext cx="61920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/>
                <a:t>Generate dense embeddings using BERT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/>
                <a:t>Index and search using the dense embeddings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5400000">
              <a:off x="-347472" y="2380518"/>
              <a:ext cx="2316000" cy="16212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" y="2843681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UI</a:t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2168935" y="1434200"/>
              <a:ext cx="5096400" cy="135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Details will be discussed in the next TA lecture</a:t>
              </a:r>
              <a:endParaRPr sz="2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resources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Webpages: </a:t>
            </a:r>
            <a:endParaRPr/>
          </a:p>
          <a:p>
            <a:pPr indent="-17145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Scrapy</a:t>
            </a:r>
            <a:endParaRPr/>
          </a:p>
          <a:p>
            <a:pPr indent="-171450" lvl="2" marL="8572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https://docs.scrapy.org/en/latest/index.html</a:t>
            </a:r>
            <a:endParaRPr/>
          </a:p>
          <a:p>
            <a:pPr indent="-190500" lvl="1" marL="51435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Jsoup/BeautifulSoup</a:t>
            </a:r>
            <a:endParaRPr/>
          </a:p>
          <a:p>
            <a:pPr indent="-171450" lvl="2" marL="857250" rtl="0" algn="l"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https://jsoup.org/</a:t>
            </a:r>
            <a:endParaRPr/>
          </a:p>
          <a:p>
            <a:pPr indent="-171450" lvl="2" marL="857250" rtl="0" algn="l"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https://beautiful-soup-4.readthedocs.io/en/latest/</a:t>
            </a:r>
            <a:endParaRPr/>
          </a:p>
          <a:p>
            <a:pPr indent="-171450" lvl="1" marL="514350" rtl="0" algn="l"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 anything else similar, just not a full crawler</a:t>
            </a:r>
            <a:endParaRPr/>
          </a:p>
          <a:p>
            <a:pPr indent="0" lvl="0" marL="5143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Twitter: Tweepy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Twitter streaming/search API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https://docs.tweepy.org/en/stable/</a:t>
            </a:r>
            <a:endParaRPr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5676900" y="1219200"/>
            <a:ext cx="3733800" cy="548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</a:t>
            </a:r>
            <a:r>
              <a:rPr lang="en-US"/>
              <a:t>w</a:t>
            </a:r>
            <a:r>
              <a:rPr lang="en-US"/>
              <a:t>ebpages</a:t>
            </a:r>
            <a:endParaRPr/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5791200" y="1542506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contents of page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5867400" y="175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5791200" y="2743200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downloaded file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links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page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5867400" y="29532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5791200" y="5334000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Store extracted links in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5867400" y="55440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981199" y="1961606"/>
            <a:ext cx="2935857" cy="276279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www.cs.ucr.edu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www.cs.ucr.edu/~vagelis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1981201" y="3733800"/>
            <a:ext cx="23542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6"/>
          <p:cNvSpPr/>
          <p:nvPr/>
        </p:nvSpPr>
        <p:spPr>
          <a:xfrm>
            <a:off x="2133600" y="3886200"/>
            <a:ext cx="152400" cy="2100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442754" y="3813657"/>
            <a:ext cx="1062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getNext()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2133600" y="4275211"/>
            <a:ext cx="152400" cy="2100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442754" y="4202668"/>
            <a:ext cx="170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Add(List&lt;URLs&gt;)</a:t>
            </a:r>
            <a:endParaRPr/>
          </a:p>
        </p:txBody>
      </p:sp>
      <p:cxnSp>
        <p:nvCxnSpPr>
          <p:cNvPr id="172" name="Google Shape;172;p6"/>
          <p:cNvCxnSpPr/>
          <p:nvPr/>
        </p:nvCxnSpPr>
        <p:spPr>
          <a:xfrm flipH="1" rot="10800000">
            <a:off x="4150914" y="1752600"/>
            <a:ext cx="1525986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3" name="Google Shape;173;p6"/>
          <p:cNvSpPr txBox="1"/>
          <p:nvPr/>
        </p:nvSpPr>
        <p:spPr>
          <a:xfrm>
            <a:off x="4648200" y="1542506"/>
            <a:ext cx="920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120160" y="4964668"/>
            <a:ext cx="1233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addAll(List)</a:t>
            </a:r>
            <a:endParaRPr/>
          </a:p>
        </p:txBody>
      </p:sp>
      <p:cxnSp>
        <p:nvCxnSpPr>
          <p:cNvPr id="175" name="Google Shape;175;p6"/>
          <p:cNvCxnSpPr>
            <a:stCxn id="165" idx="2"/>
          </p:cNvCxnSpPr>
          <p:nvPr/>
        </p:nvCxnSpPr>
        <p:spPr>
          <a:xfrm rot="10800000">
            <a:off x="4150800" y="3334294"/>
            <a:ext cx="1716600" cy="240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6"/>
          <p:cNvSpPr/>
          <p:nvPr/>
        </p:nvSpPr>
        <p:spPr>
          <a:xfrm>
            <a:off x="5791200" y="3962400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Clean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extracted links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5867400" y="4172494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many pages in total to craw?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Limit per domain, per category, or global limit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Depth of links: How deep to go?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Page A -&gt; Page B -&gt; Page C -&gt; 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Duplicate pages: 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detect?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</a:t>
            </a:r>
            <a:r>
              <a:rPr lang="en-US"/>
              <a:t>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/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390885ec2_0_44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</a:t>
            </a:r>
            <a:endParaRPr/>
          </a:p>
        </p:txBody>
      </p:sp>
      <p:sp>
        <p:nvSpPr>
          <p:cNvPr id="190" name="Google Shape;190;g20390885ec2_0_44"/>
          <p:cNvSpPr txBox="1"/>
          <p:nvPr>
            <p:ph idx="1" type="body"/>
          </p:nvPr>
        </p:nvSpPr>
        <p:spPr>
          <a:xfrm>
            <a:off x="845127" y="182880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many pages in total to craw?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Limit per domain, per category, or global limit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Depth of links: How deep to go?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Page A -&gt; Page B -&gt; Page C -&gt; 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Duplicate pages: 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detect?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 b="1">
              <a:solidFill>
                <a:srgbClr val="FF000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and remove?</a:t>
            </a:r>
            <a:endParaRPr sz="1800"/>
          </a:p>
          <a:p>
            <a:pPr indent="-171450" lvl="2" marL="857250" rtl="0" algn="l"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/>
          </a:p>
        </p:txBody>
      </p:sp>
      <p:sp>
        <p:nvSpPr>
          <p:cNvPr id="191" name="Google Shape;191;g20390885ec2_0_44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20390885ec2_0_44"/>
          <p:cNvSpPr/>
          <p:nvPr/>
        </p:nvSpPr>
        <p:spPr>
          <a:xfrm>
            <a:off x="4064000" y="4445000"/>
            <a:ext cx="457200" cy="482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2014-01-28T23:04:45Z</dcterms:created>
  <dc:creator>Merlin Mao</dc:creator>
</cp:coreProperties>
</file>