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60" r:id="rId3"/>
    <p:sldId id="278" r:id="rId4"/>
    <p:sldId id="259" r:id="rId5"/>
    <p:sldId id="261" r:id="rId6"/>
    <p:sldId id="262" r:id="rId7"/>
    <p:sldId id="263" r:id="rId8"/>
    <p:sldId id="264" r:id="rId9"/>
    <p:sldId id="286" r:id="rId10"/>
    <p:sldId id="265" r:id="rId11"/>
    <p:sldId id="266" r:id="rId12"/>
    <p:sldId id="258" r:id="rId13"/>
    <p:sldId id="267" r:id="rId14"/>
    <p:sldId id="268" r:id="rId15"/>
    <p:sldId id="269" r:id="rId16"/>
    <p:sldId id="270" r:id="rId17"/>
    <p:sldId id="271" r:id="rId18"/>
    <p:sldId id="272" r:id="rId19"/>
    <p:sldId id="257" r:id="rId20"/>
    <p:sldId id="273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4" r:id="rId32"/>
    <p:sldId id="295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7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" y="10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27087-CCE2-4A1E-BBD9-E01D4D8712AB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20500-2D06-49DB-855F-B891DDD11F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7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5753A0-56EC-43F6-8888-4B383BDBAE8F}" type="slidenum">
              <a:rPr lang="en-US"/>
              <a:pPr/>
              <a:t>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068EB-38E7-4102-B726-A3E2E2878311}" type="slidenum">
              <a:rPr lang="en-US"/>
              <a:pPr/>
              <a:t>38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3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8453F9-DD19-4396-AEA3-77847B1A9663}" type="slidenum">
              <a:rPr lang="en-US"/>
              <a:pPr/>
              <a:t>9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1928"/>
            <a:ext cx="5487988" cy="411583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7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0BF3E-2B37-4CC0-B7D9-D19C4FFC3580}" type="slidenum">
              <a:rPr lang="en-US"/>
              <a:pPr/>
              <a:t>24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5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FA97EB-B1EC-4055-AF7A-8D7F0B826E74}" type="slidenum">
              <a:rPr lang="en-US"/>
              <a:pPr/>
              <a:t>31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4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71B93C-A0E5-487A-B6EC-0A238B1FAEF3}" type="slidenum">
              <a:rPr lang="en-US"/>
              <a:pPr/>
              <a:t>33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70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0F4AD-72BC-4045-94CD-D7D108F1A93F}" type="slidenum">
              <a:rPr lang="en-US"/>
              <a:pPr/>
              <a:t>34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11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64C9F-2599-4384-926F-329F61C690D9}" type="slidenum">
              <a:rPr lang="en-US"/>
              <a:pPr/>
              <a:t>35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38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D03EC-3029-4890-AB9A-817EC4118211}" type="slidenum">
              <a:rPr lang="en-US"/>
              <a:pPr/>
              <a:t>36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63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BB037-AACF-4A3B-B687-96F8EFD1214C}" type="slidenum">
              <a:rPr lang="en-US"/>
              <a:pPr/>
              <a:t>37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7000-892A-4C4A-A7D0-3DE2864F9A92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73F6-E453-476E-81FC-A3385F6D6AFF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2509-B940-458A-A84A-09CCFAABD0BD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371600"/>
            <a:ext cx="10363200" cy="468788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EE36094-910C-493A-8890-EE3C175D0412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9245600" y="64008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523720D-1C6F-40D3-8726-6AF9D7EA095D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165600" y="6400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A699-31E5-4CCF-83D6-5220A091E275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11C7-4C67-44C0-81E2-6669254D3696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FF9B-44CB-41FE-BB19-7D721B60837B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72C6-FDB1-48C6-924F-7AF10C2B146E}" type="datetime1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F93B-E92D-4623-BC91-7D29B9140843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774E-3A70-4E13-8887-1031A49F0BBD}" type="datetime1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CC2A-D701-4E1A-A7B4-DDF21A4B0F32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7135-D91E-4E5C-BB55-B1C50F2E4B41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E819F-99E1-4116-A0FA-766C607098E6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1B80-D008-4172-A636-434636855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Information Retrieval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Vagelis Hristidis</a:t>
            </a:r>
          </a:p>
          <a:p>
            <a:endParaRPr lang="en-US" dirty="0" smtClean="0"/>
          </a:p>
          <a:p>
            <a:r>
              <a:rPr lang="en-US" sz="2400" dirty="0" smtClean="0"/>
              <a:t>Many slides taken from book on </a:t>
            </a:r>
            <a:r>
              <a:rPr lang="en-US" sz="2400" dirty="0" smtClean="0"/>
              <a:t>Information </a:t>
            </a:r>
            <a:r>
              <a:rPr lang="en-US" sz="2400" dirty="0" smtClean="0"/>
              <a:t>Retrieval in </a:t>
            </a:r>
            <a:r>
              <a:rPr lang="en-US" sz="2400" dirty="0" smtClean="0"/>
              <a:t>Practice</a:t>
            </a:r>
            <a:r>
              <a:rPr lang="en-US" sz="2400" smtClean="0"/>
              <a:t>, Chapters 1, 2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IR is more than just text, and more than just web search</a:t>
            </a:r>
          </a:p>
          <a:p>
            <a:pPr lvl="1"/>
            <a:r>
              <a:rPr lang="en-US" dirty="0" smtClean="0"/>
              <a:t>although these are central</a:t>
            </a:r>
          </a:p>
          <a:p>
            <a:r>
              <a:rPr lang="en-US" dirty="0" smtClean="0"/>
              <a:t>People doing IR work with different media, different types of search applications, and different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applications increasingly involve new media</a:t>
            </a:r>
          </a:p>
          <a:p>
            <a:pPr lvl="1"/>
            <a:r>
              <a:rPr lang="en-US" dirty="0" smtClean="0"/>
              <a:t>e.g., video, photos, music, speech</a:t>
            </a:r>
          </a:p>
          <a:p>
            <a:r>
              <a:rPr lang="en-US" dirty="0" smtClean="0"/>
              <a:t>Like text, content is difficult to describe and compare</a:t>
            </a:r>
          </a:p>
          <a:p>
            <a:pPr lvl="1"/>
            <a:r>
              <a:rPr lang="en-US" dirty="0" smtClean="0"/>
              <a:t>text may be used to represent them (e.g. tags)</a:t>
            </a:r>
          </a:p>
          <a:p>
            <a:r>
              <a:rPr lang="en-US" dirty="0" smtClean="0"/>
              <a:t>IR approaches to search and evaluation are appropriate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IR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667000" y="1828800"/>
          <a:ext cx="6858000" cy="3169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Content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Applications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Tasks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Text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Web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 hoc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Images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Vertical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Filtering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Video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Enterprise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Classification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Scanned docs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Desktop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Question answering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Audio 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Forum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Music</a:t>
                      </a:r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P2P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Literature search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524001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Ad-hoc search</a:t>
            </a:r>
          </a:p>
          <a:p>
            <a:pPr lvl="1"/>
            <a:r>
              <a:rPr lang="en-US" dirty="0" smtClean="0"/>
              <a:t>Find relevant documents for an arbitrary text query</a:t>
            </a:r>
          </a:p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Identify relevant user profiles for a new document</a:t>
            </a:r>
          </a:p>
          <a:p>
            <a:r>
              <a:rPr lang="en-US" dirty="0" smtClean="0"/>
              <a:t>Classification</a:t>
            </a:r>
          </a:p>
          <a:p>
            <a:pPr lvl="1"/>
            <a:r>
              <a:rPr lang="en-US" dirty="0" smtClean="0"/>
              <a:t>Identify relevant labels for documents</a:t>
            </a:r>
          </a:p>
          <a:p>
            <a:r>
              <a:rPr lang="en-US" dirty="0" smtClean="0"/>
              <a:t>Question answering</a:t>
            </a:r>
          </a:p>
          <a:p>
            <a:pPr lvl="1"/>
            <a:r>
              <a:rPr lang="en-US" dirty="0" smtClean="0"/>
              <a:t>Give a specific answer to a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Issues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Relevance</a:t>
            </a:r>
          </a:p>
          <a:p>
            <a:pPr lvl="1"/>
            <a:r>
              <a:rPr lang="en-US" dirty="0" smtClean="0"/>
              <a:t>What is it?</a:t>
            </a:r>
          </a:p>
          <a:p>
            <a:pPr lvl="1"/>
            <a:r>
              <a:rPr lang="en-US" dirty="0" smtClean="0"/>
              <a:t>Simple (and simplistic) definition: A relevant document contains the information that a person was looking for when they submitted a query to the search engine</a:t>
            </a:r>
          </a:p>
          <a:p>
            <a:pPr lvl="1"/>
            <a:r>
              <a:rPr lang="en-US" dirty="0" smtClean="0"/>
              <a:t>Many factors influence a person’s decision about what is relevant: e.g., task, context, novelty, style</a:t>
            </a:r>
          </a:p>
          <a:p>
            <a:pPr lvl="1"/>
            <a:r>
              <a:rPr lang="en-US" i="1" dirty="0" smtClean="0"/>
              <a:t>Topical relevance </a:t>
            </a:r>
            <a:r>
              <a:rPr lang="en-US" dirty="0" smtClean="0"/>
              <a:t>(same topic) vs. </a:t>
            </a:r>
            <a:r>
              <a:rPr lang="en-US" i="1" dirty="0" smtClean="0"/>
              <a:t>user relevance </a:t>
            </a:r>
            <a:r>
              <a:rPr lang="en-US" dirty="0" smtClean="0"/>
              <a:t>(everything else)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Issues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Relevance</a:t>
            </a:r>
          </a:p>
          <a:p>
            <a:pPr lvl="1"/>
            <a:r>
              <a:rPr lang="en-US" i="1" dirty="0" smtClean="0"/>
              <a:t>Retrieval models </a:t>
            </a:r>
            <a:r>
              <a:rPr lang="en-US" dirty="0" smtClean="0"/>
              <a:t>define a view of relevance</a:t>
            </a:r>
          </a:p>
          <a:p>
            <a:pPr lvl="1"/>
            <a:r>
              <a:rPr lang="en-US" i="1" dirty="0" smtClean="0"/>
              <a:t>Ranking algorithms </a:t>
            </a:r>
            <a:r>
              <a:rPr lang="en-US" dirty="0" smtClean="0"/>
              <a:t>used in search engines are based on retrieval models</a:t>
            </a:r>
          </a:p>
          <a:p>
            <a:pPr lvl="1"/>
            <a:r>
              <a:rPr lang="en-US" dirty="0" smtClean="0"/>
              <a:t>Most models describe statistical properties of text rather than linguistic</a:t>
            </a:r>
          </a:p>
          <a:p>
            <a:pPr lvl="2"/>
            <a:r>
              <a:rPr lang="en-US" dirty="0" smtClean="0"/>
              <a:t>i.e. counting simple text features such as words instead of parsing and analyzing the sentences</a:t>
            </a:r>
          </a:p>
          <a:p>
            <a:pPr lvl="2"/>
            <a:r>
              <a:rPr lang="en-US" dirty="0" smtClean="0"/>
              <a:t>Statistical approach to text processing started with </a:t>
            </a:r>
            <a:r>
              <a:rPr lang="en-US" dirty="0" err="1" smtClean="0"/>
              <a:t>Luhn</a:t>
            </a:r>
            <a:r>
              <a:rPr lang="en-US" dirty="0" smtClean="0"/>
              <a:t> in the 50s</a:t>
            </a:r>
          </a:p>
          <a:p>
            <a:pPr lvl="2"/>
            <a:r>
              <a:rPr lang="en-US" dirty="0" smtClean="0"/>
              <a:t>Linguistic features can be part of a statistical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Issues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Experimental procedures and measures for comparing system output with user expectations</a:t>
            </a:r>
          </a:p>
          <a:p>
            <a:pPr lvl="2"/>
            <a:r>
              <a:rPr lang="en-US" dirty="0" smtClean="0"/>
              <a:t>Originated in </a:t>
            </a:r>
            <a:r>
              <a:rPr lang="en-US" dirty="0" err="1" smtClean="0"/>
              <a:t>Cranfield</a:t>
            </a:r>
            <a:r>
              <a:rPr lang="en-US" dirty="0" smtClean="0"/>
              <a:t> experiments in the 60s</a:t>
            </a:r>
          </a:p>
          <a:p>
            <a:pPr lvl="1"/>
            <a:r>
              <a:rPr lang="en-US" dirty="0" smtClean="0"/>
              <a:t>IR evaluation methods now used in many fields</a:t>
            </a:r>
          </a:p>
          <a:p>
            <a:pPr lvl="1"/>
            <a:r>
              <a:rPr lang="en-US" dirty="0" smtClean="0"/>
              <a:t>Typically use </a:t>
            </a:r>
            <a:r>
              <a:rPr lang="en-US" i="1" dirty="0" smtClean="0"/>
              <a:t>test collection </a:t>
            </a:r>
            <a:r>
              <a:rPr lang="en-US" dirty="0" smtClean="0"/>
              <a:t>of documents, queries, and relevance judgments</a:t>
            </a:r>
          </a:p>
          <a:p>
            <a:pPr lvl="2"/>
            <a:r>
              <a:rPr lang="en-US" dirty="0" smtClean="0"/>
              <a:t>Most commonly used are TREC collections</a:t>
            </a:r>
          </a:p>
          <a:p>
            <a:pPr lvl="1"/>
            <a:r>
              <a:rPr lang="en-US" i="1" dirty="0" smtClean="0"/>
              <a:t>Recall</a:t>
            </a:r>
            <a:r>
              <a:rPr lang="en-US" dirty="0" smtClean="0"/>
              <a:t> and </a:t>
            </a:r>
            <a:r>
              <a:rPr lang="en-US" i="1" dirty="0" smtClean="0"/>
              <a:t>precision</a:t>
            </a:r>
            <a:r>
              <a:rPr lang="en-US" dirty="0" smtClean="0"/>
              <a:t> are two examples of </a:t>
            </a:r>
            <a:r>
              <a:rPr lang="en-US" u="sng" dirty="0" smtClean="0"/>
              <a:t>effectiveness</a:t>
            </a:r>
            <a:r>
              <a:rPr lang="en-US" dirty="0" smtClean="0"/>
              <a:t> measures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Issues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and Information Needs</a:t>
            </a:r>
          </a:p>
          <a:p>
            <a:pPr lvl="1"/>
            <a:r>
              <a:rPr lang="en-US" dirty="0" smtClean="0"/>
              <a:t>Search evaluation is user-centered</a:t>
            </a:r>
          </a:p>
          <a:p>
            <a:pPr lvl="1"/>
            <a:r>
              <a:rPr lang="en-US" dirty="0" smtClean="0"/>
              <a:t>Keyword queries are often poor descriptions of actual information needs</a:t>
            </a:r>
          </a:p>
          <a:p>
            <a:pPr lvl="1"/>
            <a:r>
              <a:rPr lang="en-US" dirty="0" smtClean="0"/>
              <a:t>Interaction and context are important for understanding user intent</a:t>
            </a:r>
          </a:p>
          <a:p>
            <a:pPr lvl="1"/>
            <a:r>
              <a:rPr lang="en-US" dirty="0" smtClean="0"/>
              <a:t>Query refinement techniques such as </a:t>
            </a:r>
            <a:r>
              <a:rPr lang="en-US" i="1" dirty="0" smtClean="0"/>
              <a:t>query expansion</a:t>
            </a:r>
            <a:r>
              <a:rPr lang="en-US" dirty="0" smtClean="0"/>
              <a:t>, </a:t>
            </a:r>
            <a:r>
              <a:rPr lang="en-US" i="1" dirty="0" smtClean="0"/>
              <a:t>query suggestion</a:t>
            </a:r>
            <a:r>
              <a:rPr lang="en-US" dirty="0" smtClean="0"/>
              <a:t>, </a:t>
            </a:r>
            <a:r>
              <a:rPr lang="en-US" i="1" dirty="0" smtClean="0"/>
              <a:t>relevance feedback </a:t>
            </a:r>
            <a:r>
              <a:rPr lang="en-US" dirty="0" smtClean="0"/>
              <a:t>improve ranking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and Search Engines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search engine is the practical application of information retrieval techniques to large scale text collections</a:t>
            </a:r>
          </a:p>
          <a:p>
            <a:r>
              <a:rPr lang="en-US" dirty="0" smtClean="0"/>
              <a:t>Web search engines are best-known examples, but many others</a:t>
            </a:r>
          </a:p>
          <a:p>
            <a:pPr lvl="1"/>
            <a:r>
              <a:rPr lang="en-US" i="1" dirty="0" smtClean="0"/>
              <a:t>Open source </a:t>
            </a:r>
            <a:r>
              <a:rPr lang="en-US" dirty="0" smtClean="0"/>
              <a:t>search engines are important for research and development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Lucene</a:t>
            </a:r>
            <a:endParaRPr lang="en-US" i="1" dirty="0" smtClean="0"/>
          </a:p>
          <a:p>
            <a:r>
              <a:rPr lang="en-US" dirty="0" smtClean="0"/>
              <a:t>Big issues include main IR issues but also some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 and Search Engines</a:t>
            </a:r>
            <a:endParaRPr lang="en-US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514600" y="2514600"/>
            <a:ext cx="2667000" cy="26992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Relevance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i="1" dirty="0">
                <a:solidFill>
                  <a:srgbClr val="000000"/>
                </a:solidFill>
              </a:rPr>
              <a:t>    -Effective ranking 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Evaluation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i="1" dirty="0">
                <a:solidFill>
                  <a:srgbClr val="000000"/>
                </a:solidFill>
              </a:rPr>
              <a:t>    -Testing and measuring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Information needs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i="1" dirty="0">
                <a:solidFill>
                  <a:srgbClr val="000000"/>
                </a:solidFill>
              </a:rPr>
              <a:t>-User interaction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sz="2000" i="1" dirty="0">
              <a:solidFill>
                <a:srgbClr val="0000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400800" y="2362200"/>
            <a:ext cx="3429000" cy="407957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Performance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i="1" dirty="0">
                <a:solidFill>
                  <a:srgbClr val="000000"/>
                </a:solidFill>
              </a:rPr>
              <a:t>-Efficient search and indexing 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Incorporating new data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i="1" dirty="0">
                <a:solidFill>
                  <a:srgbClr val="000000"/>
                </a:solidFill>
              </a:rPr>
              <a:t>    </a:t>
            </a:r>
            <a:r>
              <a:rPr lang="en-US" i="1" dirty="0">
                <a:solidFill>
                  <a:srgbClr val="000000"/>
                </a:solidFill>
              </a:rPr>
              <a:t>-Coverage and freshness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Scalability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i="1" dirty="0">
                <a:solidFill>
                  <a:srgbClr val="000000"/>
                </a:solidFill>
              </a:rPr>
              <a:t>-Growing with data and users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Adaptability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   </a:t>
            </a:r>
            <a:r>
              <a:rPr lang="en-US" i="1" dirty="0">
                <a:solidFill>
                  <a:srgbClr val="000000"/>
                </a:solidFill>
              </a:rPr>
              <a:t>-Tuning for applications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</a:rPr>
              <a:t>Specific problems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i="1" dirty="0">
                <a:solidFill>
                  <a:srgbClr val="000000"/>
                </a:solidFill>
              </a:rPr>
              <a:t>   -e.g. Spam</a:t>
            </a:r>
          </a:p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sz="2000" i="1" dirty="0">
              <a:solidFill>
                <a:srgbClr val="000000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334000" y="3345020"/>
            <a:ext cx="245474" cy="501336"/>
          </a:xfrm>
          <a:prstGeom prst="rightArrow">
            <a:avLst>
              <a:gd name="adj1" fmla="val 50000"/>
              <a:gd name="adj2" fmla="val 50245"/>
            </a:avLst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sz="1600">
              <a:solidFill>
                <a:srgbClr val="000000"/>
              </a:solidFill>
              <a:latin typeface="Californian FB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438400" y="1981201"/>
            <a:ext cx="2834302" cy="3323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Information Retrieval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934200" y="1905001"/>
            <a:ext cx="2054088" cy="33239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 fontAlgn="base">
              <a:lnSpc>
                <a:spcPct val="6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+mj-lt"/>
              </a:rPr>
              <a:t>Search Engines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and 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on the Web</a:t>
            </a:r>
            <a:r>
              <a:rPr lang="en-US" baseline="30000" dirty="0" smtClean="0"/>
              <a:t>1</a:t>
            </a:r>
            <a:r>
              <a:rPr lang="en-US" dirty="0" smtClean="0"/>
              <a:t> is a daily activity for many people throughout the world</a:t>
            </a:r>
          </a:p>
          <a:p>
            <a:r>
              <a:rPr lang="en-US" dirty="0"/>
              <a:t>S</a:t>
            </a:r>
            <a:r>
              <a:rPr lang="en-US" dirty="0" smtClean="0"/>
              <a:t>earch and communication are most popular uses of the computer</a:t>
            </a:r>
          </a:p>
          <a:p>
            <a:r>
              <a:rPr lang="en-US" dirty="0" smtClean="0"/>
              <a:t>Applications involving search are everywhere</a:t>
            </a:r>
          </a:p>
          <a:p>
            <a:r>
              <a:rPr lang="en-US" dirty="0" smtClean="0"/>
              <a:t>The field of computer science that is most involved  with R&amp;D for search is </a:t>
            </a:r>
            <a:r>
              <a:rPr lang="en-US" i="1" dirty="0" smtClean="0"/>
              <a:t>information retrieval (IR)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1" y="5943600"/>
            <a:ext cx="1594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/>
              <a:t>1</a:t>
            </a:r>
            <a:r>
              <a:rPr lang="en-US" sz="2000" dirty="0"/>
              <a:t> or is it </a:t>
            </a:r>
            <a:r>
              <a:rPr lang="en-US" sz="2000" u="sng" dirty="0"/>
              <a:t>w</a:t>
            </a:r>
            <a:r>
              <a:rPr lang="en-US" sz="2000" dirty="0"/>
              <a:t>eb?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Measuring and improving the efficiency of search </a:t>
            </a:r>
          </a:p>
          <a:p>
            <a:pPr lvl="2"/>
            <a:r>
              <a:rPr lang="en-US" dirty="0" smtClean="0"/>
              <a:t>e.g., reducing </a:t>
            </a:r>
            <a:r>
              <a:rPr lang="en-US" i="1" dirty="0" smtClean="0"/>
              <a:t>response time</a:t>
            </a:r>
            <a:r>
              <a:rPr lang="en-US" dirty="0" smtClean="0"/>
              <a:t>, increasing </a:t>
            </a:r>
            <a:r>
              <a:rPr lang="en-US" i="1" dirty="0" smtClean="0"/>
              <a:t>query throughput</a:t>
            </a:r>
            <a:r>
              <a:rPr lang="en-US" dirty="0" smtClean="0"/>
              <a:t>,  increasing </a:t>
            </a:r>
            <a:r>
              <a:rPr lang="en-US" i="1" dirty="0" smtClean="0"/>
              <a:t>indexing speed</a:t>
            </a:r>
          </a:p>
          <a:p>
            <a:pPr lvl="1"/>
            <a:r>
              <a:rPr lang="en-US" i="1" dirty="0" smtClean="0"/>
              <a:t>Indexes </a:t>
            </a:r>
            <a:r>
              <a:rPr lang="en-US" dirty="0" smtClean="0"/>
              <a:t>are data structures designed to improve search efficiency</a:t>
            </a:r>
          </a:p>
          <a:p>
            <a:pPr lvl="2"/>
            <a:r>
              <a:rPr lang="en-US" dirty="0" smtClean="0"/>
              <a:t>designing and implementing them are major issues for search engines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Dynamic data</a:t>
            </a:r>
          </a:p>
          <a:p>
            <a:pPr lvl="1"/>
            <a:r>
              <a:rPr lang="en-US" dirty="0" smtClean="0"/>
              <a:t>The “collection” for most real applications is constantly changing in terms of updates, additions, deletions</a:t>
            </a:r>
          </a:p>
          <a:p>
            <a:pPr lvl="2"/>
            <a:r>
              <a:rPr lang="en-US" dirty="0" smtClean="0"/>
              <a:t>e.g., web pages</a:t>
            </a:r>
          </a:p>
          <a:p>
            <a:pPr lvl="1"/>
            <a:r>
              <a:rPr lang="en-US" dirty="0" smtClean="0"/>
              <a:t>Acquiring or “crawling” the documents is a major task</a:t>
            </a:r>
          </a:p>
          <a:p>
            <a:pPr lvl="2"/>
            <a:r>
              <a:rPr lang="en-US" dirty="0" smtClean="0"/>
              <a:t>Typical measures are </a:t>
            </a:r>
            <a:r>
              <a:rPr lang="en-US" i="1" dirty="0" smtClean="0"/>
              <a:t>coverage</a:t>
            </a:r>
            <a:r>
              <a:rPr lang="en-US" dirty="0" smtClean="0"/>
              <a:t> (how much has been indexed) and </a:t>
            </a:r>
            <a:r>
              <a:rPr lang="en-US" i="1" dirty="0" smtClean="0"/>
              <a:t>freshness </a:t>
            </a:r>
            <a:r>
              <a:rPr lang="en-US" dirty="0" smtClean="0"/>
              <a:t>(how recently was it indexed)</a:t>
            </a:r>
          </a:p>
          <a:p>
            <a:pPr lvl="1"/>
            <a:r>
              <a:rPr lang="en-US" dirty="0" smtClean="0"/>
              <a:t>Updating the indexes while processing queries is also a design issue</a:t>
            </a:r>
          </a:p>
          <a:p>
            <a:pPr lvl="2"/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Making everything work with millions of users every day, and many terabytes of documents</a:t>
            </a:r>
          </a:p>
          <a:p>
            <a:pPr lvl="1"/>
            <a:r>
              <a:rPr lang="en-US" dirty="0" smtClean="0"/>
              <a:t>Distributed processing is essential</a:t>
            </a:r>
          </a:p>
          <a:p>
            <a:r>
              <a:rPr lang="en-US" dirty="0" smtClean="0"/>
              <a:t>Adaptability</a:t>
            </a:r>
          </a:p>
          <a:p>
            <a:pPr lvl="1"/>
            <a:r>
              <a:rPr lang="en-US" dirty="0" smtClean="0"/>
              <a:t>Changing and tuning search engine components such as ranking algorithm, indexing strategy, interface for different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Web search, spam in all its forms is one of </a:t>
            </a:r>
            <a:r>
              <a:rPr lang="en-US" u="sng" dirty="0" smtClean="0"/>
              <a:t>the</a:t>
            </a:r>
            <a:r>
              <a:rPr lang="en-US" dirty="0" smtClean="0"/>
              <a:t> major issues</a:t>
            </a:r>
          </a:p>
          <a:p>
            <a:r>
              <a:rPr lang="en-US" dirty="0" smtClean="0"/>
              <a:t>Affects the efficiency of search engines and, more seriously, the </a:t>
            </a:r>
            <a:r>
              <a:rPr lang="en-US" u="sng" dirty="0" smtClean="0"/>
              <a:t>effectiveness</a:t>
            </a:r>
            <a:r>
              <a:rPr lang="en-US" dirty="0" smtClean="0"/>
              <a:t> of the results</a:t>
            </a:r>
          </a:p>
          <a:p>
            <a:r>
              <a:rPr lang="en-US" dirty="0" smtClean="0"/>
              <a:t>Many types of spam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 smtClean="0"/>
              <a:t>spamdexing</a:t>
            </a:r>
            <a:r>
              <a:rPr lang="en-US" dirty="0" smtClean="0"/>
              <a:t> or term spam, link spam, “optimization”</a:t>
            </a:r>
          </a:p>
          <a:p>
            <a:r>
              <a:rPr lang="en-US" dirty="0" smtClean="0"/>
              <a:t>New subfield called </a:t>
            </a:r>
            <a:r>
              <a:rPr lang="en-US" i="1" dirty="0" smtClean="0"/>
              <a:t>adversarial IR</a:t>
            </a:r>
            <a:r>
              <a:rPr lang="en-US" dirty="0" smtClean="0"/>
              <a:t>, since spammers are “adversaries” with different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64A6D5-5D9E-4ACD-99ED-779D2B1BDCF9}" type="slidenum">
              <a:rPr lang="en-US"/>
              <a:pPr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Crawling</a:t>
            </a:r>
            <a:endParaRPr lang="en-US" dirty="0"/>
          </a:p>
        </p:txBody>
      </p:sp>
      <p:grpSp>
        <p:nvGrpSpPr>
          <p:cNvPr id="45164" name="Group 108"/>
          <p:cNvGrpSpPr>
            <a:grpSpLocks/>
          </p:cNvGrpSpPr>
          <p:nvPr/>
        </p:nvGrpSpPr>
        <p:grpSpPr bwMode="auto">
          <a:xfrm>
            <a:off x="5181600" y="3276601"/>
            <a:ext cx="2971800" cy="3148013"/>
            <a:chOff x="2304" y="2064"/>
            <a:chExt cx="1872" cy="1983"/>
          </a:xfrm>
        </p:grpSpPr>
        <p:grpSp>
          <p:nvGrpSpPr>
            <p:cNvPr id="45163" name="Group 107"/>
            <p:cNvGrpSpPr>
              <a:grpSpLocks/>
            </p:cNvGrpSpPr>
            <p:nvPr/>
          </p:nvGrpSpPr>
          <p:grpSpPr bwMode="auto">
            <a:xfrm>
              <a:off x="2304" y="2064"/>
              <a:ext cx="1872" cy="1983"/>
              <a:chOff x="2304" y="2064"/>
              <a:chExt cx="1872" cy="1983"/>
            </a:xfrm>
          </p:grpSpPr>
          <p:pic>
            <p:nvPicPr>
              <p:cNvPr id="45060" name="Picture 4" descr="amconfus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04" y="2784"/>
                <a:ext cx="587" cy="12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061" name="AutoShape 5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816" cy="576"/>
              </a:xfrm>
              <a:prstGeom prst="wedgeRoundRectCallout">
                <a:avLst>
                  <a:gd name="adj1" fmla="val -59315"/>
                  <a:gd name="adj2" fmla="val 106944"/>
                  <a:gd name="adj3" fmla="val 16667"/>
                </a:avLst>
              </a:prstGeom>
              <a:solidFill>
                <a:srgbClr val="11DB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45065" name="Line 9"/>
              <p:cNvSpPr>
                <a:spLocks noChangeShapeType="1"/>
              </p:cNvSpPr>
              <p:nvPr/>
            </p:nvSpPr>
            <p:spPr bwMode="auto">
              <a:xfrm>
                <a:off x="3648" y="2400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2880" y="2112"/>
              <a:ext cx="720" cy="523"/>
            </a:xfrm>
            <a:prstGeom prst="rect">
              <a:avLst/>
            </a:prstGeom>
            <a:solidFill>
              <a:srgbClr val="11DB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dirty="0"/>
                <a:t>Query String</a:t>
              </a:r>
            </a:p>
          </p:txBody>
        </p:sp>
      </p:grp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8153400" y="3200400"/>
            <a:ext cx="2057400" cy="1066800"/>
          </a:xfrm>
          <a:prstGeom prst="rect">
            <a:avLst/>
          </a:prstGeom>
          <a:solidFill>
            <a:srgbClr val="98ED87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8ED87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US" sz="2400"/>
              <a:t>IR</a:t>
            </a:r>
          </a:p>
          <a:p>
            <a:r>
              <a:rPr lang="en-US" sz="2400"/>
              <a:t>System</a:t>
            </a:r>
          </a:p>
        </p:txBody>
      </p:sp>
      <p:grpSp>
        <p:nvGrpSpPr>
          <p:cNvPr id="45165" name="Group 109"/>
          <p:cNvGrpSpPr>
            <a:grpSpLocks/>
          </p:cNvGrpSpPr>
          <p:nvPr/>
        </p:nvGrpSpPr>
        <p:grpSpPr bwMode="auto">
          <a:xfrm>
            <a:off x="7010400" y="4267200"/>
            <a:ext cx="3048000" cy="2046288"/>
            <a:chOff x="3456" y="2688"/>
            <a:chExt cx="1920" cy="1289"/>
          </a:xfrm>
        </p:grpSpPr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4272" y="3120"/>
              <a:ext cx="1104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Ranked</a:t>
              </a:r>
            </a:p>
            <a:p>
              <a:r>
                <a:rPr lang="en-US" sz="2400"/>
                <a:t>Documents</a:t>
              </a:r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>
              <a:off x="4800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3456" y="2976"/>
              <a:ext cx="768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3552" y="2976"/>
              <a:ext cx="557" cy="1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1. Page1</a:t>
              </a:r>
            </a:p>
            <a:p>
              <a:r>
                <a:rPr lang="en-US" sz="1600"/>
                <a:t>2. Page2</a:t>
              </a:r>
            </a:p>
            <a:p>
              <a:r>
                <a:rPr lang="en-US" sz="1600"/>
                <a:t>3. Page3</a:t>
              </a:r>
            </a:p>
            <a:p>
              <a:r>
                <a:rPr lang="en-US" sz="1600"/>
                <a:t>    .</a:t>
              </a:r>
            </a:p>
            <a:p>
              <a:r>
                <a:rPr lang="en-US" sz="1600"/>
                <a:t>    .</a:t>
              </a:r>
            </a:p>
            <a:p>
              <a:endParaRPr lang="en-US" sz="1800"/>
            </a:p>
          </p:txBody>
        </p:sp>
      </p:grp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914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5169" name="Group 113"/>
          <p:cNvGrpSpPr>
            <a:grpSpLocks/>
          </p:cNvGrpSpPr>
          <p:nvPr/>
        </p:nvGrpSpPr>
        <p:grpSpPr bwMode="auto">
          <a:xfrm>
            <a:off x="7772400" y="1828800"/>
            <a:ext cx="2209800" cy="914400"/>
            <a:chOff x="3936" y="1152"/>
            <a:chExt cx="1392" cy="576"/>
          </a:xfrm>
        </p:grpSpPr>
        <p:sp>
          <p:nvSpPr>
            <p:cNvPr id="45059" name="Oval 3"/>
            <p:cNvSpPr>
              <a:spLocks noChangeArrowheads="1"/>
            </p:cNvSpPr>
            <p:nvPr/>
          </p:nvSpPr>
          <p:spPr bwMode="auto">
            <a:xfrm>
              <a:off x="4272" y="1152"/>
              <a:ext cx="1056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 dirty="0"/>
                <a:t>Document</a:t>
              </a:r>
            </a:p>
            <a:p>
              <a:r>
                <a:rPr lang="en-US" sz="2400" dirty="0"/>
                <a:t>corpus</a:t>
              </a:r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3936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167" name="Group 111"/>
          <p:cNvGrpSpPr>
            <a:grpSpLocks/>
          </p:cNvGrpSpPr>
          <p:nvPr/>
        </p:nvGrpSpPr>
        <p:grpSpPr bwMode="auto">
          <a:xfrm>
            <a:off x="2362200" y="1524000"/>
            <a:ext cx="2743200" cy="2209800"/>
            <a:chOff x="528" y="960"/>
            <a:chExt cx="1728" cy="1392"/>
          </a:xfrm>
        </p:grpSpPr>
        <p:sp>
          <p:nvSpPr>
            <p:cNvPr id="45077" name="Cloud"/>
            <p:cNvSpPr>
              <a:spLocks noChangeAspect="1" noEditPoints="1" noChangeArrowheads="1"/>
            </p:cNvSpPr>
            <p:nvPr/>
          </p:nvSpPr>
          <p:spPr bwMode="auto">
            <a:xfrm>
              <a:off x="528" y="960"/>
              <a:ext cx="1728" cy="139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1152" y="1104"/>
              <a:ext cx="4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Web</a:t>
              </a:r>
            </a:p>
          </p:txBody>
        </p:sp>
        <p:grpSp>
          <p:nvGrpSpPr>
            <p:cNvPr id="45080" name="Group 24"/>
            <p:cNvGrpSpPr>
              <a:grpSpLocks/>
            </p:cNvGrpSpPr>
            <p:nvPr/>
          </p:nvGrpSpPr>
          <p:grpSpPr bwMode="auto">
            <a:xfrm>
              <a:off x="1008" y="1392"/>
              <a:ext cx="864" cy="768"/>
              <a:chOff x="1872" y="1152"/>
              <a:chExt cx="2784" cy="2496"/>
            </a:xfrm>
          </p:grpSpPr>
          <p:grpSp>
            <p:nvGrpSpPr>
              <p:cNvPr id="45081" name="Group 25"/>
              <p:cNvGrpSpPr>
                <a:grpSpLocks/>
              </p:cNvGrpSpPr>
              <p:nvPr/>
            </p:nvGrpSpPr>
            <p:grpSpPr bwMode="auto">
              <a:xfrm>
                <a:off x="1872" y="1872"/>
                <a:ext cx="528" cy="624"/>
                <a:chOff x="1488" y="1392"/>
                <a:chExt cx="528" cy="624"/>
              </a:xfrm>
            </p:grpSpPr>
            <p:sp>
              <p:nvSpPr>
                <p:cNvPr id="45082" name="Rectangle 26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83" name="Line 27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084" name="Line 28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085" name="Line 29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086" name="Line 30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087" name="Line 31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088" name="Line 32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089" name="Line 33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090" name="Line 34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091" name="Line 35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092" name="Group 36"/>
              <p:cNvGrpSpPr>
                <a:grpSpLocks/>
              </p:cNvGrpSpPr>
              <p:nvPr/>
            </p:nvGrpSpPr>
            <p:grpSpPr bwMode="auto">
              <a:xfrm>
                <a:off x="3072" y="2160"/>
                <a:ext cx="528" cy="624"/>
                <a:chOff x="1488" y="1392"/>
                <a:chExt cx="528" cy="624"/>
              </a:xfrm>
            </p:grpSpPr>
            <p:sp>
              <p:nvSpPr>
                <p:cNvPr id="45093" name="Rectangle 37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094" name="Line 38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095" name="Line 39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096" name="Line 40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097" name="Line 41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098" name="Line 42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099" name="Line 43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00" name="Line 44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01" name="Line 45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02" name="Line 46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03" name="Group 47"/>
              <p:cNvGrpSpPr>
                <a:grpSpLocks/>
              </p:cNvGrpSpPr>
              <p:nvPr/>
            </p:nvGrpSpPr>
            <p:grpSpPr bwMode="auto">
              <a:xfrm>
                <a:off x="2448" y="3024"/>
                <a:ext cx="528" cy="624"/>
                <a:chOff x="1488" y="1392"/>
                <a:chExt cx="528" cy="624"/>
              </a:xfrm>
            </p:grpSpPr>
            <p:sp>
              <p:nvSpPr>
                <p:cNvPr id="45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05" name="Line 49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06" name="Line 50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07" name="Line 51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08" name="Line 52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09" name="Line 53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10" name="Line 54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11" name="Line 55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12" name="Line 56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13" name="Line 57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14" name="Group 58"/>
              <p:cNvGrpSpPr>
                <a:grpSpLocks/>
              </p:cNvGrpSpPr>
              <p:nvPr/>
            </p:nvGrpSpPr>
            <p:grpSpPr bwMode="auto">
              <a:xfrm>
                <a:off x="4128" y="2592"/>
                <a:ext cx="528" cy="624"/>
                <a:chOff x="1488" y="1392"/>
                <a:chExt cx="528" cy="624"/>
              </a:xfrm>
            </p:grpSpPr>
            <p:sp>
              <p:nvSpPr>
                <p:cNvPr id="45115" name="Rectangle 59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16" name="Line 60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17" name="Line 61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18" name="Line 62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19" name="Line 63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20" name="Line 64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21" name="Line 65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22" name="Line 66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23" name="Line 67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24" name="Line 68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25" name="Group 69"/>
              <p:cNvGrpSpPr>
                <a:grpSpLocks/>
              </p:cNvGrpSpPr>
              <p:nvPr/>
            </p:nvGrpSpPr>
            <p:grpSpPr bwMode="auto">
              <a:xfrm>
                <a:off x="2784" y="1152"/>
                <a:ext cx="528" cy="624"/>
                <a:chOff x="1488" y="1392"/>
                <a:chExt cx="528" cy="624"/>
              </a:xfrm>
            </p:grpSpPr>
            <p:sp>
              <p:nvSpPr>
                <p:cNvPr id="45126" name="Rectangle 70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27" name="Line 71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28" name="Line 72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29" name="Line 73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30" name="Line 74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31" name="Line 75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32" name="Line 76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33" name="Line 77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34" name="Line 78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35" name="Line 79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136" name="Group 80"/>
              <p:cNvGrpSpPr>
                <a:grpSpLocks/>
              </p:cNvGrpSpPr>
              <p:nvPr/>
            </p:nvGrpSpPr>
            <p:grpSpPr bwMode="auto">
              <a:xfrm>
                <a:off x="4080" y="1632"/>
                <a:ext cx="528" cy="624"/>
                <a:chOff x="1488" y="1392"/>
                <a:chExt cx="528" cy="624"/>
              </a:xfrm>
            </p:grpSpPr>
            <p:sp>
              <p:nvSpPr>
                <p:cNvPr id="45137" name="Rectangle 81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38" name="Line 82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39" name="Line 83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40" name="Line 84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41" name="Line 85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42" name="Line 86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43" name="Line 87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44" name="Line 88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45" name="Line 89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146" name="Line 90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5147" name="Rectangle 91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192" cy="96"/>
              </a:xfrm>
              <a:prstGeom prst="rect">
                <a:avLst/>
              </a:prstGeom>
              <a:solidFill>
                <a:srgbClr val="11DBDB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8" name="Rectangle 92"/>
              <p:cNvSpPr>
                <a:spLocks noChangeArrowheads="1"/>
              </p:cNvSpPr>
              <p:nvPr/>
            </p:nvSpPr>
            <p:spPr bwMode="auto">
              <a:xfrm>
                <a:off x="4176" y="1632"/>
                <a:ext cx="384" cy="96"/>
              </a:xfrm>
              <a:prstGeom prst="rect">
                <a:avLst/>
              </a:prstGeom>
              <a:solidFill>
                <a:srgbClr val="98ED87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9" name="Rectangle 93"/>
              <p:cNvSpPr>
                <a:spLocks noChangeArrowheads="1"/>
              </p:cNvSpPr>
              <p:nvPr/>
            </p:nvSpPr>
            <p:spPr bwMode="auto">
              <a:xfrm>
                <a:off x="2592" y="3168"/>
                <a:ext cx="240" cy="144"/>
              </a:xfrm>
              <a:prstGeom prst="rect">
                <a:avLst/>
              </a:prstGeom>
              <a:solidFill>
                <a:srgbClr val="F4F432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50" name="Line 94"/>
              <p:cNvSpPr>
                <a:spLocks noChangeShapeType="1"/>
              </p:cNvSpPr>
              <p:nvPr/>
            </p:nvSpPr>
            <p:spPr bwMode="auto">
              <a:xfrm flipV="1">
                <a:off x="2112" y="1440"/>
                <a:ext cx="672" cy="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151" name="Line 95"/>
              <p:cNvSpPr>
                <a:spLocks noChangeShapeType="1"/>
              </p:cNvSpPr>
              <p:nvPr/>
            </p:nvSpPr>
            <p:spPr bwMode="auto">
              <a:xfrm>
                <a:off x="2160" y="2256"/>
                <a:ext cx="912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152" name="Line 96"/>
              <p:cNvSpPr>
                <a:spLocks noChangeShapeType="1"/>
              </p:cNvSpPr>
              <p:nvPr/>
            </p:nvSpPr>
            <p:spPr bwMode="auto">
              <a:xfrm flipH="1" flipV="1">
                <a:off x="3312" y="1440"/>
                <a:ext cx="960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153" name="Line 97"/>
              <p:cNvSpPr>
                <a:spLocks noChangeShapeType="1"/>
              </p:cNvSpPr>
              <p:nvPr/>
            </p:nvSpPr>
            <p:spPr bwMode="auto">
              <a:xfrm flipV="1">
                <a:off x="4368" y="2256"/>
                <a:ext cx="0" cy="5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154" name="Line 98"/>
              <p:cNvSpPr>
                <a:spLocks noChangeShapeType="1"/>
              </p:cNvSpPr>
              <p:nvPr/>
            </p:nvSpPr>
            <p:spPr bwMode="auto">
              <a:xfrm flipV="1">
                <a:off x="2784" y="2928"/>
                <a:ext cx="1344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155" name="Line 99"/>
              <p:cNvSpPr>
                <a:spLocks noChangeShapeType="1"/>
              </p:cNvSpPr>
              <p:nvPr/>
            </p:nvSpPr>
            <p:spPr bwMode="auto">
              <a:xfrm flipH="1" flipV="1">
                <a:off x="2160" y="2496"/>
                <a:ext cx="576" cy="76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156" name="Line 100"/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192" cy="72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157" name="Line 101"/>
              <p:cNvSpPr>
                <a:spLocks noChangeShapeType="1"/>
              </p:cNvSpPr>
              <p:nvPr/>
            </p:nvSpPr>
            <p:spPr bwMode="auto">
              <a:xfrm flipV="1">
                <a:off x="3408" y="2016"/>
                <a:ext cx="672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158" name="Line 102"/>
              <p:cNvSpPr>
                <a:spLocks noChangeShapeType="1"/>
              </p:cNvSpPr>
              <p:nvPr/>
            </p:nvSpPr>
            <p:spPr bwMode="auto">
              <a:xfrm>
                <a:off x="3408" y="2592"/>
                <a:ext cx="72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5168" name="Group 112"/>
          <p:cNvGrpSpPr>
            <a:grpSpLocks/>
          </p:cNvGrpSpPr>
          <p:nvPr/>
        </p:nvGrpSpPr>
        <p:grpSpPr bwMode="auto">
          <a:xfrm>
            <a:off x="4724400" y="1828800"/>
            <a:ext cx="2971800" cy="1066800"/>
            <a:chOff x="2016" y="1152"/>
            <a:chExt cx="1872" cy="672"/>
          </a:xfrm>
        </p:grpSpPr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>
              <a:off x="2016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5166" name="Group 110"/>
            <p:cNvGrpSpPr>
              <a:grpSpLocks/>
            </p:cNvGrpSpPr>
            <p:nvPr/>
          </p:nvGrpSpPr>
          <p:grpSpPr bwMode="auto">
            <a:xfrm>
              <a:off x="2592" y="1152"/>
              <a:ext cx="1296" cy="672"/>
              <a:chOff x="2592" y="1152"/>
              <a:chExt cx="1296" cy="672"/>
            </a:xfrm>
          </p:grpSpPr>
          <p:sp>
            <p:nvSpPr>
              <p:cNvPr id="45073" name="Rectangle 17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296" cy="672"/>
              </a:xfrm>
              <a:prstGeom prst="rect">
                <a:avLst/>
              </a:prstGeom>
              <a:solidFill>
                <a:srgbClr val="98ED87"/>
              </a:solidFill>
              <a:ln w="9525">
                <a:miter lim="800000"/>
                <a:headEnd/>
                <a:tailEnd/>
              </a:ln>
              <a:effectLst/>
              <a:scene3d>
                <a:camera prst="legacyObliqueTopRight"/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rgbClr val="98ED87"/>
                </a:extrusion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/>
              <a:p>
                <a:endParaRPr lang="en-US" sz="2400"/>
              </a:p>
            </p:txBody>
          </p:sp>
          <p:pic>
            <p:nvPicPr>
              <p:cNvPr id="45159" name="Picture 103" descr="AN00080_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440"/>
                <a:ext cx="576" cy="3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160" name="Rectangle 104"/>
              <p:cNvSpPr>
                <a:spLocks noChangeArrowheads="1"/>
              </p:cNvSpPr>
              <p:nvPr/>
            </p:nvSpPr>
            <p:spPr bwMode="auto">
              <a:xfrm>
                <a:off x="2928" y="1152"/>
                <a:ext cx="6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400"/>
                  <a:t>Spider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471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Crawling and Document </a:t>
            </a:r>
            <a:r>
              <a:rPr lang="en-US" dirty="0" smtClean="0"/>
              <a:t>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Crawler</a:t>
            </a:r>
          </a:p>
          <a:p>
            <a:pPr lvl="1"/>
            <a:r>
              <a:rPr lang="en-US" dirty="0" smtClean="0"/>
              <a:t>Identifies and acquires documents for search engine</a:t>
            </a:r>
          </a:p>
          <a:p>
            <a:pPr lvl="1"/>
            <a:r>
              <a:rPr lang="en-US" dirty="0" smtClean="0"/>
              <a:t>Web </a:t>
            </a:r>
            <a:r>
              <a:rPr lang="en-US" dirty="0" smtClean="0"/>
              <a:t>crawlers follow </a:t>
            </a:r>
            <a:r>
              <a:rPr lang="en-US" i="1" dirty="0" smtClean="0"/>
              <a:t>links</a:t>
            </a:r>
            <a:r>
              <a:rPr lang="en-US" dirty="0" smtClean="0"/>
              <a:t> to find documents</a:t>
            </a:r>
            <a:endParaRPr lang="en-US" i="1" dirty="0" smtClean="0"/>
          </a:p>
          <a:p>
            <a:pPr lvl="2"/>
            <a:r>
              <a:rPr lang="en-US" dirty="0" smtClean="0"/>
              <a:t>Must efficiently find huge numbers of web pages (</a:t>
            </a:r>
            <a:r>
              <a:rPr lang="en-US" i="1" dirty="0" smtClean="0"/>
              <a:t>coverage</a:t>
            </a:r>
            <a:r>
              <a:rPr lang="en-US" dirty="0" smtClean="0"/>
              <a:t>) and keep them up-to-date (</a:t>
            </a:r>
            <a:r>
              <a:rPr lang="en-US" i="1" dirty="0" smtClean="0"/>
              <a:t>freshness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Single site crawlers for </a:t>
            </a:r>
            <a:r>
              <a:rPr lang="en-US" i="1" dirty="0" smtClean="0"/>
              <a:t>site search</a:t>
            </a:r>
          </a:p>
          <a:p>
            <a:pPr lvl="2"/>
            <a:r>
              <a:rPr lang="en-US" i="1" dirty="0" smtClean="0"/>
              <a:t>Topical </a:t>
            </a:r>
            <a:r>
              <a:rPr lang="en-US" dirty="0" smtClean="0"/>
              <a:t>or</a:t>
            </a:r>
            <a:r>
              <a:rPr lang="en-US" i="1" dirty="0" smtClean="0"/>
              <a:t> focused </a:t>
            </a:r>
            <a:r>
              <a:rPr lang="en-US" dirty="0" smtClean="0"/>
              <a:t>crawlers for vertical</a:t>
            </a:r>
            <a:r>
              <a:rPr lang="en-US" i="1" dirty="0" smtClean="0"/>
              <a:t> </a:t>
            </a:r>
            <a:r>
              <a:rPr lang="en-US" dirty="0" smtClean="0"/>
              <a:t>search	</a:t>
            </a:r>
          </a:p>
          <a:p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Social networks, like </a:t>
            </a:r>
            <a:r>
              <a:rPr lang="en-US" dirty="0" err="1" smtClean="0"/>
              <a:t>reddit</a:t>
            </a:r>
            <a:r>
              <a:rPr lang="en-US" dirty="0" smtClean="0"/>
              <a:t>, X</a:t>
            </a:r>
          </a:p>
          <a:p>
            <a:pPr lvl="1"/>
            <a:r>
              <a:rPr lang="en-US" dirty="0" smtClean="0"/>
              <a:t>other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Document data store</a:t>
            </a:r>
          </a:p>
          <a:p>
            <a:pPr lvl="1"/>
            <a:r>
              <a:rPr lang="en-US" dirty="0" smtClean="0"/>
              <a:t>Stores text, metadata, and other related content for documents </a:t>
            </a:r>
          </a:p>
          <a:p>
            <a:pPr lvl="2"/>
            <a:r>
              <a:rPr lang="en-US" dirty="0" smtClean="0"/>
              <a:t>Metadata is information about document such as type and creation date</a:t>
            </a:r>
          </a:p>
          <a:p>
            <a:pPr lvl="2"/>
            <a:r>
              <a:rPr lang="en-US" dirty="0" smtClean="0"/>
              <a:t>Other content includes links, anchor text</a:t>
            </a:r>
          </a:p>
          <a:p>
            <a:pPr lvl="1"/>
            <a:r>
              <a:rPr lang="en-US" dirty="0" smtClean="0"/>
              <a:t>Provides fast access to document contents for search engine components</a:t>
            </a:r>
          </a:p>
          <a:p>
            <a:pPr lvl="2"/>
            <a:r>
              <a:rPr lang="en-US" dirty="0" smtClean="0"/>
              <a:t>e.g. result list generation</a:t>
            </a:r>
          </a:p>
          <a:p>
            <a:pPr lvl="1"/>
            <a:r>
              <a:rPr lang="en-US" dirty="0" smtClean="0"/>
              <a:t>Could use relational database system </a:t>
            </a:r>
          </a:p>
          <a:p>
            <a:pPr lvl="2"/>
            <a:r>
              <a:rPr lang="en-US" dirty="0" smtClean="0"/>
              <a:t>More typically, a simpler, more efficient storage system is used due to huge numbers of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4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Parser</a:t>
            </a:r>
          </a:p>
          <a:p>
            <a:pPr lvl="1"/>
            <a:r>
              <a:rPr lang="en-US" dirty="0" smtClean="0"/>
              <a:t>Processing the sequence of text </a:t>
            </a:r>
            <a:r>
              <a:rPr lang="en-US" i="1" dirty="0" smtClean="0"/>
              <a:t>tokens </a:t>
            </a:r>
            <a:r>
              <a:rPr lang="en-US" dirty="0" smtClean="0"/>
              <a:t>in the document to recognize structural elements</a:t>
            </a:r>
          </a:p>
          <a:p>
            <a:pPr lvl="2"/>
            <a:r>
              <a:rPr lang="en-US" dirty="0" smtClean="0"/>
              <a:t>e.g., titles, links, headings, etc.</a:t>
            </a:r>
          </a:p>
          <a:p>
            <a:pPr lvl="1"/>
            <a:r>
              <a:rPr lang="en-US" i="1" dirty="0" err="1" smtClean="0"/>
              <a:t>Tokenizer</a:t>
            </a:r>
            <a:r>
              <a:rPr lang="en-US" dirty="0" smtClean="0"/>
              <a:t> recognizes “words” in the text</a:t>
            </a:r>
          </a:p>
          <a:p>
            <a:pPr lvl="2"/>
            <a:r>
              <a:rPr lang="en-US" dirty="0" smtClean="0"/>
              <a:t>must consider issues like capitalization, hyphens, apostrophes, non-alpha characters, separators</a:t>
            </a:r>
          </a:p>
          <a:p>
            <a:pPr lvl="1"/>
            <a:r>
              <a:rPr lang="en-US" i="1" dirty="0" smtClean="0"/>
              <a:t>Deep learning automates tokenization</a:t>
            </a:r>
          </a:p>
          <a:p>
            <a:pPr lvl="2"/>
            <a:r>
              <a:rPr lang="en-US" i="1" dirty="0" smtClean="0"/>
              <a:t>May not be optimal</a:t>
            </a:r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Makes </a:t>
            </a:r>
            <a:r>
              <a:rPr lang="en-US" dirty="0" smtClean="0"/>
              <a:t>use of </a:t>
            </a:r>
            <a:r>
              <a:rPr lang="en-US" i="1" dirty="0" smtClean="0"/>
              <a:t>links</a:t>
            </a:r>
            <a:r>
              <a:rPr lang="en-US" dirty="0" smtClean="0"/>
              <a:t> and </a:t>
            </a:r>
            <a:r>
              <a:rPr lang="en-US" i="1" dirty="0" smtClean="0"/>
              <a:t>anchor text </a:t>
            </a:r>
            <a:r>
              <a:rPr lang="en-US" dirty="0" smtClean="0"/>
              <a:t>in web pages</a:t>
            </a:r>
          </a:p>
          <a:p>
            <a:pPr lvl="1"/>
            <a:r>
              <a:rPr lang="en-US" dirty="0" smtClean="0"/>
              <a:t>Link analysis identifies </a:t>
            </a:r>
            <a:r>
              <a:rPr lang="en-US" i="1" dirty="0" smtClean="0"/>
              <a:t>popularity</a:t>
            </a:r>
            <a:r>
              <a:rPr lang="en-US" dirty="0" smtClean="0"/>
              <a:t> and </a:t>
            </a:r>
            <a:r>
              <a:rPr lang="en-US" i="1" dirty="0" smtClean="0"/>
              <a:t>community</a:t>
            </a:r>
            <a:r>
              <a:rPr lang="en-US" dirty="0" smtClean="0"/>
              <a:t> information</a:t>
            </a:r>
          </a:p>
          <a:p>
            <a:pPr lvl="2"/>
            <a:r>
              <a:rPr lang="en-US" dirty="0" smtClean="0"/>
              <a:t>e.g., </a:t>
            </a:r>
            <a:r>
              <a:rPr lang="en-US" dirty="0" err="1" smtClean="0"/>
              <a:t>PageRank</a:t>
            </a:r>
            <a:endParaRPr lang="en-US" dirty="0" smtClean="0"/>
          </a:p>
          <a:p>
            <a:pPr lvl="1"/>
            <a:r>
              <a:rPr lang="en-US" dirty="0" smtClean="0"/>
              <a:t>Anchor text can significantly enhance the representation of pages pointed to by links</a:t>
            </a:r>
          </a:p>
          <a:p>
            <a:pPr lvl="1"/>
            <a:r>
              <a:rPr lang="en-US" dirty="0" smtClean="0"/>
              <a:t>Significant impact on web search</a:t>
            </a:r>
          </a:p>
          <a:p>
            <a:pPr lvl="2"/>
            <a:r>
              <a:rPr lang="en-US" dirty="0" smtClean="0"/>
              <a:t>Less importance in other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Inversion</a:t>
            </a:r>
          </a:p>
          <a:p>
            <a:pPr lvl="1"/>
            <a:r>
              <a:rPr lang="en-US" dirty="0" smtClean="0"/>
              <a:t>Core of indexing process</a:t>
            </a:r>
          </a:p>
          <a:p>
            <a:pPr lvl="1"/>
            <a:r>
              <a:rPr lang="en-US" dirty="0" smtClean="0"/>
              <a:t>Converts document-term information to term-document for indexing</a:t>
            </a:r>
          </a:p>
          <a:p>
            <a:pPr lvl="2"/>
            <a:r>
              <a:rPr lang="en-US" dirty="0" smtClean="0"/>
              <a:t>Difficult for very large numbers of documents</a:t>
            </a:r>
          </a:p>
          <a:p>
            <a:pPr lvl="1"/>
            <a:r>
              <a:rPr lang="en-US" dirty="0" smtClean="0"/>
              <a:t>Format of inverted file is designed for fast query processing</a:t>
            </a:r>
          </a:p>
          <a:p>
            <a:pPr lvl="2"/>
            <a:r>
              <a:rPr lang="en-US" dirty="0" smtClean="0"/>
              <a:t>Must also handle updates</a:t>
            </a:r>
          </a:p>
          <a:p>
            <a:pPr lvl="2"/>
            <a:r>
              <a:rPr lang="en-US" dirty="0" smtClean="0"/>
              <a:t>Compression used for efficiency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D6AC16-9CBE-44A9-8D9C-D727F61E3660}" type="slidenum">
              <a:rPr lang="en-US"/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 System</a:t>
            </a:r>
          </a:p>
        </p:txBody>
      </p:sp>
      <p:pic>
        <p:nvPicPr>
          <p:cNvPr id="37895" name="Picture 7" descr="amconfu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4419601"/>
            <a:ext cx="931863" cy="200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5486400" y="3352800"/>
            <a:ext cx="2057400" cy="1066800"/>
          </a:xfrm>
          <a:prstGeom prst="rect">
            <a:avLst/>
          </a:prstGeom>
          <a:solidFill>
            <a:srgbClr val="98ED87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8ED87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r>
              <a:rPr lang="en-US" sz="2400"/>
              <a:t>IR</a:t>
            </a:r>
          </a:p>
          <a:p>
            <a:r>
              <a:rPr lang="en-US" sz="2400"/>
              <a:t>System</a:t>
            </a:r>
          </a:p>
        </p:txBody>
      </p:sp>
      <p:grpSp>
        <p:nvGrpSpPr>
          <p:cNvPr id="37909" name="Group 21"/>
          <p:cNvGrpSpPr>
            <a:grpSpLocks/>
          </p:cNvGrpSpPr>
          <p:nvPr/>
        </p:nvGrpSpPr>
        <p:grpSpPr bwMode="auto">
          <a:xfrm>
            <a:off x="3252789" y="3505200"/>
            <a:ext cx="2233613" cy="914400"/>
            <a:chOff x="1089" y="2208"/>
            <a:chExt cx="1407" cy="576"/>
          </a:xfrm>
        </p:grpSpPr>
        <p:sp>
          <p:nvSpPr>
            <p:cNvPr id="37896" name="AutoShape 8"/>
            <p:cNvSpPr>
              <a:spLocks noChangeArrowheads="1"/>
            </p:cNvSpPr>
            <p:nvPr/>
          </p:nvSpPr>
          <p:spPr bwMode="auto">
            <a:xfrm>
              <a:off x="1152" y="2208"/>
              <a:ext cx="816" cy="576"/>
            </a:xfrm>
            <a:prstGeom prst="wedgeRoundRectCallout">
              <a:avLst>
                <a:gd name="adj1" fmla="val -43750"/>
                <a:gd name="adj2" fmla="val 70000"/>
                <a:gd name="adj3" fmla="val 16667"/>
              </a:avLst>
            </a:prstGeom>
            <a:solidFill>
              <a:srgbClr val="11DBD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1089" y="2256"/>
              <a:ext cx="927" cy="523"/>
            </a:xfrm>
            <a:prstGeom prst="rect">
              <a:avLst/>
            </a:prstGeom>
            <a:solidFill>
              <a:srgbClr val="11DBD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dirty="0"/>
                <a:t>Query String</a:t>
              </a:r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>
              <a:off x="1968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911" name="Group 23"/>
          <p:cNvGrpSpPr>
            <a:grpSpLocks/>
          </p:cNvGrpSpPr>
          <p:nvPr/>
        </p:nvGrpSpPr>
        <p:grpSpPr bwMode="auto">
          <a:xfrm>
            <a:off x="5638800" y="1981200"/>
            <a:ext cx="2749550" cy="1371600"/>
            <a:chOff x="2592" y="1248"/>
            <a:chExt cx="1732" cy="864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2592" y="1248"/>
              <a:ext cx="1056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Document</a:t>
              </a:r>
            </a:p>
            <a:p>
              <a:r>
                <a:rPr lang="en-US" sz="2400"/>
                <a:t>corpus</a:t>
              </a:r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>
              <a:off x="3120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37903" name="Picture 15" descr="bs00554_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248"/>
              <a:ext cx="628" cy="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5638800" y="4419600"/>
            <a:ext cx="3429000" cy="1955800"/>
            <a:chOff x="2592" y="2784"/>
            <a:chExt cx="2160" cy="1232"/>
          </a:xfrm>
        </p:grpSpPr>
        <p:sp>
          <p:nvSpPr>
            <p:cNvPr id="37902" name="Oval 14"/>
            <p:cNvSpPr>
              <a:spLocks noChangeArrowheads="1"/>
            </p:cNvSpPr>
            <p:nvPr/>
          </p:nvSpPr>
          <p:spPr bwMode="auto">
            <a:xfrm>
              <a:off x="2592" y="3216"/>
              <a:ext cx="1104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400"/>
                <a:t>Ranked</a:t>
              </a:r>
            </a:p>
            <a:p>
              <a:r>
                <a:rPr lang="en-US" sz="2400"/>
                <a:t>Documents</a:t>
              </a:r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3120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906" name="Rectangle 18"/>
            <p:cNvSpPr>
              <a:spLocks noChangeArrowheads="1"/>
            </p:cNvSpPr>
            <p:nvPr/>
          </p:nvSpPr>
          <p:spPr bwMode="auto">
            <a:xfrm>
              <a:off x="3984" y="2976"/>
              <a:ext cx="768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7908" name="Text Box 20"/>
            <p:cNvSpPr txBox="1">
              <a:spLocks noChangeArrowheads="1"/>
            </p:cNvSpPr>
            <p:nvPr/>
          </p:nvSpPr>
          <p:spPr bwMode="auto">
            <a:xfrm>
              <a:off x="4070" y="3015"/>
              <a:ext cx="521" cy="1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9144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3716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8288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286000" indent="-457200" algn="l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1. Doc1</a:t>
              </a:r>
            </a:p>
            <a:p>
              <a:r>
                <a:rPr lang="en-US" sz="1600"/>
                <a:t>2. Doc2</a:t>
              </a:r>
            </a:p>
            <a:p>
              <a:r>
                <a:rPr lang="en-US" sz="1600"/>
                <a:t>3. Doc3</a:t>
              </a:r>
            </a:p>
            <a:p>
              <a:r>
                <a:rPr lang="en-US" sz="1600"/>
                <a:t>    .</a:t>
              </a:r>
            </a:p>
            <a:p>
              <a:r>
                <a:rPr lang="en-US" sz="1600"/>
                <a:t>    .</a:t>
              </a:r>
            </a:p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636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Logging user queries and interaction is crucial for improving search effectiveness and efficiency</a:t>
            </a:r>
          </a:p>
          <a:p>
            <a:pPr lvl="1"/>
            <a:r>
              <a:rPr lang="en-US" i="1" dirty="0" smtClean="0"/>
              <a:t>Query logs </a:t>
            </a:r>
            <a:r>
              <a:rPr lang="en-US" dirty="0" smtClean="0"/>
              <a:t>and </a:t>
            </a:r>
            <a:r>
              <a:rPr lang="en-US" i="1" dirty="0" err="1" smtClean="0"/>
              <a:t>clickthrough</a:t>
            </a:r>
            <a:r>
              <a:rPr lang="en-US" i="1" dirty="0" smtClean="0"/>
              <a:t> data </a:t>
            </a:r>
            <a:r>
              <a:rPr lang="en-US" dirty="0" smtClean="0"/>
              <a:t>used for query suggestion, spell checking, query caching, ranking, advertising search, and other components</a:t>
            </a:r>
          </a:p>
          <a:p>
            <a:r>
              <a:rPr lang="en-US" dirty="0" smtClean="0"/>
              <a:t>Ranking analysis</a:t>
            </a:r>
          </a:p>
          <a:p>
            <a:pPr lvl="1"/>
            <a:r>
              <a:rPr lang="en-US" dirty="0" smtClean="0"/>
              <a:t>Measuring and tuning ranking effectiveness</a:t>
            </a:r>
          </a:p>
          <a:p>
            <a:r>
              <a:rPr lang="en-US" dirty="0" smtClean="0"/>
              <a:t>Performance analysis</a:t>
            </a:r>
          </a:p>
          <a:p>
            <a:pPr lvl="1"/>
            <a:r>
              <a:rPr lang="en-US" dirty="0" smtClean="0"/>
              <a:t>Measuring and tuning system efficiency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1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ADD68B-1949-400B-892E-CCDF3CFA9AF4}" type="slidenum">
              <a:rPr lang="en-US"/>
              <a:pPr/>
              <a:t>31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to Natural </a:t>
            </a:r>
            <a:r>
              <a:rPr lang="en-US" dirty="0"/>
              <a:t>Language Processing:</a:t>
            </a:r>
            <a:br>
              <a:rPr lang="en-US" dirty="0"/>
            </a:br>
            <a:r>
              <a:rPr lang="en-US" dirty="0"/>
              <a:t>IR </a:t>
            </a:r>
            <a:r>
              <a:rPr lang="en-US" dirty="0" smtClean="0"/>
              <a:t>Directions in NLP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Methods for determining the sense of an ambiguous word based on context (</a:t>
            </a:r>
            <a:r>
              <a:rPr lang="en-US" i="1" dirty="0"/>
              <a:t>word sense disambiguation</a:t>
            </a:r>
            <a:r>
              <a:rPr lang="en-US" dirty="0"/>
              <a:t>).</a:t>
            </a:r>
          </a:p>
          <a:p>
            <a:r>
              <a:rPr lang="en-US" dirty="0"/>
              <a:t>Methods for identifying specific pieces of information in a document (</a:t>
            </a:r>
            <a:r>
              <a:rPr lang="en-US" i="1" dirty="0"/>
              <a:t>information extraction</a:t>
            </a:r>
            <a:r>
              <a:rPr lang="en-US" dirty="0"/>
              <a:t>).</a:t>
            </a:r>
          </a:p>
          <a:p>
            <a:r>
              <a:rPr lang="en-US" dirty="0"/>
              <a:t>Methods for answering specific NL questions from document corpora.</a:t>
            </a:r>
          </a:p>
        </p:txBody>
      </p:sp>
    </p:spTree>
    <p:extLst>
      <p:ext uri="{BB962C8B-B14F-4D97-AF65-F5344CB8AC3E}">
        <p14:creationId xmlns:p14="http://schemas.microsoft.com/office/powerpoint/2010/main" val="1100707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to AI/ML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used for classification and text generation</a:t>
            </a:r>
          </a:p>
          <a:p>
            <a:r>
              <a:rPr lang="en-US" dirty="0" smtClean="0"/>
              <a:t>Large Language Models can help with ranking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78DA43-74BF-4A77-831B-E5FD1EEEE12E}" type="slidenum">
              <a:rPr lang="en-US"/>
              <a:pPr/>
              <a:t>33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IR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1960-70’s:</a:t>
            </a:r>
          </a:p>
          <a:p>
            <a:pPr lvl="1"/>
            <a:r>
              <a:rPr lang="en-US"/>
              <a:t> Initial exploration of text retrieval systems for “small” corpora of scientific abstracts, and law and business documents.</a:t>
            </a:r>
          </a:p>
          <a:p>
            <a:pPr lvl="1"/>
            <a:r>
              <a:rPr lang="en-US"/>
              <a:t>Development of the basic Boolean and vector-space models of retrieval.</a:t>
            </a:r>
          </a:p>
          <a:p>
            <a:pPr lvl="1"/>
            <a:r>
              <a:rPr lang="en-US"/>
              <a:t>Prof. Salton and his students at Cornell University are the leading researchers in the area.</a:t>
            </a:r>
          </a:p>
        </p:txBody>
      </p:sp>
    </p:spTree>
    <p:extLst>
      <p:ext uri="{BB962C8B-B14F-4D97-AF65-F5344CB8AC3E}">
        <p14:creationId xmlns:p14="http://schemas.microsoft.com/office/powerpoint/2010/main" val="3634292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CD6A88-A75A-47F3-88E8-832030942A87}" type="slidenum">
              <a:rPr lang="en-US"/>
              <a:pPr/>
              <a:t>34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 History Continued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1980’s:</a:t>
            </a:r>
          </a:p>
          <a:p>
            <a:pPr lvl="1"/>
            <a:r>
              <a:rPr lang="en-US"/>
              <a:t>Large document database systems, many run by companies:</a:t>
            </a:r>
          </a:p>
          <a:p>
            <a:pPr lvl="2"/>
            <a:r>
              <a:rPr lang="en-US"/>
              <a:t>Lexis-Nexis</a:t>
            </a:r>
          </a:p>
          <a:p>
            <a:pPr lvl="2"/>
            <a:r>
              <a:rPr lang="en-US"/>
              <a:t>Dialog</a:t>
            </a:r>
          </a:p>
          <a:p>
            <a:pPr lvl="2"/>
            <a:r>
              <a:rPr lang="en-US"/>
              <a:t>MEDLINE</a:t>
            </a:r>
          </a:p>
          <a:p>
            <a:pPr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7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83A0AB-9A05-45BD-9C3E-CB7BB29A2835}" type="slidenum">
              <a:rPr lang="en-US"/>
              <a:pPr/>
              <a:t>35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 History Continued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1990’s:</a:t>
            </a:r>
          </a:p>
          <a:p>
            <a:pPr lvl="1"/>
            <a:r>
              <a:rPr lang="en-US"/>
              <a:t>Searching FTPable documents on the Internet</a:t>
            </a:r>
          </a:p>
          <a:p>
            <a:pPr lvl="2"/>
            <a:r>
              <a:rPr lang="en-US"/>
              <a:t>Archie</a:t>
            </a:r>
          </a:p>
          <a:p>
            <a:pPr lvl="2"/>
            <a:r>
              <a:rPr lang="en-US"/>
              <a:t>WAIS</a:t>
            </a:r>
          </a:p>
          <a:p>
            <a:pPr lvl="1"/>
            <a:r>
              <a:rPr lang="en-US"/>
              <a:t>Searching the World Wide Web</a:t>
            </a:r>
          </a:p>
          <a:p>
            <a:pPr lvl="2"/>
            <a:r>
              <a:rPr lang="en-US"/>
              <a:t>Lycos</a:t>
            </a:r>
          </a:p>
          <a:p>
            <a:pPr lvl="2"/>
            <a:r>
              <a:rPr lang="en-US"/>
              <a:t>Yahoo</a:t>
            </a:r>
          </a:p>
          <a:p>
            <a:pPr lvl="2"/>
            <a:r>
              <a:rPr lang="en-US"/>
              <a:t>Altavista</a:t>
            </a:r>
          </a:p>
        </p:txBody>
      </p:sp>
    </p:spTree>
    <p:extLst>
      <p:ext uri="{BB962C8B-B14F-4D97-AF65-F5344CB8AC3E}">
        <p14:creationId xmlns:p14="http://schemas.microsoft.com/office/powerpoint/2010/main" val="1426804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9F2476-A277-4AF8-B8E7-C9ED96DE8E2F}" type="slidenum">
              <a:rPr lang="en-US"/>
              <a:pPr/>
              <a:t>36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IR History Continued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1990’s continued:</a:t>
            </a:r>
          </a:p>
          <a:p>
            <a:pPr lvl="1"/>
            <a:r>
              <a:rPr lang="en-US"/>
              <a:t>Organized Competitions</a:t>
            </a:r>
          </a:p>
          <a:p>
            <a:pPr lvl="2"/>
            <a:r>
              <a:rPr lang="en-US"/>
              <a:t>NIST TREC</a:t>
            </a:r>
          </a:p>
          <a:p>
            <a:pPr lvl="1"/>
            <a:r>
              <a:rPr lang="en-US"/>
              <a:t>Recommender Systems</a:t>
            </a:r>
          </a:p>
          <a:p>
            <a:pPr lvl="2"/>
            <a:r>
              <a:rPr lang="en-US"/>
              <a:t>Ringo</a:t>
            </a:r>
          </a:p>
          <a:p>
            <a:pPr lvl="2"/>
            <a:r>
              <a:rPr lang="en-US"/>
              <a:t>Amazon</a:t>
            </a:r>
          </a:p>
          <a:p>
            <a:pPr lvl="2"/>
            <a:r>
              <a:rPr lang="en-US"/>
              <a:t>NetPerceptions</a:t>
            </a:r>
          </a:p>
          <a:p>
            <a:pPr lvl="1"/>
            <a:r>
              <a:rPr lang="en-US"/>
              <a:t>Automated Text Categorization &amp; Clustering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04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2BC6AA-F372-49F6-A27D-690B5166965E}" type="slidenum">
              <a:rPr lang="en-US"/>
              <a:pPr/>
              <a:t>37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IR History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2000’s</a:t>
            </a:r>
          </a:p>
          <a:p>
            <a:pPr lvl="1"/>
            <a:r>
              <a:rPr lang="en-US"/>
              <a:t>Link analysis for Web Search</a:t>
            </a:r>
          </a:p>
          <a:p>
            <a:pPr lvl="2"/>
            <a:r>
              <a:rPr lang="en-US"/>
              <a:t>Google</a:t>
            </a:r>
          </a:p>
          <a:p>
            <a:pPr lvl="1"/>
            <a:r>
              <a:rPr lang="en-US"/>
              <a:t>Automated Information Extraction</a:t>
            </a:r>
          </a:p>
          <a:p>
            <a:pPr lvl="2"/>
            <a:r>
              <a:rPr lang="en-US"/>
              <a:t>Whizbang</a:t>
            </a:r>
          </a:p>
          <a:p>
            <a:pPr lvl="2"/>
            <a:r>
              <a:rPr lang="en-US"/>
              <a:t>Fetch</a:t>
            </a:r>
          </a:p>
          <a:p>
            <a:pPr lvl="2"/>
            <a:r>
              <a:rPr lang="en-US"/>
              <a:t>Burning Glass</a:t>
            </a:r>
          </a:p>
          <a:p>
            <a:pPr lvl="1"/>
            <a:r>
              <a:rPr lang="en-US"/>
              <a:t>Question Answering</a:t>
            </a:r>
          </a:p>
          <a:p>
            <a:pPr lvl="2"/>
            <a:r>
              <a:rPr lang="en-US"/>
              <a:t>TREC Q/A track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36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BB14DC-B3CC-405D-BD8E-0001894669D6}" type="slidenum">
              <a:rPr lang="en-US"/>
              <a:pPr/>
              <a:t>38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Recent IR History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2000’s continued:</a:t>
            </a:r>
          </a:p>
          <a:p>
            <a:pPr lvl="1"/>
            <a:r>
              <a:rPr lang="en-US" dirty="0"/>
              <a:t>Multimedia IR</a:t>
            </a:r>
          </a:p>
          <a:p>
            <a:pPr lvl="2"/>
            <a:r>
              <a:rPr lang="en-US" dirty="0"/>
              <a:t>Image</a:t>
            </a:r>
          </a:p>
          <a:p>
            <a:pPr lvl="2"/>
            <a:r>
              <a:rPr lang="en-US" dirty="0"/>
              <a:t>Video</a:t>
            </a:r>
          </a:p>
          <a:p>
            <a:pPr lvl="2"/>
            <a:r>
              <a:rPr lang="en-US" dirty="0"/>
              <a:t>Audio and music</a:t>
            </a:r>
          </a:p>
          <a:p>
            <a:pPr lvl="1"/>
            <a:r>
              <a:rPr lang="en-US" dirty="0" smtClean="0"/>
              <a:t>Enterprise Search</a:t>
            </a:r>
          </a:p>
          <a:p>
            <a:pPr lvl="1"/>
            <a:r>
              <a:rPr lang="en-US" dirty="0" smtClean="0"/>
              <a:t>Social Network Search</a:t>
            </a:r>
          </a:p>
          <a:p>
            <a:pPr lvl="2"/>
            <a:r>
              <a:rPr lang="en-US" dirty="0" smtClean="0"/>
              <a:t>Facebook Graph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75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in IR, 2013+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Dense vector representation</a:t>
            </a:r>
          </a:p>
          <a:p>
            <a:pPr lvl="1"/>
            <a:r>
              <a:rPr lang="en-US" dirty="0" smtClean="0"/>
              <a:t>Word2vec</a:t>
            </a:r>
          </a:p>
          <a:p>
            <a:r>
              <a:rPr lang="en-US" dirty="0" smtClean="0"/>
              <a:t>Transformers</a:t>
            </a:r>
          </a:p>
          <a:p>
            <a:pPr lvl="1"/>
            <a:r>
              <a:rPr lang="en-US" dirty="0" smtClean="0"/>
              <a:t>BERT</a:t>
            </a:r>
          </a:p>
          <a:p>
            <a:pPr lvl="1"/>
            <a:r>
              <a:rPr lang="en-US" dirty="0" smtClean="0"/>
              <a:t>GPT</a:t>
            </a:r>
          </a:p>
          <a:p>
            <a:r>
              <a:rPr lang="en-US" dirty="0" smtClean="0"/>
              <a:t>Conversational Agents</a:t>
            </a:r>
          </a:p>
          <a:p>
            <a:pPr lvl="1"/>
            <a:r>
              <a:rPr lang="en-US" dirty="0" err="1" smtClean="0"/>
              <a:t>ChatGPT</a:t>
            </a:r>
            <a:endParaRPr lang="en-US" dirty="0" smtClean="0"/>
          </a:p>
          <a:p>
            <a:r>
              <a:rPr lang="en-US" dirty="0" smtClean="0"/>
              <a:t>Voice Information Retrieval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46DD-E2AE-4A0E-922D-2A95F48FC37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2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“Information </a:t>
            </a:r>
            <a:r>
              <a:rPr lang="en-US" i="1" dirty="0"/>
              <a:t>retrieval is a </a:t>
            </a:r>
            <a:r>
              <a:rPr lang="en-US" i="1" dirty="0" smtClean="0"/>
              <a:t>field </a:t>
            </a:r>
            <a:r>
              <a:rPr lang="en-US" i="1" dirty="0"/>
              <a:t>concerned with the structure, analysis, </a:t>
            </a:r>
            <a:r>
              <a:rPr lang="en-US" i="1" dirty="0" smtClean="0"/>
              <a:t>organization, storage</a:t>
            </a:r>
            <a:r>
              <a:rPr lang="en-US" i="1" dirty="0"/>
              <a:t>, searching, and retrieval of information</a:t>
            </a:r>
            <a:r>
              <a:rPr lang="en-US" i="1" dirty="0" smtClean="0"/>
              <a:t>.”</a:t>
            </a:r>
            <a:r>
              <a:rPr lang="en-US" dirty="0" smtClean="0"/>
              <a:t> (Salton, 1968)</a:t>
            </a:r>
          </a:p>
          <a:p>
            <a:r>
              <a:rPr lang="en-US" dirty="0" smtClean="0"/>
              <a:t>General definition that can be applied to many types of information and search applications</a:t>
            </a:r>
          </a:p>
          <a:p>
            <a:r>
              <a:rPr lang="en-US" dirty="0" smtClean="0"/>
              <a:t>Primary focus of IR since the 50s has been on </a:t>
            </a:r>
            <a:r>
              <a:rPr lang="en-US" i="1" dirty="0" smtClean="0"/>
              <a:t>text</a:t>
            </a:r>
            <a:r>
              <a:rPr lang="en-US" dirty="0" smtClean="0"/>
              <a:t> and </a:t>
            </a:r>
            <a:r>
              <a:rPr lang="en-US" i="1" dirty="0" smtClean="0"/>
              <a:t>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help you to understand search engines, evaluate and compare them, and modify them for specific applications</a:t>
            </a:r>
          </a:p>
          <a:p>
            <a:r>
              <a:rPr lang="en-US" dirty="0" smtClean="0"/>
              <a:t>Provide broad coverage of the important issues in information retrieval and search engines</a:t>
            </a:r>
          </a:p>
          <a:p>
            <a:r>
              <a:rPr lang="en-US" dirty="0" smtClean="0"/>
              <a:t>Discuss Classic and Deep Learning IR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Document?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web pages, email, books, news stories, scholarly papers, text messages, Word™, </a:t>
            </a:r>
            <a:r>
              <a:rPr lang="en-US" dirty="0" err="1" smtClean="0"/>
              <a:t>Powerpoint</a:t>
            </a:r>
            <a:r>
              <a:rPr lang="en-US" dirty="0" smtClean="0"/>
              <a:t>™, PDF, forum postings, patents, IM sessions, etc.</a:t>
            </a:r>
          </a:p>
          <a:p>
            <a:r>
              <a:rPr lang="en-US" dirty="0" smtClean="0"/>
              <a:t>Common properties</a:t>
            </a:r>
          </a:p>
          <a:p>
            <a:pPr lvl="1"/>
            <a:r>
              <a:rPr lang="en-US" dirty="0" smtClean="0"/>
              <a:t>Significant text content</a:t>
            </a:r>
          </a:p>
          <a:p>
            <a:pPr lvl="1"/>
            <a:r>
              <a:rPr lang="en-US" dirty="0" smtClean="0"/>
              <a:t>Some structure (e.g., title, author, date for papers; subject, sender, destination for email)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vs. Database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Database records (or </a:t>
            </a:r>
            <a:r>
              <a:rPr lang="en-US" i="1" dirty="0" smtClean="0"/>
              <a:t>tuples</a:t>
            </a:r>
            <a:r>
              <a:rPr lang="en-US" dirty="0" smtClean="0"/>
              <a:t> in relational databases) are typically made up of well-defined fields (or </a:t>
            </a:r>
            <a:r>
              <a:rPr lang="en-US" i="1" dirty="0" smtClean="0"/>
              <a:t>attributes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e.g., bank records with account numbers, balances, names, addresses, social security numbers, dates of birth, etc. </a:t>
            </a:r>
          </a:p>
          <a:p>
            <a:r>
              <a:rPr lang="en-US" dirty="0" smtClean="0"/>
              <a:t>Easy to compare fields with well-defined semantics to queries in order to find matches</a:t>
            </a:r>
          </a:p>
          <a:p>
            <a:r>
              <a:rPr lang="en-US" dirty="0" smtClean="0"/>
              <a:t>Text is more difficult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vs.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bank database query</a:t>
            </a:r>
          </a:p>
          <a:p>
            <a:pPr lvl="1"/>
            <a:r>
              <a:rPr lang="en-US" i="1" dirty="0" smtClean="0"/>
              <a:t>Find records with balance &gt; $50,000 in branches located in Amherst, MA.</a:t>
            </a:r>
          </a:p>
          <a:p>
            <a:pPr lvl="1"/>
            <a:r>
              <a:rPr lang="en-US" dirty="0" smtClean="0"/>
              <a:t>Matches easily found by comparison with field values of records</a:t>
            </a:r>
          </a:p>
          <a:p>
            <a:r>
              <a:rPr lang="en-US" dirty="0" smtClean="0"/>
              <a:t>Example search engine query</a:t>
            </a:r>
          </a:p>
          <a:p>
            <a:pPr lvl="1"/>
            <a:r>
              <a:rPr lang="en-US" i="1" dirty="0" smtClean="0"/>
              <a:t>bank scandals in western mass</a:t>
            </a:r>
          </a:p>
          <a:p>
            <a:pPr lvl="1"/>
            <a:r>
              <a:rPr lang="en-US" dirty="0" smtClean="0"/>
              <a:t>This text must be compared to the text of entire news stories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Comparing the query text to the document text and determining what is a good match is the </a:t>
            </a:r>
            <a:r>
              <a:rPr lang="en-US" u="sng" dirty="0" smtClean="0"/>
              <a:t>core issue</a:t>
            </a:r>
            <a:r>
              <a:rPr lang="en-US" dirty="0" smtClean="0"/>
              <a:t> of information retrieval</a:t>
            </a:r>
          </a:p>
          <a:p>
            <a:r>
              <a:rPr lang="en-US" dirty="0" smtClean="0"/>
              <a:t>Exact matching of words is not enough</a:t>
            </a:r>
          </a:p>
          <a:p>
            <a:pPr lvl="1"/>
            <a:r>
              <a:rPr lang="en-US" dirty="0" smtClean="0"/>
              <a:t>Many different ways to write the same thing in a “natural language” like English</a:t>
            </a:r>
          </a:p>
          <a:p>
            <a:pPr lvl="1"/>
            <a:r>
              <a:rPr lang="en-US" dirty="0" smtClean="0"/>
              <a:t>e.g., does a news story containing the text </a:t>
            </a:r>
            <a:r>
              <a:rPr lang="en-US" i="1" dirty="0" smtClean="0"/>
              <a:t>“bank director in Amherst steals funds”</a:t>
            </a:r>
            <a:r>
              <a:rPr lang="en-US" dirty="0" smtClean="0"/>
              <a:t> match the query?</a:t>
            </a:r>
          </a:p>
          <a:p>
            <a:pPr lvl="1"/>
            <a:r>
              <a:rPr lang="en-US" dirty="0" smtClean="0"/>
              <a:t>Some stories will be better matches than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1B80-D008-4172-A636-434636855F9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BBC98F-157B-4E1E-A956-D59516A493D8}" type="slidenum">
              <a:rPr lang="en-US"/>
              <a:pPr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Databases vs. IR</a:t>
            </a:r>
          </a:p>
        </p:txBody>
      </p:sp>
      <p:grpSp>
        <p:nvGrpSpPr>
          <p:cNvPr id="105475" name="Group 3"/>
          <p:cNvGrpSpPr>
            <a:grpSpLocks/>
          </p:cNvGrpSpPr>
          <p:nvPr/>
        </p:nvGrpSpPr>
        <p:grpSpPr bwMode="auto">
          <a:xfrm>
            <a:off x="3124200" y="1219200"/>
            <a:ext cx="7239000" cy="5334000"/>
            <a:chOff x="1008" y="768"/>
            <a:chExt cx="4560" cy="3360"/>
          </a:xfrm>
        </p:grpSpPr>
        <p:sp>
          <p:nvSpPr>
            <p:cNvPr id="105476" name="Rectangle 4"/>
            <p:cNvSpPr>
              <a:spLocks noChangeArrowheads="1"/>
            </p:cNvSpPr>
            <p:nvPr/>
          </p:nvSpPr>
          <p:spPr bwMode="auto">
            <a:xfrm>
              <a:off x="1008" y="3548"/>
              <a:ext cx="120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400" b="1"/>
                <a:t>Other issues</a:t>
              </a:r>
            </a:p>
          </p:txBody>
        </p:sp>
        <p:sp>
          <p:nvSpPr>
            <p:cNvPr id="105477" name="Rectangle 5"/>
            <p:cNvSpPr>
              <a:spLocks noChangeArrowheads="1"/>
            </p:cNvSpPr>
            <p:nvPr/>
          </p:nvSpPr>
          <p:spPr bwMode="auto">
            <a:xfrm>
              <a:off x="1008" y="2968"/>
              <a:ext cx="120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400" b="1"/>
                <a:t>Interaction with system</a:t>
              </a:r>
            </a:p>
          </p:txBody>
        </p:sp>
        <p:sp>
          <p:nvSpPr>
            <p:cNvPr id="105478" name="Rectangle 6"/>
            <p:cNvSpPr>
              <a:spLocks noChangeArrowheads="1"/>
            </p:cNvSpPr>
            <p:nvPr/>
          </p:nvSpPr>
          <p:spPr bwMode="auto">
            <a:xfrm>
              <a:off x="1008" y="2388"/>
              <a:ext cx="120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400" b="1"/>
                <a:t>Results we get</a:t>
              </a:r>
            </a:p>
          </p:txBody>
        </p:sp>
        <p:sp>
          <p:nvSpPr>
            <p:cNvPr id="105479" name="Rectangle 7"/>
            <p:cNvSpPr>
              <a:spLocks noChangeArrowheads="1"/>
            </p:cNvSpPr>
            <p:nvPr/>
          </p:nvSpPr>
          <p:spPr bwMode="auto">
            <a:xfrm>
              <a:off x="1008" y="1613"/>
              <a:ext cx="1200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400" b="1"/>
                <a:t>Queries we’re posing</a:t>
              </a:r>
            </a:p>
          </p:txBody>
        </p:sp>
        <p:sp>
          <p:nvSpPr>
            <p:cNvPr id="105480" name="Rectangle 8"/>
            <p:cNvSpPr>
              <a:spLocks noChangeArrowheads="1"/>
            </p:cNvSpPr>
            <p:nvPr/>
          </p:nvSpPr>
          <p:spPr bwMode="auto">
            <a:xfrm>
              <a:off x="1008" y="1017"/>
              <a:ext cx="120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400" b="1"/>
                <a:t>What we’re retrieving</a:t>
              </a:r>
            </a:p>
          </p:txBody>
        </p:sp>
        <p:sp>
          <p:nvSpPr>
            <p:cNvPr id="105481" name="Rectangle 9"/>
            <p:cNvSpPr>
              <a:spLocks noChangeArrowheads="1"/>
            </p:cNvSpPr>
            <p:nvPr/>
          </p:nvSpPr>
          <p:spPr bwMode="auto">
            <a:xfrm>
              <a:off x="3888" y="768"/>
              <a:ext cx="168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400" b="1"/>
                <a:t>IR</a:t>
              </a:r>
            </a:p>
          </p:txBody>
        </p:sp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2208" y="768"/>
              <a:ext cx="168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400" b="1"/>
                <a:t>Databases</a:t>
              </a:r>
            </a:p>
          </p:txBody>
        </p:sp>
        <p:sp>
          <p:nvSpPr>
            <p:cNvPr id="105483" name="Rectangle 11"/>
            <p:cNvSpPr>
              <a:spLocks noChangeArrowheads="1"/>
            </p:cNvSpPr>
            <p:nvPr/>
          </p:nvSpPr>
          <p:spPr bwMode="auto">
            <a:xfrm>
              <a:off x="1008" y="768"/>
              <a:ext cx="12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endParaRPr lang="en-US" sz="2400"/>
            </a:p>
          </p:txBody>
        </p:sp>
        <p:sp>
          <p:nvSpPr>
            <p:cNvPr id="105484" name="Line 12"/>
            <p:cNvSpPr>
              <a:spLocks noChangeShapeType="1"/>
            </p:cNvSpPr>
            <p:nvPr/>
          </p:nvSpPr>
          <p:spPr bwMode="auto">
            <a:xfrm>
              <a:off x="1008" y="768"/>
              <a:ext cx="45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5" name="Line 13"/>
            <p:cNvSpPr>
              <a:spLocks noChangeShapeType="1"/>
            </p:cNvSpPr>
            <p:nvPr/>
          </p:nvSpPr>
          <p:spPr bwMode="auto">
            <a:xfrm>
              <a:off x="1008" y="1017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6" name="Line 14"/>
            <p:cNvSpPr>
              <a:spLocks noChangeShapeType="1"/>
            </p:cNvSpPr>
            <p:nvPr/>
          </p:nvSpPr>
          <p:spPr bwMode="auto">
            <a:xfrm>
              <a:off x="1008" y="1613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7" name="Line 15"/>
            <p:cNvSpPr>
              <a:spLocks noChangeShapeType="1"/>
            </p:cNvSpPr>
            <p:nvPr/>
          </p:nvSpPr>
          <p:spPr bwMode="auto">
            <a:xfrm>
              <a:off x="1008" y="2388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8" name="Line 16"/>
            <p:cNvSpPr>
              <a:spLocks noChangeShapeType="1"/>
            </p:cNvSpPr>
            <p:nvPr/>
          </p:nvSpPr>
          <p:spPr bwMode="auto">
            <a:xfrm>
              <a:off x="1008" y="2968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89" name="Line 17"/>
            <p:cNvSpPr>
              <a:spLocks noChangeShapeType="1"/>
            </p:cNvSpPr>
            <p:nvPr/>
          </p:nvSpPr>
          <p:spPr bwMode="auto">
            <a:xfrm>
              <a:off x="1008" y="3548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0" name="Line 18"/>
            <p:cNvSpPr>
              <a:spLocks noChangeShapeType="1"/>
            </p:cNvSpPr>
            <p:nvPr/>
          </p:nvSpPr>
          <p:spPr bwMode="auto">
            <a:xfrm>
              <a:off x="1008" y="4128"/>
              <a:ext cx="45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1" name="Line 19"/>
            <p:cNvSpPr>
              <a:spLocks noChangeShapeType="1"/>
            </p:cNvSpPr>
            <p:nvPr/>
          </p:nvSpPr>
          <p:spPr bwMode="auto">
            <a:xfrm>
              <a:off x="1008" y="768"/>
              <a:ext cx="0" cy="33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2" name="Line 20"/>
            <p:cNvSpPr>
              <a:spLocks noChangeShapeType="1"/>
            </p:cNvSpPr>
            <p:nvPr/>
          </p:nvSpPr>
          <p:spPr bwMode="auto">
            <a:xfrm>
              <a:off x="2208" y="768"/>
              <a:ext cx="0" cy="3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3" name="Line 21"/>
            <p:cNvSpPr>
              <a:spLocks noChangeShapeType="1"/>
            </p:cNvSpPr>
            <p:nvPr/>
          </p:nvSpPr>
          <p:spPr bwMode="auto">
            <a:xfrm>
              <a:off x="3888" y="768"/>
              <a:ext cx="0" cy="33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94" name="Line 22"/>
            <p:cNvSpPr>
              <a:spLocks noChangeShapeType="1"/>
            </p:cNvSpPr>
            <p:nvPr/>
          </p:nvSpPr>
          <p:spPr bwMode="auto">
            <a:xfrm>
              <a:off x="5568" y="768"/>
              <a:ext cx="0" cy="336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495" name="Group 23"/>
          <p:cNvGrpSpPr>
            <a:grpSpLocks/>
          </p:cNvGrpSpPr>
          <p:nvPr/>
        </p:nvGrpSpPr>
        <p:grpSpPr bwMode="auto">
          <a:xfrm>
            <a:off x="5029200" y="5632450"/>
            <a:ext cx="5334000" cy="920750"/>
            <a:chOff x="2208" y="3548"/>
            <a:chExt cx="3360" cy="580"/>
          </a:xfrm>
        </p:grpSpPr>
        <p:sp>
          <p:nvSpPr>
            <p:cNvPr id="105496" name="Rectangle 24"/>
            <p:cNvSpPr>
              <a:spLocks noChangeArrowheads="1"/>
            </p:cNvSpPr>
            <p:nvPr/>
          </p:nvSpPr>
          <p:spPr bwMode="auto">
            <a:xfrm>
              <a:off x="3888" y="3548"/>
              <a:ext cx="168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000"/>
                <a:t>Issues downplayed.</a:t>
              </a:r>
            </a:p>
          </p:txBody>
        </p:sp>
        <p:sp>
          <p:nvSpPr>
            <p:cNvPr id="105497" name="Rectangle 25"/>
            <p:cNvSpPr>
              <a:spLocks noChangeArrowheads="1"/>
            </p:cNvSpPr>
            <p:nvPr/>
          </p:nvSpPr>
          <p:spPr bwMode="auto">
            <a:xfrm>
              <a:off x="2208" y="3548"/>
              <a:ext cx="168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000"/>
                <a:t>Concurrency, recovery, atomicity are all critical.</a:t>
              </a:r>
            </a:p>
          </p:txBody>
        </p:sp>
      </p:grpSp>
      <p:grpSp>
        <p:nvGrpSpPr>
          <p:cNvPr id="105498" name="Group 26"/>
          <p:cNvGrpSpPr>
            <a:grpSpLocks/>
          </p:cNvGrpSpPr>
          <p:nvPr/>
        </p:nvGrpSpPr>
        <p:grpSpPr bwMode="auto">
          <a:xfrm>
            <a:off x="5029200" y="4711700"/>
            <a:ext cx="5334000" cy="920750"/>
            <a:chOff x="2208" y="2968"/>
            <a:chExt cx="3360" cy="580"/>
          </a:xfrm>
        </p:grpSpPr>
        <p:sp>
          <p:nvSpPr>
            <p:cNvPr id="105499" name="Rectangle 27"/>
            <p:cNvSpPr>
              <a:spLocks noChangeArrowheads="1"/>
            </p:cNvSpPr>
            <p:nvPr/>
          </p:nvSpPr>
          <p:spPr bwMode="auto">
            <a:xfrm>
              <a:off x="3888" y="2968"/>
              <a:ext cx="168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000"/>
                <a:t>Interaction is important.</a:t>
              </a:r>
            </a:p>
          </p:txBody>
        </p:sp>
        <p:sp>
          <p:nvSpPr>
            <p:cNvPr id="105500" name="Rectangle 28"/>
            <p:cNvSpPr>
              <a:spLocks noChangeArrowheads="1"/>
            </p:cNvSpPr>
            <p:nvPr/>
          </p:nvSpPr>
          <p:spPr bwMode="auto">
            <a:xfrm>
              <a:off x="2208" y="2968"/>
              <a:ext cx="168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000"/>
                <a:t>One-shot queries.</a:t>
              </a:r>
            </a:p>
          </p:txBody>
        </p:sp>
      </p:grpSp>
      <p:grpSp>
        <p:nvGrpSpPr>
          <p:cNvPr id="105501" name="Group 29"/>
          <p:cNvGrpSpPr>
            <a:grpSpLocks/>
          </p:cNvGrpSpPr>
          <p:nvPr/>
        </p:nvGrpSpPr>
        <p:grpSpPr bwMode="auto">
          <a:xfrm>
            <a:off x="5029200" y="3790950"/>
            <a:ext cx="5334000" cy="920750"/>
            <a:chOff x="2208" y="2388"/>
            <a:chExt cx="3360" cy="580"/>
          </a:xfrm>
        </p:grpSpPr>
        <p:sp>
          <p:nvSpPr>
            <p:cNvPr id="105502" name="Rectangle 30"/>
            <p:cNvSpPr>
              <a:spLocks noChangeArrowheads="1"/>
            </p:cNvSpPr>
            <p:nvPr/>
          </p:nvSpPr>
          <p:spPr bwMode="auto">
            <a:xfrm>
              <a:off x="3888" y="2388"/>
              <a:ext cx="168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000"/>
                <a:t>Sometimes relevant, often not.</a:t>
              </a:r>
            </a:p>
          </p:txBody>
        </p:sp>
        <p:sp>
          <p:nvSpPr>
            <p:cNvPr id="105503" name="Rectangle 31"/>
            <p:cNvSpPr>
              <a:spLocks noChangeArrowheads="1"/>
            </p:cNvSpPr>
            <p:nvPr/>
          </p:nvSpPr>
          <p:spPr bwMode="auto">
            <a:xfrm>
              <a:off x="2208" y="2388"/>
              <a:ext cx="1680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000"/>
                <a:t>Exact.  Always correct in a formal sense.</a:t>
              </a:r>
            </a:p>
          </p:txBody>
        </p:sp>
      </p:grpSp>
      <p:grpSp>
        <p:nvGrpSpPr>
          <p:cNvPr id="105504" name="Group 32"/>
          <p:cNvGrpSpPr>
            <a:grpSpLocks/>
          </p:cNvGrpSpPr>
          <p:nvPr/>
        </p:nvGrpSpPr>
        <p:grpSpPr bwMode="auto">
          <a:xfrm>
            <a:off x="5029200" y="2560638"/>
            <a:ext cx="5334000" cy="1230312"/>
            <a:chOff x="2208" y="1613"/>
            <a:chExt cx="3360" cy="775"/>
          </a:xfrm>
        </p:grpSpPr>
        <p:sp>
          <p:nvSpPr>
            <p:cNvPr id="105505" name="Rectangle 33"/>
            <p:cNvSpPr>
              <a:spLocks noChangeArrowheads="1"/>
            </p:cNvSpPr>
            <p:nvPr/>
          </p:nvSpPr>
          <p:spPr bwMode="auto">
            <a:xfrm>
              <a:off x="3888" y="1613"/>
              <a:ext cx="1680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000"/>
                <a:t>Vague, imprecise information needs (often expressed in natural language).</a:t>
              </a:r>
            </a:p>
          </p:txBody>
        </p:sp>
        <p:sp>
          <p:nvSpPr>
            <p:cNvPr id="105506" name="Rectangle 34"/>
            <p:cNvSpPr>
              <a:spLocks noChangeArrowheads="1"/>
            </p:cNvSpPr>
            <p:nvPr/>
          </p:nvSpPr>
          <p:spPr bwMode="auto">
            <a:xfrm>
              <a:off x="2208" y="1613"/>
              <a:ext cx="1680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000"/>
                <a:t>Formally (mathematically) defined queries.  Unambiguous.</a:t>
              </a:r>
            </a:p>
          </p:txBody>
        </p:sp>
      </p:grpSp>
      <p:grpSp>
        <p:nvGrpSpPr>
          <p:cNvPr id="105507" name="Group 35"/>
          <p:cNvGrpSpPr>
            <a:grpSpLocks/>
          </p:cNvGrpSpPr>
          <p:nvPr/>
        </p:nvGrpSpPr>
        <p:grpSpPr bwMode="auto">
          <a:xfrm>
            <a:off x="5029200" y="1614488"/>
            <a:ext cx="5334000" cy="946150"/>
            <a:chOff x="2208" y="1017"/>
            <a:chExt cx="3360" cy="596"/>
          </a:xfrm>
        </p:grpSpPr>
        <p:sp>
          <p:nvSpPr>
            <p:cNvPr id="105508" name="Rectangle 36"/>
            <p:cNvSpPr>
              <a:spLocks noChangeArrowheads="1"/>
            </p:cNvSpPr>
            <p:nvPr/>
          </p:nvSpPr>
          <p:spPr bwMode="auto">
            <a:xfrm>
              <a:off x="3888" y="1017"/>
              <a:ext cx="16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000"/>
                <a:t>Mostly unstructured.  Free text with some metadata.</a:t>
              </a:r>
            </a:p>
          </p:txBody>
        </p:sp>
        <p:sp>
          <p:nvSpPr>
            <p:cNvPr id="105509" name="Rectangle 37"/>
            <p:cNvSpPr>
              <a:spLocks noChangeArrowheads="1"/>
            </p:cNvSpPr>
            <p:nvPr/>
          </p:nvSpPr>
          <p:spPr bwMode="auto">
            <a:xfrm>
              <a:off x="2208" y="1017"/>
              <a:ext cx="16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20000"/>
                </a:spcBef>
                <a:buClr>
                  <a:srgbClr val="FF0000"/>
                </a:buClr>
              </a:pPr>
              <a:r>
                <a:rPr lang="en-US" sz="2000"/>
                <a:t>Structured data. Clear semantics based on a formal model.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9343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1936</Words>
  <Application>Microsoft Office PowerPoint</Application>
  <PresentationFormat>Widescreen</PresentationFormat>
  <Paragraphs>372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Californian FB</vt:lpstr>
      <vt:lpstr>Times New Roman</vt:lpstr>
      <vt:lpstr>Office Theme</vt:lpstr>
      <vt:lpstr>Intro to Information Retrieval</vt:lpstr>
      <vt:lpstr>Search and Information Retrieval</vt:lpstr>
      <vt:lpstr>IR System</vt:lpstr>
      <vt:lpstr>Information Retrieval</vt:lpstr>
      <vt:lpstr>What is a Document?</vt:lpstr>
      <vt:lpstr>Documents vs. Database Records</vt:lpstr>
      <vt:lpstr>Documents vs. Records</vt:lpstr>
      <vt:lpstr>Comparing Text</vt:lpstr>
      <vt:lpstr>Databases vs. IR</vt:lpstr>
      <vt:lpstr>Dimensions of IR</vt:lpstr>
      <vt:lpstr>Other Media</vt:lpstr>
      <vt:lpstr>Dimensions of IR</vt:lpstr>
      <vt:lpstr>IR Tasks</vt:lpstr>
      <vt:lpstr>Big Issues in IR</vt:lpstr>
      <vt:lpstr>Big Issues in IR</vt:lpstr>
      <vt:lpstr>Big Issues in IR</vt:lpstr>
      <vt:lpstr>Big Issues in IR</vt:lpstr>
      <vt:lpstr>IR and Search Engines</vt:lpstr>
      <vt:lpstr>IR and Search Engines</vt:lpstr>
      <vt:lpstr>Search Engine Issues</vt:lpstr>
      <vt:lpstr>Search Engine Issues</vt:lpstr>
      <vt:lpstr>Search Engine Issues</vt:lpstr>
      <vt:lpstr>Spam</vt:lpstr>
      <vt:lpstr>Web Crawling</vt:lpstr>
      <vt:lpstr>Crawling and Document Acquisition</vt:lpstr>
      <vt:lpstr>Documents Storage</vt:lpstr>
      <vt:lpstr>Text Transformation</vt:lpstr>
      <vt:lpstr>Link Analysis</vt:lpstr>
      <vt:lpstr>Indexing</vt:lpstr>
      <vt:lpstr>Evaluation</vt:lpstr>
      <vt:lpstr>Relationship to Natural Language Processing: IR Directions in NLP</vt:lpstr>
      <vt:lpstr>Relationship to AI/ML</vt:lpstr>
      <vt:lpstr>History of IR</vt:lpstr>
      <vt:lpstr>IR History Continued</vt:lpstr>
      <vt:lpstr>IR History Continued</vt:lpstr>
      <vt:lpstr>IR History Continued</vt:lpstr>
      <vt:lpstr>Recent IR History</vt:lpstr>
      <vt:lpstr>Recent IR History</vt:lpstr>
      <vt:lpstr>Deep Learning in IR, 2013+</vt:lpstr>
      <vt:lpstr>Course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vagelis hristidis</cp:lastModifiedBy>
  <cp:revision>41</cp:revision>
  <dcterms:created xsi:type="dcterms:W3CDTF">2008-09-02T17:36:39Z</dcterms:created>
  <dcterms:modified xsi:type="dcterms:W3CDTF">2024-01-08T20:27:25Z</dcterms:modified>
</cp:coreProperties>
</file>