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7" r:id="rId2"/>
    <p:sldId id="275" r:id="rId3"/>
    <p:sldId id="277" r:id="rId4"/>
    <p:sldId id="276" r:id="rId5"/>
    <p:sldId id="278" r:id="rId6"/>
    <p:sldId id="279" r:id="rId7"/>
    <p:sldId id="260" r:id="rId8"/>
    <p:sldId id="261" r:id="rId9"/>
    <p:sldId id="280" r:id="rId10"/>
    <p:sldId id="281" r:id="rId11"/>
    <p:sldId id="282" r:id="rId12"/>
    <p:sldId id="283" r:id="rId13"/>
    <p:sldId id="284" r:id="rId14"/>
    <p:sldId id="293" r:id="rId15"/>
    <p:sldId id="294" r:id="rId16"/>
    <p:sldId id="311" r:id="rId17"/>
    <p:sldId id="332" r:id="rId18"/>
    <p:sldId id="333" r:id="rId19"/>
    <p:sldId id="334" r:id="rId20"/>
    <p:sldId id="335" r:id="rId21"/>
    <p:sldId id="336" r:id="rId22"/>
    <p:sldId id="337" r:id="rId23"/>
    <p:sldId id="426" r:id="rId24"/>
    <p:sldId id="384" r:id="rId25"/>
    <p:sldId id="385" r:id="rId26"/>
    <p:sldId id="427" r:id="rId27"/>
    <p:sldId id="341" r:id="rId28"/>
    <p:sldId id="347" r:id="rId29"/>
    <p:sldId id="405" r:id="rId30"/>
    <p:sldId id="406" r:id="rId31"/>
    <p:sldId id="407" r:id="rId32"/>
    <p:sldId id="408" r:id="rId33"/>
    <p:sldId id="409" r:id="rId34"/>
    <p:sldId id="410" r:id="rId35"/>
    <p:sldId id="411" r:id="rId36"/>
    <p:sldId id="412" r:id="rId37"/>
    <p:sldId id="413" r:id="rId38"/>
    <p:sldId id="414" r:id="rId39"/>
    <p:sldId id="415" r:id="rId40"/>
    <p:sldId id="416" r:id="rId41"/>
    <p:sldId id="417" r:id="rId42"/>
    <p:sldId id="418" r:id="rId43"/>
    <p:sldId id="419" r:id="rId44"/>
    <p:sldId id="348" r:id="rId45"/>
    <p:sldId id="401" r:id="rId46"/>
    <p:sldId id="402" r:id="rId47"/>
    <p:sldId id="403" r:id="rId48"/>
    <p:sldId id="404" r:id="rId49"/>
    <p:sldId id="420" r:id="rId50"/>
    <p:sldId id="421" r:id="rId51"/>
    <p:sldId id="422" r:id="rId52"/>
    <p:sldId id="423" r:id="rId53"/>
    <p:sldId id="424" r:id="rId54"/>
    <p:sldId id="425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84" y="15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952AF-768D-45C0-AF04-AFBE7B372C0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1B6D3-D0D4-44B3-9B23-6D7C2ACF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34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RR: </a:t>
            </a:r>
            <a:r>
              <a:rPr lang="en-US" dirty="0" err="1"/>
              <a:t>RecordReader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converts the byte-oriented view of the input, provided by the </a:t>
            </a:r>
            <a:r>
              <a:rPr lang="en-US" dirty="0" err="1"/>
              <a:t>InputSplit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presents a record-oriented to the </a:t>
            </a:r>
            <a:r>
              <a:rPr lang="en-US" dirty="0"/>
              <a:t>Mapper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implementations for processing. </a:t>
            </a:r>
            <a:r>
              <a:rPr lang="en-US" dirty="0" err="1"/>
              <a:t>RecordReader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thus assumes the responsibility of processing record boundaries and presents the tasks with keys and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1B6D3-D0D4-44B3-9B23-6D7C2ACF18E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5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2DA0-4FF6-404E-B366-4D0D14AD4BE8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E74A-8D5D-4125-B33A-CEFE1CEC7241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0B588-5FE6-424F-BF69-345567ED6B24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E21C-08F6-4400-BE4A-48AE6848E1AE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B522E-FD42-42E1-AECD-81DEFA50A4FA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65E4-FDD6-4685-A1B2-50248AEDBD6B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7C32-DD2A-4E44-91EC-C75756D481B6}" type="datetime1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708C-C7AB-429F-9136-F29F4C82CABB}" type="datetime1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CD27-2422-4BA2-97FF-1FF1DC55FEC6}" type="datetime1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9CEB-437F-4C77-8C82-27E97068C01C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FC89-1A56-4BE2-924A-7A2ED2A4FB89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244D5-E6F9-48B8-9752-324E2B5AE48D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F960F-53BA-45C6-9DC9-498CFF49D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10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8.xml"/><Relationship Id="rId7" Type="http://schemas.openxmlformats.org/officeDocument/2006/relationships/image" Target="../media/image1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Indexing and Query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Information Retrieval in Practice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5105401" y="6096001"/>
            <a:ext cx="16594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/>
              <a:t>All slides ©</a:t>
            </a:r>
            <a:r>
              <a:rPr lang="en-US" sz="1000"/>
              <a:t>Addison </a:t>
            </a:r>
            <a:r>
              <a:rPr lang="en-US" sz="1000" smtClean="0"/>
              <a:t>Wesley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and Extents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Document structure is useful in search</a:t>
            </a:r>
          </a:p>
          <a:p>
            <a:pPr lvl="1"/>
            <a:r>
              <a:rPr lang="en-US" i="1" dirty="0"/>
              <a:t>field</a:t>
            </a:r>
            <a:r>
              <a:rPr lang="en-US" dirty="0"/>
              <a:t> restrictions</a:t>
            </a:r>
          </a:p>
          <a:p>
            <a:pPr lvl="2"/>
            <a:r>
              <a:rPr lang="en-US" dirty="0"/>
              <a:t>e.g., date, from:, etc.</a:t>
            </a:r>
          </a:p>
          <a:p>
            <a:pPr lvl="1"/>
            <a:r>
              <a:rPr lang="en-US" dirty="0"/>
              <a:t>some fields more important</a:t>
            </a:r>
          </a:p>
          <a:p>
            <a:pPr lvl="2"/>
            <a:r>
              <a:rPr lang="en-US" dirty="0"/>
              <a:t>e.g., title</a:t>
            </a:r>
          </a:p>
          <a:p>
            <a:r>
              <a:rPr lang="en-US" dirty="0"/>
              <a:t>Options:</a:t>
            </a:r>
          </a:p>
          <a:p>
            <a:pPr lvl="1"/>
            <a:r>
              <a:rPr lang="en-US" dirty="0"/>
              <a:t>separate inverted lists for each field type</a:t>
            </a:r>
          </a:p>
          <a:p>
            <a:pPr lvl="1"/>
            <a:r>
              <a:rPr lang="en-US" dirty="0"/>
              <a:t>add information about fields to postings</a:t>
            </a:r>
          </a:p>
          <a:p>
            <a:pPr lvl="1"/>
            <a:r>
              <a:rPr lang="en-US" dirty="0"/>
              <a:t>use </a:t>
            </a:r>
            <a:r>
              <a:rPr lang="en-US" i="1" dirty="0"/>
              <a:t>extent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Extent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</a:t>
            </a:r>
            <a:r>
              <a:rPr lang="en-US" sz="2800" i="1" dirty="0"/>
              <a:t>extent </a:t>
            </a:r>
            <a:r>
              <a:rPr lang="en-US" sz="2800" dirty="0"/>
              <a:t>is a contiguous region of a document</a:t>
            </a:r>
          </a:p>
          <a:p>
            <a:pPr lvl="1"/>
            <a:r>
              <a:rPr lang="en-US" sz="2400" dirty="0"/>
              <a:t>represent extents using word positions</a:t>
            </a:r>
          </a:p>
          <a:p>
            <a:pPr lvl="1"/>
            <a:r>
              <a:rPr lang="en-US" sz="2400" dirty="0"/>
              <a:t>inverted list records all extents for a given field type</a:t>
            </a:r>
          </a:p>
          <a:p>
            <a:pPr lvl="1"/>
            <a:r>
              <a:rPr lang="en-US" sz="2400" dirty="0"/>
              <a:t>e.g.,  title extent below shows that the title for Doc 1 is from word 1 to word 3. Hence, word fish appears once in title for Doc 1.</a:t>
            </a:r>
          </a:p>
        </p:txBody>
      </p:sp>
      <p:pic>
        <p:nvPicPr>
          <p:cNvPr id="4" name="Picture 2" descr="C:\Users\croft\Desktop\ch5-extents-lists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4404360"/>
            <a:ext cx="8656918" cy="609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057400" y="5394960"/>
            <a:ext cx="110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extent list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2019300" y="5128260"/>
            <a:ext cx="45720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Precomputed</a:t>
            </a:r>
            <a:r>
              <a:rPr lang="en-US" dirty="0"/>
              <a:t> scores in inverted list</a:t>
            </a:r>
          </a:p>
          <a:p>
            <a:pPr lvl="1"/>
            <a:r>
              <a:rPr lang="en-US" dirty="0"/>
              <a:t>e.g., list for “fish” [(1:3.6), (3:2.2)], where 3.6 is total feature value for document 1</a:t>
            </a:r>
          </a:p>
          <a:p>
            <a:pPr lvl="1"/>
            <a:r>
              <a:rPr lang="en-US" dirty="0"/>
              <a:t>improves speed but reduces flexibility</a:t>
            </a:r>
          </a:p>
          <a:p>
            <a:r>
              <a:rPr lang="en-US" dirty="0"/>
              <a:t>Score-ordered lists</a:t>
            </a:r>
          </a:p>
          <a:p>
            <a:pPr lvl="1"/>
            <a:r>
              <a:rPr lang="en-US" dirty="0"/>
              <a:t>query processing engine can focus only on the top part of each inverted list, where the highest-scoring documents are recorded</a:t>
            </a:r>
          </a:p>
          <a:p>
            <a:pPr lvl="1"/>
            <a:r>
              <a:rPr lang="en-US" dirty="0"/>
              <a:t>very efficient for single-word 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Inverted lists are very large</a:t>
            </a:r>
          </a:p>
          <a:p>
            <a:pPr lvl="1"/>
            <a:r>
              <a:rPr lang="en-US" dirty="0"/>
              <a:t>e.g., 25-50% of collection for TREC collections</a:t>
            </a:r>
          </a:p>
          <a:p>
            <a:pPr lvl="1"/>
            <a:r>
              <a:rPr lang="en-US" dirty="0"/>
              <a:t>Much higher if n-grams are indexed</a:t>
            </a:r>
          </a:p>
          <a:p>
            <a:r>
              <a:rPr lang="en-US" dirty="0"/>
              <a:t>Compression of indexes saves disk and/or memory space</a:t>
            </a:r>
          </a:p>
          <a:p>
            <a:pPr lvl="1"/>
            <a:r>
              <a:rPr lang="en-US" dirty="0"/>
              <a:t>Typically have to decompress lists to use them</a:t>
            </a:r>
          </a:p>
          <a:p>
            <a:pPr lvl="1"/>
            <a:r>
              <a:rPr lang="en-US" dirty="0"/>
              <a:t>Best compression techniques have good </a:t>
            </a:r>
            <a:r>
              <a:rPr lang="en-US" i="1" dirty="0"/>
              <a:t>compression ratios</a:t>
            </a:r>
            <a:r>
              <a:rPr lang="en-US" dirty="0"/>
              <a:t> and are easy to decompress</a:t>
            </a:r>
          </a:p>
          <a:p>
            <a:r>
              <a:rPr lang="en-US" i="1" dirty="0"/>
              <a:t>Lossless </a:t>
            </a:r>
            <a:r>
              <a:rPr lang="en-US" dirty="0"/>
              <a:t>compression – no information lost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02817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Basic idea</a:t>
            </a:r>
            <a:r>
              <a:rPr lang="en-US" dirty="0"/>
              <a:t>: Common data elements use short codes while uncommon data elements use longer codes</a:t>
            </a:r>
          </a:p>
          <a:p>
            <a:pPr lvl="1"/>
            <a:r>
              <a:rPr lang="en-US" dirty="0"/>
              <a:t>Example: coding numbers</a:t>
            </a:r>
          </a:p>
          <a:p>
            <a:pPr lvl="1"/>
            <a:endParaRPr lang="en-US" sz="1300" dirty="0"/>
          </a:p>
          <a:p>
            <a:pPr lvl="2"/>
            <a:r>
              <a:rPr lang="en-US" dirty="0"/>
              <a:t>number sequence: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possible encoding: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encode 0 using a single 0: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only 10 bits, but...</a:t>
            </a:r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218248" y="4082512"/>
            <a:ext cx="2196899" cy="319007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271726" y="4894882"/>
            <a:ext cx="3212249" cy="250555"/>
          </a:xfrm>
          <a:prstGeom prst="rect">
            <a:avLst/>
          </a:prstGeom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951602" y="5691753"/>
            <a:ext cx="2512006" cy="25184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Ambiguous</a:t>
            </a:r>
            <a:r>
              <a:rPr lang="en-US" dirty="0"/>
              <a:t> encoding – not clear how to decode</a:t>
            </a:r>
          </a:p>
          <a:p>
            <a:pPr lvl="2"/>
            <a:r>
              <a:rPr lang="en-US" dirty="0"/>
              <a:t>another decoding: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which represents: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use </a:t>
            </a:r>
            <a:r>
              <a:rPr lang="en-US" u="sng" dirty="0"/>
              <a:t>unambiguous </a:t>
            </a:r>
            <a:r>
              <a:rPr lang="en-US" dirty="0"/>
              <a:t>code: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which gives: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778334" y="3174569"/>
            <a:ext cx="2499132" cy="250556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095636" y="4045057"/>
            <a:ext cx="2188008" cy="317716"/>
          </a:xfrm>
          <a:prstGeom prst="rect">
            <a:avLst/>
          </a:prstGeom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469741" y="4277533"/>
            <a:ext cx="1654454" cy="1216617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237213" y="5726623"/>
            <a:ext cx="3097082" cy="25572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Auxiliary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66344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Inverted lists usually stored together in a single file for efficiency because file systems inefficient for many small files</a:t>
            </a:r>
          </a:p>
          <a:p>
            <a:pPr lvl="1"/>
            <a:r>
              <a:rPr lang="en-US" i="1" dirty="0"/>
              <a:t>Inverted file</a:t>
            </a:r>
          </a:p>
          <a:p>
            <a:r>
              <a:rPr lang="en-US" i="1" dirty="0"/>
              <a:t>Vocabulary </a:t>
            </a:r>
            <a:r>
              <a:rPr lang="en-US" dirty="0"/>
              <a:t>or</a:t>
            </a:r>
            <a:r>
              <a:rPr lang="en-US" i="1" dirty="0"/>
              <a:t> lexicon</a:t>
            </a:r>
          </a:p>
          <a:p>
            <a:pPr lvl="1"/>
            <a:r>
              <a:rPr lang="en-US" dirty="0"/>
              <a:t>Contains a lookup table from index terms to the byte offset of the inverted list in the inverted file</a:t>
            </a:r>
          </a:p>
          <a:p>
            <a:pPr lvl="1"/>
            <a:r>
              <a:rPr lang="en-US" dirty="0"/>
              <a:t>Either hash table in memory or B-tree for larger vocabularies</a:t>
            </a:r>
          </a:p>
          <a:p>
            <a:r>
              <a:rPr lang="en-US" dirty="0"/>
              <a:t>Term statistics (e.g. document frequency) stored at start of inverted lists</a:t>
            </a:r>
          </a:p>
          <a:p>
            <a:r>
              <a:rPr lang="en-US" dirty="0"/>
              <a:t>Collection statistics (e.g. # docs in collection) stored in separate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Document-at-a-time</a:t>
            </a:r>
          </a:p>
          <a:p>
            <a:pPr lvl="1"/>
            <a:r>
              <a:rPr lang="en-US" dirty="0"/>
              <a:t>Calculates complete scores for documents by processing all term lists, one document at a time</a:t>
            </a:r>
          </a:p>
          <a:p>
            <a:r>
              <a:rPr lang="en-US" dirty="0"/>
              <a:t>Term-at-a-time</a:t>
            </a:r>
          </a:p>
          <a:p>
            <a:pPr lvl="1"/>
            <a:r>
              <a:rPr lang="en-US" dirty="0"/>
              <a:t>Accumulates scores for documents by processing term lists one at a time</a:t>
            </a:r>
          </a:p>
          <a:p>
            <a:r>
              <a:rPr lang="en-US" dirty="0"/>
              <a:t>Both approaches have optimization techniques that significantly reduce time required to generate scores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Document-At-A-Time</a:t>
            </a:r>
          </a:p>
        </p:txBody>
      </p:sp>
      <p:pic>
        <p:nvPicPr>
          <p:cNvPr id="3" name="Picture 2" descr="C:\Users\croft\Desktop\ch5-document-at-a-time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4179" y="2224007"/>
            <a:ext cx="5017680" cy="2487478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Document-At-A-Time</a:t>
            </a:r>
          </a:p>
        </p:txBody>
      </p: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792637" y="1694340"/>
            <a:ext cx="6957233" cy="443653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i="1" dirty="0"/>
              <a:t>Indexes</a:t>
            </a:r>
            <a:r>
              <a:rPr lang="en-US" dirty="0"/>
              <a:t> are data structures designed to make search faster</a:t>
            </a:r>
          </a:p>
          <a:p>
            <a:r>
              <a:rPr lang="en-US" dirty="0"/>
              <a:t>Text search has unique requirements, which leads to unique data structures</a:t>
            </a:r>
          </a:p>
          <a:p>
            <a:r>
              <a:rPr lang="en-US" dirty="0"/>
              <a:t>Most common data structure is </a:t>
            </a:r>
            <a:r>
              <a:rPr lang="en-US" i="1" dirty="0"/>
              <a:t>inverted index</a:t>
            </a:r>
          </a:p>
          <a:p>
            <a:pPr lvl="1"/>
            <a:r>
              <a:rPr lang="en-US" dirty="0"/>
              <a:t>general name for a class of structures</a:t>
            </a:r>
          </a:p>
          <a:p>
            <a:pPr lvl="1"/>
            <a:r>
              <a:rPr lang="en-US" dirty="0"/>
              <a:t>“inverted” because documents are associated with words, rather than words with documents</a:t>
            </a:r>
          </a:p>
          <a:p>
            <a:pPr lvl="2"/>
            <a:r>
              <a:rPr lang="en-US" dirty="0"/>
              <a:t>similar to a </a:t>
            </a:r>
            <a:r>
              <a:rPr lang="en-US" i="1" dirty="0"/>
              <a:t>concordance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Term-At-A-Time</a:t>
            </a:r>
          </a:p>
        </p:txBody>
      </p:sp>
      <p:pic>
        <p:nvPicPr>
          <p:cNvPr id="3" name="Picture 2" descr="C:\Users\croft\Desktop\ch5-term-at-a-time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70516" y="1676400"/>
            <a:ext cx="4608732" cy="4185893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Term-At-A-Time</a:t>
            </a:r>
          </a:p>
        </p:txBody>
      </p: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60630" y="1398865"/>
            <a:ext cx="6587396" cy="49106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85102"/>
          </a:xfrm>
        </p:spPr>
        <p:txBody>
          <a:bodyPr>
            <a:normAutofit/>
          </a:bodyPr>
          <a:lstStyle/>
          <a:p>
            <a:r>
              <a:rPr lang="en-US" dirty="0"/>
              <a:t>Term-at-a-time uses more memory for accumulators, but accesses disk more efficiently</a:t>
            </a:r>
          </a:p>
          <a:p>
            <a:r>
              <a:rPr lang="en-US" dirty="0"/>
              <a:t>Document-at-a-time needs little memory (priority queue of top documents) but reads much of the inverted index.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Optimizations for Document-at-a-time query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read subset of posting lists to compute top-k elements with highest score</a:t>
            </a:r>
          </a:p>
          <a:p>
            <a:r>
              <a:rPr lang="en-US" dirty="0"/>
              <a:t>Variants for Document-at-a-time query processing:</a:t>
            </a:r>
          </a:p>
          <a:p>
            <a:pPr lvl="1"/>
            <a:r>
              <a:rPr lang="en-US" dirty="0"/>
              <a:t>Posting lists sorted by doc id</a:t>
            </a:r>
          </a:p>
          <a:p>
            <a:pPr lvl="2"/>
            <a:r>
              <a:rPr lang="en-US" dirty="0"/>
              <a:t>WAND algorithm: in each list, skip ranges of doc ids with no chance of being in top-k</a:t>
            </a:r>
          </a:p>
          <a:p>
            <a:pPr lvl="1"/>
            <a:r>
              <a:rPr lang="en-US" dirty="0"/>
              <a:t>Posting lists sorted by score</a:t>
            </a:r>
          </a:p>
          <a:p>
            <a:pPr lvl="2"/>
            <a:r>
              <a:rPr lang="en-US" dirty="0"/>
              <a:t>Non-Random Access (NRA) algorithm (variant of Threshold Algorithm (TA) when no random access allowed)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83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Skipping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Typically used when lists sorted by doc id </a:t>
            </a:r>
          </a:p>
          <a:p>
            <a:r>
              <a:rPr lang="en-US" dirty="0"/>
              <a:t>Search involves comparison of inverted lists of different lengths</a:t>
            </a:r>
          </a:p>
          <a:p>
            <a:pPr lvl="1"/>
            <a:r>
              <a:rPr lang="en-US" dirty="0"/>
              <a:t>Can be very inefficient</a:t>
            </a:r>
          </a:p>
          <a:p>
            <a:pPr lvl="1"/>
            <a:r>
              <a:rPr lang="en-US" dirty="0"/>
              <a:t>“Skipping” ahead to check document numbers is much better</a:t>
            </a:r>
          </a:p>
          <a:p>
            <a:pPr lvl="1"/>
            <a:r>
              <a:rPr lang="en-US" dirty="0"/>
              <a:t>Compression makes this difficult</a:t>
            </a:r>
          </a:p>
          <a:p>
            <a:r>
              <a:rPr lang="en-US" dirty="0"/>
              <a:t>Skip pointers are additional data structure to support skipping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76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91122"/>
            <a:ext cx="8229600" cy="1143000"/>
          </a:xfrm>
        </p:spPr>
        <p:txBody>
          <a:bodyPr/>
          <a:lstStyle/>
          <a:p>
            <a:r>
              <a:rPr lang="en-US" dirty="0"/>
              <a:t>Skip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07721"/>
            <a:ext cx="8229600" cy="411988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n: length of inverted list</a:t>
            </a:r>
          </a:p>
          <a:p>
            <a:r>
              <a:rPr lang="en-US" sz="2400" dirty="0"/>
              <a:t>p: # postings to lookup</a:t>
            </a:r>
          </a:p>
          <a:p>
            <a:r>
              <a:rPr lang="en-US" sz="2400" dirty="0"/>
              <a:t>k: # bytes of skip pointer</a:t>
            </a:r>
          </a:p>
          <a:p>
            <a:r>
              <a:rPr lang="en-US" sz="2400" dirty="0"/>
              <a:t>c: distance between destinations of skip pointers</a:t>
            </a:r>
          </a:p>
          <a:p>
            <a:r>
              <a:rPr lang="en-US" sz="2400" dirty="0"/>
              <a:t>Expected # bytes read:</a:t>
            </a:r>
          </a:p>
          <a:p>
            <a:pPr lvl="1"/>
            <a:r>
              <a:rPr lang="en-US" sz="2000" dirty="0"/>
              <a:t>n/c intervals</a:t>
            </a:r>
          </a:p>
          <a:p>
            <a:pPr lvl="1"/>
            <a:r>
              <a:rPr lang="en-US" sz="2000" dirty="0"/>
              <a:t>Need to read </a:t>
            </a:r>
            <a:r>
              <a:rPr lang="en-US" sz="2000" dirty="0" err="1"/>
              <a:t>kn</a:t>
            </a:r>
            <a:r>
              <a:rPr lang="en-US" sz="2000" dirty="0"/>
              <a:t>/c bytes in skip pointers (gray boxes)</a:t>
            </a:r>
          </a:p>
          <a:p>
            <a:pPr lvl="1"/>
            <a:r>
              <a:rPr lang="en-US" sz="2000" dirty="0"/>
              <a:t>For each of p postings read on average c/2 bytes</a:t>
            </a:r>
          </a:p>
          <a:p>
            <a:pPr lvl="1"/>
            <a:r>
              <a:rPr lang="en-US" sz="2000" dirty="0"/>
              <a:t>Hence total # bytes = </a:t>
            </a:r>
            <a:r>
              <a:rPr lang="en-US" sz="2000" dirty="0" err="1"/>
              <a:t>kn</a:t>
            </a:r>
            <a:r>
              <a:rPr lang="en-US" sz="2000" dirty="0"/>
              <a:t>/c + pc/2</a:t>
            </a:r>
          </a:p>
          <a:p>
            <a:r>
              <a:rPr lang="en-US" sz="2400" dirty="0"/>
              <a:t>Depending on p, different c is optimal</a:t>
            </a:r>
          </a:p>
          <a:p>
            <a:r>
              <a:rPr lang="en-US" sz="2400" dirty="0"/>
              <a:t>Must also consider random vs. sequential hard disk speed.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pic>
        <p:nvPicPr>
          <p:cNvPr id="13" name="Picture 2" descr="C:\Users\croft\Desktop\ch5-skipping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3067" y="4927601"/>
            <a:ext cx="7396754" cy="979487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2539999" y="6350000"/>
            <a:ext cx="1394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skip pointers</a:t>
            </a:r>
          </a:p>
        </p:txBody>
      </p:sp>
      <p:cxnSp>
        <p:nvCxnSpPr>
          <p:cNvPr id="16" name="Straight Arrow Connector 15"/>
          <p:cNvCxnSpPr>
            <a:stCxn id="14" idx="0"/>
          </p:cNvCxnSpPr>
          <p:nvPr/>
        </p:nvCxnSpPr>
        <p:spPr>
          <a:xfrm rot="16200000" flipV="1">
            <a:off x="3028289" y="6141112"/>
            <a:ext cx="355600" cy="621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0401" y="6146800"/>
            <a:ext cx="129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Inverted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02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Non-Random Access (NRA) Algorithm: Lists sorted by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Query Q: q1,q2</a:t>
            </a:r>
          </a:p>
          <a:p>
            <a:r>
              <a:rPr lang="en-US" dirty="0"/>
              <a:t>q1: (D3,0.9), (D2,0.7), (D1,0.5),…</a:t>
            </a:r>
          </a:p>
          <a:p>
            <a:r>
              <a:rPr lang="en-US" dirty="0"/>
              <a:t>q2: (D6,0.9), (D3,0.8), (D7,0.4),…</a:t>
            </a:r>
          </a:p>
          <a:p>
            <a:endParaRPr lang="en-US" dirty="0"/>
          </a:p>
          <a:p>
            <a:r>
              <a:rPr lang="en-US" dirty="0"/>
              <a:t>Read in parallel from lists, and maintain min, max scores, and maximum possible score of unseen documents (</a:t>
            </a:r>
            <a:r>
              <a:rPr lang="en-US" i="1" dirty="0"/>
              <a:t>Threshold</a:t>
            </a:r>
            <a:r>
              <a:rPr lang="en-US" dirty="0"/>
              <a:t>)</a:t>
            </a:r>
          </a:p>
          <a:p>
            <a:r>
              <a:rPr lang="en-US" dirty="0"/>
              <a:t>After reading first two from q1 and q2, we know that D3 is the top-1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5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30858"/>
          </a:xfrm>
        </p:spPr>
        <p:txBody>
          <a:bodyPr>
            <a:normAutofit/>
          </a:bodyPr>
          <a:lstStyle/>
          <a:p>
            <a:r>
              <a:rPr lang="en-US" dirty="0"/>
              <a:t>Early termination of query processing</a:t>
            </a:r>
          </a:p>
          <a:p>
            <a:pPr lvl="1"/>
            <a:r>
              <a:rPr lang="en-US" dirty="0"/>
              <a:t>ignore high-frequency word lists in term-at-a-time</a:t>
            </a:r>
          </a:p>
          <a:p>
            <a:pPr lvl="1"/>
            <a:r>
              <a:rPr lang="en-US" dirty="0"/>
              <a:t>ignore documents at end of lists in doc-at-a-time</a:t>
            </a:r>
          </a:p>
          <a:p>
            <a:pPr lvl="1"/>
            <a:r>
              <a:rPr lang="en-US" i="1" dirty="0"/>
              <a:t>unsafe</a:t>
            </a:r>
            <a:r>
              <a:rPr lang="en-US" dirty="0"/>
              <a:t>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Query distributions similar to </a:t>
            </a:r>
            <a:r>
              <a:rPr lang="en-US" dirty="0" err="1"/>
              <a:t>Zipf</a:t>
            </a:r>
            <a:endParaRPr lang="en-US" dirty="0"/>
          </a:p>
          <a:p>
            <a:pPr lvl="1"/>
            <a:r>
              <a:rPr lang="en-US" dirty="0"/>
              <a:t>About ½ each day are unique, but some are very popular</a:t>
            </a:r>
          </a:p>
          <a:p>
            <a:r>
              <a:rPr lang="en-US" dirty="0"/>
              <a:t>Caching can significantly improve effectiveness</a:t>
            </a:r>
          </a:p>
          <a:p>
            <a:pPr lvl="1"/>
            <a:r>
              <a:rPr lang="en-US" dirty="0"/>
              <a:t>Cache popular query results</a:t>
            </a:r>
          </a:p>
          <a:p>
            <a:pPr lvl="1"/>
            <a:r>
              <a:rPr lang="en-US" dirty="0"/>
              <a:t>Cache common inverted lists</a:t>
            </a:r>
          </a:p>
          <a:p>
            <a:r>
              <a:rPr lang="en-US" dirty="0"/>
              <a:t>Inverted list caching can help with unique queries</a:t>
            </a:r>
          </a:p>
          <a:p>
            <a:r>
              <a:rPr lang="en-US" dirty="0"/>
              <a:t>Cache must be refreshed to prevent stale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in-memory indexer</a:t>
            </a:r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 bwMode="auto">
          <a:xfrm>
            <a:off x="2692185" y="2362200"/>
            <a:ext cx="6985695" cy="3974078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144564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Indexes and Ranking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Indexes are designed to support </a:t>
            </a:r>
            <a:r>
              <a:rPr lang="en-US" i="1" dirty="0"/>
              <a:t>search</a:t>
            </a:r>
          </a:p>
          <a:p>
            <a:pPr lvl="1"/>
            <a:r>
              <a:rPr lang="en-US" dirty="0"/>
              <a:t>faster response time, supports updates</a:t>
            </a:r>
          </a:p>
          <a:p>
            <a:r>
              <a:rPr lang="en-US" dirty="0"/>
              <a:t>Text search engines use a particular form of search: </a:t>
            </a:r>
            <a:r>
              <a:rPr lang="en-US" i="1" dirty="0"/>
              <a:t>ranking</a:t>
            </a:r>
          </a:p>
          <a:p>
            <a:pPr lvl="1"/>
            <a:r>
              <a:rPr lang="en-US" dirty="0"/>
              <a:t>documents are retrieved in sorted order according to a score computing using the document representation, the query, and a </a:t>
            </a:r>
            <a:r>
              <a:rPr lang="en-US" i="1" dirty="0"/>
              <a:t>ranking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5067" y="1549401"/>
            <a:ext cx="8229600" cy="5173133"/>
          </a:xfrm>
        </p:spPr>
        <p:txBody>
          <a:bodyPr>
            <a:normAutofit/>
          </a:bodyPr>
          <a:lstStyle/>
          <a:p>
            <a:r>
              <a:rPr lang="en-US" dirty="0"/>
              <a:t>Merging addresses limited memory problem</a:t>
            </a:r>
          </a:p>
          <a:p>
            <a:pPr lvl="1"/>
            <a:r>
              <a:rPr lang="en-US" dirty="0"/>
              <a:t>Build the inverted list structure</a:t>
            </a:r>
            <a:r>
              <a:rPr lang="en-US" i="1" dirty="0"/>
              <a:t> </a:t>
            </a:r>
            <a:r>
              <a:rPr lang="en-US" dirty="0"/>
              <a:t>until memory runs out</a:t>
            </a:r>
          </a:p>
          <a:p>
            <a:pPr lvl="1"/>
            <a:r>
              <a:rPr lang="en-US" dirty="0"/>
              <a:t>Then</a:t>
            </a:r>
            <a:r>
              <a:rPr lang="en-US" i="1" dirty="0"/>
              <a:t> </a:t>
            </a:r>
            <a:r>
              <a:rPr lang="en-US" dirty="0"/>
              <a:t>write the partial index</a:t>
            </a:r>
            <a:r>
              <a:rPr lang="en-US" i="1" dirty="0"/>
              <a:t> </a:t>
            </a:r>
            <a:r>
              <a:rPr lang="en-US" dirty="0"/>
              <a:t>to disk, start making a new one</a:t>
            </a:r>
          </a:p>
          <a:p>
            <a:pPr lvl="1"/>
            <a:r>
              <a:rPr lang="en-US" dirty="0"/>
              <a:t>At the end of this process, the disk is filled with many partial indexes, which are merged</a:t>
            </a:r>
          </a:p>
          <a:p>
            <a:r>
              <a:rPr lang="en-US" dirty="0"/>
              <a:t>Partial lists must be designed so they can be merged in small pieces</a:t>
            </a:r>
          </a:p>
          <a:p>
            <a:pPr lvl="1"/>
            <a:r>
              <a:rPr lang="en-US" dirty="0"/>
              <a:t>e.g., storing in alphabetical order</a:t>
            </a:r>
          </a:p>
        </p:txBody>
      </p:sp>
    </p:spTree>
    <p:extLst>
      <p:ext uri="{BB962C8B-B14F-4D97-AF65-F5344CB8AC3E}">
        <p14:creationId xmlns:p14="http://schemas.microsoft.com/office/powerpoint/2010/main" val="3198635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pic>
        <p:nvPicPr>
          <p:cNvPr id="4" name="Picture 2" descr="C:\Users\croft\Desktop\ch5-index-merging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7986" y="2142066"/>
            <a:ext cx="8044312" cy="26500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561096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Updates: Result 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245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Index merging is a good strategy for handling updates when they come in large batches</a:t>
            </a:r>
          </a:p>
          <a:p>
            <a:r>
              <a:rPr lang="en-US" dirty="0"/>
              <a:t>For small updates this is very inefficient</a:t>
            </a:r>
          </a:p>
          <a:p>
            <a:pPr lvl="1"/>
            <a:r>
              <a:rPr lang="en-US" dirty="0"/>
              <a:t>instead, create separate index for new documents, merge </a:t>
            </a:r>
            <a:r>
              <a:rPr lang="en-US" i="1" dirty="0"/>
              <a:t>results</a:t>
            </a:r>
            <a:r>
              <a:rPr lang="en-US" dirty="0"/>
              <a:t> from both searches</a:t>
            </a:r>
          </a:p>
          <a:p>
            <a:pPr lvl="1"/>
            <a:r>
              <a:rPr lang="en-US" dirty="0"/>
              <a:t>could be in-memory, fast to update and search</a:t>
            </a:r>
          </a:p>
          <a:p>
            <a:r>
              <a:rPr lang="en-US" dirty="0"/>
              <a:t>Deletions handled using </a:t>
            </a:r>
            <a:r>
              <a:rPr lang="en-US" i="1" dirty="0"/>
              <a:t>delete list</a:t>
            </a:r>
          </a:p>
          <a:p>
            <a:pPr lvl="1"/>
            <a:r>
              <a:rPr lang="en-US" dirty="0"/>
              <a:t>Modifications done by putting old version on delete list, adding new version to new documents index</a:t>
            </a:r>
          </a:p>
        </p:txBody>
      </p:sp>
    </p:spTree>
    <p:extLst>
      <p:ext uri="{BB962C8B-B14F-4D97-AF65-F5344CB8AC3E}">
        <p14:creationId xmlns:p14="http://schemas.microsoft.com/office/powerpoint/2010/main" val="39473569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: Distributed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processing driven by need to index and analyze huge amounts of data (i.e., the Web)</a:t>
            </a:r>
          </a:p>
          <a:p>
            <a:r>
              <a:rPr lang="en-US" dirty="0"/>
              <a:t>Large numbers of inexpensive servers used rather than larger, more expensive machines</a:t>
            </a:r>
          </a:p>
          <a:p>
            <a:r>
              <a:rPr lang="en-US" i="1" dirty="0"/>
              <a:t>MapReduce</a:t>
            </a:r>
            <a:r>
              <a:rPr lang="en-US" dirty="0"/>
              <a:t> is a distributed programming tool designed for indexing and analysis tasks</a:t>
            </a:r>
          </a:p>
        </p:txBody>
      </p:sp>
    </p:spTree>
    <p:extLst>
      <p:ext uri="{BB962C8B-B14F-4D97-AF65-F5344CB8AC3E}">
        <p14:creationId xmlns:p14="http://schemas.microsoft.com/office/powerpoint/2010/main" val="2739757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3451" y="1476215"/>
            <a:ext cx="8229600" cy="48470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a large text file that contains data about credit card transactions</a:t>
            </a:r>
          </a:p>
          <a:p>
            <a:pPr lvl="1"/>
            <a:r>
              <a:rPr lang="en-US" dirty="0"/>
              <a:t>Each line of the file contains a credit card number and an amount of money</a:t>
            </a:r>
          </a:p>
          <a:p>
            <a:pPr lvl="1"/>
            <a:r>
              <a:rPr lang="en-US" dirty="0"/>
              <a:t>Determine the number of unique credit card numbers</a:t>
            </a:r>
          </a:p>
          <a:p>
            <a:r>
              <a:rPr lang="en-US" dirty="0"/>
              <a:t>Could use hash table – memory problems</a:t>
            </a:r>
          </a:p>
          <a:p>
            <a:pPr lvl="1"/>
            <a:r>
              <a:rPr lang="en-US" dirty="0"/>
              <a:t>counting is simple with sorted file</a:t>
            </a:r>
          </a:p>
          <a:p>
            <a:r>
              <a:rPr lang="en-US" dirty="0"/>
              <a:t>Similar with distributed approach</a:t>
            </a:r>
          </a:p>
          <a:p>
            <a:pPr lvl="1"/>
            <a:r>
              <a:rPr lang="en-US" dirty="0"/>
              <a:t>sorting and placement are crucial</a:t>
            </a:r>
          </a:p>
        </p:txBody>
      </p:sp>
    </p:spTree>
    <p:extLst>
      <p:ext uri="{BB962C8B-B14F-4D97-AF65-F5344CB8AC3E}">
        <p14:creationId xmlns:p14="http://schemas.microsoft.com/office/powerpoint/2010/main" val="1109806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54" y="1499462"/>
            <a:ext cx="8229600" cy="5025325"/>
          </a:xfrm>
        </p:spPr>
        <p:txBody>
          <a:bodyPr>
            <a:normAutofit fontScale="92500"/>
          </a:bodyPr>
          <a:lstStyle/>
          <a:p>
            <a:r>
              <a:rPr lang="en-US" dirty="0"/>
              <a:t>Distributed programming framework that focuses on data placement and distribution</a:t>
            </a:r>
          </a:p>
          <a:p>
            <a:r>
              <a:rPr lang="en-US" i="1" dirty="0" err="1"/>
              <a:t>Mapper</a:t>
            </a:r>
            <a:endParaRPr lang="en-US" i="1" dirty="0"/>
          </a:p>
          <a:p>
            <a:pPr lvl="1"/>
            <a:r>
              <a:rPr lang="en-US" dirty="0"/>
              <a:t>Generally, transforms a list of items into another list of items of the same length</a:t>
            </a:r>
          </a:p>
          <a:p>
            <a:r>
              <a:rPr lang="en-US" i="1" dirty="0"/>
              <a:t>Reducer</a:t>
            </a:r>
          </a:p>
          <a:p>
            <a:pPr lvl="1"/>
            <a:r>
              <a:rPr lang="en-US" dirty="0"/>
              <a:t>Transforms a list of items into a single item</a:t>
            </a:r>
          </a:p>
          <a:p>
            <a:pPr lvl="1"/>
            <a:r>
              <a:rPr lang="en-US" dirty="0"/>
              <a:t>Definitions not so strict in terms of number of outputs</a:t>
            </a:r>
          </a:p>
          <a:p>
            <a:r>
              <a:rPr lang="en-US" dirty="0"/>
              <a:t>Many </a:t>
            </a:r>
            <a:r>
              <a:rPr lang="en-US" dirty="0" err="1"/>
              <a:t>mapper</a:t>
            </a:r>
            <a:r>
              <a:rPr lang="en-US" dirty="0"/>
              <a:t> and reducer tasks on a cluster of machines</a:t>
            </a:r>
          </a:p>
        </p:txBody>
      </p:sp>
    </p:spTree>
    <p:extLst>
      <p:ext uri="{BB962C8B-B14F-4D97-AF65-F5344CB8AC3E}">
        <p14:creationId xmlns:p14="http://schemas.microsoft.com/office/powerpoint/2010/main" val="17892143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953" y="1282485"/>
            <a:ext cx="8229600" cy="5110566"/>
          </a:xfrm>
        </p:spPr>
        <p:txBody>
          <a:bodyPr>
            <a:normAutofit/>
          </a:bodyPr>
          <a:lstStyle/>
          <a:p>
            <a:r>
              <a:rPr lang="en-US" dirty="0"/>
              <a:t>Basic process</a:t>
            </a:r>
          </a:p>
          <a:p>
            <a:pPr lvl="1"/>
            <a:r>
              <a:rPr lang="en-US" i="1" dirty="0"/>
              <a:t>Map</a:t>
            </a:r>
            <a:r>
              <a:rPr lang="en-US" dirty="0"/>
              <a:t> stage which transforms data records into pairs, each with a key and a value</a:t>
            </a:r>
          </a:p>
          <a:p>
            <a:pPr lvl="1"/>
            <a:r>
              <a:rPr lang="en-US" i="1" dirty="0"/>
              <a:t>Shuffle</a:t>
            </a:r>
            <a:r>
              <a:rPr lang="en-US" dirty="0"/>
              <a:t> uses a hash function so that all pairs with the same key end up next to each other and on the same machine</a:t>
            </a:r>
          </a:p>
          <a:p>
            <a:pPr lvl="1"/>
            <a:r>
              <a:rPr lang="en-US" i="1" dirty="0"/>
              <a:t>Reduce</a:t>
            </a:r>
            <a:r>
              <a:rPr lang="en-US" dirty="0"/>
              <a:t> stage processes records in batches, where all pairs with the same key are processed at the same time</a:t>
            </a:r>
          </a:p>
          <a:p>
            <a:r>
              <a:rPr lang="en-US" dirty="0"/>
              <a:t>Fault tolerance</a:t>
            </a:r>
          </a:p>
        </p:txBody>
      </p:sp>
    </p:spTree>
    <p:extLst>
      <p:ext uri="{BB962C8B-B14F-4D97-AF65-F5344CB8AC3E}">
        <p14:creationId xmlns:p14="http://schemas.microsoft.com/office/powerpoint/2010/main" val="33670662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endParaRPr lang="en-US" dirty="0"/>
          </a:p>
        </p:txBody>
      </p:sp>
      <p:pic>
        <p:nvPicPr>
          <p:cNvPr id="4" name="Picture 2" descr="C:\Users\croft\Desktop\ch5-map-reduce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3057" y="1566620"/>
            <a:ext cx="5427663" cy="46626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33776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360190" y="1767238"/>
            <a:ext cx="3491928" cy="1919947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322269" y="3949517"/>
            <a:ext cx="4052809" cy="205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735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Example</a:t>
            </a:r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859042" y="1537918"/>
            <a:ext cx="4352307" cy="2809357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809999" y="4666712"/>
            <a:ext cx="4589473" cy="165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2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Inverted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index term is associated with an </a:t>
            </a:r>
            <a:r>
              <a:rPr lang="en-US" i="1" dirty="0"/>
              <a:t>inverted list</a:t>
            </a:r>
          </a:p>
          <a:p>
            <a:pPr lvl="1"/>
            <a:r>
              <a:rPr lang="en-US" dirty="0"/>
              <a:t>Contains lists of documents, or lists of word occurrences in documents, and other information</a:t>
            </a:r>
          </a:p>
          <a:p>
            <a:pPr lvl="1"/>
            <a:r>
              <a:rPr lang="en-US" dirty="0"/>
              <a:t>Each entry is called a </a:t>
            </a:r>
            <a:r>
              <a:rPr lang="en-US" i="1" dirty="0"/>
              <a:t>posting</a:t>
            </a:r>
          </a:p>
          <a:p>
            <a:pPr lvl="1"/>
            <a:r>
              <a:rPr lang="en-US" dirty="0"/>
              <a:t>The part of the posting that refers to a specific document or location is called a </a:t>
            </a:r>
            <a:r>
              <a:rPr lang="en-US" i="1" dirty="0"/>
              <a:t>pointer</a:t>
            </a:r>
          </a:p>
          <a:p>
            <a:pPr lvl="1"/>
            <a:r>
              <a:rPr lang="en-US" dirty="0"/>
              <a:t>Each document in the collection is given a unique number</a:t>
            </a:r>
          </a:p>
          <a:p>
            <a:pPr lvl="1"/>
            <a:r>
              <a:rPr lang="en-US" dirty="0"/>
              <a:t>Lists are usually </a:t>
            </a:r>
            <a:r>
              <a:rPr lang="en-US" i="1" dirty="0"/>
              <a:t>document-ordered</a:t>
            </a:r>
            <a:r>
              <a:rPr lang="en-US" dirty="0"/>
              <a:t> (sorted by document number)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works on top of 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1506072"/>
            <a:ext cx="7832387" cy="4953095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HDFS is a distributed file system</a:t>
            </a:r>
          </a:p>
          <a:p>
            <a:pPr lvl="1"/>
            <a:r>
              <a:rPr lang="en-US"/>
              <a:t>Makes some unique tradeoffs that are good for MapReduce</a:t>
            </a:r>
          </a:p>
          <a:p>
            <a:endParaRPr lang="en-US" sz="1000"/>
          </a:p>
          <a:p>
            <a:r>
              <a:rPr lang="en-US"/>
              <a:t>What HDFS does well:</a:t>
            </a:r>
          </a:p>
          <a:p>
            <a:pPr lvl="1"/>
            <a:r>
              <a:rPr lang="en-US"/>
              <a:t>Very large read-only or append-only files (individual files may contain Gigabytes/Terabytes of data)</a:t>
            </a:r>
          </a:p>
          <a:p>
            <a:pPr lvl="1"/>
            <a:r>
              <a:rPr lang="en-US"/>
              <a:t>Sequential access patterns</a:t>
            </a:r>
          </a:p>
          <a:p>
            <a:pPr>
              <a:buNone/>
            </a:pPr>
            <a:endParaRPr lang="en-US" sz="1000"/>
          </a:p>
          <a:p>
            <a:r>
              <a:rPr lang="en-US"/>
              <a:t>What HDFS does not do well:</a:t>
            </a:r>
          </a:p>
          <a:p>
            <a:pPr lvl="1"/>
            <a:r>
              <a:rPr lang="en-US"/>
              <a:t>Storing lots of small files</a:t>
            </a:r>
          </a:p>
          <a:p>
            <a:pPr lvl="1"/>
            <a:r>
              <a:rPr lang="en-US"/>
              <a:t>Low-latency access</a:t>
            </a:r>
          </a:p>
          <a:p>
            <a:pPr lvl="1"/>
            <a:r>
              <a:rPr lang="en-US"/>
              <a:t>Multiple writers</a:t>
            </a:r>
          </a:p>
          <a:p>
            <a:pPr lvl="1"/>
            <a:r>
              <a:rPr lang="en-US"/>
              <a:t>Writing to arbitrary offsets in the file</a:t>
            </a:r>
          </a:p>
          <a:p>
            <a:pPr lvl="1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2356" y="6356351"/>
            <a:ext cx="3854116" cy="365125"/>
          </a:xfrm>
        </p:spPr>
        <p:txBody>
          <a:bodyPr/>
          <a:lstStyle/>
          <a:p>
            <a:r>
              <a:rPr lang="en-US" dirty="0"/>
              <a:t>® </a:t>
            </a:r>
            <a:r>
              <a:rPr lang="en-US" dirty="0" err="1"/>
              <a:t>Haeberlen</a:t>
            </a:r>
            <a:r>
              <a:rPr lang="en-US" dirty="0"/>
              <a:t> &amp; Ives, University of Pennsylvania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29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data is stored in 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3709787"/>
            <a:ext cx="7929664" cy="2543378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Files are stored as sets of (large) blocks</a:t>
            </a:r>
          </a:p>
          <a:p>
            <a:pPr lvl="1"/>
            <a:r>
              <a:rPr lang="en-US"/>
              <a:t>Default block size: 64 MB (ext4 default is 4kB!)</a:t>
            </a:r>
          </a:p>
          <a:p>
            <a:pPr lvl="1"/>
            <a:r>
              <a:rPr lang="en-US"/>
              <a:t>Blocks are replicated for durability and availability</a:t>
            </a:r>
          </a:p>
          <a:p>
            <a:pPr lvl="1"/>
            <a:r>
              <a:rPr lang="en-US"/>
              <a:t>What are the advantages of this design?</a:t>
            </a:r>
          </a:p>
          <a:p>
            <a:r>
              <a:rPr lang="en-US"/>
              <a:t>Namespace is managed by a single name node</a:t>
            </a:r>
          </a:p>
          <a:p>
            <a:pPr lvl="1"/>
            <a:r>
              <a:rPr lang="en-US"/>
              <a:t>Actual data transfer is directly between client &amp; data node</a:t>
            </a:r>
          </a:p>
          <a:p>
            <a:pPr lvl="1"/>
            <a:r>
              <a:rPr lang="en-US"/>
              <a:t>Pros and cons of this decision?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41</a:t>
            </a:fld>
            <a:endParaRPr lang="en-GB"/>
          </a:p>
        </p:txBody>
      </p:sp>
      <p:pic>
        <p:nvPicPr>
          <p:cNvPr id="6" name="Picture 51" descr="MCj043161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9227" y="1639025"/>
            <a:ext cx="653577" cy="65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Andreas Haeberlen\AppData\Local\Microsoft\Windows\Temporary Internet Files\Content.IE5\40YUB0NL\MC90043265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2726" y="1332689"/>
            <a:ext cx="564062" cy="564062"/>
          </a:xfrm>
          <a:prstGeom prst="rect">
            <a:avLst/>
          </a:prstGeom>
          <a:noFill/>
        </p:spPr>
      </p:pic>
      <p:pic>
        <p:nvPicPr>
          <p:cNvPr id="8" name="Picture 51" descr="MCj043161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7958" y="1781698"/>
            <a:ext cx="653577" cy="65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1" descr="MCj043161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3201" y="1788183"/>
            <a:ext cx="653577" cy="65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1" descr="MCj043161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76809" y="1784940"/>
            <a:ext cx="653577" cy="65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1" descr="MCj043161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8230" y="2550183"/>
            <a:ext cx="653577" cy="65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51" descr="MCj043161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2928" y="2527484"/>
            <a:ext cx="653577" cy="65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1" descr="MCj0431616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76807" y="2514515"/>
            <a:ext cx="653577" cy="65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 descr="C:\Users\Andreas Haeberlen\AppData\Local\Microsoft\Windows\Temporary Internet Files\Content.IE5\E59EXI2R\MCj0441536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2992379" y="2401933"/>
            <a:ext cx="947008" cy="933855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/>
          <p:nvPr/>
        </p:nvCxnSpPr>
        <p:spPr bwMode="auto">
          <a:xfrm flipV="1">
            <a:off x="3976744" y="1857985"/>
            <a:ext cx="874116" cy="79915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582061" y="1361873"/>
            <a:ext cx="92204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100"/>
              <a:t>foo.txt: 3,9,6</a:t>
            </a:r>
            <a:br>
              <a:rPr lang="en-US" sz="1100"/>
            </a:br>
            <a:r>
              <a:rPr lang="en-US" sz="1100"/>
              <a:t>bar.data: 2,4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29592" y="1747545"/>
            <a:ext cx="122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block #2 of </a:t>
            </a:r>
            <a:br>
              <a:rPr lang="en-US" sz="1400"/>
            </a:br>
            <a:r>
              <a:rPr lang="en-US" sz="1400"/>
              <a:t>foo.txt?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 rot="10800000" flipV="1">
            <a:off x="4052047" y="2023353"/>
            <a:ext cx="808540" cy="75212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4393965" y="2332999"/>
            <a:ext cx="547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9</a:t>
            </a:r>
          </a:p>
        </p:txBody>
      </p:sp>
      <p:cxnSp>
        <p:nvCxnSpPr>
          <p:cNvPr id="25" name="Straight Arrow Connector 24"/>
          <p:cNvCxnSpPr/>
          <p:nvPr/>
        </p:nvCxnSpPr>
        <p:spPr bwMode="auto">
          <a:xfrm flipV="1">
            <a:off x="4052047" y="2721685"/>
            <a:ext cx="3528508" cy="182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1" idx="1"/>
          </p:cNvCxnSpPr>
          <p:nvPr/>
        </p:nvCxnSpPr>
        <p:spPr bwMode="auto">
          <a:xfrm rot="10800000" flipV="1">
            <a:off x="4009018" y="2877007"/>
            <a:ext cx="3569213" cy="18892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5043052" y="2512369"/>
            <a:ext cx="1109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Read block 9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541677" y="3067679"/>
            <a:ext cx="245050" cy="236882"/>
          </a:xfrm>
          <a:prstGeom prst="rect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/>
              <a:t>9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7749514" y="2677254"/>
            <a:ext cx="245050" cy="236882"/>
          </a:xfrm>
          <a:prstGeom prst="rect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/>
              <a:t>9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563000" y="1896719"/>
            <a:ext cx="245050" cy="236882"/>
          </a:xfrm>
          <a:prstGeom prst="rect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/>
              <a:t>9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9388843" y="1876125"/>
            <a:ext cx="245050" cy="236882"/>
          </a:xfrm>
          <a:prstGeom prst="rect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/>
              <a:t>9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798939" y="1874066"/>
            <a:ext cx="245050" cy="236882"/>
          </a:xfrm>
          <a:prstGeom prst="rect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7871020" y="2872904"/>
            <a:ext cx="245050" cy="236882"/>
          </a:xfrm>
          <a:prstGeom prst="rect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9345593" y="2611352"/>
            <a:ext cx="245050" cy="236882"/>
          </a:xfrm>
          <a:prstGeom prst="rect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9473279" y="2794644"/>
            <a:ext cx="245050" cy="236882"/>
          </a:xfrm>
          <a:prstGeom prst="rect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8519749" y="2607234"/>
            <a:ext cx="245050" cy="236882"/>
          </a:xfrm>
          <a:prstGeom prst="rect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7844246" y="2067655"/>
            <a:ext cx="245050" cy="236882"/>
          </a:xfrm>
          <a:prstGeom prst="rect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7632122" y="2028525"/>
            <a:ext cx="245050" cy="236882"/>
          </a:xfrm>
          <a:prstGeom prst="rect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9551539" y="2514557"/>
            <a:ext cx="245050" cy="236882"/>
          </a:xfrm>
          <a:prstGeom prst="rect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7671253" y="2982054"/>
            <a:ext cx="245050" cy="236882"/>
          </a:xfrm>
          <a:prstGeom prst="rect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8639199" y="2813178"/>
            <a:ext cx="245050" cy="236882"/>
          </a:xfrm>
          <a:prstGeom prst="rect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9495934" y="2075892"/>
            <a:ext cx="245050" cy="236882"/>
          </a:xfrm>
          <a:prstGeom prst="rect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47996" y="1904104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Name node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026480" y="3250602"/>
            <a:ext cx="124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Data nodes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13992" y="325239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Client</a:t>
            </a:r>
          </a:p>
        </p:txBody>
      </p:sp>
      <p:sp>
        <p:nvSpPr>
          <p:cNvPr id="4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2356" y="6356351"/>
            <a:ext cx="3854116" cy="365125"/>
          </a:xfrm>
        </p:spPr>
        <p:txBody>
          <a:bodyPr/>
          <a:lstStyle/>
          <a:p>
            <a:r>
              <a:rPr lang="en-US" dirty="0"/>
              <a:t>® </a:t>
            </a:r>
            <a:r>
              <a:rPr lang="en-US" dirty="0" err="1"/>
              <a:t>Haeberlen</a:t>
            </a:r>
            <a:r>
              <a:rPr lang="en-US" dirty="0"/>
              <a:t> &amp; Ives, University of Pennsylvania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07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4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6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23" grpId="0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High-level dataflow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42</a:t>
            </a:fld>
            <a:endParaRPr lang="en-GB"/>
          </a:p>
        </p:txBody>
      </p:sp>
      <p:sp>
        <p:nvSpPr>
          <p:cNvPr id="86" name="Folded Corner 85"/>
          <p:cNvSpPr/>
          <p:nvPr/>
        </p:nvSpPr>
        <p:spPr bwMode="auto">
          <a:xfrm>
            <a:off x="3109610" y="2276272"/>
            <a:ext cx="311285" cy="379378"/>
          </a:xfrm>
          <a:prstGeom prst="foldedCorner">
            <a:avLst>
              <a:gd name="adj" fmla="val 44792"/>
            </a:avLst>
          </a:prstGeom>
          <a:solidFill>
            <a:srgbClr val="66FF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olded Corner 86"/>
          <p:cNvSpPr/>
          <p:nvPr/>
        </p:nvSpPr>
        <p:spPr bwMode="auto">
          <a:xfrm>
            <a:off x="3028546" y="2185480"/>
            <a:ext cx="311285" cy="379378"/>
          </a:xfrm>
          <a:prstGeom prst="foldedCorner">
            <a:avLst>
              <a:gd name="adj" fmla="val 44792"/>
            </a:avLst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olded Corner 87"/>
          <p:cNvSpPr/>
          <p:nvPr/>
        </p:nvSpPr>
        <p:spPr bwMode="auto">
          <a:xfrm>
            <a:off x="2928026" y="2094688"/>
            <a:ext cx="311285" cy="379378"/>
          </a:xfrm>
          <a:prstGeom prst="foldedCorner">
            <a:avLst>
              <a:gd name="adj" fmla="val 44792"/>
            </a:avLst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olded Corner 89"/>
          <p:cNvSpPr/>
          <p:nvPr/>
        </p:nvSpPr>
        <p:spPr bwMode="auto">
          <a:xfrm>
            <a:off x="3096640" y="3197158"/>
            <a:ext cx="311285" cy="379378"/>
          </a:xfrm>
          <a:prstGeom prst="foldedCorner">
            <a:avLst>
              <a:gd name="adj" fmla="val 44792"/>
            </a:avLst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olded Corner 90"/>
          <p:cNvSpPr/>
          <p:nvPr/>
        </p:nvSpPr>
        <p:spPr bwMode="auto">
          <a:xfrm>
            <a:off x="3015576" y="3106366"/>
            <a:ext cx="311285" cy="379378"/>
          </a:xfrm>
          <a:prstGeom prst="foldedCorner">
            <a:avLst>
              <a:gd name="adj" fmla="val 44792"/>
            </a:avLst>
          </a:prstGeom>
          <a:solidFill>
            <a:srgbClr val="008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olded Corner 91"/>
          <p:cNvSpPr/>
          <p:nvPr/>
        </p:nvSpPr>
        <p:spPr bwMode="auto">
          <a:xfrm>
            <a:off x="2915056" y="3015574"/>
            <a:ext cx="311285" cy="379378"/>
          </a:xfrm>
          <a:prstGeom prst="foldedCorner">
            <a:avLst>
              <a:gd name="adj" fmla="val 44792"/>
            </a:avLst>
          </a:prstGeom>
          <a:solidFill>
            <a:srgbClr val="66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olded Corner 92"/>
          <p:cNvSpPr/>
          <p:nvPr/>
        </p:nvSpPr>
        <p:spPr bwMode="auto">
          <a:xfrm>
            <a:off x="3103125" y="4118043"/>
            <a:ext cx="311285" cy="379378"/>
          </a:xfrm>
          <a:prstGeom prst="foldedCorner">
            <a:avLst>
              <a:gd name="adj" fmla="val 44792"/>
            </a:avLst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olded Corner 93"/>
          <p:cNvSpPr/>
          <p:nvPr/>
        </p:nvSpPr>
        <p:spPr bwMode="auto">
          <a:xfrm>
            <a:off x="3022061" y="4027251"/>
            <a:ext cx="311285" cy="379378"/>
          </a:xfrm>
          <a:prstGeom prst="foldedCorner">
            <a:avLst>
              <a:gd name="adj" fmla="val 44792"/>
            </a:avLst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olded Corner 94"/>
          <p:cNvSpPr/>
          <p:nvPr/>
        </p:nvSpPr>
        <p:spPr bwMode="auto">
          <a:xfrm>
            <a:off x="2921541" y="3936459"/>
            <a:ext cx="311285" cy="379378"/>
          </a:xfrm>
          <a:prstGeom prst="foldedCorner">
            <a:avLst>
              <a:gd name="adj" fmla="val 44792"/>
            </a:avLst>
          </a:prstGeom>
          <a:solidFill>
            <a:srgbClr val="99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olded Corner 95"/>
          <p:cNvSpPr/>
          <p:nvPr/>
        </p:nvSpPr>
        <p:spPr bwMode="auto">
          <a:xfrm>
            <a:off x="3119338" y="5029200"/>
            <a:ext cx="311285" cy="379378"/>
          </a:xfrm>
          <a:prstGeom prst="foldedCorner">
            <a:avLst>
              <a:gd name="adj" fmla="val 44792"/>
            </a:avLst>
          </a:prstGeom>
          <a:solidFill>
            <a:srgbClr val="99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olded Corner 96"/>
          <p:cNvSpPr/>
          <p:nvPr/>
        </p:nvSpPr>
        <p:spPr bwMode="auto">
          <a:xfrm>
            <a:off x="3038274" y="4938408"/>
            <a:ext cx="311285" cy="379378"/>
          </a:xfrm>
          <a:prstGeom prst="foldedCorner">
            <a:avLst>
              <a:gd name="adj" fmla="val 44792"/>
            </a:avLst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olded Corner 97"/>
          <p:cNvSpPr/>
          <p:nvPr/>
        </p:nvSpPr>
        <p:spPr bwMode="auto">
          <a:xfrm>
            <a:off x="2937754" y="4847616"/>
            <a:ext cx="311285" cy="379378"/>
          </a:xfrm>
          <a:prstGeom prst="foldedCorner">
            <a:avLst>
              <a:gd name="adj" fmla="val 44792"/>
            </a:avLst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 bwMode="auto">
          <a:xfrm>
            <a:off x="3887822" y="2033081"/>
            <a:ext cx="1157592" cy="612843"/>
          </a:xfrm>
          <a:prstGeom prst="round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/>
              <a:t>Mapper</a:t>
            </a:r>
          </a:p>
        </p:txBody>
      </p:sp>
      <p:sp>
        <p:nvSpPr>
          <p:cNvPr id="100" name="Rounded Rectangle 99"/>
          <p:cNvSpPr/>
          <p:nvPr/>
        </p:nvSpPr>
        <p:spPr bwMode="auto">
          <a:xfrm>
            <a:off x="3894308" y="2963693"/>
            <a:ext cx="1157592" cy="612843"/>
          </a:xfrm>
          <a:prstGeom prst="round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/>
              <a:t>Mapper</a:t>
            </a:r>
          </a:p>
        </p:txBody>
      </p:sp>
      <p:sp>
        <p:nvSpPr>
          <p:cNvPr id="101" name="Rounded Rectangle 100"/>
          <p:cNvSpPr/>
          <p:nvPr/>
        </p:nvSpPr>
        <p:spPr bwMode="auto">
          <a:xfrm>
            <a:off x="3891066" y="3904033"/>
            <a:ext cx="1157592" cy="612843"/>
          </a:xfrm>
          <a:prstGeom prst="round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/>
              <a:t>Mapper</a:t>
            </a:r>
          </a:p>
        </p:txBody>
      </p:sp>
      <p:sp>
        <p:nvSpPr>
          <p:cNvPr id="102" name="Rounded Rectangle 101"/>
          <p:cNvSpPr/>
          <p:nvPr/>
        </p:nvSpPr>
        <p:spPr bwMode="auto">
          <a:xfrm>
            <a:off x="3887825" y="4824919"/>
            <a:ext cx="1157592" cy="612843"/>
          </a:xfrm>
          <a:prstGeom prst="round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/>
              <a:t>Mapper</a:t>
            </a:r>
          </a:p>
        </p:txBody>
      </p:sp>
      <p:sp>
        <p:nvSpPr>
          <p:cNvPr id="103" name="Folded Corner 102"/>
          <p:cNvSpPr/>
          <p:nvPr/>
        </p:nvSpPr>
        <p:spPr bwMode="auto">
          <a:xfrm>
            <a:off x="5645287" y="2263302"/>
            <a:ext cx="311285" cy="379378"/>
          </a:xfrm>
          <a:prstGeom prst="foldedCorner">
            <a:avLst>
              <a:gd name="adj" fmla="val 44792"/>
            </a:avLst>
          </a:prstGeom>
          <a:solidFill>
            <a:srgbClr val="FF99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olded Corner 104"/>
          <p:cNvSpPr/>
          <p:nvPr/>
        </p:nvSpPr>
        <p:spPr bwMode="auto">
          <a:xfrm>
            <a:off x="5463703" y="2081718"/>
            <a:ext cx="311285" cy="379378"/>
          </a:xfrm>
          <a:prstGeom prst="foldedCorner">
            <a:avLst>
              <a:gd name="adj" fmla="val 44792"/>
            </a:avLst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olded Corner 105"/>
          <p:cNvSpPr/>
          <p:nvPr/>
        </p:nvSpPr>
        <p:spPr bwMode="auto">
          <a:xfrm>
            <a:off x="5632317" y="3184188"/>
            <a:ext cx="311285" cy="379378"/>
          </a:xfrm>
          <a:prstGeom prst="foldedCorner">
            <a:avLst>
              <a:gd name="adj" fmla="val 44792"/>
            </a:avLst>
          </a:prstGeom>
          <a:solidFill>
            <a:schemeClr val="accent2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olded Corner 106"/>
          <p:cNvSpPr/>
          <p:nvPr/>
        </p:nvSpPr>
        <p:spPr bwMode="auto">
          <a:xfrm>
            <a:off x="5551253" y="3093396"/>
            <a:ext cx="311285" cy="379378"/>
          </a:xfrm>
          <a:prstGeom prst="foldedCorner">
            <a:avLst>
              <a:gd name="adj" fmla="val 44792"/>
            </a:avLst>
          </a:prstGeom>
          <a:solidFill>
            <a:srgbClr val="FF99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olded Corner 107"/>
          <p:cNvSpPr/>
          <p:nvPr/>
        </p:nvSpPr>
        <p:spPr bwMode="auto">
          <a:xfrm>
            <a:off x="5450733" y="3002604"/>
            <a:ext cx="311285" cy="379378"/>
          </a:xfrm>
          <a:prstGeom prst="foldedCorner">
            <a:avLst>
              <a:gd name="adj" fmla="val 44792"/>
            </a:avLst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olded Corner 109"/>
          <p:cNvSpPr/>
          <p:nvPr/>
        </p:nvSpPr>
        <p:spPr bwMode="auto">
          <a:xfrm>
            <a:off x="5557738" y="4014281"/>
            <a:ext cx="311285" cy="379378"/>
          </a:xfrm>
          <a:prstGeom prst="foldedCorner">
            <a:avLst>
              <a:gd name="adj" fmla="val 44792"/>
            </a:avLst>
          </a:prstGeom>
          <a:solidFill>
            <a:schemeClr val="accent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olded Corner 111"/>
          <p:cNvSpPr/>
          <p:nvPr/>
        </p:nvSpPr>
        <p:spPr bwMode="auto">
          <a:xfrm>
            <a:off x="5655015" y="5016230"/>
            <a:ext cx="311285" cy="379378"/>
          </a:xfrm>
          <a:prstGeom prst="foldedCorner">
            <a:avLst>
              <a:gd name="adj" fmla="val 44792"/>
            </a:avLst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olded Corner 112"/>
          <p:cNvSpPr/>
          <p:nvPr/>
        </p:nvSpPr>
        <p:spPr bwMode="auto">
          <a:xfrm>
            <a:off x="5573951" y="4925438"/>
            <a:ext cx="311285" cy="379378"/>
          </a:xfrm>
          <a:prstGeom prst="foldedCorner">
            <a:avLst>
              <a:gd name="adj" fmla="val 44792"/>
            </a:avLst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olded Corner 113"/>
          <p:cNvSpPr/>
          <p:nvPr/>
        </p:nvSpPr>
        <p:spPr bwMode="auto">
          <a:xfrm>
            <a:off x="5473431" y="4834646"/>
            <a:ext cx="311285" cy="379378"/>
          </a:xfrm>
          <a:prstGeom prst="foldedCorner">
            <a:avLst>
              <a:gd name="adj" fmla="val 44792"/>
            </a:avLst>
          </a:prstGeom>
          <a:solidFill>
            <a:srgbClr val="FFCC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 bwMode="auto">
          <a:xfrm>
            <a:off x="7727004" y="2029838"/>
            <a:ext cx="1157592" cy="612843"/>
          </a:xfrm>
          <a:prstGeom prst="round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/>
              <a:t>Reducer</a:t>
            </a:r>
          </a:p>
        </p:txBody>
      </p:sp>
      <p:sp>
        <p:nvSpPr>
          <p:cNvPr id="116" name="Rounded Rectangle 115"/>
          <p:cNvSpPr/>
          <p:nvPr/>
        </p:nvSpPr>
        <p:spPr bwMode="auto">
          <a:xfrm>
            <a:off x="7733490" y="2960450"/>
            <a:ext cx="1157592" cy="612843"/>
          </a:xfrm>
          <a:prstGeom prst="round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/>
              <a:t>Reducer</a:t>
            </a:r>
          </a:p>
        </p:txBody>
      </p:sp>
      <p:sp>
        <p:nvSpPr>
          <p:cNvPr id="117" name="Rounded Rectangle 116"/>
          <p:cNvSpPr/>
          <p:nvPr/>
        </p:nvSpPr>
        <p:spPr bwMode="auto">
          <a:xfrm>
            <a:off x="7730248" y="3900790"/>
            <a:ext cx="1157592" cy="612843"/>
          </a:xfrm>
          <a:prstGeom prst="round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/>
              <a:t>Reducer</a:t>
            </a:r>
          </a:p>
        </p:txBody>
      </p:sp>
      <p:sp>
        <p:nvSpPr>
          <p:cNvPr id="118" name="Rounded Rectangle 117"/>
          <p:cNvSpPr/>
          <p:nvPr/>
        </p:nvSpPr>
        <p:spPr bwMode="auto">
          <a:xfrm>
            <a:off x="7727007" y="4821676"/>
            <a:ext cx="1157592" cy="612843"/>
          </a:xfrm>
          <a:prstGeom prst="round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/>
              <a:t>Reducer</a:t>
            </a:r>
          </a:p>
        </p:txBody>
      </p:sp>
      <p:sp>
        <p:nvSpPr>
          <p:cNvPr id="119" name="Folded Corner 118"/>
          <p:cNvSpPr/>
          <p:nvPr/>
        </p:nvSpPr>
        <p:spPr bwMode="auto">
          <a:xfrm>
            <a:off x="7052555" y="3193915"/>
            <a:ext cx="311285" cy="379378"/>
          </a:xfrm>
          <a:prstGeom prst="foldedCorner">
            <a:avLst>
              <a:gd name="adj" fmla="val 44792"/>
            </a:avLst>
          </a:prstGeom>
          <a:solidFill>
            <a:srgbClr val="FF99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olded Corner 119"/>
          <p:cNvSpPr/>
          <p:nvPr/>
        </p:nvSpPr>
        <p:spPr bwMode="auto">
          <a:xfrm>
            <a:off x="6870971" y="3012331"/>
            <a:ext cx="311285" cy="379378"/>
          </a:xfrm>
          <a:prstGeom prst="foldedCorner">
            <a:avLst>
              <a:gd name="adj" fmla="val 44792"/>
            </a:avLst>
          </a:prstGeom>
          <a:solidFill>
            <a:srgbClr val="FF99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olded Corner 120"/>
          <p:cNvSpPr/>
          <p:nvPr/>
        </p:nvSpPr>
        <p:spPr bwMode="auto">
          <a:xfrm>
            <a:off x="7039585" y="4114801"/>
            <a:ext cx="311285" cy="379378"/>
          </a:xfrm>
          <a:prstGeom prst="foldedCorner">
            <a:avLst>
              <a:gd name="adj" fmla="val 44792"/>
            </a:avLst>
          </a:prstGeom>
          <a:solidFill>
            <a:srgbClr val="FFCC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olded Corner 121"/>
          <p:cNvSpPr/>
          <p:nvPr/>
        </p:nvSpPr>
        <p:spPr bwMode="auto">
          <a:xfrm>
            <a:off x="6958521" y="4024009"/>
            <a:ext cx="311285" cy="379378"/>
          </a:xfrm>
          <a:prstGeom prst="foldedCorner">
            <a:avLst>
              <a:gd name="adj" fmla="val 44792"/>
            </a:avLst>
          </a:prstGeom>
          <a:solidFill>
            <a:srgbClr val="FFCC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olded Corner 122"/>
          <p:cNvSpPr/>
          <p:nvPr/>
        </p:nvSpPr>
        <p:spPr bwMode="auto">
          <a:xfrm>
            <a:off x="6858001" y="3933217"/>
            <a:ext cx="311285" cy="379378"/>
          </a:xfrm>
          <a:prstGeom prst="foldedCorner">
            <a:avLst>
              <a:gd name="adj" fmla="val 44792"/>
            </a:avLst>
          </a:prstGeom>
          <a:solidFill>
            <a:srgbClr val="FFCC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olded Corner 123"/>
          <p:cNvSpPr/>
          <p:nvPr/>
        </p:nvSpPr>
        <p:spPr bwMode="auto">
          <a:xfrm>
            <a:off x="6965006" y="4944894"/>
            <a:ext cx="311285" cy="379378"/>
          </a:xfrm>
          <a:prstGeom prst="foldedCorner">
            <a:avLst>
              <a:gd name="adj" fmla="val 44792"/>
            </a:avLst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olded Corner 124"/>
          <p:cNvSpPr/>
          <p:nvPr/>
        </p:nvSpPr>
        <p:spPr bwMode="auto">
          <a:xfrm>
            <a:off x="7052555" y="2240605"/>
            <a:ext cx="311285" cy="379378"/>
          </a:xfrm>
          <a:prstGeom prst="foldedCorner">
            <a:avLst>
              <a:gd name="adj" fmla="val 44792"/>
            </a:avLst>
          </a:prstGeom>
          <a:solidFill>
            <a:schemeClr val="accent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olded Corner 125"/>
          <p:cNvSpPr/>
          <p:nvPr/>
        </p:nvSpPr>
        <p:spPr bwMode="auto">
          <a:xfrm>
            <a:off x="6971491" y="2149813"/>
            <a:ext cx="311285" cy="379378"/>
          </a:xfrm>
          <a:prstGeom prst="foldedCorner">
            <a:avLst>
              <a:gd name="adj" fmla="val 44792"/>
            </a:avLst>
          </a:prstGeom>
          <a:solidFill>
            <a:schemeClr val="accent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olded Corner 126"/>
          <p:cNvSpPr/>
          <p:nvPr/>
        </p:nvSpPr>
        <p:spPr bwMode="auto">
          <a:xfrm>
            <a:off x="6870971" y="2059021"/>
            <a:ext cx="311285" cy="379378"/>
          </a:xfrm>
          <a:prstGeom prst="foldedCorner">
            <a:avLst>
              <a:gd name="adj" fmla="val 44792"/>
            </a:avLst>
          </a:prstGeom>
          <a:solidFill>
            <a:schemeClr val="accent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/>
          <p:nvPr/>
        </p:nvCxnSpPr>
        <p:spPr bwMode="auto">
          <a:xfrm>
            <a:off x="6047363" y="2285999"/>
            <a:ext cx="729575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0" name="Straight Arrow Connector 129"/>
          <p:cNvCxnSpPr/>
          <p:nvPr/>
        </p:nvCxnSpPr>
        <p:spPr bwMode="auto">
          <a:xfrm>
            <a:off x="6034393" y="3245795"/>
            <a:ext cx="729575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1" name="Straight Arrow Connector 130"/>
          <p:cNvCxnSpPr/>
          <p:nvPr/>
        </p:nvCxnSpPr>
        <p:spPr bwMode="auto">
          <a:xfrm>
            <a:off x="6040878" y="4186135"/>
            <a:ext cx="729575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2" name="Straight Arrow Connector 131"/>
          <p:cNvCxnSpPr/>
          <p:nvPr/>
        </p:nvCxnSpPr>
        <p:spPr bwMode="auto">
          <a:xfrm>
            <a:off x="6070061" y="5129718"/>
            <a:ext cx="729575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4" name="Straight Arrow Connector 133"/>
          <p:cNvCxnSpPr/>
          <p:nvPr/>
        </p:nvCxnSpPr>
        <p:spPr bwMode="auto">
          <a:xfrm rot="16200000" flipH="1">
            <a:off x="5930630" y="2402733"/>
            <a:ext cx="924131" cy="67120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6" name="Straight Arrow Connector 135"/>
          <p:cNvCxnSpPr/>
          <p:nvPr/>
        </p:nvCxnSpPr>
        <p:spPr bwMode="auto">
          <a:xfrm rot="16200000" flipH="1">
            <a:off x="5950086" y="3346314"/>
            <a:ext cx="856034" cy="68093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9" name="Straight Arrow Connector 138"/>
          <p:cNvCxnSpPr/>
          <p:nvPr/>
        </p:nvCxnSpPr>
        <p:spPr bwMode="auto">
          <a:xfrm rot="16200000" flipH="1">
            <a:off x="5998724" y="4260715"/>
            <a:ext cx="856034" cy="719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1" name="Straight Arrow Connector 140"/>
          <p:cNvCxnSpPr/>
          <p:nvPr/>
        </p:nvCxnSpPr>
        <p:spPr bwMode="auto">
          <a:xfrm rot="5400000" flipH="1" flipV="1">
            <a:off x="5964677" y="2456233"/>
            <a:ext cx="865762" cy="7003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3" name="Straight Arrow Connector 142"/>
          <p:cNvCxnSpPr/>
          <p:nvPr/>
        </p:nvCxnSpPr>
        <p:spPr bwMode="auto">
          <a:xfrm rot="5400000" flipH="1" flipV="1">
            <a:off x="5979270" y="3414408"/>
            <a:ext cx="826851" cy="6906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5" name="Straight Arrow Connector 144"/>
          <p:cNvCxnSpPr/>
          <p:nvPr/>
        </p:nvCxnSpPr>
        <p:spPr bwMode="auto">
          <a:xfrm rot="5400000" flipH="1" flipV="1">
            <a:off x="5979270" y="4357991"/>
            <a:ext cx="856035" cy="68094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9" name="Straight Arrow Connector 148"/>
          <p:cNvCxnSpPr/>
          <p:nvPr/>
        </p:nvCxnSpPr>
        <p:spPr bwMode="auto">
          <a:xfrm rot="16200000" flipH="1">
            <a:off x="5526933" y="2816157"/>
            <a:ext cx="1702341" cy="6420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1" name="Straight Arrow Connector 150"/>
          <p:cNvCxnSpPr/>
          <p:nvPr/>
        </p:nvCxnSpPr>
        <p:spPr bwMode="auto">
          <a:xfrm rot="16200000" flipH="1">
            <a:off x="5556117" y="3720829"/>
            <a:ext cx="1682885" cy="719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3" name="Straight Arrow Connector 152"/>
          <p:cNvCxnSpPr/>
          <p:nvPr/>
        </p:nvCxnSpPr>
        <p:spPr bwMode="auto">
          <a:xfrm rot="5400000" flipH="1" flipV="1">
            <a:off x="5580435" y="2986393"/>
            <a:ext cx="1643975" cy="7101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5" name="Straight Arrow Connector 154"/>
          <p:cNvCxnSpPr/>
          <p:nvPr/>
        </p:nvCxnSpPr>
        <p:spPr bwMode="auto">
          <a:xfrm rot="5400000" flipH="1" flipV="1">
            <a:off x="5585299" y="3983478"/>
            <a:ext cx="1643975" cy="66148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7" name="Straight Arrow Connector 156"/>
          <p:cNvCxnSpPr/>
          <p:nvPr/>
        </p:nvCxnSpPr>
        <p:spPr bwMode="auto">
          <a:xfrm rot="16200000" flipH="1">
            <a:off x="5147555" y="3166352"/>
            <a:ext cx="2490281" cy="6906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9" name="Straight Arrow Connector 158"/>
          <p:cNvCxnSpPr/>
          <p:nvPr/>
        </p:nvCxnSpPr>
        <p:spPr bwMode="auto">
          <a:xfrm rot="5400000" flipH="1" flipV="1">
            <a:off x="5186464" y="3565187"/>
            <a:ext cx="2461098" cy="68093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0" name="Folded Corner 159"/>
          <p:cNvSpPr/>
          <p:nvPr/>
        </p:nvSpPr>
        <p:spPr bwMode="auto">
          <a:xfrm>
            <a:off x="9286674" y="3064213"/>
            <a:ext cx="311285" cy="379378"/>
          </a:xfrm>
          <a:prstGeom prst="foldedCorner">
            <a:avLst>
              <a:gd name="adj" fmla="val 44792"/>
            </a:avLst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olded Corner 162"/>
          <p:cNvSpPr/>
          <p:nvPr/>
        </p:nvSpPr>
        <p:spPr bwMode="auto">
          <a:xfrm>
            <a:off x="9251006" y="4935168"/>
            <a:ext cx="311285" cy="379378"/>
          </a:xfrm>
          <a:prstGeom prst="foldedCorner">
            <a:avLst>
              <a:gd name="adj" fmla="val 44792"/>
            </a:avLst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olded Corner 165"/>
          <p:cNvSpPr/>
          <p:nvPr/>
        </p:nvSpPr>
        <p:spPr bwMode="auto">
          <a:xfrm>
            <a:off x="9345040" y="2198452"/>
            <a:ext cx="311285" cy="379378"/>
          </a:xfrm>
          <a:prstGeom prst="foldedCorner">
            <a:avLst>
              <a:gd name="adj" fmla="val 44792"/>
            </a:avLst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olded Corner 166"/>
          <p:cNvSpPr/>
          <p:nvPr/>
        </p:nvSpPr>
        <p:spPr bwMode="auto">
          <a:xfrm>
            <a:off x="9263976" y="2107660"/>
            <a:ext cx="311285" cy="379378"/>
          </a:xfrm>
          <a:prstGeom prst="foldedCorner">
            <a:avLst>
              <a:gd name="adj" fmla="val 44792"/>
            </a:avLst>
          </a:prstGeom>
          <a:solidFill>
            <a:srgbClr val="FF66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 rot="16200000">
            <a:off x="1925211" y="3497890"/>
            <a:ext cx="115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 data</a:t>
            </a:r>
          </a:p>
        </p:txBody>
      </p:sp>
      <p:sp>
        <p:nvSpPr>
          <p:cNvPr id="170" name="TextBox 169"/>
          <p:cNvSpPr txBox="1"/>
          <p:nvPr/>
        </p:nvSpPr>
        <p:spPr>
          <a:xfrm rot="16200000">
            <a:off x="9326507" y="3562741"/>
            <a:ext cx="132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Output data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5581764" y="5690677"/>
            <a:ext cx="142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"The Shuffle"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5519859" y="1381329"/>
            <a:ext cx="1518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Intermediate </a:t>
            </a:r>
            <a:br>
              <a:rPr lang="en-US" sz="1600"/>
            </a:br>
            <a:r>
              <a:rPr lang="en-US" sz="1600"/>
              <a:t>(key,value) pairs</a:t>
            </a:r>
          </a:p>
        </p:txBody>
      </p:sp>
      <p:sp>
        <p:nvSpPr>
          <p:cNvPr id="6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2356" y="6356351"/>
            <a:ext cx="3854116" cy="365125"/>
          </a:xfrm>
        </p:spPr>
        <p:txBody>
          <a:bodyPr/>
          <a:lstStyle/>
          <a:p>
            <a:r>
              <a:rPr lang="en-US" dirty="0"/>
              <a:t>® </a:t>
            </a:r>
            <a:r>
              <a:rPr lang="en-US" dirty="0" err="1"/>
              <a:t>Haeberlen</a:t>
            </a:r>
            <a:r>
              <a:rPr lang="en-US" dirty="0"/>
              <a:t> &amp; Ives, University of Pennsylvania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8809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Detailed dataflow in Hadoop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43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auto">
          <a:xfrm>
            <a:off x="3064934" y="1838790"/>
            <a:ext cx="2844800" cy="4546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6671734" y="1830324"/>
            <a:ext cx="2844800" cy="4546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 bwMode="auto">
          <a:xfrm>
            <a:off x="3242734" y="2041991"/>
            <a:ext cx="694267" cy="999067"/>
          </a:xfrm>
          <a:prstGeom prst="can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310467" y="2338323"/>
            <a:ext cx="440267" cy="22013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200"/>
              <a:t>File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445934" y="2660057"/>
            <a:ext cx="440267" cy="22013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200"/>
              <a:t>File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275668" y="2143481"/>
            <a:ext cx="1329267" cy="4826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/>
              <a:t>InputFormat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174067" y="2812458"/>
            <a:ext cx="491066" cy="211666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200"/>
              <a:t>Split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724400" y="2812458"/>
            <a:ext cx="491066" cy="211666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200"/>
              <a:t>Split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274733" y="2812458"/>
            <a:ext cx="491066" cy="211666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200"/>
              <a:t>Split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182534" y="3320458"/>
            <a:ext cx="491066" cy="211666"/>
          </a:xfrm>
          <a:prstGeom prst="rect">
            <a:avLst/>
          </a:prstGeom>
          <a:solidFill>
            <a:srgbClr val="FF99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200"/>
              <a:t>RR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732867" y="3320458"/>
            <a:ext cx="491066" cy="211666"/>
          </a:xfrm>
          <a:prstGeom prst="rect">
            <a:avLst/>
          </a:prstGeom>
          <a:solidFill>
            <a:srgbClr val="FF99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200"/>
              <a:t>RR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283200" y="3320458"/>
            <a:ext cx="491066" cy="211666"/>
          </a:xfrm>
          <a:prstGeom prst="rect">
            <a:avLst/>
          </a:prstGeom>
          <a:solidFill>
            <a:srgbClr val="FF99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200"/>
              <a:t>RR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182533" y="3713110"/>
            <a:ext cx="491066" cy="211666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200"/>
              <a:t>map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4732866" y="3713110"/>
            <a:ext cx="491066" cy="211666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200"/>
              <a:t>map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283199" y="3713110"/>
            <a:ext cx="491066" cy="211666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200"/>
              <a:t>map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480514" y="4545237"/>
            <a:ext cx="1007534" cy="227202"/>
          </a:xfrm>
          <a:prstGeom prst="rect">
            <a:avLst/>
          </a:prstGeom>
          <a:solidFill>
            <a:srgbClr val="CC66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200"/>
              <a:t>Partition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480514" y="5016378"/>
            <a:ext cx="1007534" cy="220133"/>
          </a:xfrm>
          <a:prstGeom prst="rect">
            <a:avLst/>
          </a:prstGeom>
          <a:solidFill>
            <a:srgbClr val="66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200"/>
              <a:t>Sort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480514" y="5384733"/>
            <a:ext cx="1007534" cy="220133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200"/>
              <a:t>Reduce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262143" y="5756438"/>
            <a:ext cx="1447800" cy="482600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>
                <a:solidFill>
                  <a:schemeClr val="accent3"/>
                </a:solidFill>
              </a:rPr>
              <a:t>OutputFormat</a:t>
            </a:r>
          </a:p>
        </p:txBody>
      </p:sp>
      <p:cxnSp>
        <p:nvCxnSpPr>
          <p:cNvPr id="27" name="Straight Arrow Connector 26"/>
          <p:cNvCxnSpPr>
            <a:endCxn id="12" idx="0"/>
          </p:cNvCxnSpPr>
          <p:nvPr/>
        </p:nvCxnSpPr>
        <p:spPr bwMode="auto">
          <a:xfrm rot="5400000">
            <a:off x="4327074" y="2719930"/>
            <a:ext cx="185055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rot="5400000">
            <a:off x="4865423" y="2723890"/>
            <a:ext cx="185055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rot="5400000">
            <a:off x="5409709" y="2721912"/>
            <a:ext cx="185055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Freeform 37"/>
          <p:cNvSpPr/>
          <p:nvPr/>
        </p:nvSpPr>
        <p:spPr bwMode="auto">
          <a:xfrm>
            <a:off x="4229599" y="3037099"/>
            <a:ext cx="168233" cy="279070"/>
          </a:xfrm>
          <a:custGeom>
            <a:avLst/>
            <a:gdLst>
              <a:gd name="connsiteX0" fmla="*/ 156358 w 168233"/>
              <a:gd name="connsiteY0" fmla="*/ 0 h 279070"/>
              <a:gd name="connsiteX1" fmla="*/ 1979 w 168233"/>
              <a:gd name="connsiteY1" fmla="*/ 130628 h 279070"/>
              <a:gd name="connsiteX2" fmla="*/ 168233 w 168233"/>
              <a:gd name="connsiteY2" fmla="*/ 279070 h 279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233" h="279070">
                <a:moveTo>
                  <a:pt x="156358" y="0"/>
                </a:moveTo>
                <a:cubicBezTo>
                  <a:pt x="78179" y="42058"/>
                  <a:pt x="0" y="84116"/>
                  <a:pt x="1979" y="130628"/>
                </a:cubicBezTo>
                <a:cubicBezTo>
                  <a:pt x="3958" y="177140"/>
                  <a:pt x="86095" y="228105"/>
                  <a:pt x="168233" y="27907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 bwMode="auto">
          <a:xfrm>
            <a:off x="4779821" y="3035120"/>
            <a:ext cx="168233" cy="279070"/>
          </a:xfrm>
          <a:custGeom>
            <a:avLst/>
            <a:gdLst>
              <a:gd name="connsiteX0" fmla="*/ 156358 w 168233"/>
              <a:gd name="connsiteY0" fmla="*/ 0 h 279070"/>
              <a:gd name="connsiteX1" fmla="*/ 1979 w 168233"/>
              <a:gd name="connsiteY1" fmla="*/ 130628 h 279070"/>
              <a:gd name="connsiteX2" fmla="*/ 168233 w 168233"/>
              <a:gd name="connsiteY2" fmla="*/ 279070 h 279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233" h="279070">
                <a:moveTo>
                  <a:pt x="156358" y="0"/>
                </a:moveTo>
                <a:cubicBezTo>
                  <a:pt x="78179" y="42058"/>
                  <a:pt x="0" y="84116"/>
                  <a:pt x="1979" y="130628"/>
                </a:cubicBezTo>
                <a:cubicBezTo>
                  <a:pt x="3958" y="177140"/>
                  <a:pt x="86095" y="228105"/>
                  <a:pt x="168233" y="27907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 bwMode="auto">
          <a:xfrm>
            <a:off x="5318170" y="3039078"/>
            <a:ext cx="168233" cy="279070"/>
          </a:xfrm>
          <a:custGeom>
            <a:avLst/>
            <a:gdLst>
              <a:gd name="connsiteX0" fmla="*/ 156358 w 168233"/>
              <a:gd name="connsiteY0" fmla="*/ 0 h 279070"/>
              <a:gd name="connsiteX1" fmla="*/ 1979 w 168233"/>
              <a:gd name="connsiteY1" fmla="*/ 130628 h 279070"/>
              <a:gd name="connsiteX2" fmla="*/ 168233 w 168233"/>
              <a:gd name="connsiteY2" fmla="*/ 279070 h 279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233" h="279070">
                <a:moveTo>
                  <a:pt x="156358" y="0"/>
                </a:moveTo>
                <a:cubicBezTo>
                  <a:pt x="78179" y="42058"/>
                  <a:pt x="0" y="84116"/>
                  <a:pt x="1979" y="130628"/>
                </a:cubicBezTo>
                <a:cubicBezTo>
                  <a:pt x="3958" y="177140"/>
                  <a:pt x="86095" y="228105"/>
                  <a:pt x="168233" y="27907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 bwMode="auto">
          <a:xfrm rot="10800000">
            <a:off x="5547756" y="3031161"/>
            <a:ext cx="168233" cy="279070"/>
          </a:xfrm>
          <a:custGeom>
            <a:avLst/>
            <a:gdLst>
              <a:gd name="connsiteX0" fmla="*/ 156358 w 168233"/>
              <a:gd name="connsiteY0" fmla="*/ 0 h 279070"/>
              <a:gd name="connsiteX1" fmla="*/ 1979 w 168233"/>
              <a:gd name="connsiteY1" fmla="*/ 130628 h 279070"/>
              <a:gd name="connsiteX2" fmla="*/ 168233 w 168233"/>
              <a:gd name="connsiteY2" fmla="*/ 279070 h 279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233" h="279070">
                <a:moveTo>
                  <a:pt x="156358" y="0"/>
                </a:moveTo>
                <a:cubicBezTo>
                  <a:pt x="78179" y="42058"/>
                  <a:pt x="0" y="84116"/>
                  <a:pt x="1979" y="130628"/>
                </a:cubicBezTo>
                <a:cubicBezTo>
                  <a:pt x="3958" y="177140"/>
                  <a:pt x="86095" y="228105"/>
                  <a:pt x="168233" y="27907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 bwMode="auto">
          <a:xfrm rot="10800000">
            <a:off x="5017324" y="3029182"/>
            <a:ext cx="168233" cy="279070"/>
          </a:xfrm>
          <a:custGeom>
            <a:avLst/>
            <a:gdLst>
              <a:gd name="connsiteX0" fmla="*/ 156358 w 168233"/>
              <a:gd name="connsiteY0" fmla="*/ 0 h 279070"/>
              <a:gd name="connsiteX1" fmla="*/ 1979 w 168233"/>
              <a:gd name="connsiteY1" fmla="*/ 130628 h 279070"/>
              <a:gd name="connsiteX2" fmla="*/ 168233 w 168233"/>
              <a:gd name="connsiteY2" fmla="*/ 279070 h 279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233" h="279070">
                <a:moveTo>
                  <a:pt x="156358" y="0"/>
                </a:moveTo>
                <a:cubicBezTo>
                  <a:pt x="78179" y="42058"/>
                  <a:pt x="0" y="84116"/>
                  <a:pt x="1979" y="130628"/>
                </a:cubicBezTo>
                <a:cubicBezTo>
                  <a:pt x="3958" y="177140"/>
                  <a:pt x="86095" y="228105"/>
                  <a:pt x="168233" y="27907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 bwMode="auto">
          <a:xfrm rot="10800000">
            <a:off x="4463141" y="3033141"/>
            <a:ext cx="168233" cy="279070"/>
          </a:xfrm>
          <a:custGeom>
            <a:avLst/>
            <a:gdLst>
              <a:gd name="connsiteX0" fmla="*/ 156358 w 168233"/>
              <a:gd name="connsiteY0" fmla="*/ 0 h 279070"/>
              <a:gd name="connsiteX1" fmla="*/ 1979 w 168233"/>
              <a:gd name="connsiteY1" fmla="*/ 130628 h 279070"/>
              <a:gd name="connsiteX2" fmla="*/ 168233 w 168233"/>
              <a:gd name="connsiteY2" fmla="*/ 279070 h 279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233" h="279070">
                <a:moveTo>
                  <a:pt x="156358" y="0"/>
                </a:moveTo>
                <a:cubicBezTo>
                  <a:pt x="78179" y="42058"/>
                  <a:pt x="0" y="84116"/>
                  <a:pt x="1979" y="130628"/>
                </a:cubicBezTo>
                <a:cubicBezTo>
                  <a:pt x="3958" y="177140"/>
                  <a:pt x="86095" y="228105"/>
                  <a:pt x="168233" y="27907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15" idx="2"/>
            <a:endCxn id="18" idx="0"/>
          </p:cNvCxnSpPr>
          <p:nvPr/>
        </p:nvCxnSpPr>
        <p:spPr bwMode="auto">
          <a:xfrm rot="5400000">
            <a:off x="4337574" y="3622618"/>
            <a:ext cx="180986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16" idx="2"/>
            <a:endCxn id="19" idx="0"/>
          </p:cNvCxnSpPr>
          <p:nvPr/>
        </p:nvCxnSpPr>
        <p:spPr bwMode="auto">
          <a:xfrm rot="5400000">
            <a:off x="4887907" y="3622618"/>
            <a:ext cx="180986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>
            <a:stCxn id="17" idx="2"/>
            <a:endCxn id="20" idx="0"/>
          </p:cNvCxnSpPr>
          <p:nvPr/>
        </p:nvCxnSpPr>
        <p:spPr bwMode="auto">
          <a:xfrm rot="5400000">
            <a:off x="5438240" y="3622618"/>
            <a:ext cx="180986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18" idx="2"/>
          </p:cNvCxnSpPr>
          <p:nvPr/>
        </p:nvCxnSpPr>
        <p:spPr bwMode="auto">
          <a:xfrm rot="16200000" flipH="1">
            <a:off x="4454326" y="3898516"/>
            <a:ext cx="238434" cy="29095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>
            <a:stCxn id="19" idx="2"/>
            <a:endCxn id="158" idx="0"/>
          </p:cNvCxnSpPr>
          <p:nvPr/>
        </p:nvCxnSpPr>
        <p:spPr bwMode="auto">
          <a:xfrm rot="16200000" flipH="1">
            <a:off x="4864747" y="4038428"/>
            <a:ext cx="234978" cy="767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20" idx="2"/>
          </p:cNvCxnSpPr>
          <p:nvPr/>
        </p:nvCxnSpPr>
        <p:spPr bwMode="auto">
          <a:xfrm rot="5400000">
            <a:off x="5305874" y="3929594"/>
            <a:ext cx="227676" cy="2180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endCxn id="22" idx="0"/>
          </p:cNvCxnSpPr>
          <p:nvPr/>
        </p:nvCxnSpPr>
        <p:spPr bwMode="auto">
          <a:xfrm rot="5400000">
            <a:off x="4862313" y="4894407"/>
            <a:ext cx="243939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Straight Arrow Connector 61"/>
          <p:cNvCxnSpPr>
            <a:stCxn id="22" idx="2"/>
            <a:endCxn id="23" idx="0"/>
          </p:cNvCxnSpPr>
          <p:nvPr/>
        </p:nvCxnSpPr>
        <p:spPr bwMode="auto">
          <a:xfrm rot="5400000">
            <a:off x="4910170" y="5310621"/>
            <a:ext cx="148222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23" idx="2"/>
            <a:endCxn id="25" idx="0"/>
          </p:cNvCxnSpPr>
          <p:nvPr/>
        </p:nvCxnSpPr>
        <p:spPr bwMode="auto">
          <a:xfrm rot="16200000" flipH="1">
            <a:off x="4909377" y="5679770"/>
            <a:ext cx="151573" cy="176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Rectangle 66"/>
          <p:cNvSpPr/>
          <p:nvPr/>
        </p:nvSpPr>
        <p:spPr bwMode="auto">
          <a:xfrm>
            <a:off x="6921883" y="2147439"/>
            <a:ext cx="1329267" cy="4826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/>
              <a:t>InputFormat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6820282" y="2816416"/>
            <a:ext cx="491066" cy="211666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200"/>
              <a:t>Split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7370615" y="2816416"/>
            <a:ext cx="491066" cy="211666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200"/>
              <a:t>Split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7920948" y="2816416"/>
            <a:ext cx="491066" cy="211666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200"/>
              <a:t>Split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6828749" y="3324416"/>
            <a:ext cx="491066" cy="211666"/>
          </a:xfrm>
          <a:prstGeom prst="rect">
            <a:avLst/>
          </a:prstGeom>
          <a:solidFill>
            <a:srgbClr val="FF99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200"/>
              <a:t>RR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7379082" y="3324416"/>
            <a:ext cx="491066" cy="211666"/>
          </a:xfrm>
          <a:prstGeom prst="rect">
            <a:avLst/>
          </a:prstGeom>
          <a:solidFill>
            <a:srgbClr val="FF99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200"/>
              <a:t>RR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7929415" y="3324416"/>
            <a:ext cx="491066" cy="211666"/>
          </a:xfrm>
          <a:prstGeom prst="rect">
            <a:avLst/>
          </a:prstGeom>
          <a:solidFill>
            <a:srgbClr val="FF99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200"/>
              <a:t>RR</a:t>
            </a:r>
          </a:p>
        </p:txBody>
      </p:sp>
      <p:sp>
        <p:nvSpPr>
          <p:cNvPr id="74" name="Rectangle 73"/>
          <p:cNvSpPr/>
          <p:nvPr/>
        </p:nvSpPr>
        <p:spPr bwMode="auto">
          <a:xfrm>
            <a:off x="6828748" y="3717068"/>
            <a:ext cx="491066" cy="211666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200"/>
              <a:t>map</a:t>
            </a:r>
          </a:p>
        </p:txBody>
      </p:sp>
      <p:sp>
        <p:nvSpPr>
          <p:cNvPr id="75" name="Rectangle 74"/>
          <p:cNvSpPr/>
          <p:nvPr/>
        </p:nvSpPr>
        <p:spPr bwMode="auto">
          <a:xfrm>
            <a:off x="7379081" y="3717068"/>
            <a:ext cx="491066" cy="211666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200"/>
              <a:t>map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7929414" y="3717068"/>
            <a:ext cx="491066" cy="211666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200"/>
              <a:t>map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7126729" y="4549195"/>
            <a:ext cx="1007534" cy="227202"/>
          </a:xfrm>
          <a:prstGeom prst="rect">
            <a:avLst/>
          </a:prstGeom>
          <a:solidFill>
            <a:srgbClr val="CC66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200"/>
              <a:t>Partition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7126729" y="5020336"/>
            <a:ext cx="1007534" cy="220133"/>
          </a:xfrm>
          <a:prstGeom prst="rect">
            <a:avLst/>
          </a:prstGeom>
          <a:solidFill>
            <a:srgbClr val="66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200"/>
              <a:t>Sort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7126729" y="5388691"/>
            <a:ext cx="1007534" cy="220133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200"/>
              <a:t>Reduce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6908358" y="5760396"/>
            <a:ext cx="1447800" cy="482600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>
                <a:solidFill>
                  <a:schemeClr val="accent3"/>
                </a:solidFill>
              </a:rPr>
              <a:t>OutputFormat</a:t>
            </a:r>
          </a:p>
        </p:txBody>
      </p:sp>
      <p:cxnSp>
        <p:nvCxnSpPr>
          <p:cNvPr id="81" name="Straight Arrow Connector 80"/>
          <p:cNvCxnSpPr>
            <a:endCxn id="68" idx="0"/>
          </p:cNvCxnSpPr>
          <p:nvPr/>
        </p:nvCxnSpPr>
        <p:spPr bwMode="auto">
          <a:xfrm rot="5400000">
            <a:off x="6973289" y="2723888"/>
            <a:ext cx="185055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rot="5400000">
            <a:off x="7511638" y="2727848"/>
            <a:ext cx="185055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 rot="5400000">
            <a:off x="8055924" y="2725870"/>
            <a:ext cx="185055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4" name="Freeform 83"/>
          <p:cNvSpPr/>
          <p:nvPr/>
        </p:nvSpPr>
        <p:spPr bwMode="auto">
          <a:xfrm>
            <a:off x="6875814" y="3041057"/>
            <a:ext cx="168233" cy="279070"/>
          </a:xfrm>
          <a:custGeom>
            <a:avLst/>
            <a:gdLst>
              <a:gd name="connsiteX0" fmla="*/ 156358 w 168233"/>
              <a:gd name="connsiteY0" fmla="*/ 0 h 279070"/>
              <a:gd name="connsiteX1" fmla="*/ 1979 w 168233"/>
              <a:gd name="connsiteY1" fmla="*/ 130628 h 279070"/>
              <a:gd name="connsiteX2" fmla="*/ 168233 w 168233"/>
              <a:gd name="connsiteY2" fmla="*/ 279070 h 279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233" h="279070">
                <a:moveTo>
                  <a:pt x="156358" y="0"/>
                </a:moveTo>
                <a:cubicBezTo>
                  <a:pt x="78179" y="42058"/>
                  <a:pt x="0" y="84116"/>
                  <a:pt x="1979" y="130628"/>
                </a:cubicBezTo>
                <a:cubicBezTo>
                  <a:pt x="3958" y="177140"/>
                  <a:pt x="86095" y="228105"/>
                  <a:pt x="168233" y="27907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 bwMode="auto">
          <a:xfrm>
            <a:off x="7426036" y="3039078"/>
            <a:ext cx="168233" cy="279070"/>
          </a:xfrm>
          <a:custGeom>
            <a:avLst/>
            <a:gdLst>
              <a:gd name="connsiteX0" fmla="*/ 156358 w 168233"/>
              <a:gd name="connsiteY0" fmla="*/ 0 h 279070"/>
              <a:gd name="connsiteX1" fmla="*/ 1979 w 168233"/>
              <a:gd name="connsiteY1" fmla="*/ 130628 h 279070"/>
              <a:gd name="connsiteX2" fmla="*/ 168233 w 168233"/>
              <a:gd name="connsiteY2" fmla="*/ 279070 h 279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233" h="279070">
                <a:moveTo>
                  <a:pt x="156358" y="0"/>
                </a:moveTo>
                <a:cubicBezTo>
                  <a:pt x="78179" y="42058"/>
                  <a:pt x="0" y="84116"/>
                  <a:pt x="1979" y="130628"/>
                </a:cubicBezTo>
                <a:cubicBezTo>
                  <a:pt x="3958" y="177140"/>
                  <a:pt x="86095" y="228105"/>
                  <a:pt x="168233" y="27907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 bwMode="auto">
          <a:xfrm>
            <a:off x="7964385" y="3043036"/>
            <a:ext cx="168233" cy="279070"/>
          </a:xfrm>
          <a:custGeom>
            <a:avLst/>
            <a:gdLst>
              <a:gd name="connsiteX0" fmla="*/ 156358 w 168233"/>
              <a:gd name="connsiteY0" fmla="*/ 0 h 279070"/>
              <a:gd name="connsiteX1" fmla="*/ 1979 w 168233"/>
              <a:gd name="connsiteY1" fmla="*/ 130628 h 279070"/>
              <a:gd name="connsiteX2" fmla="*/ 168233 w 168233"/>
              <a:gd name="connsiteY2" fmla="*/ 279070 h 279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233" h="279070">
                <a:moveTo>
                  <a:pt x="156358" y="0"/>
                </a:moveTo>
                <a:cubicBezTo>
                  <a:pt x="78179" y="42058"/>
                  <a:pt x="0" y="84116"/>
                  <a:pt x="1979" y="130628"/>
                </a:cubicBezTo>
                <a:cubicBezTo>
                  <a:pt x="3958" y="177140"/>
                  <a:pt x="86095" y="228105"/>
                  <a:pt x="168233" y="27907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 bwMode="auto">
          <a:xfrm rot="10800000">
            <a:off x="8193971" y="3035119"/>
            <a:ext cx="168233" cy="279070"/>
          </a:xfrm>
          <a:custGeom>
            <a:avLst/>
            <a:gdLst>
              <a:gd name="connsiteX0" fmla="*/ 156358 w 168233"/>
              <a:gd name="connsiteY0" fmla="*/ 0 h 279070"/>
              <a:gd name="connsiteX1" fmla="*/ 1979 w 168233"/>
              <a:gd name="connsiteY1" fmla="*/ 130628 h 279070"/>
              <a:gd name="connsiteX2" fmla="*/ 168233 w 168233"/>
              <a:gd name="connsiteY2" fmla="*/ 279070 h 279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233" h="279070">
                <a:moveTo>
                  <a:pt x="156358" y="0"/>
                </a:moveTo>
                <a:cubicBezTo>
                  <a:pt x="78179" y="42058"/>
                  <a:pt x="0" y="84116"/>
                  <a:pt x="1979" y="130628"/>
                </a:cubicBezTo>
                <a:cubicBezTo>
                  <a:pt x="3958" y="177140"/>
                  <a:pt x="86095" y="228105"/>
                  <a:pt x="168233" y="27907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 bwMode="auto">
          <a:xfrm rot="10800000">
            <a:off x="7663539" y="3033140"/>
            <a:ext cx="168233" cy="279070"/>
          </a:xfrm>
          <a:custGeom>
            <a:avLst/>
            <a:gdLst>
              <a:gd name="connsiteX0" fmla="*/ 156358 w 168233"/>
              <a:gd name="connsiteY0" fmla="*/ 0 h 279070"/>
              <a:gd name="connsiteX1" fmla="*/ 1979 w 168233"/>
              <a:gd name="connsiteY1" fmla="*/ 130628 h 279070"/>
              <a:gd name="connsiteX2" fmla="*/ 168233 w 168233"/>
              <a:gd name="connsiteY2" fmla="*/ 279070 h 279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233" h="279070">
                <a:moveTo>
                  <a:pt x="156358" y="0"/>
                </a:moveTo>
                <a:cubicBezTo>
                  <a:pt x="78179" y="42058"/>
                  <a:pt x="0" y="84116"/>
                  <a:pt x="1979" y="130628"/>
                </a:cubicBezTo>
                <a:cubicBezTo>
                  <a:pt x="3958" y="177140"/>
                  <a:pt x="86095" y="228105"/>
                  <a:pt x="168233" y="27907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 bwMode="auto">
          <a:xfrm rot="10800000">
            <a:off x="7109356" y="3037099"/>
            <a:ext cx="168233" cy="279070"/>
          </a:xfrm>
          <a:custGeom>
            <a:avLst/>
            <a:gdLst>
              <a:gd name="connsiteX0" fmla="*/ 156358 w 168233"/>
              <a:gd name="connsiteY0" fmla="*/ 0 h 279070"/>
              <a:gd name="connsiteX1" fmla="*/ 1979 w 168233"/>
              <a:gd name="connsiteY1" fmla="*/ 130628 h 279070"/>
              <a:gd name="connsiteX2" fmla="*/ 168233 w 168233"/>
              <a:gd name="connsiteY2" fmla="*/ 279070 h 279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233" h="279070">
                <a:moveTo>
                  <a:pt x="156358" y="0"/>
                </a:moveTo>
                <a:cubicBezTo>
                  <a:pt x="78179" y="42058"/>
                  <a:pt x="0" y="84116"/>
                  <a:pt x="1979" y="130628"/>
                </a:cubicBezTo>
                <a:cubicBezTo>
                  <a:pt x="3958" y="177140"/>
                  <a:pt x="86095" y="228105"/>
                  <a:pt x="168233" y="27907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/>
          <p:cNvCxnSpPr>
            <a:stCxn id="71" idx="2"/>
            <a:endCxn id="74" idx="0"/>
          </p:cNvCxnSpPr>
          <p:nvPr/>
        </p:nvCxnSpPr>
        <p:spPr bwMode="auto">
          <a:xfrm rot="5400000">
            <a:off x="6983789" y="3626576"/>
            <a:ext cx="180986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72" idx="2"/>
            <a:endCxn id="75" idx="0"/>
          </p:cNvCxnSpPr>
          <p:nvPr/>
        </p:nvCxnSpPr>
        <p:spPr bwMode="auto">
          <a:xfrm rot="5400000">
            <a:off x="7534122" y="3626576"/>
            <a:ext cx="180986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73" idx="2"/>
            <a:endCxn id="76" idx="0"/>
          </p:cNvCxnSpPr>
          <p:nvPr/>
        </p:nvCxnSpPr>
        <p:spPr bwMode="auto">
          <a:xfrm rot="5400000">
            <a:off x="8084455" y="3626576"/>
            <a:ext cx="180986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>
            <a:stCxn id="74" idx="2"/>
          </p:cNvCxnSpPr>
          <p:nvPr/>
        </p:nvCxnSpPr>
        <p:spPr bwMode="auto">
          <a:xfrm rot="16200000" flipH="1">
            <a:off x="7102605" y="3900411"/>
            <a:ext cx="223721" cy="28036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Straight Arrow Connector 93"/>
          <p:cNvCxnSpPr>
            <a:stCxn id="75" idx="2"/>
            <a:endCxn id="159" idx="0"/>
          </p:cNvCxnSpPr>
          <p:nvPr/>
        </p:nvCxnSpPr>
        <p:spPr bwMode="auto">
          <a:xfrm rot="16200000" flipH="1">
            <a:off x="7510962" y="4042386"/>
            <a:ext cx="234978" cy="767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Straight Arrow Connector 94"/>
          <p:cNvCxnSpPr>
            <a:stCxn id="76" idx="2"/>
          </p:cNvCxnSpPr>
          <p:nvPr/>
        </p:nvCxnSpPr>
        <p:spPr bwMode="auto">
          <a:xfrm rot="5400000">
            <a:off x="7938015" y="3915522"/>
            <a:ext cx="223721" cy="2501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Straight Arrow Connector 95"/>
          <p:cNvCxnSpPr>
            <a:endCxn id="78" idx="0"/>
          </p:cNvCxnSpPr>
          <p:nvPr/>
        </p:nvCxnSpPr>
        <p:spPr bwMode="auto">
          <a:xfrm rot="5400000">
            <a:off x="7508528" y="4898365"/>
            <a:ext cx="243939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Straight Arrow Connector 96"/>
          <p:cNvCxnSpPr>
            <a:stCxn id="78" idx="2"/>
            <a:endCxn id="79" idx="0"/>
          </p:cNvCxnSpPr>
          <p:nvPr/>
        </p:nvCxnSpPr>
        <p:spPr bwMode="auto">
          <a:xfrm rot="5400000">
            <a:off x="7556385" y="5314579"/>
            <a:ext cx="148222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Straight Arrow Connector 97"/>
          <p:cNvCxnSpPr>
            <a:stCxn id="79" idx="2"/>
            <a:endCxn id="80" idx="0"/>
          </p:cNvCxnSpPr>
          <p:nvPr/>
        </p:nvCxnSpPr>
        <p:spPr bwMode="auto">
          <a:xfrm rot="16200000" flipH="1">
            <a:off x="7555592" y="5683728"/>
            <a:ext cx="151573" cy="176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9" name="Can 98"/>
          <p:cNvSpPr/>
          <p:nvPr/>
        </p:nvSpPr>
        <p:spPr bwMode="auto">
          <a:xfrm>
            <a:off x="8624572" y="2057825"/>
            <a:ext cx="694267" cy="999067"/>
          </a:xfrm>
          <a:prstGeom prst="can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 bwMode="auto">
          <a:xfrm>
            <a:off x="8692305" y="2354157"/>
            <a:ext cx="440267" cy="22013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200"/>
              <a:t>File</a:t>
            </a:r>
          </a:p>
        </p:txBody>
      </p:sp>
      <p:sp>
        <p:nvSpPr>
          <p:cNvPr id="101" name="Rectangle 100"/>
          <p:cNvSpPr/>
          <p:nvPr/>
        </p:nvSpPr>
        <p:spPr bwMode="auto">
          <a:xfrm>
            <a:off x="8827772" y="2675891"/>
            <a:ext cx="440267" cy="220134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200"/>
              <a:t>File</a:t>
            </a:r>
          </a:p>
        </p:txBody>
      </p:sp>
      <p:cxnSp>
        <p:nvCxnSpPr>
          <p:cNvPr id="103" name="Straight Arrow Connector 102"/>
          <p:cNvCxnSpPr>
            <a:endCxn id="78" idx="0"/>
          </p:cNvCxnSpPr>
          <p:nvPr/>
        </p:nvCxnSpPr>
        <p:spPr bwMode="auto">
          <a:xfrm rot="16200000" flipH="1">
            <a:off x="6183441" y="3573279"/>
            <a:ext cx="247897" cy="264621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Straight Arrow Connector 104"/>
          <p:cNvCxnSpPr>
            <a:endCxn id="22" idx="0"/>
          </p:cNvCxnSpPr>
          <p:nvPr/>
        </p:nvCxnSpPr>
        <p:spPr bwMode="auto">
          <a:xfrm rot="5400000">
            <a:off x="6187400" y="3573280"/>
            <a:ext cx="239981" cy="264621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6" name="TextBox 105"/>
          <p:cNvSpPr txBox="1"/>
          <p:nvPr/>
        </p:nvSpPr>
        <p:spPr>
          <a:xfrm>
            <a:off x="3935332" y="1445805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Node 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632516" y="143788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Node 2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055918" y="3043036"/>
            <a:ext cx="1074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Local HDFS</a:t>
            </a:r>
            <a:br>
              <a:rPr lang="en-US" sz="1400"/>
            </a:br>
            <a:r>
              <a:rPr lang="en-US" sz="1400"/>
              <a:t>store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8433462" y="3082621"/>
            <a:ext cx="1074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Local HDFS</a:t>
            </a:r>
            <a:br>
              <a:rPr lang="en-US" sz="1400"/>
            </a:br>
            <a:r>
              <a:rPr lang="en-US" sz="1400"/>
              <a:t>store</a:t>
            </a:r>
          </a:p>
        </p:txBody>
      </p:sp>
      <p:cxnSp>
        <p:nvCxnSpPr>
          <p:cNvPr id="111" name="Shape 110"/>
          <p:cNvCxnSpPr>
            <a:stCxn id="25" idx="1"/>
            <a:endCxn id="108" idx="2"/>
          </p:cNvCxnSpPr>
          <p:nvPr/>
        </p:nvCxnSpPr>
        <p:spPr bwMode="auto">
          <a:xfrm rot="10800000">
            <a:off x="3593278" y="3566256"/>
            <a:ext cx="668867" cy="2431482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13" name="Shape 112"/>
          <p:cNvCxnSpPr>
            <a:stCxn id="80" idx="3"/>
            <a:endCxn id="109" idx="2"/>
          </p:cNvCxnSpPr>
          <p:nvPr/>
        </p:nvCxnSpPr>
        <p:spPr bwMode="auto">
          <a:xfrm flipV="1">
            <a:off x="8356158" y="3605842"/>
            <a:ext cx="614662" cy="2395855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15" name="Straight Arrow Connector 114"/>
          <p:cNvCxnSpPr>
            <a:endCxn id="11" idx="1"/>
          </p:cNvCxnSpPr>
          <p:nvPr/>
        </p:nvCxnSpPr>
        <p:spPr bwMode="auto">
          <a:xfrm>
            <a:off x="3936461" y="2384781"/>
            <a:ext cx="339207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117"/>
          <p:cNvCxnSpPr/>
          <p:nvPr/>
        </p:nvCxnSpPr>
        <p:spPr bwMode="auto">
          <a:xfrm flipH="1">
            <a:off x="8281483" y="2362083"/>
            <a:ext cx="339207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58" name="Rectangle 157"/>
          <p:cNvSpPr/>
          <p:nvPr/>
        </p:nvSpPr>
        <p:spPr bwMode="auto">
          <a:xfrm>
            <a:off x="4482306" y="4159754"/>
            <a:ext cx="1007534" cy="227202"/>
          </a:xfrm>
          <a:prstGeom prst="rect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200"/>
              <a:t>Combine</a:t>
            </a:r>
          </a:p>
        </p:txBody>
      </p:sp>
      <p:sp>
        <p:nvSpPr>
          <p:cNvPr id="159" name="Rectangle 158"/>
          <p:cNvSpPr/>
          <p:nvPr/>
        </p:nvSpPr>
        <p:spPr bwMode="auto">
          <a:xfrm>
            <a:off x="7128521" y="4163712"/>
            <a:ext cx="1007534" cy="227202"/>
          </a:xfrm>
          <a:prstGeom prst="rect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200"/>
              <a:t>Combine</a:t>
            </a:r>
          </a:p>
        </p:txBody>
      </p:sp>
      <p:cxnSp>
        <p:nvCxnSpPr>
          <p:cNvPr id="181" name="Straight Arrow Connector 180"/>
          <p:cNvCxnSpPr>
            <a:stCxn id="158" idx="2"/>
            <a:endCxn id="21" idx="0"/>
          </p:cNvCxnSpPr>
          <p:nvPr/>
        </p:nvCxnSpPr>
        <p:spPr bwMode="auto">
          <a:xfrm rot="5400000">
            <a:off x="4906038" y="4465200"/>
            <a:ext cx="158281" cy="17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3" name="Straight Arrow Connector 182"/>
          <p:cNvCxnSpPr>
            <a:stCxn id="159" idx="2"/>
            <a:endCxn id="77" idx="0"/>
          </p:cNvCxnSpPr>
          <p:nvPr/>
        </p:nvCxnSpPr>
        <p:spPr bwMode="auto">
          <a:xfrm rot="5400000">
            <a:off x="7552253" y="4469158"/>
            <a:ext cx="158281" cy="17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2356" y="6356351"/>
            <a:ext cx="3854116" cy="365125"/>
          </a:xfrm>
        </p:spPr>
        <p:txBody>
          <a:bodyPr/>
          <a:lstStyle/>
          <a:p>
            <a:r>
              <a:rPr lang="en-US" dirty="0"/>
              <a:t>® </a:t>
            </a:r>
            <a:r>
              <a:rPr lang="en-US" dirty="0" err="1"/>
              <a:t>Haeberlen</a:t>
            </a:r>
            <a:r>
              <a:rPr lang="en-US" dirty="0"/>
              <a:t> &amp; Ives, University of Pennsylvania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6504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682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Hadoop Details: Input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1409252"/>
            <a:ext cx="7772400" cy="4781998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Defines which input files </a:t>
            </a:r>
            <a:br>
              <a:rPr lang="en-US"/>
            </a:br>
            <a:r>
              <a:rPr lang="en-US"/>
              <a:t>should be read, and how</a:t>
            </a:r>
          </a:p>
          <a:p>
            <a:pPr lvl="1"/>
            <a:r>
              <a:rPr lang="en-US"/>
              <a:t>Defaults provided, e.g., TextInputFormat,</a:t>
            </a:r>
            <a:br>
              <a:rPr lang="en-US"/>
            </a:br>
            <a:r>
              <a:rPr lang="en-US"/>
              <a:t>DBInputFormat, KeyValueTextInputFormat...</a:t>
            </a:r>
          </a:p>
          <a:p>
            <a:r>
              <a:rPr lang="en-US"/>
              <a:t>Defines InputSplits</a:t>
            </a:r>
          </a:p>
          <a:p>
            <a:pPr lvl="1"/>
            <a:r>
              <a:rPr lang="en-US"/>
              <a:t>InputSplits break file into separate tasks</a:t>
            </a:r>
          </a:p>
          <a:p>
            <a:pPr lvl="1"/>
            <a:r>
              <a:rPr lang="en-US"/>
              <a:t>Example: one task for each 64MB block (why?)</a:t>
            </a:r>
          </a:p>
          <a:p>
            <a:r>
              <a:rPr lang="en-US"/>
              <a:t>Provides a factory for RecordReaders</a:t>
            </a:r>
          </a:p>
          <a:p>
            <a:pPr lvl="1"/>
            <a:r>
              <a:rPr lang="en-US"/>
              <a:t>RecordReaders actually read the file into (key,value) pairs</a:t>
            </a:r>
          </a:p>
          <a:p>
            <a:pPr lvl="1"/>
            <a:r>
              <a:rPr lang="en-US"/>
              <a:t>Default format, TextInputFormat, uses byte offset in file as the key, and line as the value</a:t>
            </a:r>
          </a:p>
          <a:p>
            <a:pPr lvl="1"/>
            <a:r>
              <a:rPr lang="en-US"/>
              <a:t>KeyValueInputFormat reads (key,value) pairs from the file directly; key is everything up to the first tab character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45</a:t>
            </a:fld>
            <a:endParaRPr lang="en-GB"/>
          </a:p>
        </p:txBody>
      </p:sp>
      <p:sp>
        <p:nvSpPr>
          <p:cNvPr id="91" name="Oval 90"/>
          <p:cNvSpPr/>
          <p:nvPr/>
        </p:nvSpPr>
        <p:spPr bwMode="auto">
          <a:xfrm>
            <a:off x="8164556" y="1075191"/>
            <a:ext cx="1266315" cy="81815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dataflow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84750" y="1065008"/>
            <a:ext cx="2049763" cy="1523378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2356" y="6356351"/>
            <a:ext cx="3854116" cy="365125"/>
          </a:xfrm>
        </p:spPr>
        <p:txBody>
          <a:bodyPr/>
          <a:lstStyle/>
          <a:p>
            <a:r>
              <a:rPr lang="en-US" dirty="0"/>
              <a:t>® </a:t>
            </a:r>
            <a:r>
              <a:rPr lang="en-US" dirty="0" err="1"/>
              <a:t>Haeberlen</a:t>
            </a:r>
            <a:r>
              <a:rPr lang="en-US" dirty="0"/>
              <a:t> &amp; Ives, University of Pennsylvania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54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Optional component that can </a:t>
            </a:r>
            <a:br>
              <a:rPr lang="en-US"/>
            </a:br>
            <a:r>
              <a:rPr lang="en-US"/>
              <a:t>be inserted after the mappers</a:t>
            </a:r>
          </a:p>
          <a:p>
            <a:pPr lvl="1"/>
            <a:r>
              <a:rPr lang="en-US"/>
              <a:t>Input: All data emitted by the mappers</a:t>
            </a:r>
            <a:br>
              <a:rPr lang="en-US"/>
            </a:br>
            <a:r>
              <a:rPr lang="en-US"/>
              <a:t>on a given node</a:t>
            </a:r>
          </a:p>
          <a:p>
            <a:pPr lvl="1"/>
            <a:r>
              <a:rPr lang="en-US"/>
              <a:t>Output passed to the partitioner</a:t>
            </a:r>
          </a:p>
          <a:p>
            <a:endParaRPr lang="en-US"/>
          </a:p>
          <a:p>
            <a:r>
              <a:rPr lang="en-US"/>
              <a:t>Why is this useful?</a:t>
            </a:r>
          </a:p>
          <a:p>
            <a:pPr lvl="1"/>
            <a:r>
              <a:rPr lang="en-US"/>
              <a:t>Suppose your mapper counts words by emitting (xyz, 1) pairs for each word xyz it finds</a:t>
            </a:r>
          </a:p>
          <a:p>
            <a:pPr lvl="1"/>
            <a:r>
              <a:rPr lang="en-US"/>
              <a:t>If a word occurs many times, it is much more efficient to pass (xyz, k) to the reducer, than passing k copies of (xyz,1)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46</a:t>
            </a:fld>
            <a:endParaRPr lang="en-GB"/>
          </a:p>
        </p:txBody>
      </p:sp>
      <p:pic>
        <p:nvPicPr>
          <p:cNvPr id="8" name="Picture 7" descr="dataflow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44900" y="1484556"/>
            <a:ext cx="2049763" cy="1523378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 bwMode="auto">
          <a:xfrm>
            <a:off x="8347206" y="2225575"/>
            <a:ext cx="817126" cy="25944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2356" y="6356351"/>
            <a:ext cx="3854116" cy="365125"/>
          </a:xfrm>
        </p:spPr>
        <p:txBody>
          <a:bodyPr/>
          <a:lstStyle/>
          <a:p>
            <a:r>
              <a:rPr lang="en-US" dirty="0"/>
              <a:t>® </a:t>
            </a:r>
            <a:r>
              <a:rPr lang="en-US" dirty="0" err="1"/>
              <a:t>Haeberlen</a:t>
            </a:r>
            <a:r>
              <a:rPr lang="en-US" dirty="0"/>
              <a:t> &amp; Ives, University of Pennsylvania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06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ataflow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44900" y="1484556"/>
            <a:ext cx="2049763" cy="15233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Parititoner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Controls which intermediate </a:t>
            </a:r>
            <a:br>
              <a:rPr lang="en-US"/>
            </a:br>
            <a:r>
              <a:rPr lang="en-US"/>
              <a:t>key-value pairs should go </a:t>
            </a:r>
            <a:br>
              <a:rPr lang="en-US"/>
            </a:br>
            <a:r>
              <a:rPr lang="en-US"/>
              <a:t>to which reducer</a:t>
            </a:r>
          </a:p>
          <a:p>
            <a:endParaRPr lang="en-US"/>
          </a:p>
          <a:p>
            <a:r>
              <a:rPr lang="en-US"/>
              <a:t>Defines a partition on the set of KV pairs</a:t>
            </a:r>
          </a:p>
          <a:p>
            <a:pPr lvl="1"/>
            <a:r>
              <a:rPr lang="en-US"/>
              <a:t>Number of partitions is the same as the number of reducers</a:t>
            </a:r>
          </a:p>
          <a:p>
            <a:pPr lvl="1"/>
            <a:endParaRPr lang="en-US"/>
          </a:p>
          <a:p>
            <a:r>
              <a:rPr lang="en-US"/>
              <a:t>Default partitioner (HashPartitioner) assigns partition based on a hash of the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6" name="Oval 5"/>
          <p:cNvSpPr/>
          <p:nvPr/>
        </p:nvSpPr>
        <p:spPr bwMode="auto">
          <a:xfrm>
            <a:off x="8347206" y="2311636"/>
            <a:ext cx="817126" cy="25944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2356" y="6356351"/>
            <a:ext cx="3854116" cy="365125"/>
          </a:xfrm>
        </p:spPr>
        <p:txBody>
          <a:bodyPr/>
          <a:lstStyle/>
          <a:p>
            <a:r>
              <a:rPr lang="en-US" dirty="0"/>
              <a:t>® </a:t>
            </a:r>
            <a:r>
              <a:rPr lang="en-US" dirty="0" err="1"/>
              <a:t>Haeberlen</a:t>
            </a:r>
            <a:r>
              <a:rPr lang="en-US" dirty="0"/>
              <a:t> &amp; Ives, University of Pennsylvania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46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1409252"/>
            <a:ext cx="7772400" cy="4781998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Counterpart to InputFormat</a:t>
            </a:r>
          </a:p>
          <a:p>
            <a:endParaRPr lang="en-US"/>
          </a:p>
          <a:p>
            <a:r>
              <a:rPr lang="en-US"/>
              <a:t>Controls where output is</a:t>
            </a:r>
            <a:br>
              <a:rPr lang="en-US"/>
            </a:br>
            <a:r>
              <a:rPr lang="en-US"/>
              <a:t>stored, and how</a:t>
            </a:r>
          </a:p>
          <a:p>
            <a:pPr lvl="1"/>
            <a:r>
              <a:rPr lang="en-US"/>
              <a:t>Provides a factory for RecordWriter</a:t>
            </a:r>
          </a:p>
          <a:p>
            <a:pPr lvl="1"/>
            <a:endParaRPr lang="en-US"/>
          </a:p>
          <a:p>
            <a:r>
              <a:rPr lang="en-US"/>
              <a:t>Several implementations provided</a:t>
            </a:r>
          </a:p>
          <a:p>
            <a:pPr lvl="1"/>
            <a:r>
              <a:rPr lang="en-US"/>
              <a:t>TextOutputFormat (default)</a:t>
            </a:r>
          </a:p>
          <a:p>
            <a:pPr lvl="1"/>
            <a:r>
              <a:rPr lang="en-US"/>
              <a:t>DBOutputFormat</a:t>
            </a:r>
          </a:p>
          <a:p>
            <a:pPr lvl="1"/>
            <a:r>
              <a:rPr lang="en-US"/>
              <a:t>MultipleTextOutputFormat</a:t>
            </a:r>
          </a:p>
          <a:p>
            <a:pPr lvl="1"/>
            <a:r>
              <a:rPr lang="en-US"/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48</a:t>
            </a:fld>
            <a:endParaRPr lang="en-GB"/>
          </a:p>
        </p:txBody>
      </p:sp>
      <p:sp>
        <p:nvSpPr>
          <p:cNvPr id="91" name="Oval 90"/>
          <p:cNvSpPr/>
          <p:nvPr/>
        </p:nvSpPr>
        <p:spPr bwMode="auto">
          <a:xfrm>
            <a:off x="8562589" y="2248348"/>
            <a:ext cx="696160" cy="38727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dataflow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84750" y="1065008"/>
            <a:ext cx="2049763" cy="1523378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2356" y="6356351"/>
            <a:ext cx="3854116" cy="365125"/>
          </a:xfrm>
        </p:spPr>
        <p:txBody>
          <a:bodyPr/>
          <a:lstStyle/>
          <a:p>
            <a:r>
              <a:rPr lang="en-US" dirty="0"/>
              <a:t>® </a:t>
            </a:r>
            <a:r>
              <a:rPr lang="en-US" dirty="0" err="1"/>
              <a:t>Haeberlen</a:t>
            </a:r>
            <a:r>
              <a:rPr lang="en-US" dirty="0"/>
              <a:t> &amp; Ives, University of Pennsylvania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1960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461" y="306766"/>
            <a:ext cx="7648935" cy="50189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97105" y="6058637"/>
            <a:ext cx="7615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WAND slides taken from Chris Manning, Pandu </a:t>
            </a:r>
            <a:r>
              <a:rPr lang="en-US" dirty="0" err="1"/>
              <a:t>Nayak</a:t>
            </a:r>
            <a:r>
              <a:rPr lang="en-US" dirty="0"/>
              <a:t> and </a:t>
            </a:r>
            <a:r>
              <a:rPr lang="en-US" dirty="0" err="1"/>
              <a:t>Prabhakar</a:t>
            </a:r>
            <a:r>
              <a:rPr lang="en-US" dirty="0"/>
              <a:t> </a:t>
            </a:r>
            <a:r>
              <a:rPr lang="en-US" dirty="0" err="1"/>
              <a:t>Raghavan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004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“Collection”</a:t>
            </a:r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67000" y="2133600"/>
            <a:ext cx="6877538" cy="3048000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971800" y="5791200"/>
            <a:ext cx="6324612" cy="25450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66" y="846139"/>
            <a:ext cx="6620734" cy="443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069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8" y="638175"/>
            <a:ext cx="804862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974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3" y="604838"/>
            <a:ext cx="818197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882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376238"/>
            <a:ext cx="802005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651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8" y="642938"/>
            <a:ext cx="782002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03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057400"/>
            <a:ext cx="2895600" cy="1554162"/>
          </a:xfrm>
        </p:spPr>
        <p:txBody>
          <a:bodyPr>
            <a:normAutofit/>
          </a:bodyPr>
          <a:lstStyle/>
          <a:p>
            <a:r>
              <a:rPr lang="en-US" sz="2800" dirty="0"/>
              <a:t>Simple Inverted </a:t>
            </a:r>
            <a:br>
              <a:rPr lang="en-US" sz="2800" dirty="0"/>
            </a:br>
            <a:r>
              <a:rPr lang="en-US" sz="2800" dirty="0"/>
              <a:t>Index</a:t>
            </a:r>
          </a:p>
        </p:txBody>
      </p:sp>
      <p:pic>
        <p:nvPicPr>
          <p:cNvPr id="3" name="Picture 2" descr="C:\Users\croft\Desktop\ch5-document-lists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533401"/>
            <a:ext cx="4114800" cy="5868865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roft\Desktop\ch5-counts-lists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762001"/>
            <a:ext cx="4889034" cy="5568993"/>
          </a:xfrm>
          <a:prstGeom prst="rect">
            <a:avLst/>
          </a:prstGeom>
          <a:noFill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524000" y="2286000"/>
            <a:ext cx="3048000" cy="29718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800" dirty="0">
                <a:latin typeface="+mj-lt"/>
                <a:ea typeface="+mj-ea"/>
                <a:cs typeface="+mj-cs"/>
              </a:rPr>
              <a:t>Inverted Index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2800" dirty="0">
                <a:latin typeface="+mj-lt"/>
                <a:ea typeface="+mj-ea"/>
                <a:cs typeface="+mj-cs"/>
              </a:rPr>
              <a:t>with counts</a:t>
            </a:r>
          </a:p>
          <a:p>
            <a:pPr algn="ctr">
              <a:spcBef>
                <a:spcPct val="0"/>
              </a:spcBef>
              <a:defRPr/>
            </a:pPr>
            <a:endParaRPr lang="en-US" sz="28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400" dirty="0">
                <a:latin typeface="+mj-lt"/>
                <a:ea typeface="+mj-ea"/>
                <a:cs typeface="+mj-cs"/>
              </a:rPr>
              <a:t>  supports better              ranking algorithms</a:t>
            </a:r>
          </a:p>
          <a:p>
            <a:pPr algn="ctr">
              <a:spcBef>
                <a:spcPct val="0"/>
              </a:spcBef>
              <a:defRPr/>
            </a:pPr>
            <a:endParaRPr lang="en-US" sz="2800" dirty="0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defRPr/>
            </a:pPr>
            <a:endParaRPr lang="en-US" sz="28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croft\Desktop\ch5-postings-lists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0254" y="838200"/>
            <a:ext cx="6747746" cy="5416862"/>
          </a:xfrm>
          <a:prstGeom prst="rect">
            <a:avLst/>
          </a:prstGeom>
          <a:noFill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371600" y="1600200"/>
            <a:ext cx="3048000" cy="3200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800" dirty="0">
                <a:latin typeface="+mj-lt"/>
                <a:ea typeface="+mj-ea"/>
                <a:cs typeface="+mj-cs"/>
              </a:rPr>
              <a:t>Inverted Index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2800" dirty="0">
                <a:latin typeface="+mj-lt"/>
                <a:ea typeface="+mj-ea"/>
                <a:cs typeface="+mj-cs"/>
              </a:rPr>
              <a:t>with positions</a:t>
            </a:r>
          </a:p>
          <a:p>
            <a:pPr algn="ctr">
              <a:spcBef>
                <a:spcPct val="0"/>
              </a:spcBef>
              <a:defRPr/>
            </a:pPr>
            <a:endParaRPr lang="en-US" sz="2800" dirty="0">
              <a:latin typeface="+mj-lt"/>
              <a:ea typeface="+mj-ea"/>
              <a:cs typeface="+mj-cs"/>
            </a:endParaRPr>
          </a:p>
          <a:p>
            <a:pPr lvl="1">
              <a:spcBef>
                <a:spcPct val="0"/>
              </a:spcBef>
              <a:buFont typeface="Arial" pitchFamily="34" charset="0"/>
              <a:buChar char="•"/>
            </a:pPr>
            <a:r>
              <a:rPr lang="en-US" sz="2400" dirty="0">
                <a:latin typeface="+mj-lt"/>
                <a:ea typeface="+mj-ea"/>
                <a:cs typeface="+mj-cs"/>
              </a:rPr>
              <a:t> supports 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2400" dirty="0">
                <a:latin typeface="+mj-lt"/>
                <a:ea typeface="+mj-ea"/>
                <a:cs typeface="+mj-cs"/>
              </a:rPr>
              <a:t>proximity matches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Proximity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Matching phrases or words within a window</a:t>
            </a:r>
          </a:p>
          <a:p>
            <a:pPr lvl="1"/>
            <a:r>
              <a:rPr lang="en-US" dirty="0"/>
              <a:t>e.g., "</a:t>
            </a:r>
            <a:r>
              <a:rPr lang="en-US" dirty="0">
                <a:latin typeface="Consolas" pitchFamily="49" charset="0"/>
              </a:rPr>
              <a:t>tropical fish</a:t>
            </a:r>
            <a:r>
              <a:rPr lang="en-US" dirty="0"/>
              <a:t>", or “find tropical within 5 words of fish”</a:t>
            </a:r>
          </a:p>
          <a:p>
            <a:r>
              <a:rPr lang="en-US" dirty="0"/>
              <a:t>Word positions in inverted lists make these types of query features efficient</a:t>
            </a:r>
          </a:p>
          <a:p>
            <a:pPr lvl="1"/>
            <a:r>
              <a:rPr lang="en-US" dirty="0"/>
              <a:t>e.g.,</a:t>
            </a:r>
          </a:p>
        </p:txBody>
      </p:sp>
      <p:pic>
        <p:nvPicPr>
          <p:cNvPr id="1027" name="Picture 3" descr="C:\Users\croft\Desktop\ch5-positions-alignmen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1" y="5105400"/>
            <a:ext cx="8139953" cy="6096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\textsf{&#10;  \begin{tabular}{rp{0.7\linewidth}}&#10;      $S_1$ &amp;  Tropical fish include fish found in tropical environments around the world, including both freshwater and salt water species. \\&#10;      $S_2$ &amp;  Fishkeepers often use the term tropical fish to refer only those requiring fresh water, with saltwater tropical fish referred to as marine fish. \\&#10;      $S_3$ &amp;  Tropical fish are popular aquarium fish, due to their often bright coloration. \\&#10;      $S_4$ &amp;  In freshwater fish, this coloration typically derives from iridescence, while salt water fish are generally pigmented. &#10;  \end{tabular} 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64"/>
  <p:tag name="PICTUREFILESIZE" val="6824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\begin{algorithmic}&#10;\Procedure{DocumentAtATimeRetrieval}{$Q$, $I$, $f$, $g$, $k$} &#10;    \State $L \leftarrow $ Array()&#10;    \State $R \leftarrow $ PriorityQueue($k$)&#10; \ForAll{terms $w_i$ in $Q$}&#10;   \State $l_i \leftarrow $ InvertedList($w_i$, $I$)&#10;   \State $L$.add( $l_i$ )&#10; \EndFor&#10; \ForAll{documents $d \in I$}&#10;     \ForAll{inverted lists $l_i$ in $L$}&#10;        \If{$l_i$ points to $d$}&#10;             \State $s_D \leftarrow s_D + g_i(Q) f_i( l_i )$ \Comment{Update the document score}    &#10;             \State $l_i$.movePastDocument( $d$ )&#10;           \EndIf&#10;     \EndFor                                    &#10;     \State $R$.add( $s_D, D$ )&#10;    \EndFor&#10; \State \textbf{return} the top $k$ results from $R$&#10;\EndProcedure                                                    &#10;\end{algorithmic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34"/>
  <p:tag name="PICTUREFILESIZE" val="8199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\begin{algorithmic}&#10;\Procedure{TermAtATimeRetrieval}{$Q$, $I$, $f$, $g$ $k$} &#10;    \State $A \leftarrow $ HashTable()&#10;    \State $L \leftarrow $ Array()&#10;    \State $R \leftarrow $ PriorityQueue($k$)&#10;        &#10;    \ForAll{terms $w_i$ in $Q$}&#10;        \State $l_i \leftarrow $ InvertedList($w_i$, $I$)&#10;     \State $L$.add( $l_i$ )&#10;    \EndFor&#10;    &#10; \ForAll{lists $l_i \in L$}&#10;   \While{$l_i$ is not finished}&#10;      \State $d \leftarrow l_i$.getCurrentDocument()&#10;            \State $A_d \leftarrow A_d + g_i(Q) f( l_i )$&#10;      \State $l_i$.moveToNextDocument()&#10;  \EndWhile&#10;   \EndFor   &#10;   &#10;   \ForAll{accumulators $A_d$ in $A$} &#10;        \State $s_D \leftarrow A_d$ \Comment{Accumulator contains the document score}&#10;        \State $R$.add( $s_D, D$ )&#10;   \EndFor&#10;   \State \textbf{return} the top $k$ results from $R$&#10;\EndProcedure                                                    &#10;\end{algorithmic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34"/>
  <p:tag name="PICTUREFILESIZE" val="9614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 \begin{algorithmic}&#10;\Procedure{BuildIndex}{$D$}  \Comment $D$ is a set of text documents&#10;        \State $I \leftarrow \mathrm{HashTable}()$  \Comment Inverted list storage&#10;        \State $n \leftarrow 0$                     \Comment Document numbering&#10;        \ForAll{documents $d \in D$}&#10;            \State $n \leftarrow n + 1$&#10;            \State $T \leftarrow \mathrm{Parse}(d)$  \Comment Parse document into tokens &#10;            \State Remove duplicates from $T$&#10;            \ForAll{tokens $t \in T$}&#10;                \If{$I_t \not \in I$}&#10;                    \State $I_t \leftarrow \mathrm{Array}()$ &#10;                \EndIf &#10;                \State $I_t.\mathrm{append}(n)$&#10;            \EndFor&#10;        \EndFor&#10;        \State \textbf{return} $I$&#10;\EndProcedure&#10;   \end{algorithmic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34"/>
  <p:tag name="PICTUREFILESIZE" val="6670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  \begin{algorithmic}&#10;    \Procedure{MapCreditCards}{input} &#10;       \While{not input.done()}&#10;          \State record $\leftarrow$ input.next()&#10;          \State card $\leftarrow$ record.card&#10;          \State amount $\leftarrow$ record.amount&#10;          \State Emit(card, amount)&#10;       \EndWhile                   &#10;    \EndProcedure&#10;    \end{algorithmic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71"/>
  <p:tag name="PICTUREFILESIZE" val="3045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 \begin{algorithmic}&#10;    \Procedure{ReduceCreditCards}{key, values}&#10;       \State total $\leftarrow$ 0           &#10;       \State card $\leftarrow$ key&#10;       \While{not values.done()}&#10;          \State amount $\leftarrow$ values.next()&#10;          \State total $\leftarrow$ total + amount &#10;       \EndWhile                                 &#10;       \State Emit(card, total)&#10;    \EndProcedure&#10;    \end{algorithmic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09"/>
  <p:tag name="PICTUREFILESIZE" val="3467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 \begin{algorithmic}&#10;    \Procedure{MapDocumentsToPostings}{input} &#10;       \While{not input.done()}&#10;          \State document $\leftarrow$ input.next()&#10;          \State number $\leftarrow$ document.number&#10;          \State position $\leftarrow$ 0&#10;          \State tokens $\leftarrow$ Parse(document)&#10;          \For{each word $w$ in tokens}&#10;            \State Emit($w$, \textit{document}:\textit{position}) &#10;            \State position = position + 1&#10;          \EndFor                                         &#10;       \EndWhile                   &#10;    \EndProcedure&#10;    \end{algorithmic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20"/>
  <p:tag name="PICTUREFILESIZE" val="5131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\begin{algorithmic}&#10;    \Procedure{ReducePostingsToLists}{key, values}&#10;       \State word $\leftarrow$ key&#10;       \State WriteWord(word)&#10;       \While{not input.done()}&#10;          \State EncodePosting(values.next())             &#10;       \EndWhile                   &#10;    \EndProcedure&#10;    \end{algorithmic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27"/>
  <p:tag name="PICTUREFILESIZE" val="3236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Four sentences from the Wikipedia entry for \textit{tropical fish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49"/>
  <p:tag name="PICTUREFILESIZE" val="1045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0, 1, 0, 3, 0, 2, 0$  template TPT1  env TPENV1  fore 0  back 16777215  eqnno 2"/>
  <p:tag name="FILENAME" val="TP_tmp"/>
  <p:tag name="ORIGWIDTH" val="62"/>
  <p:tag name="PICTUREFILESIZE" val="235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00\ 01\ 00\ 10\ 00\ 11\ 00$  template TPT1  env TPENV1  fore 0  back 16777215  eqnno 3"/>
  <p:tag name="FILENAME" val="TP_tmp"/>
  <p:tag name="ORIGWIDTH" val="90"/>
  <p:tag name="PICTUREFILESIZE" val="17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0\ 01\ 0\ 10\ 0\ 11\ 0$  template TPT1  env TPENV1  fore 0  back 16777215  eqnno 4"/>
  <p:tag name="FILENAME" val="TP_tmp"/>
  <p:tag name="ORIGWIDTH" val="70"/>
  <p:tag name="PICTUREFILESIZE" val="153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0\ 01\ 01\ 0\ 0\ 11\ 0$  template TPT1  env TPENV1  fore 0  back 16777215  eqnno 5"/>
  <p:tag name="FILENAME" val="TP_tmp"/>
  <p:tag name="ORIGWIDTH" val="70"/>
  <p:tag name="PICTUREFILESIZE" val="15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0, 1, 1, 0, 0, 3, 0$  template TPT1  env TPENV1  fore 0  back 16777215  eqnno 6"/>
  <p:tag name="FILENAME" val="TP_tmp"/>
  <p:tag name="ORIGWIDTH" val="62"/>
  <p:tag name="PICTUREFILESIZE" val="203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l|l}&#10; Number &amp; Code \\ \hline&#10; 0 &amp; 0   \\&#10; 1 &amp; 101 \\&#10; 2 &amp; 110 \\&#10; 3 &amp; 111&#10;\end{tabular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3"/>
  <p:tag name="PICTUREFILESIZE" val="640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0\ 101\ 0\ 111\ 0\ 110\ 0$  template TPT1  env TPENV1  fore 0  back 16777215  eqnno 7"/>
  <p:tag name="FILENAME" val="TP_tmp"/>
  <p:tag name="ORIGWIDTH" val="85"/>
  <p:tag name="PICTUREFILESIZE" val="165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2114</Words>
  <Application>Microsoft Office PowerPoint</Application>
  <PresentationFormat>Widescreen</PresentationFormat>
  <Paragraphs>390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Consolas</vt:lpstr>
      <vt:lpstr>Office Theme</vt:lpstr>
      <vt:lpstr>Indexing and Query Processing</vt:lpstr>
      <vt:lpstr>Indexes</vt:lpstr>
      <vt:lpstr>Indexes and Ranking</vt:lpstr>
      <vt:lpstr>Inverted Index</vt:lpstr>
      <vt:lpstr>Example “Collection”</vt:lpstr>
      <vt:lpstr>Simple Inverted  Index</vt:lpstr>
      <vt:lpstr>PowerPoint Presentation</vt:lpstr>
      <vt:lpstr>PowerPoint Presentation</vt:lpstr>
      <vt:lpstr>Proximity Matches</vt:lpstr>
      <vt:lpstr>Fields and Extents</vt:lpstr>
      <vt:lpstr>Extent Lists</vt:lpstr>
      <vt:lpstr>Other Issues</vt:lpstr>
      <vt:lpstr>Compression</vt:lpstr>
      <vt:lpstr>Compression</vt:lpstr>
      <vt:lpstr>Compression Example</vt:lpstr>
      <vt:lpstr>Auxiliary Structures</vt:lpstr>
      <vt:lpstr>Query Processing</vt:lpstr>
      <vt:lpstr>Document-At-A-Time</vt:lpstr>
      <vt:lpstr>Document-At-A-Time</vt:lpstr>
      <vt:lpstr>Term-At-A-Time</vt:lpstr>
      <vt:lpstr>Term-At-A-Time</vt:lpstr>
      <vt:lpstr>Trade-offs</vt:lpstr>
      <vt:lpstr>Optimizations for Document-at-a-time query processing</vt:lpstr>
      <vt:lpstr>Skipping</vt:lpstr>
      <vt:lpstr>Skip Pointers</vt:lpstr>
      <vt:lpstr>Non-Random Access (NRA) Algorithm: Lists sorted by score</vt:lpstr>
      <vt:lpstr>Other Optimizations</vt:lpstr>
      <vt:lpstr>Caching</vt:lpstr>
      <vt:lpstr>Index Construction</vt:lpstr>
      <vt:lpstr>Merging</vt:lpstr>
      <vt:lpstr>Merging</vt:lpstr>
      <vt:lpstr>Handle Updates: Result Merging</vt:lpstr>
      <vt:lpstr>MapReduce: Distributed Indexing</vt:lpstr>
      <vt:lpstr>Example</vt:lpstr>
      <vt:lpstr>MapReduce</vt:lpstr>
      <vt:lpstr>MapReduce</vt:lpstr>
      <vt:lpstr>MapReduce</vt:lpstr>
      <vt:lpstr>Example</vt:lpstr>
      <vt:lpstr>Indexing Example</vt:lpstr>
      <vt:lpstr>Hadoop works on top of HDFS</vt:lpstr>
      <vt:lpstr>How data is stored in HDFS</vt:lpstr>
      <vt:lpstr>Recap: High-level dataflow</vt:lpstr>
      <vt:lpstr>Detailed dataflow in Hadoop</vt:lpstr>
      <vt:lpstr>End</vt:lpstr>
      <vt:lpstr>More Hadoop Details: Input Format</vt:lpstr>
      <vt:lpstr>Combiners</vt:lpstr>
      <vt:lpstr>Parititoner</vt:lpstr>
      <vt:lpstr>Output Format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</dc:title>
  <dc:creator>croft</dc:creator>
  <cp:lastModifiedBy>vagelis hristidis</cp:lastModifiedBy>
  <cp:revision>73</cp:revision>
  <dcterms:created xsi:type="dcterms:W3CDTF">2008-09-24T13:08:11Z</dcterms:created>
  <dcterms:modified xsi:type="dcterms:W3CDTF">2023-01-30T20:38:20Z</dcterms:modified>
</cp:coreProperties>
</file>