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Caveat"/>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e36f7d5b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e36f7d5b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e36f7d5b6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e36f7d5b6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e36f7d5b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e36f7d5b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e36f7d5b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e36f7d5b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e36f7d5b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e36f7d5b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e36f7d5b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e36f7d5b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e36f7d5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e36f7d5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e36f7d5b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e36f7d5b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e36f7d5b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e36f7d5b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e36f7d5b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e36f7d5b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e36f7d5b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e36f7d5b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e36f7d5b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e36f7d5b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e36f7d5b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e36f7d5b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e36f7d5b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e36f7d5b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LEz9AU9c2qQ" TargetMode="External"/><Relationship Id="rId4" Type="http://schemas.openxmlformats.org/officeDocument/2006/relationships/image" Target="../media/image7.png"/><Relationship Id="rId9" Type="http://schemas.openxmlformats.org/officeDocument/2006/relationships/image" Target="../media/image1.jpg"/><Relationship Id="rId5" Type="http://schemas.openxmlformats.org/officeDocument/2006/relationships/image" Target="../media/image6.png"/><Relationship Id="rId6" Type="http://schemas.openxmlformats.org/officeDocument/2006/relationships/hyperlink" Target="https://web.njit.edu/~ronkowit/eliza.html" TargetMode="External"/><Relationship Id="rId7" Type="http://schemas.openxmlformats.org/officeDocument/2006/relationships/image" Target="../media/image5.png"/><Relationship Id="rId8" Type="http://schemas.openxmlformats.org/officeDocument/2006/relationships/hyperlink" Target="http://www.youtube.com/watch?v=D5VN56jQMW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www.youtube.com/watch?v=Vs7Lo5MKIws" TargetMode="External"/><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eRwTbRtnT1I"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ai.berkeley.edu/project_overview.html"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AI?</a:t>
            </a:r>
            <a:endParaRPr/>
          </a:p>
        </p:txBody>
      </p:sp>
      <p:grpSp>
        <p:nvGrpSpPr>
          <p:cNvPr id="119" name="Google Shape;119;p22"/>
          <p:cNvGrpSpPr/>
          <p:nvPr/>
        </p:nvGrpSpPr>
        <p:grpSpPr>
          <a:xfrm>
            <a:off x="6488376" y="253749"/>
            <a:ext cx="2397999" cy="1826345"/>
            <a:chOff x="5482871" y="1376425"/>
            <a:chExt cx="3009914" cy="2745971"/>
          </a:xfrm>
        </p:grpSpPr>
        <p:sp>
          <p:nvSpPr>
            <p:cNvPr id="120" name="Google Shape;120;p22"/>
            <p:cNvSpPr txBox="1"/>
            <p:nvPr/>
          </p:nvSpPr>
          <p:spPr>
            <a:xfrm>
              <a:off x="5482871" y="3767196"/>
              <a:ext cx="3009900" cy="3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700" u="sng">
                  <a:solidFill>
                    <a:schemeClr val="accent5"/>
                  </a:solidFill>
                  <a:hlinkClick r:id="rId3">
                    <a:extLst>
                      <a:ext uri="{A12FA001-AC4F-418D-AE19-62706E023703}">
                        <ahyp:hlinkClr val="tx"/>
                      </a:ext>
                    </a:extLst>
                  </a:hlinkClick>
                </a:rPr>
                <a:t>https://www.youtube.com/watch?v=LEz9AU9c2qQ</a:t>
              </a:r>
              <a:endParaRPr sz="700"/>
            </a:p>
          </p:txBody>
        </p:sp>
        <p:pic>
          <p:nvPicPr>
            <p:cNvPr id="121" name="Google Shape;121;p22"/>
            <p:cNvPicPr preferRelativeResize="0"/>
            <p:nvPr/>
          </p:nvPicPr>
          <p:blipFill>
            <a:blip r:embed="rId4">
              <a:alphaModFix/>
            </a:blip>
            <a:stretch>
              <a:fillRect/>
            </a:stretch>
          </p:blipFill>
          <p:spPr>
            <a:xfrm>
              <a:off x="5482885" y="1376425"/>
              <a:ext cx="3009900" cy="2390775"/>
            </a:xfrm>
            <a:prstGeom prst="rect">
              <a:avLst/>
            </a:prstGeom>
            <a:noFill/>
            <a:ln>
              <a:noFill/>
            </a:ln>
          </p:spPr>
        </p:pic>
      </p:grpSp>
      <p:grpSp>
        <p:nvGrpSpPr>
          <p:cNvPr id="122" name="Google Shape;122;p22"/>
          <p:cNvGrpSpPr/>
          <p:nvPr/>
        </p:nvGrpSpPr>
        <p:grpSpPr>
          <a:xfrm>
            <a:off x="311697" y="1107910"/>
            <a:ext cx="4918888" cy="3077815"/>
            <a:chOff x="411597" y="1177685"/>
            <a:chExt cx="4918888" cy="3077815"/>
          </a:xfrm>
        </p:grpSpPr>
        <p:pic>
          <p:nvPicPr>
            <p:cNvPr id="123" name="Google Shape;123;p22"/>
            <p:cNvPicPr preferRelativeResize="0"/>
            <p:nvPr/>
          </p:nvPicPr>
          <p:blipFill>
            <a:blip r:embed="rId5">
              <a:alphaModFix/>
            </a:blip>
            <a:stretch>
              <a:fillRect/>
            </a:stretch>
          </p:blipFill>
          <p:spPr>
            <a:xfrm>
              <a:off x="411597" y="1177685"/>
              <a:ext cx="4918888" cy="2788125"/>
            </a:xfrm>
            <a:prstGeom prst="rect">
              <a:avLst/>
            </a:prstGeom>
            <a:noFill/>
            <a:ln>
              <a:noFill/>
            </a:ln>
          </p:spPr>
        </p:pic>
        <p:sp>
          <p:nvSpPr>
            <p:cNvPr id="124" name="Google Shape;124;p22"/>
            <p:cNvSpPr txBox="1"/>
            <p:nvPr/>
          </p:nvSpPr>
          <p:spPr>
            <a:xfrm>
              <a:off x="526400" y="3925800"/>
              <a:ext cx="4712100" cy="32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u="sng">
                  <a:solidFill>
                    <a:schemeClr val="hlink"/>
                  </a:solidFill>
                  <a:hlinkClick r:id="rId6"/>
                </a:rPr>
                <a:t>https://web.njit.edu/~ronkowit/eliza.html</a:t>
              </a:r>
              <a:endParaRPr sz="800"/>
            </a:p>
          </p:txBody>
        </p:sp>
      </p:grpSp>
      <p:pic>
        <p:nvPicPr>
          <p:cNvPr id="125" name="Google Shape;125;p22"/>
          <p:cNvPicPr preferRelativeResize="0"/>
          <p:nvPr/>
        </p:nvPicPr>
        <p:blipFill>
          <a:blip r:embed="rId7">
            <a:alphaModFix/>
          </a:blip>
          <a:stretch>
            <a:fillRect/>
          </a:stretch>
        </p:blipFill>
        <p:spPr>
          <a:xfrm>
            <a:off x="5648300" y="2955375"/>
            <a:ext cx="620763" cy="620763"/>
          </a:xfrm>
          <a:prstGeom prst="rect">
            <a:avLst/>
          </a:prstGeom>
          <a:noFill/>
          <a:ln>
            <a:noFill/>
          </a:ln>
        </p:spPr>
      </p:pic>
      <p:sp>
        <p:nvSpPr>
          <p:cNvPr id="126" name="Google Shape;126;p22"/>
          <p:cNvSpPr txBox="1"/>
          <p:nvPr/>
        </p:nvSpPr>
        <p:spPr>
          <a:xfrm>
            <a:off x="6373875" y="3107300"/>
            <a:ext cx="25125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pen Sans"/>
                <a:ea typeface="Open Sans"/>
                <a:cs typeface="Open Sans"/>
                <a:sym typeface="Open Sans"/>
              </a:rPr>
              <a:t>Watch this:</a:t>
            </a:r>
            <a:endParaRPr>
              <a:solidFill>
                <a:srgbClr val="FFFFFF"/>
              </a:solidFill>
              <a:latin typeface="Open Sans"/>
              <a:ea typeface="Open Sans"/>
              <a:cs typeface="Open Sans"/>
              <a:sym typeface="Open Sans"/>
            </a:endParaRPr>
          </a:p>
        </p:txBody>
      </p:sp>
      <p:pic>
        <p:nvPicPr>
          <p:cNvPr descr="In an amazing demo at Google I/0, Google's Assistant can actually ring up a salon or a restaurant to make an appointment for you. You don't have to call yourself even if the pizzeria doesn't have an online reservation system." id="127" name="Google Shape;127;p22" title="Google Duplex: A.I. Assistant Calls Local Businesses To Make Appointments">
            <a:hlinkClick r:id="rId8"/>
          </p:cNvPr>
          <p:cNvPicPr preferRelativeResize="0"/>
          <p:nvPr/>
        </p:nvPicPr>
        <p:blipFill>
          <a:blip r:embed="rId9">
            <a:alphaModFix/>
          </a:blip>
          <a:stretch>
            <a:fillRect/>
          </a:stretch>
        </p:blipFill>
        <p:spPr>
          <a:xfrm>
            <a:off x="5292925" y="2120925"/>
            <a:ext cx="3851075" cy="288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AI?</a:t>
            </a:r>
            <a:endParaRPr/>
          </a:p>
        </p:txBody>
      </p:sp>
      <p:sp>
        <p:nvSpPr>
          <p:cNvPr id="133" name="Google Shape;133;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Turing Test</a:t>
            </a:r>
            <a:endParaRPr/>
          </a:p>
          <a:p>
            <a:pPr indent="-342900" lvl="0" marL="457200" rtl="0" algn="l">
              <a:spcBef>
                <a:spcPts val="1600"/>
              </a:spcBef>
              <a:spcAft>
                <a:spcPts val="0"/>
              </a:spcAft>
              <a:buSzPts val="1800"/>
              <a:buChar char="●"/>
            </a:pPr>
            <a:r>
              <a:rPr lang="en"/>
              <a:t>Questioner</a:t>
            </a:r>
            <a:endParaRPr/>
          </a:p>
          <a:p>
            <a:pPr indent="-317500" lvl="1" marL="914400" rtl="0" algn="l">
              <a:spcBef>
                <a:spcPts val="0"/>
              </a:spcBef>
              <a:spcAft>
                <a:spcPts val="0"/>
              </a:spcAft>
              <a:buSzPts val="1400"/>
              <a:buChar char="○"/>
            </a:pPr>
            <a:r>
              <a:rPr lang="en"/>
              <a:t>Human Respondent</a:t>
            </a:r>
            <a:endParaRPr/>
          </a:p>
          <a:p>
            <a:pPr indent="-317500" lvl="1" marL="914400" rtl="0" algn="l">
              <a:spcBef>
                <a:spcPts val="0"/>
              </a:spcBef>
              <a:spcAft>
                <a:spcPts val="0"/>
              </a:spcAft>
              <a:buSzPts val="1400"/>
              <a:buChar char="○"/>
            </a:pPr>
            <a:r>
              <a:rPr lang="en"/>
              <a:t>Computer Respondent</a:t>
            </a:r>
            <a:endParaRPr/>
          </a:p>
          <a:p>
            <a:pPr indent="-342900" lvl="0" marL="457200" rtl="0" algn="l">
              <a:spcBef>
                <a:spcPts val="0"/>
              </a:spcBef>
              <a:spcAft>
                <a:spcPts val="0"/>
              </a:spcAft>
              <a:buSzPts val="1800"/>
              <a:buChar char="●"/>
            </a:pPr>
            <a:r>
              <a:rPr lang="en"/>
              <a:t>Can the questioner tell them apart? </a:t>
            </a:r>
            <a:endParaRPr/>
          </a:p>
        </p:txBody>
      </p:sp>
      <p:pic>
        <p:nvPicPr>
          <p:cNvPr id="134" name="Google Shape;134;p23"/>
          <p:cNvPicPr preferRelativeResize="0"/>
          <p:nvPr/>
        </p:nvPicPr>
        <p:blipFill>
          <a:blip r:embed="rId3">
            <a:alphaModFix/>
          </a:blip>
          <a:stretch>
            <a:fillRect/>
          </a:stretch>
        </p:blipFill>
        <p:spPr>
          <a:xfrm>
            <a:off x="5343551" y="87325"/>
            <a:ext cx="3717351" cy="2527801"/>
          </a:xfrm>
          <a:prstGeom prst="rect">
            <a:avLst/>
          </a:prstGeom>
          <a:noFill/>
          <a:ln>
            <a:noFill/>
          </a:ln>
        </p:spPr>
      </p:pic>
      <p:pic>
        <p:nvPicPr>
          <p:cNvPr descr="In this clip from the movie &quot;The Imitation Game&quot;, Alan Turing (played by Benedict Cumberbatch) explains about how machines can think. &#10;&#10;Based on the real life story of Alan Turing , who is credited with cracking the German Enigma code, THE IMITATION GAME portrays the nail-biting race against time by Turing and his brilliant team at Britain's top-secret code-breaking centre, Bletchley Park, during the darkest days of World War II. Turing, whose contributions and genius significantly shortened the war, saving thousands of lives, was the eventual victim of an unenlightened British Establishment, but his work and legacy live on.&#10;&#10;This video is for educative purposes only. The copyright remains with BlueSkyFilm, Studiocanal, Weinstein and CoPeerRight Agency - Italy." id="135" name="Google Shape;135;p23" title="Alan Turing - The Imitation Game - Can Machines Think?">
            <a:hlinkClick r:id="rId4"/>
          </p:cNvPr>
          <p:cNvPicPr preferRelativeResize="0"/>
          <p:nvPr/>
        </p:nvPicPr>
        <p:blipFill>
          <a:blip r:embed="rId5">
            <a:alphaModFix/>
          </a:blip>
          <a:stretch>
            <a:fillRect/>
          </a:stretch>
        </p:blipFill>
        <p:spPr>
          <a:xfrm>
            <a:off x="5517013" y="2843725"/>
            <a:ext cx="3370416" cy="252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AI?</a:t>
            </a:r>
            <a:endParaRPr/>
          </a:p>
        </p:txBody>
      </p:sp>
      <p:pic>
        <p:nvPicPr>
          <p:cNvPr descr="The first example of reinforcement learning on-board an autonomous car.&#10;&#10;Read the full blog here:&#10;https://wayve.ai/blog/learning-to-drive-in-a-day-with-reinforcement-learning&#10;&#10;And research paper here:&#10;https://arxiv.org/pdf/1807.00412.pdf" id="141" name="Google Shape;141;p24" title="Learning to drive in a day">
            <a:hlinkClick r:id="rId3"/>
          </p:cNvPr>
          <p:cNvPicPr preferRelativeResize="0"/>
          <p:nvPr/>
        </p:nvPicPr>
        <p:blipFill>
          <a:blip r:embed="rId4">
            <a:alphaModFix/>
          </a:blip>
          <a:stretch>
            <a:fillRect/>
          </a:stretch>
        </p:blipFill>
        <p:spPr>
          <a:xfrm>
            <a:off x="152400" y="1299625"/>
            <a:ext cx="4572000" cy="3429000"/>
          </a:xfrm>
          <a:prstGeom prst="rect">
            <a:avLst/>
          </a:prstGeom>
          <a:noFill/>
          <a:ln>
            <a:noFill/>
          </a:ln>
        </p:spPr>
      </p:pic>
      <p:sp>
        <p:nvSpPr>
          <p:cNvPr id="142" name="Google Shape;142;p24"/>
          <p:cNvSpPr txBox="1"/>
          <p:nvPr/>
        </p:nvSpPr>
        <p:spPr>
          <a:xfrm>
            <a:off x="5167375" y="1299625"/>
            <a:ext cx="35199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Machine Learning</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Robotics</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 vision, language, knowledge, perception, actuators ....</a:t>
            </a:r>
            <a:endParaRPr>
              <a:solidFill>
                <a:schemeClr val="accent5"/>
              </a:solidFill>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AI?</a:t>
            </a:r>
            <a:endParaRPr/>
          </a:p>
        </p:txBody>
      </p:sp>
      <p:grpSp>
        <p:nvGrpSpPr>
          <p:cNvPr id="148" name="Google Shape;148;p25"/>
          <p:cNvGrpSpPr/>
          <p:nvPr/>
        </p:nvGrpSpPr>
        <p:grpSpPr>
          <a:xfrm>
            <a:off x="4853125" y="156475"/>
            <a:ext cx="4031849" cy="2599325"/>
            <a:chOff x="4853125" y="156475"/>
            <a:chExt cx="4031849" cy="2599325"/>
          </a:xfrm>
        </p:grpSpPr>
        <p:pic>
          <p:nvPicPr>
            <p:cNvPr id="149" name="Google Shape;149;p25"/>
            <p:cNvPicPr preferRelativeResize="0"/>
            <p:nvPr/>
          </p:nvPicPr>
          <p:blipFill>
            <a:blip r:embed="rId3">
              <a:alphaModFix/>
            </a:blip>
            <a:stretch>
              <a:fillRect/>
            </a:stretch>
          </p:blipFill>
          <p:spPr>
            <a:xfrm>
              <a:off x="4853150" y="156475"/>
              <a:ext cx="4031824" cy="2217500"/>
            </a:xfrm>
            <a:prstGeom prst="rect">
              <a:avLst/>
            </a:prstGeom>
            <a:noFill/>
            <a:ln>
              <a:noFill/>
            </a:ln>
          </p:spPr>
        </p:pic>
        <p:sp>
          <p:nvSpPr>
            <p:cNvPr id="150" name="Google Shape;150;p25"/>
            <p:cNvSpPr txBox="1"/>
            <p:nvPr/>
          </p:nvSpPr>
          <p:spPr>
            <a:xfrm>
              <a:off x="4853125" y="2441400"/>
              <a:ext cx="4031700" cy="3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2010 IBM Watson beats best Jeopardy players</a:t>
              </a:r>
              <a:endParaRPr>
                <a:latin typeface="Open Sans"/>
                <a:ea typeface="Open Sans"/>
                <a:cs typeface="Open Sans"/>
                <a:sym typeface="Open Sans"/>
              </a:endParaRPr>
            </a:p>
          </p:txBody>
        </p:sp>
      </p:grpSp>
      <p:grpSp>
        <p:nvGrpSpPr>
          <p:cNvPr id="151" name="Google Shape;151;p25"/>
          <p:cNvGrpSpPr/>
          <p:nvPr/>
        </p:nvGrpSpPr>
        <p:grpSpPr>
          <a:xfrm>
            <a:off x="476450" y="2623750"/>
            <a:ext cx="3450900" cy="2094300"/>
            <a:chOff x="476450" y="2623750"/>
            <a:chExt cx="3450900" cy="2094300"/>
          </a:xfrm>
        </p:grpSpPr>
        <p:pic>
          <p:nvPicPr>
            <p:cNvPr id="152" name="Google Shape;152;p25"/>
            <p:cNvPicPr preferRelativeResize="0"/>
            <p:nvPr/>
          </p:nvPicPr>
          <p:blipFill>
            <a:blip r:embed="rId4">
              <a:alphaModFix/>
            </a:blip>
            <a:stretch>
              <a:fillRect/>
            </a:stretch>
          </p:blipFill>
          <p:spPr>
            <a:xfrm>
              <a:off x="476450" y="2992625"/>
              <a:ext cx="3450850" cy="1725425"/>
            </a:xfrm>
            <a:prstGeom prst="rect">
              <a:avLst/>
            </a:prstGeom>
            <a:noFill/>
            <a:ln>
              <a:noFill/>
            </a:ln>
          </p:spPr>
        </p:pic>
        <p:sp>
          <p:nvSpPr>
            <p:cNvPr id="153" name="Google Shape;153;p25"/>
            <p:cNvSpPr txBox="1"/>
            <p:nvPr/>
          </p:nvSpPr>
          <p:spPr>
            <a:xfrm>
              <a:off x="476450" y="2623750"/>
              <a:ext cx="3450900" cy="3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1997 IBM Deep Blue wins at Chess</a:t>
              </a:r>
              <a:endParaRPr>
                <a:latin typeface="Open Sans"/>
                <a:ea typeface="Open Sans"/>
                <a:cs typeface="Open Sans"/>
                <a:sym typeface="Open Sans"/>
              </a:endParaRPr>
            </a:p>
          </p:txBody>
        </p:sp>
      </p:grpSp>
      <p:grpSp>
        <p:nvGrpSpPr>
          <p:cNvPr id="154" name="Google Shape;154;p25"/>
          <p:cNvGrpSpPr/>
          <p:nvPr/>
        </p:nvGrpSpPr>
        <p:grpSpPr>
          <a:xfrm>
            <a:off x="4673225" y="3077925"/>
            <a:ext cx="4211749" cy="1704200"/>
            <a:chOff x="4673225" y="3077925"/>
            <a:chExt cx="4211749" cy="1704200"/>
          </a:xfrm>
        </p:grpSpPr>
        <p:pic>
          <p:nvPicPr>
            <p:cNvPr id="155" name="Google Shape;155;p25"/>
            <p:cNvPicPr preferRelativeResize="0"/>
            <p:nvPr/>
          </p:nvPicPr>
          <p:blipFill>
            <a:blip r:embed="rId5">
              <a:alphaModFix/>
            </a:blip>
            <a:stretch>
              <a:fillRect/>
            </a:stretch>
          </p:blipFill>
          <p:spPr>
            <a:xfrm>
              <a:off x="4673225" y="3077925"/>
              <a:ext cx="1600800" cy="1389800"/>
            </a:xfrm>
            <a:prstGeom prst="rect">
              <a:avLst/>
            </a:prstGeom>
            <a:noFill/>
            <a:ln>
              <a:noFill/>
            </a:ln>
          </p:spPr>
        </p:pic>
        <p:sp>
          <p:nvSpPr>
            <p:cNvPr id="156" name="Google Shape;156;p25"/>
            <p:cNvSpPr txBox="1"/>
            <p:nvPr/>
          </p:nvSpPr>
          <p:spPr>
            <a:xfrm>
              <a:off x="4673225" y="4467725"/>
              <a:ext cx="4211700" cy="3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Caveat"/>
                  <a:ea typeface="Caveat"/>
                  <a:cs typeface="Caveat"/>
                  <a:sym typeface="Caveat"/>
                </a:rPr>
                <a:t>Wait, is Satisfiability an AI problem?</a:t>
              </a:r>
              <a:endParaRPr>
                <a:solidFill>
                  <a:schemeClr val="accent5"/>
                </a:solidFill>
                <a:latin typeface="Caveat"/>
                <a:ea typeface="Caveat"/>
                <a:cs typeface="Caveat"/>
                <a:sym typeface="Caveat"/>
              </a:endParaRPr>
            </a:p>
          </p:txBody>
        </p:sp>
        <p:pic>
          <p:nvPicPr>
            <p:cNvPr id="157" name="Google Shape;157;p25"/>
            <p:cNvPicPr preferRelativeResize="0"/>
            <p:nvPr/>
          </p:nvPicPr>
          <p:blipFill rotWithShape="1">
            <a:blip r:embed="rId6">
              <a:alphaModFix/>
            </a:blip>
            <a:srcRect b="0" l="0" r="6785" t="0"/>
            <a:stretch/>
          </p:blipFill>
          <p:spPr>
            <a:xfrm>
              <a:off x="6373950" y="3161875"/>
              <a:ext cx="2511025" cy="1221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AI?</a:t>
            </a:r>
            <a:endParaRPr/>
          </a:p>
        </p:txBody>
      </p:sp>
      <p:sp>
        <p:nvSpPr>
          <p:cNvPr id="163" name="Google Shape;163;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latin typeface="Caveat"/>
                <a:ea typeface="Caveat"/>
                <a:cs typeface="Caveat"/>
                <a:sym typeface="Caveat"/>
              </a:rPr>
              <a:t>You tell me: what else is AI?</a:t>
            </a:r>
            <a:endParaRPr>
              <a:solidFill>
                <a:schemeClr val="accent5"/>
              </a:solidFill>
              <a:latin typeface="Caveat"/>
              <a:ea typeface="Caveat"/>
              <a:cs typeface="Caveat"/>
              <a:sym typeface="Cave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AI?</a:t>
            </a:r>
            <a:endParaRPr/>
          </a:p>
        </p:txBody>
      </p:sp>
      <p:sp>
        <p:nvSpPr>
          <p:cNvPr id="169" name="Google Shape;169;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latin typeface="Caveat"/>
                <a:ea typeface="Caveat"/>
                <a:cs typeface="Caveat"/>
                <a:sym typeface="Caveat"/>
              </a:rPr>
              <a:t>... let's take a look at some other very useful slides ...</a:t>
            </a:r>
            <a:endParaRPr>
              <a:solidFill>
                <a:schemeClr val="accent5"/>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1020" l="0" r="0" t="0"/>
          <a:stretch/>
        </p:blipFill>
        <p:spPr>
          <a:xfrm>
            <a:off x="5661525" y="1780150"/>
            <a:ext cx="3014375" cy="3044925"/>
          </a:xfrm>
          <a:prstGeom prst="rect">
            <a:avLst/>
          </a:prstGeom>
          <a:noFill/>
          <a:ln>
            <a:noFill/>
          </a:ln>
        </p:spPr>
      </p:pic>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Tell me: In this class you hope to learn ...[ ? ]...</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raise your hand so I can unmute you.</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This is where you get to talk... so don't be shy.</a:t>
            </a:r>
            <a:endParaRPr>
              <a:solidFill>
                <a:schemeClr val="accent5"/>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Syllabus</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Textbook</a:t>
            </a:r>
            <a:endParaRPr/>
          </a:p>
          <a:p>
            <a:pPr indent="-342900" lvl="0" marL="457200" rtl="0" algn="l">
              <a:spcBef>
                <a:spcPts val="0"/>
              </a:spcBef>
              <a:spcAft>
                <a:spcPts val="0"/>
              </a:spcAft>
              <a:buSzPts val="1800"/>
              <a:buChar char="●"/>
            </a:pPr>
            <a:r>
              <a:rPr lang="en"/>
              <a:t>Assignments</a:t>
            </a:r>
            <a:endParaRPr/>
          </a:p>
          <a:p>
            <a:pPr indent="-342900" lvl="0" marL="457200" rtl="0" algn="l">
              <a:spcBef>
                <a:spcPts val="0"/>
              </a:spcBef>
              <a:spcAft>
                <a:spcPts val="0"/>
              </a:spcAft>
              <a:buSzPts val="1800"/>
              <a:buChar char="●"/>
            </a:pPr>
            <a:r>
              <a:rPr lang="en"/>
              <a:t>Projects</a:t>
            </a:r>
            <a:endParaRPr/>
          </a:p>
          <a:p>
            <a:pPr indent="-342900" lvl="0" marL="457200" rtl="0" algn="l">
              <a:spcBef>
                <a:spcPts val="0"/>
              </a:spcBef>
              <a:spcAft>
                <a:spcPts val="0"/>
              </a:spcAft>
              <a:buSzPts val="1800"/>
              <a:buChar char="●"/>
            </a:pPr>
            <a:r>
              <a:rPr lang="en"/>
              <a:t>Exams</a:t>
            </a:r>
            <a:endParaRPr/>
          </a:p>
          <a:p>
            <a:pPr indent="-342900" lvl="0" marL="457200" rtl="0" algn="l">
              <a:spcBef>
                <a:spcPts val="0"/>
              </a:spcBef>
              <a:spcAft>
                <a:spcPts val="0"/>
              </a:spcAft>
              <a:buSzPts val="1800"/>
              <a:buChar char="●"/>
            </a:pPr>
            <a:r>
              <a:rPr lang="en"/>
              <a:t>COVID-19 Accommodations</a:t>
            </a:r>
            <a:endParaRPr/>
          </a:p>
          <a:p>
            <a:pPr indent="-317500" lvl="1" marL="914400" rtl="0" algn="l">
              <a:spcBef>
                <a:spcPts val="0"/>
              </a:spcBef>
              <a:spcAft>
                <a:spcPts val="0"/>
              </a:spcAft>
              <a:buSzPts val="1400"/>
              <a:buChar char="○"/>
            </a:pPr>
            <a:r>
              <a:rPr lang="en"/>
              <a:t>Lectures will be recorded and posted</a:t>
            </a:r>
            <a:endParaRPr/>
          </a:p>
          <a:p>
            <a:pPr indent="-342900" lvl="0" marL="457200" rtl="0" algn="l">
              <a:spcBef>
                <a:spcPts val="0"/>
              </a:spcBef>
              <a:spcAft>
                <a:spcPts val="0"/>
              </a:spcAft>
              <a:buSzPts val="1800"/>
              <a:buChar char="●"/>
            </a:pPr>
            <a:r>
              <a:rPr lang="en"/>
              <a:t>Academic Integrity</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if exists y suchThat </a:t>
            </a:r>
            <a:r>
              <a:rPr lang="en">
                <a:latin typeface="Courier New"/>
                <a:ea typeface="Courier New"/>
                <a:cs typeface="Courier New"/>
                <a:sym typeface="Courier New"/>
              </a:rPr>
              <a:t>for x in [employer, family, friends]:</a:t>
            </a:r>
            <a:br>
              <a:rPr lang="en">
                <a:latin typeface="Courier New"/>
                <a:ea typeface="Courier New"/>
                <a:cs typeface="Courier New"/>
                <a:sym typeface="Courier New"/>
              </a:rPr>
            </a:br>
            <a:r>
              <a:rPr lang="en">
                <a:latin typeface="Courier New"/>
                <a:ea typeface="Courier New"/>
                <a:cs typeface="Courier New"/>
                <a:sym typeface="Courier New"/>
              </a:rPr>
              <a:t>	if findsOut(x, y) and wouldBeEmbarrassedBy(y):</a:t>
            </a:r>
            <a:br>
              <a:rPr lang="en">
                <a:latin typeface="Courier New"/>
                <a:ea typeface="Courier New"/>
                <a:cs typeface="Courier New"/>
                <a:sym typeface="Courier New"/>
              </a:rPr>
            </a:br>
            <a:r>
              <a:rPr lang="en">
                <a:latin typeface="Courier New"/>
                <a:ea typeface="Courier New"/>
                <a:cs typeface="Courier New"/>
                <a:sym typeface="Courier New"/>
              </a:rPr>
              <a:t>		dontDo(y)</a:t>
            </a:r>
            <a:endParaRPr>
              <a:latin typeface="Courier New"/>
              <a:ea typeface="Courier New"/>
              <a:cs typeface="Courier New"/>
              <a:sym typeface="Courier New"/>
            </a:endParaRPr>
          </a:p>
          <a:p>
            <a:pPr indent="-317500" lvl="1" marL="914400" rtl="0" algn="l">
              <a:spcBef>
                <a:spcPts val="0"/>
              </a:spcBef>
              <a:spcAft>
                <a:spcPts val="1600"/>
              </a:spcAft>
              <a:buSzPts val="1400"/>
              <a:buFont typeface="Courier New"/>
              <a:buChar char="○"/>
            </a:pPr>
            <a:r>
              <a:rPr lang="en" sz="1800">
                <a:solidFill>
                  <a:schemeClr val="accent5"/>
                </a:solidFill>
                <a:latin typeface="Caveat"/>
                <a:ea typeface="Caveat"/>
                <a:cs typeface="Caveat"/>
                <a:sym typeface="Caveat"/>
              </a:rPr>
              <a:t>Most cheating is an act of desperation. What is a better alternative act to follow? </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Cheating</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caught cheating, a </a:t>
            </a:r>
            <a:r>
              <a:rPr i="1" lang="en"/>
              <a:t>cheater</a:t>
            </a:r>
            <a:r>
              <a:rPr lang="en"/>
              <a:t>, will immediately be assigned an F for the course. No exceptions. They will also be reported.</a:t>
            </a:r>
            <a:endParaRPr/>
          </a:p>
          <a:p>
            <a:pPr indent="0" lvl="0" marL="0" rtl="0" algn="l">
              <a:spcBef>
                <a:spcPts val="1600"/>
              </a:spcBef>
              <a:spcAft>
                <a:spcPts val="0"/>
              </a:spcAft>
              <a:buNone/>
            </a:pPr>
            <a:r>
              <a:rPr lang="en"/>
              <a:t>Anyone enabling a cheater, deliberately or negligently, or who provides inappropriate help is also a </a:t>
            </a:r>
            <a:r>
              <a:rPr i="1" lang="en"/>
              <a:t>cheater</a:t>
            </a:r>
            <a:r>
              <a:rPr lang="en"/>
              <a:t>. See rule above.</a:t>
            </a:r>
            <a:endParaRPr/>
          </a:p>
          <a:p>
            <a:pPr indent="0" lvl="0" marL="0" rtl="0" algn="l">
              <a:spcBef>
                <a:spcPts val="1600"/>
              </a:spcBef>
              <a:spcAft>
                <a:spcPts val="0"/>
              </a:spcAft>
              <a:buNone/>
            </a:pPr>
            <a:r>
              <a:rPr lang="en">
                <a:solidFill>
                  <a:schemeClr val="accent5"/>
                </a:solidFill>
                <a:latin typeface="Caveat"/>
                <a:ea typeface="Caveat"/>
                <a:cs typeface="Caveat"/>
                <a:sym typeface="Caveat"/>
              </a:rPr>
              <a:t>When in doubt: ask the professor first.</a:t>
            </a:r>
            <a:endParaRPr>
              <a:solidFill>
                <a:schemeClr val="accent5"/>
              </a:solidFill>
              <a:latin typeface="Caveat"/>
              <a:ea typeface="Caveat"/>
              <a:cs typeface="Caveat"/>
              <a:sym typeface="Caveat"/>
            </a:endParaRPr>
          </a:p>
          <a:p>
            <a:pPr indent="0" lvl="0" marL="0" rtl="0" algn="l">
              <a:spcBef>
                <a:spcPts val="1600"/>
              </a:spcBef>
              <a:spcAft>
                <a:spcPts val="0"/>
              </a:spcAft>
              <a:buNone/>
            </a:pPr>
            <a:r>
              <a:rPr lang="en">
                <a:solidFill>
                  <a:schemeClr val="accent5"/>
                </a:solidFill>
                <a:latin typeface="Caveat"/>
                <a:ea typeface="Caveat"/>
                <a:cs typeface="Caveat"/>
                <a:sym typeface="Caveat"/>
              </a:rPr>
              <a:t>Again, your first instinct in desperation may be the wrong one. So your second instinct should be to ask the professor to help you.</a:t>
            </a:r>
            <a:br>
              <a:rPr lang="en">
                <a:solidFill>
                  <a:schemeClr val="accent5"/>
                </a:solidFill>
                <a:latin typeface="Caveat"/>
                <a:ea typeface="Caveat"/>
                <a:cs typeface="Caveat"/>
                <a:sym typeface="Caveat"/>
              </a:rPr>
            </a:br>
            <a:br>
              <a:rPr lang="en">
                <a:solidFill>
                  <a:schemeClr val="accent5"/>
                </a:solidFill>
                <a:latin typeface="Caveat"/>
                <a:ea typeface="Caveat"/>
                <a:cs typeface="Caveat"/>
                <a:sym typeface="Caveat"/>
              </a:rPr>
            </a:br>
            <a:r>
              <a:rPr lang="en">
                <a:solidFill>
                  <a:schemeClr val="accent5"/>
                </a:solidFill>
                <a:latin typeface="Caveat"/>
                <a:ea typeface="Caveat"/>
                <a:cs typeface="Caveat"/>
                <a:sym typeface="Caveat"/>
              </a:rPr>
              <a:t>Courage. It takes courage to ask for help. Be courageous! Cheaters are cowards.</a:t>
            </a:r>
            <a:endParaRPr>
              <a:solidFill>
                <a:schemeClr val="accent5"/>
              </a:solidFill>
              <a:latin typeface="Caveat"/>
              <a:ea typeface="Caveat"/>
              <a:cs typeface="Caveat"/>
              <a:sym typeface="Caveat"/>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Attendance and Active Participation</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Attendance is compulsory and earns only partial credit toward your active participation.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Active participation requires you, for example, to raise your hand, ask and answer questions, provide useful information to others, post related articles for others to read, engage with your classmates on the reading material, and to otherwise contribute to a vibrant learning environment.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Zoom</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Zoomboming — don't fan the flames</a:t>
            </a:r>
            <a:endParaRPr/>
          </a:p>
          <a:p>
            <a:pPr indent="-317500" lvl="1" marL="914400" rtl="0" algn="l">
              <a:spcBef>
                <a:spcPts val="0"/>
              </a:spcBef>
              <a:spcAft>
                <a:spcPts val="0"/>
              </a:spcAft>
              <a:buSzPts val="1400"/>
              <a:buChar char="○"/>
            </a:pPr>
            <a:r>
              <a:rPr lang="en" sz="1800">
                <a:solidFill>
                  <a:schemeClr val="accent5"/>
                </a:solidFill>
                <a:latin typeface="Caveat"/>
                <a:ea typeface="Caveat"/>
                <a:cs typeface="Caveat"/>
                <a:sym typeface="Caveat"/>
              </a:rPr>
              <a:t>You tell me... have you experienced zoombombing? </a:t>
            </a:r>
            <a:endParaRPr/>
          </a:p>
          <a:p>
            <a:pPr indent="-342900" lvl="0" marL="457200" rtl="0" algn="l">
              <a:spcBef>
                <a:spcPts val="1600"/>
              </a:spcBef>
              <a:spcAft>
                <a:spcPts val="0"/>
              </a:spcAft>
              <a:buSzPts val="1800"/>
              <a:buChar char="●"/>
            </a:pPr>
            <a:r>
              <a:rPr lang="en"/>
              <a:t>Chatting</a:t>
            </a:r>
            <a:endParaRPr/>
          </a:p>
          <a:p>
            <a:pPr indent="-342900" lvl="0" marL="457200" rtl="0" algn="l">
              <a:spcBef>
                <a:spcPts val="0"/>
              </a:spcBef>
              <a:spcAft>
                <a:spcPts val="0"/>
              </a:spcAft>
              <a:buSzPts val="1800"/>
              <a:buChar char="●"/>
            </a:pPr>
            <a:r>
              <a:rPr lang="en"/>
              <a:t>Active Participation</a:t>
            </a:r>
            <a:endParaRPr/>
          </a:p>
          <a:p>
            <a:pPr indent="-317500" lvl="1" marL="914400" rtl="0" algn="l">
              <a:spcBef>
                <a:spcPts val="0"/>
              </a:spcBef>
              <a:spcAft>
                <a:spcPts val="0"/>
              </a:spcAft>
              <a:buSzPts val="1400"/>
              <a:buChar char="○"/>
            </a:pPr>
            <a:r>
              <a:rPr lang="en"/>
              <a:t>raising your hand</a:t>
            </a:r>
            <a:endParaRPr/>
          </a:p>
          <a:p>
            <a:pPr indent="-317500" lvl="1" marL="914400" rtl="0" algn="l">
              <a:spcBef>
                <a:spcPts val="0"/>
              </a:spcBef>
              <a:spcAft>
                <a:spcPts val="0"/>
              </a:spcAft>
              <a:buSzPts val="1400"/>
              <a:buChar char="○"/>
            </a:pPr>
            <a:r>
              <a:rPr lang="en"/>
              <a:t>polls</a:t>
            </a:r>
            <a:endParaRPr/>
          </a:p>
          <a:p>
            <a:pPr indent="-342900" lvl="0" marL="457200" rtl="0" algn="l">
              <a:spcBef>
                <a:spcPts val="0"/>
              </a:spcBef>
              <a:spcAft>
                <a:spcPts val="0"/>
              </a:spcAft>
              <a:buSzPts val="1800"/>
              <a:buChar char="●"/>
            </a:pPr>
            <a:r>
              <a:rPr lang="en"/>
              <a:t>Basic Etiquette</a:t>
            </a:r>
            <a:endParaRPr/>
          </a:p>
          <a:p>
            <a:pPr indent="-317500" lvl="1" marL="914400" rtl="0" algn="l">
              <a:spcBef>
                <a:spcPts val="0"/>
              </a:spcBef>
              <a:spcAft>
                <a:spcPts val="1600"/>
              </a:spcAft>
              <a:buSzPts val="1400"/>
              <a:buChar char="○"/>
            </a:pPr>
            <a:r>
              <a:rPr lang="en" sz="1800">
                <a:solidFill>
                  <a:schemeClr val="accent5"/>
                </a:solidFill>
                <a:latin typeface="Caveat"/>
                <a:ea typeface="Caveat"/>
                <a:cs typeface="Caveat"/>
                <a:sym typeface="Caveat"/>
              </a:rPr>
              <a:t>You tell me... what do you think are the rules of etiquette?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Slack</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Channels</a:t>
            </a:r>
            <a:endParaRPr/>
          </a:p>
          <a:p>
            <a:pPr indent="-317500" lvl="1" marL="914400" rtl="0" algn="l">
              <a:spcBef>
                <a:spcPts val="0"/>
              </a:spcBef>
              <a:spcAft>
                <a:spcPts val="0"/>
              </a:spcAft>
              <a:buSzPts val="1400"/>
              <a:buChar char="○"/>
            </a:pPr>
            <a:r>
              <a:rPr lang="en"/>
              <a:t>#general — 99.9% of course discussion goes here</a:t>
            </a:r>
            <a:endParaRPr/>
          </a:p>
          <a:p>
            <a:pPr indent="-317500" lvl="1" marL="914400" rtl="0" algn="l">
              <a:spcBef>
                <a:spcPts val="0"/>
              </a:spcBef>
              <a:spcAft>
                <a:spcPts val="0"/>
              </a:spcAft>
              <a:buSzPts val="1400"/>
              <a:buChar char="○"/>
            </a:pPr>
            <a:r>
              <a:rPr lang="en"/>
              <a:t>#random — unrelated stuff goes here </a:t>
            </a:r>
            <a:endParaRPr/>
          </a:p>
          <a:p>
            <a:pPr indent="-317500" lvl="1" marL="914400" rtl="0" algn="l">
              <a:spcBef>
                <a:spcPts val="0"/>
              </a:spcBef>
              <a:spcAft>
                <a:spcPts val="0"/>
              </a:spcAft>
              <a:buSzPts val="1400"/>
              <a:buChar char="○"/>
            </a:pPr>
            <a:r>
              <a:rPr lang="en"/>
              <a:t>#notes — slides, recordings and other materials will be posted here</a:t>
            </a:r>
            <a:endParaRPr/>
          </a:p>
          <a:p>
            <a:pPr indent="-342900" lvl="0" marL="457200" rtl="0" algn="l">
              <a:spcBef>
                <a:spcPts val="0"/>
              </a:spcBef>
              <a:spcAft>
                <a:spcPts val="0"/>
              </a:spcAft>
              <a:buSzPts val="1800"/>
              <a:buChar char="●"/>
            </a:pPr>
            <a:r>
              <a:rPr lang="en"/>
              <a:t>Requirements — use official UCR identifying credentials else get booted</a:t>
            </a:r>
            <a:endParaRPr/>
          </a:p>
          <a:p>
            <a:pPr indent="-342900" lvl="0" marL="457200" rtl="0" algn="l">
              <a:spcBef>
                <a:spcPts val="0"/>
              </a:spcBef>
              <a:spcAft>
                <a:spcPts val="0"/>
              </a:spcAft>
              <a:buSzPts val="1800"/>
              <a:buChar char="●"/>
            </a:pPr>
            <a:r>
              <a:rPr lang="en"/>
              <a:t>Basic Etiquette</a:t>
            </a:r>
            <a:endParaRPr/>
          </a:p>
          <a:p>
            <a:pPr indent="-317500" lvl="1" marL="914400" rtl="0" algn="l">
              <a:spcBef>
                <a:spcPts val="0"/>
              </a:spcBef>
              <a:spcAft>
                <a:spcPts val="1600"/>
              </a:spcAft>
              <a:buSzPts val="1400"/>
              <a:buChar char="○"/>
            </a:pPr>
            <a:r>
              <a:rPr lang="en" sz="1800">
                <a:solidFill>
                  <a:schemeClr val="accent5"/>
                </a:solidFill>
                <a:latin typeface="Caveat"/>
                <a:ea typeface="Caveat"/>
                <a:cs typeface="Caveat"/>
                <a:sym typeface="Caveat"/>
              </a:rPr>
              <a:t>You tell me... what do you think are the rules of etiquette?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 Project</a:t>
            </a:r>
            <a:r>
              <a:rPr lang="en"/>
              <a:t> — PacMan Search</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Details will be posted soon</a:t>
            </a:r>
            <a:endParaRPr/>
          </a:p>
          <a:p>
            <a:pPr indent="-342900" lvl="0" marL="457200" rtl="0" algn="l">
              <a:spcBef>
                <a:spcPts val="0"/>
              </a:spcBef>
              <a:spcAft>
                <a:spcPts val="0"/>
              </a:spcAft>
              <a:buSzPts val="1800"/>
              <a:buChar char="●"/>
            </a:pPr>
            <a:r>
              <a:rPr lang="en"/>
              <a:t>Work in small teams (up to 3; not more than 3; less than 4; 1 or 2 or 3)</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Start looking if you want: </a:t>
            </a:r>
            <a:r>
              <a:rPr lang="en" u="sng">
                <a:solidFill>
                  <a:schemeClr val="hlink"/>
                </a:solidFill>
                <a:hlinkClick r:id="rId3"/>
              </a:rPr>
              <a:t>http://ai.berkeley.edu/project_overview.html</a:t>
            </a:r>
            <a:endParaRPr/>
          </a:p>
          <a:p>
            <a:pPr indent="-342900" lvl="0" marL="457200" rtl="0" algn="l">
              <a:spcBef>
                <a:spcPts val="0"/>
              </a:spcBef>
              <a:spcAft>
                <a:spcPts val="0"/>
              </a:spcAft>
              <a:buSzPts val="1800"/>
              <a:buChar char="●"/>
            </a:pPr>
            <a:r>
              <a:rPr lang="en"/>
              <a:t>Optional Tasks:</a:t>
            </a:r>
            <a:endParaRPr/>
          </a:p>
          <a:p>
            <a:pPr indent="-317500" lvl="1" marL="914400" rtl="0" algn="l">
              <a:spcBef>
                <a:spcPts val="0"/>
              </a:spcBef>
              <a:spcAft>
                <a:spcPts val="0"/>
              </a:spcAft>
              <a:buSzPts val="1400"/>
              <a:buChar char="○"/>
            </a:pPr>
            <a:r>
              <a:rPr lang="en"/>
              <a:t>Capture the Flag</a:t>
            </a:r>
            <a:endParaRPr/>
          </a:p>
          <a:p>
            <a:pPr indent="-317500" lvl="1" marL="914400" rtl="0" algn="l">
              <a:spcBef>
                <a:spcPts val="0"/>
              </a:spcBef>
              <a:spcAft>
                <a:spcPts val="0"/>
              </a:spcAft>
              <a:buSzPts val="1400"/>
              <a:buChar char="○"/>
            </a:pPr>
            <a:r>
              <a:rPr lang="en"/>
              <a:t>Reinforcement Learning</a:t>
            </a:r>
            <a:endParaRPr/>
          </a:p>
        </p:txBody>
      </p:sp>
      <p:pic>
        <p:nvPicPr>
          <p:cNvPr id="107" name="Google Shape;107;p20"/>
          <p:cNvPicPr preferRelativeResize="0"/>
          <p:nvPr/>
        </p:nvPicPr>
        <p:blipFill>
          <a:blip r:embed="rId4">
            <a:alphaModFix/>
          </a:blip>
          <a:stretch>
            <a:fillRect/>
          </a:stretch>
        </p:blipFill>
        <p:spPr>
          <a:xfrm>
            <a:off x="6908496" y="213871"/>
            <a:ext cx="2109375" cy="137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#2 (of your choosing)</a:t>
            </a:r>
            <a:endParaRPr/>
          </a:p>
        </p:txBody>
      </p:sp>
      <p:sp>
        <p:nvSpPr>
          <p:cNvPr id="113" name="Google Shape;113;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Usually: machine learning.</a:t>
            </a:r>
            <a:endParaRPr/>
          </a:p>
          <a:p>
            <a:pPr indent="-342900" lvl="0" marL="457200" rtl="0" algn="l">
              <a:spcBef>
                <a:spcPts val="0"/>
              </a:spcBef>
              <a:spcAft>
                <a:spcPts val="0"/>
              </a:spcAft>
              <a:buSzPts val="1800"/>
              <a:buChar char="●"/>
            </a:pPr>
            <a:r>
              <a:rPr lang="en"/>
              <a:t>Also, small teams.</a:t>
            </a:r>
            <a:endParaRPr/>
          </a:p>
          <a:p>
            <a:pPr indent="-342900" lvl="0" marL="457200" rtl="0" algn="l">
              <a:spcBef>
                <a:spcPts val="0"/>
              </a:spcBef>
              <a:spcAft>
                <a:spcPts val="0"/>
              </a:spcAft>
              <a:buSzPts val="1800"/>
              <a:buChar char="●"/>
            </a:pPr>
            <a:r>
              <a:rPr lang="en"/>
              <a:t>Details will come later.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