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Economica"/>
      <p:regular r:id="rId29"/>
      <p:bold r:id="rId30"/>
      <p:italic r:id="rId31"/>
      <p:boldItalic r:id="rId32"/>
    </p:embeddedFont>
    <p:embeddedFont>
      <p:font typeface="Caveat"/>
      <p:regular r:id="rId33"/>
      <p:bold r:id="rId34"/>
    </p:embeddedFont>
    <p:embeddedFont>
      <p:font typeface="Roboto"/>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italic.fntdata"/><Relationship Id="rId30" Type="http://schemas.openxmlformats.org/officeDocument/2006/relationships/font" Target="fonts/Economica-bold.fntdata"/><Relationship Id="rId11" Type="http://schemas.openxmlformats.org/officeDocument/2006/relationships/slide" Target="slides/slide6.xml"/><Relationship Id="rId33" Type="http://schemas.openxmlformats.org/officeDocument/2006/relationships/font" Target="fonts/Caveat-regular.fntdata"/><Relationship Id="rId10" Type="http://schemas.openxmlformats.org/officeDocument/2006/relationships/slide" Target="slides/slide5.xml"/><Relationship Id="rId32" Type="http://schemas.openxmlformats.org/officeDocument/2006/relationships/font" Target="fonts/Economica-boldItalic.fntdata"/><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Caveat-bold.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9ffdfa1bce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9ffdfa1bce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9ffdfa1bce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9ffdfa1bc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ffdfa1bc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ffdfa1bc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ffdfa1bce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ffdfa1bce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ffdfa1bce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ffdfa1bc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9ffdfa1bc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9ffdfa1bc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ffdfa1bce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ffdfa1bce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9ffdfa1bc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9ffdfa1bc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9ffdfa1bce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ffdfa1bc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014375d2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014375d2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9ffdfa1bc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9ffdfa1bc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a014375d2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a014375d2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a014375d2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a014375d2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a014375d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014375d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a014375d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a014375d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9ffdfa1bc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9ffdfa1bc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9ffdfa1bce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9ffdfa1bce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9ffdfa1bc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9ffdfa1bc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ffdfa1bce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ffdfa1bce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ffdfa1b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ffdfa1b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ffdfa1b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ffdfa1b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9ffdfa1bc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9ffdfa1bc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hyperlink" Target="https://leanprover.github.io/logic_and_proof/natural_deduction_for_propositional_logic.html" TargetMode="External"/><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hyperlink" Target="https://drive.google.com/file/d/1EXKODkS4ovUHDes7YfyrFOwTFIHcpr1g/view?usp=shar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 Id="rId9" Type="http://schemas.openxmlformats.org/officeDocument/2006/relationships/hyperlink" Target="https://drive.google.com/file/d/1EXKODkS4ovUHDes7YfyrFOwTFIHcpr1g/view?usp=sharing" TargetMode="External"/><Relationship Id="rId5" Type="http://schemas.openxmlformats.org/officeDocument/2006/relationships/hyperlink" Target="https://leanprover.github.io/logic_and_proof/natural_deduction_for_propositional_logic.html" TargetMode="External"/><Relationship Id="rId6" Type="http://schemas.openxmlformats.org/officeDocument/2006/relationships/image" Target="../media/image1.png"/><Relationship Id="rId7" Type="http://schemas.openxmlformats.org/officeDocument/2006/relationships/image" Target="../media/image15.png"/><Relationship Id="rId8" Type="http://schemas.openxmlformats.org/officeDocument/2006/relationships/image" Target="../media/image6.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drive.google.com/file/d/1beezryPQZKTsJQYJL2HyOMWsHTsACMKt/view?usp=sharing"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drive.google.com/file/d/1beezryPQZKTsJQYJL2HyOMWsHTsACMKt/view?usp=sharing"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drive.google.com/file/d/1beezryPQZKTsJQYJL2HyOMWsHTsACMKt/view?usp=sharing" TargetMode="Externa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www.researchgate.net/publication/230745455_The_Description_Logic_Handbook_Theory_Implementation_and_Application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Artificial Intelligence</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59" name="Google Shape;15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60" name="Google Shape;160;p22"/>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tell me...		?  </a:t>
            </a:r>
            <a:r>
              <a:rPr lang="en">
                <a:solidFill>
                  <a:schemeClr val="accent5"/>
                </a:solidFill>
                <a:latin typeface="Caveat"/>
                <a:ea typeface="Caveat"/>
                <a:cs typeface="Caveat"/>
                <a:sym typeface="Caveat"/>
              </a:rPr>
              <a:t>Err ... </a:t>
            </a:r>
            <a:endParaRPr>
              <a:latin typeface="Arial"/>
              <a:ea typeface="Arial"/>
              <a:cs typeface="Arial"/>
              <a:sym typeface="Arial"/>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chemeClr val="accent5"/>
              </a:solidFill>
              <a:latin typeface="Caveat"/>
              <a:ea typeface="Caveat"/>
              <a:cs typeface="Caveat"/>
              <a:sym typeface="Caveat"/>
            </a:endParaRPr>
          </a:p>
        </p:txBody>
      </p:sp>
      <p:sp>
        <p:nvSpPr>
          <p:cNvPr id="161" name="Google Shape;161;p22"/>
          <p:cNvSpPr txBox="1"/>
          <p:nvPr/>
        </p:nvSpPr>
        <p:spPr>
          <a:xfrm>
            <a:off x="7488325" y="232325"/>
            <a:ext cx="1226400" cy="10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Ok, you're trained. </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Let's play!</a:t>
            </a:r>
            <a:endParaRPr>
              <a:solidFill>
                <a:schemeClr val="accent5"/>
              </a:solidFill>
              <a:latin typeface="Caveat"/>
              <a:ea typeface="Caveat"/>
              <a:cs typeface="Caveat"/>
              <a:sym typeface="Caveat"/>
            </a:endParaRPr>
          </a:p>
        </p:txBody>
      </p:sp>
      <p:sp>
        <p:nvSpPr>
          <p:cNvPr id="162" name="Google Shape;162;p22"/>
          <p:cNvSpPr/>
          <p:nvPr/>
        </p:nvSpPr>
        <p:spPr>
          <a:xfrm>
            <a:off x="600150" y="24187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1246525" y="245200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2102000" y="237085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2843825" y="240215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p:nvPr/>
        </p:nvSpPr>
        <p:spPr>
          <a:xfrm>
            <a:off x="6177000" y="1225225"/>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2"/>
          <p:cNvSpPr/>
          <p:nvPr/>
        </p:nvSpPr>
        <p:spPr>
          <a:xfrm>
            <a:off x="6162750" y="205455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p:nvPr/>
        </p:nvSpPr>
        <p:spPr>
          <a:xfrm>
            <a:off x="6178350" y="3019175"/>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2"/>
          <p:cNvSpPr/>
          <p:nvPr/>
        </p:nvSpPr>
        <p:spPr>
          <a:xfrm>
            <a:off x="6162750" y="395510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0" name="Google Shape;170;p22"/>
          <p:cNvPicPr preferRelativeResize="0"/>
          <p:nvPr/>
        </p:nvPicPr>
        <p:blipFill>
          <a:blip r:embed="rId3">
            <a:alphaModFix/>
          </a:blip>
          <a:stretch>
            <a:fillRect/>
          </a:stretch>
        </p:blipFill>
        <p:spPr>
          <a:xfrm>
            <a:off x="7401424" y="3551724"/>
            <a:ext cx="871050" cy="8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76" name="Google Shape;176;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77" name="Google Shape;177;p23"/>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chemeClr val="accent5"/>
              </a:solidFill>
              <a:latin typeface="Caveat"/>
              <a:ea typeface="Caveat"/>
              <a:cs typeface="Caveat"/>
              <a:sym typeface="Caveat"/>
            </a:endParaRPr>
          </a:p>
        </p:txBody>
      </p:sp>
      <p:sp>
        <p:nvSpPr>
          <p:cNvPr id="178" name="Google Shape;178;p23"/>
          <p:cNvSpPr/>
          <p:nvPr/>
        </p:nvSpPr>
        <p:spPr>
          <a:xfrm>
            <a:off x="600150" y="24187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1246525" y="245200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2102000" y="237085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2843825" y="240215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6177000" y="1225225"/>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6162750" y="205455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6178350" y="3019175"/>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600150" y="29493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91" name="Google Shape;191;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92" name="Google Shape;192;p2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chemeClr val="accent5"/>
              </a:solidFill>
              <a:latin typeface="Caveat"/>
              <a:ea typeface="Caveat"/>
              <a:cs typeface="Caveat"/>
              <a:sym typeface="Caveat"/>
            </a:endParaRPr>
          </a:p>
        </p:txBody>
      </p:sp>
      <p:sp>
        <p:nvSpPr>
          <p:cNvPr id="193" name="Google Shape;193;p24"/>
          <p:cNvSpPr/>
          <p:nvPr/>
        </p:nvSpPr>
        <p:spPr>
          <a:xfrm>
            <a:off x="600150" y="24187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1246525" y="245200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2102000" y="237085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2843825" y="240215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6177000" y="1225225"/>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6162750" y="205455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6178350" y="3019175"/>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600150" y="29493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593013" y="3520075"/>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578775" y="3479888"/>
            <a:ext cx="341982" cy="341982"/>
          </a:xfrm>
          <a:prstGeom prst="lightningBol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a:p>
          <a:p>
            <a:pPr indent="0" lvl="0" marL="0" rtl="0" algn="l">
              <a:spcBef>
                <a:spcPts val="1600"/>
              </a:spcBef>
              <a:spcAft>
                <a:spcPts val="0"/>
              </a:spcAft>
              <a:buNone/>
            </a:pPr>
            <a:r>
              <a:t/>
            </a:r>
            <a:endParaRPr/>
          </a:p>
          <a:p>
            <a:pPr indent="457200" lvl="0" marL="1371600" rtl="0" algn="l">
              <a:spcBef>
                <a:spcPts val="1600"/>
              </a:spcBef>
              <a:spcAft>
                <a:spcPts val="0"/>
              </a:spcAft>
              <a:buNone/>
            </a:pPr>
            <a:r>
              <a:t/>
            </a:r>
            <a:endParaRPr/>
          </a:p>
          <a:p>
            <a:pPr indent="0" lvl="0" marL="1828800" rtl="0" algn="l">
              <a:spcBef>
                <a:spcPts val="1600"/>
              </a:spcBef>
              <a:spcAft>
                <a:spcPts val="1600"/>
              </a:spcAft>
              <a:buNone/>
            </a:pPr>
            <a:r>
              <a:rPr lang="en"/>
              <a:t>I tell you...</a:t>
            </a:r>
            <a:endParaRPr/>
          </a:p>
        </p:txBody>
      </p:sp>
      <p:sp>
        <p:nvSpPr>
          <p:cNvPr id="208" name="Google Shape;208;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209" name="Google Shape;209;p2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tell me...		?</a:t>
            </a:r>
            <a:br>
              <a:rPr lang="en"/>
            </a:br>
            <a:endParaRPr/>
          </a:p>
          <a:p>
            <a:pPr indent="0" lvl="0" marL="0" rtl="0" algn="l">
              <a:spcBef>
                <a:spcPts val="1600"/>
              </a:spcBef>
              <a:spcAft>
                <a:spcPts val="0"/>
              </a:spcAft>
              <a:buClr>
                <a:schemeClr val="dk1"/>
              </a:buClr>
              <a:buSzPts val="1100"/>
              <a:buFont typeface="Arial"/>
              <a:buNone/>
            </a:pPr>
            <a:r>
              <a:rPr lang="en"/>
              <a:t>You tell me...		?</a:t>
            </a:r>
            <a:br>
              <a:rPr lang="en"/>
            </a:br>
            <a:endParaRPr/>
          </a:p>
          <a:p>
            <a:pPr indent="0" lvl="0" marL="0" rtl="0" algn="l">
              <a:spcBef>
                <a:spcPts val="1600"/>
              </a:spcBef>
              <a:spcAft>
                <a:spcPts val="0"/>
              </a:spcAft>
              <a:buClr>
                <a:schemeClr val="dk1"/>
              </a:buClr>
              <a:buSzPts val="1100"/>
              <a:buFont typeface="Arial"/>
              <a:buNone/>
            </a:pPr>
            <a:r>
              <a:rPr lang="en"/>
              <a:t>You tell me...		?</a:t>
            </a:r>
            <a:br>
              <a:rPr lang="en"/>
            </a:br>
            <a:endParaRPr/>
          </a:p>
          <a:p>
            <a:pPr indent="0" lvl="0" marL="0" rtl="0" algn="l">
              <a:spcBef>
                <a:spcPts val="1600"/>
              </a:spcBef>
              <a:spcAft>
                <a:spcPts val="0"/>
              </a:spcAft>
              <a:buNone/>
            </a:pPr>
            <a:r>
              <a:rPr lang="en"/>
              <a:t>You tell me...		?</a:t>
            </a:r>
            <a:br>
              <a:rPr lang="en"/>
            </a:br>
            <a:endParaRPr/>
          </a:p>
          <a:p>
            <a:pPr indent="0" lvl="0" marL="0" rtl="0" algn="l">
              <a:spcBef>
                <a:spcPts val="1600"/>
              </a:spcBef>
              <a:spcAft>
                <a:spcPts val="1600"/>
              </a:spcAft>
              <a:buClr>
                <a:schemeClr val="dk1"/>
              </a:buClr>
              <a:buSzPts val="1100"/>
              <a:buFont typeface="Arial"/>
              <a:buNone/>
            </a:pPr>
            <a:r>
              <a:rPr lang="en"/>
              <a:t>You tell me...		?</a:t>
            </a:r>
            <a:endParaRPr/>
          </a:p>
        </p:txBody>
      </p:sp>
      <p:sp>
        <p:nvSpPr>
          <p:cNvPr id="210" name="Google Shape;210;p25"/>
          <p:cNvSpPr/>
          <p:nvPr/>
        </p:nvSpPr>
        <p:spPr>
          <a:xfrm>
            <a:off x="280900" y="1545650"/>
            <a:ext cx="342000" cy="427500"/>
          </a:xfrm>
          <a:prstGeom prst="triangle">
            <a:avLst>
              <a:gd fmla="val 50000"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1021375" y="163115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5"/>
          <p:cNvSpPr/>
          <p:nvPr/>
        </p:nvSpPr>
        <p:spPr>
          <a:xfrm>
            <a:off x="1667750" y="166445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5"/>
          <p:cNvSpPr/>
          <p:nvPr/>
        </p:nvSpPr>
        <p:spPr>
          <a:xfrm>
            <a:off x="2523225" y="158330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3265050" y="161460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5"/>
          <p:cNvSpPr/>
          <p:nvPr/>
        </p:nvSpPr>
        <p:spPr>
          <a:xfrm>
            <a:off x="280900" y="2401000"/>
            <a:ext cx="370500" cy="370500"/>
          </a:xfrm>
          <a:prstGeom prst="pie">
            <a:avLst>
              <a:gd fmla="val 0" name="adj1"/>
              <a:gd fmla="val 1620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
          <p:cNvSpPr/>
          <p:nvPr/>
        </p:nvSpPr>
        <p:spPr>
          <a:xfrm>
            <a:off x="855500" y="244855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1563225" y="241525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266650" y="2932925"/>
            <a:ext cx="370500" cy="370500"/>
          </a:xfrm>
          <a:prstGeom prst="pie">
            <a:avLst>
              <a:gd fmla="val 0" name="adj1"/>
              <a:gd fmla="val 1620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855500" y="3028025"/>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1563225" y="2951975"/>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855500" y="3559850"/>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266650" y="3611600"/>
            <a:ext cx="370500" cy="370500"/>
          </a:xfrm>
          <a:prstGeom prst="pie">
            <a:avLst>
              <a:gd fmla="val 0" name="adj1"/>
              <a:gd fmla="val 1620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1287450" y="365915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2056900" y="3559850"/>
            <a:ext cx="342000" cy="427500"/>
          </a:xfrm>
          <a:prstGeom prst="triangle">
            <a:avLst>
              <a:gd fmla="val 50000"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280900" y="418675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736350" y="422005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400900" y="4172500"/>
            <a:ext cx="370500" cy="370500"/>
          </a:xfrm>
          <a:prstGeom prst="pie">
            <a:avLst>
              <a:gd fmla="val 0" name="adj1"/>
              <a:gd fmla="val 1620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295150" y="4680675"/>
            <a:ext cx="342000" cy="427500"/>
          </a:xfrm>
          <a:prstGeom prst="triangle">
            <a:avLst>
              <a:gd fmla="val 50000" name="adj"/>
            </a:avLst>
          </a:prstGeom>
          <a:solidFill>
            <a:srgbClr val="93C4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736350" y="4780950"/>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1415150" y="474765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295150" y="102330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280913" y="983113"/>
            <a:ext cx="341982" cy="341982"/>
          </a:xfrm>
          <a:prstGeom prst="lightningBol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5"/>
          <p:cNvSpPr/>
          <p:nvPr/>
        </p:nvSpPr>
        <p:spPr>
          <a:xfrm>
            <a:off x="855500" y="10284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5"/>
          <p:cNvSpPr/>
          <p:nvPr/>
        </p:nvSpPr>
        <p:spPr>
          <a:xfrm>
            <a:off x="6191775" y="1885500"/>
            <a:ext cx="370500" cy="370500"/>
          </a:xfrm>
          <a:prstGeom prst="pie">
            <a:avLst>
              <a:gd fmla="val 0" name="adj1"/>
              <a:gd fmla="val 1620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5"/>
          <p:cNvSpPr/>
          <p:nvPr/>
        </p:nvSpPr>
        <p:spPr>
          <a:xfrm>
            <a:off x="6206025" y="1225225"/>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5"/>
          <p:cNvSpPr/>
          <p:nvPr/>
        </p:nvSpPr>
        <p:spPr>
          <a:xfrm>
            <a:off x="6191775" y="407645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5"/>
          <p:cNvSpPr/>
          <p:nvPr/>
        </p:nvSpPr>
        <p:spPr>
          <a:xfrm>
            <a:off x="6191775" y="3330888"/>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5"/>
          <p:cNvSpPr/>
          <p:nvPr/>
        </p:nvSpPr>
        <p:spPr>
          <a:xfrm>
            <a:off x="6270225" y="2579700"/>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6"/>
          <p:cNvPicPr preferRelativeResize="0"/>
          <p:nvPr/>
        </p:nvPicPr>
        <p:blipFill>
          <a:blip r:embed="rId3">
            <a:alphaModFix/>
          </a:blip>
          <a:stretch>
            <a:fillRect/>
          </a:stretch>
        </p:blipFill>
        <p:spPr>
          <a:xfrm>
            <a:off x="4261600" y="1299625"/>
            <a:ext cx="4746276" cy="3207828"/>
          </a:xfrm>
          <a:prstGeom prst="rect">
            <a:avLst/>
          </a:prstGeom>
          <a:noFill/>
          <a:ln>
            <a:noFill/>
          </a:ln>
        </p:spPr>
      </p:pic>
      <p:sp>
        <p:nvSpPr>
          <p:cNvPr id="244" name="Google Shape;244;p26"/>
          <p:cNvSpPr/>
          <p:nvPr/>
        </p:nvSpPr>
        <p:spPr>
          <a:xfrm>
            <a:off x="5800500" y="4134300"/>
            <a:ext cx="3031800" cy="856800"/>
          </a:xfrm>
          <a:prstGeom prst="roundRect">
            <a:avLst>
              <a:gd fmla="val 5211" name="adj"/>
            </a:avLst>
          </a:prstGeom>
          <a:solidFill>
            <a:srgbClr val="000000"/>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Natural Deduction.</a:t>
            </a:r>
            <a:endParaRPr/>
          </a:p>
        </p:txBody>
      </p:sp>
      <p:pic>
        <p:nvPicPr>
          <p:cNvPr id="246" name="Google Shape;246;p26"/>
          <p:cNvPicPr preferRelativeResize="0"/>
          <p:nvPr/>
        </p:nvPicPr>
        <p:blipFill>
          <a:blip r:embed="rId4">
            <a:alphaModFix/>
          </a:blip>
          <a:stretch>
            <a:fillRect/>
          </a:stretch>
        </p:blipFill>
        <p:spPr>
          <a:xfrm>
            <a:off x="152400" y="1299625"/>
            <a:ext cx="3940525" cy="3691475"/>
          </a:xfrm>
          <a:prstGeom prst="rect">
            <a:avLst/>
          </a:prstGeom>
          <a:noFill/>
          <a:ln>
            <a:noFill/>
          </a:ln>
        </p:spPr>
      </p:pic>
      <p:sp>
        <p:nvSpPr>
          <p:cNvPr id="247" name="Google Shape;247;p26"/>
          <p:cNvSpPr txBox="1"/>
          <p:nvPr/>
        </p:nvSpPr>
        <p:spPr>
          <a:xfrm>
            <a:off x="6112200" y="4134300"/>
            <a:ext cx="30318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Source: </a:t>
            </a:r>
            <a:r>
              <a:rPr lang="en" sz="500" u="sng">
                <a:solidFill>
                  <a:schemeClr val="hlink"/>
                </a:solidFill>
                <a:hlinkClick r:id="rId5"/>
              </a:rPr>
              <a:t>https://leanprover.github.io/logic_and_proof/natural_deduction_for_propositional_logic.html</a:t>
            </a:r>
            <a:endParaRPr sz="500"/>
          </a:p>
        </p:txBody>
      </p:sp>
      <p:pic>
        <p:nvPicPr>
          <p:cNvPr id="248" name="Google Shape;248;p26"/>
          <p:cNvPicPr preferRelativeResize="0"/>
          <p:nvPr/>
        </p:nvPicPr>
        <p:blipFill>
          <a:blip r:embed="rId6">
            <a:alphaModFix/>
          </a:blip>
          <a:stretch>
            <a:fillRect/>
          </a:stretch>
        </p:blipFill>
        <p:spPr>
          <a:xfrm>
            <a:off x="6969194" y="4550294"/>
            <a:ext cx="1528775" cy="300050"/>
          </a:xfrm>
          <a:prstGeom prst="rect">
            <a:avLst/>
          </a:prstGeom>
          <a:noFill/>
          <a:ln>
            <a:noFill/>
          </a:ln>
        </p:spPr>
      </p:pic>
      <p:pic>
        <p:nvPicPr>
          <p:cNvPr id="249" name="Google Shape;249;p26"/>
          <p:cNvPicPr preferRelativeResize="0"/>
          <p:nvPr/>
        </p:nvPicPr>
        <p:blipFill>
          <a:blip r:embed="rId7">
            <a:alphaModFix/>
          </a:blip>
          <a:stretch>
            <a:fillRect/>
          </a:stretch>
        </p:blipFill>
        <p:spPr>
          <a:xfrm>
            <a:off x="5845350" y="4207400"/>
            <a:ext cx="308736" cy="300050"/>
          </a:xfrm>
          <a:prstGeom prst="rect">
            <a:avLst/>
          </a:prstGeom>
          <a:noFill/>
          <a:ln>
            <a:noFill/>
          </a:ln>
        </p:spPr>
      </p:pic>
      <p:sp>
        <p:nvSpPr>
          <p:cNvPr id="250" name="Google Shape;250;p26"/>
          <p:cNvSpPr txBox="1"/>
          <p:nvPr/>
        </p:nvSpPr>
        <p:spPr>
          <a:xfrm>
            <a:off x="6177300" y="1604425"/>
            <a:ext cx="2901600" cy="357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Open Sans"/>
                <a:ea typeface="Open Sans"/>
                <a:cs typeface="Open Sans"/>
                <a:sym typeface="Open Sans"/>
              </a:rPr>
              <a:t>DOWNLOAD:</a:t>
            </a:r>
            <a:endParaRPr sz="500">
              <a:latin typeface="Open Sans"/>
              <a:ea typeface="Open Sans"/>
              <a:cs typeface="Open Sans"/>
              <a:sym typeface="Open Sans"/>
            </a:endParaRPr>
          </a:p>
          <a:p>
            <a:pPr indent="0" lvl="0" marL="0" rtl="0" algn="l">
              <a:spcBef>
                <a:spcPts val="0"/>
              </a:spcBef>
              <a:spcAft>
                <a:spcPts val="0"/>
              </a:spcAft>
              <a:buNone/>
            </a:pPr>
            <a:r>
              <a:rPr lang="en" sz="500" u="sng">
                <a:solidFill>
                  <a:schemeClr val="hlink"/>
                </a:solidFill>
                <a:latin typeface="Open Sans"/>
                <a:ea typeface="Open Sans"/>
                <a:cs typeface="Open Sans"/>
                <a:sym typeface="Open Sans"/>
                <a:hlinkClick r:id="rId8"/>
              </a:rPr>
              <a:t>https://drive.google.com/file/d/1EXKODkS4ovUHDes7YfyrFOwTFIHcpr1g/view?usp=sharing</a:t>
            </a:r>
            <a:endParaRPr sz="500">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Natural Deduction.</a:t>
            </a:r>
            <a:endParaRPr/>
          </a:p>
        </p:txBody>
      </p:sp>
      <p:sp>
        <p:nvSpPr>
          <p:cNvPr id="256" name="Google Shape;256;p2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 Y ?</a:t>
            </a:r>
            <a:endParaRPr/>
          </a:p>
          <a:p>
            <a:pPr indent="0" lvl="0" marL="0" rtl="0" algn="l">
              <a:spcBef>
                <a:spcPts val="1600"/>
              </a:spcBef>
              <a:spcAft>
                <a:spcPts val="0"/>
              </a:spcAft>
              <a:buNone/>
            </a:pPr>
            <a:r>
              <a:rPr lang="en"/>
              <a:t>Yes!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Why: because the following rule tells us so.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Let A get X and B get Y. Apply </a:t>
            </a:r>
            <a:r>
              <a:rPr lang="en" sz="1050">
                <a:solidFill>
                  <a:srgbClr val="202124"/>
                </a:solidFill>
                <a:highlight>
                  <a:srgbClr val="FFFFFF"/>
                </a:highlight>
                <a:latin typeface="Roboto"/>
                <a:ea typeface="Roboto"/>
                <a:cs typeface="Roboto"/>
                <a:sym typeface="Roboto"/>
              </a:rPr>
              <a:t>→</a:t>
            </a:r>
            <a:r>
              <a:rPr lang="en"/>
              <a:t>E. QED.</a:t>
            </a:r>
            <a:endParaRPr/>
          </a:p>
        </p:txBody>
      </p:sp>
      <p:sp>
        <p:nvSpPr>
          <p:cNvPr id="257" name="Google Shape;257;p2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rgbClr val="3E4349"/>
                </a:solidFill>
                <a:highlight>
                  <a:srgbClr val="FFFFFF"/>
                </a:highlight>
                <a:latin typeface="Arial"/>
                <a:ea typeface="Arial"/>
                <a:cs typeface="Arial"/>
                <a:sym typeface="Arial"/>
              </a:rPr>
              <a:t>I tell you ...</a:t>
            </a:r>
            <a:endParaRPr sz="1300">
              <a:solidFill>
                <a:srgbClr val="3E4349"/>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300">
              <a:solidFill>
                <a:srgbClr val="3E4349"/>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300">
                <a:solidFill>
                  <a:srgbClr val="3E4349"/>
                </a:solidFill>
                <a:highlight>
                  <a:srgbClr val="FFFFFF"/>
                </a:highlight>
                <a:latin typeface="Arial"/>
                <a:ea typeface="Arial"/>
                <a:cs typeface="Arial"/>
                <a:sym typeface="Arial"/>
              </a:rPr>
              <a:t>X→Y</a:t>
            </a:r>
            <a:br>
              <a:rPr lang="en" sz="1300">
                <a:solidFill>
                  <a:srgbClr val="3E4349"/>
                </a:solidFill>
                <a:highlight>
                  <a:srgbClr val="FFFFFF"/>
                </a:highlight>
                <a:latin typeface="Arial"/>
                <a:ea typeface="Arial"/>
                <a:cs typeface="Arial"/>
                <a:sym typeface="Arial"/>
              </a:rPr>
            </a:br>
            <a:r>
              <a:rPr lang="en" sz="1300">
                <a:solidFill>
                  <a:srgbClr val="3E4349"/>
                </a:solidFill>
                <a:highlight>
                  <a:srgbClr val="FFFFFF"/>
                </a:highlight>
                <a:latin typeface="Arial"/>
                <a:ea typeface="Arial"/>
                <a:cs typeface="Arial"/>
                <a:sym typeface="Arial"/>
              </a:rPr>
              <a:t>X</a:t>
            </a:r>
            <a:endParaRPr sz="1300">
              <a:solidFill>
                <a:srgbClr val="3E4349"/>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258" name="Google Shape;258;p27"/>
          <p:cNvPicPr preferRelativeResize="0"/>
          <p:nvPr/>
        </p:nvPicPr>
        <p:blipFill>
          <a:blip r:embed="rId3">
            <a:alphaModFix/>
          </a:blip>
          <a:stretch>
            <a:fillRect/>
          </a:stretch>
        </p:blipFill>
        <p:spPr>
          <a:xfrm>
            <a:off x="5647600" y="3181849"/>
            <a:ext cx="1846850" cy="538650"/>
          </a:xfrm>
          <a:prstGeom prst="rect">
            <a:avLst/>
          </a:prstGeom>
          <a:noFill/>
          <a:ln>
            <a:noFill/>
          </a:ln>
        </p:spPr>
      </p:pic>
      <p:pic>
        <p:nvPicPr>
          <p:cNvPr id="259" name="Google Shape;259;p27"/>
          <p:cNvPicPr preferRelativeResize="0"/>
          <p:nvPr/>
        </p:nvPicPr>
        <p:blipFill>
          <a:blip r:embed="rId4">
            <a:alphaModFix/>
          </a:blip>
          <a:stretch>
            <a:fillRect/>
          </a:stretch>
        </p:blipFill>
        <p:spPr>
          <a:xfrm>
            <a:off x="6302100" y="4254600"/>
            <a:ext cx="1373951" cy="507550"/>
          </a:xfrm>
          <a:prstGeom prst="rect">
            <a:avLst/>
          </a:prstGeom>
          <a:noFill/>
          <a:ln>
            <a:noFill/>
          </a:ln>
        </p:spPr>
      </p:pic>
      <p:sp>
        <p:nvSpPr>
          <p:cNvPr id="260" name="Google Shape;260;p27"/>
          <p:cNvSpPr txBox="1"/>
          <p:nvPr/>
        </p:nvSpPr>
        <p:spPr>
          <a:xfrm>
            <a:off x="311700" y="2418050"/>
            <a:ext cx="4558500" cy="25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Read as "implication elimination," </a:t>
            </a:r>
            <a:r>
              <a:rPr lang="en" sz="1050">
                <a:solidFill>
                  <a:schemeClr val="accent5"/>
                </a:solidFill>
                <a:highlight>
                  <a:srgbClr val="FFFFFF"/>
                </a:highlight>
                <a:latin typeface="Caveat"/>
                <a:ea typeface="Caveat"/>
                <a:cs typeface="Caveat"/>
                <a:sym typeface="Caveat"/>
              </a:rPr>
              <a:t>→</a:t>
            </a:r>
            <a:r>
              <a:rPr lang="en">
                <a:solidFill>
                  <a:schemeClr val="accent5"/>
                </a:solidFill>
                <a:latin typeface="Caveat"/>
                <a:ea typeface="Caveat"/>
                <a:cs typeface="Caveat"/>
                <a:sym typeface="Caveat"/>
              </a:rPr>
              <a:t>E is a rule of the game. It provides us a pattern of symbols, which tells us a valid step in "the game" of deduction. That pattern represents a deductive reasoning step.</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The symbols A and B don't matter. They are merely meta-variables. You can put any symbol you want there as long as they "bind" accordingly.</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The way I read it: "Given A</a:t>
            </a:r>
            <a:r>
              <a:rPr lang="en">
                <a:solidFill>
                  <a:schemeClr val="accent5"/>
                </a:solidFill>
                <a:highlight>
                  <a:srgbClr val="FFFFFF"/>
                </a:highlight>
                <a:latin typeface="Caveat"/>
                <a:ea typeface="Caveat"/>
                <a:cs typeface="Caveat"/>
                <a:sym typeface="Caveat"/>
              </a:rPr>
              <a:t>→B and A, I can deduce B." Or, you should see it also as a basic if-then rule.</a:t>
            </a:r>
            <a:endParaRPr>
              <a:solidFill>
                <a:schemeClr val="accent5"/>
              </a:solidFill>
              <a:highlight>
                <a:srgbClr val="FFFFFF"/>
              </a:highlight>
              <a:latin typeface="Caveat"/>
              <a:ea typeface="Caveat"/>
              <a:cs typeface="Caveat"/>
              <a:sym typeface="Caveat"/>
            </a:endParaRPr>
          </a:p>
          <a:p>
            <a:pPr indent="0" lvl="0" marL="0" rtl="0" algn="l">
              <a:spcBef>
                <a:spcPts val="0"/>
              </a:spcBef>
              <a:spcAft>
                <a:spcPts val="0"/>
              </a:spcAft>
              <a:buNone/>
            </a:pPr>
            <a:r>
              <a:t/>
            </a:r>
            <a:endParaRPr>
              <a:solidFill>
                <a:schemeClr val="accent5"/>
              </a:solidFill>
              <a:highlight>
                <a:srgbClr val="FFFFFF"/>
              </a:highlight>
              <a:latin typeface="Caveat"/>
              <a:ea typeface="Caveat"/>
              <a:cs typeface="Caveat"/>
              <a:sym typeface="Caveat"/>
            </a:endParaRPr>
          </a:p>
          <a:p>
            <a:pPr indent="0" lvl="0" marL="0" rtl="0" algn="l">
              <a:spcBef>
                <a:spcPts val="0"/>
              </a:spcBef>
              <a:spcAft>
                <a:spcPts val="0"/>
              </a:spcAft>
              <a:buNone/>
            </a:pPr>
            <a:r>
              <a:rPr lang="en">
                <a:solidFill>
                  <a:schemeClr val="accent5"/>
                </a:solidFill>
                <a:highlight>
                  <a:srgbClr val="FFFFFF"/>
                </a:highlight>
                <a:latin typeface="Caveat"/>
                <a:ea typeface="Caveat"/>
                <a:cs typeface="Caveat"/>
                <a:sym typeface="Caveat"/>
              </a:rPr>
              <a:t>This is also called "Modus Ponens" — it is so famous it has a name.</a:t>
            </a:r>
            <a:endParaRPr>
              <a:solidFill>
                <a:schemeClr val="accent5"/>
              </a:solidFill>
              <a:highlight>
                <a:srgbClr val="FFFFFF"/>
              </a:highlight>
              <a:latin typeface="Caveat"/>
              <a:ea typeface="Caveat"/>
              <a:cs typeface="Caveat"/>
              <a:sym typeface="Caveat"/>
            </a:endParaRPr>
          </a:p>
        </p:txBody>
      </p:sp>
      <p:sp>
        <p:nvSpPr>
          <p:cNvPr id="261" name="Google Shape;261;p27"/>
          <p:cNvSpPr/>
          <p:nvPr/>
        </p:nvSpPr>
        <p:spPr>
          <a:xfrm>
            <a:off x="3096800" y="2263972"/>
            <a:ext cx="4502625" cy="1636225"/>
          </a:xfrm>
          <a:custGeom>
            <a:rect b="b" l="l" r="r" t="t"/>
            <a:pathLst>
              <a:path extrusionOk="0" h="65449" w="180105">
                <a:moveTo>
                  <a:pt x="0" y="18779"/>
                </a:moveTo>
                <a:cubicBezTo>
                  <a:pt x="11803" y="1918"/>
                  <a:pt x="43390" y="-6173"/>
                  <a:pt x="60310" y="5545"/>
                </a:cubicBezTo>
                <a:cubicBezTo>
                  <a:pt x="68063" y="10915"/>
                  <a:pt x="72257" y="20164"/>
                  <a:pt x="77665" y="27890"/>
                </a:cubicBezTo>
                <a:cubicBezTo>
                  <a:pt x="87160" y="41455"/>
                  <a:pt x="99132" y="56414"/>
                  <a:pt x="115195" y="60431"/>
                </a:cubicBezTo>
                <a:cubicBezTo>
                  <a:pt x="134759" y="65323"/>
                  <a:pt x="161830" y="70479"/>
                  <a:pt x="175505" y="55658"/>
                </a:cubicBezTo>
                <a:cubicBezTo>
                  <a:pt x="178448" y="52469"/>
                  <a:pt x="179109" y="45353"/>
                  <a:pt x="175721" y="42642"/>
                </a:cubicBezTo>
                <a:cubicBezTo>
                  <a:pt x="171868" y="39558"/>
                  <a:pt x="162603" y="40735"/>
                  <a:pt x="161187" y="45462"/>
                </a:cubicBezTo>
                <a:cubicBezTo>
                  <a:pt x="160237" y="48634"/>
                  <a:pt x="163180" y="53120"/>
                  <a:pt x="166393" y="53923"/>
                </a:cubicBezTo>
                <a:cubicBezTo>
                  <a:pt x="171083" y="55096"/>
                  <a:pt x="178453" y="53129"/>
                  <a:pt x="179843" y="48499"/>
                </a:cubicBezTo>
                <a:cubicBezTo>
                  <a:pt x="181723" y="42235"/>
                  <a:pt x="170264" y="36292"/>
                  <a:pt x="163790" y="37218"/>
                </a:cubicBezTo>
              </a:path>
            </a:pathLst>
          </a:custGeom>
          <a:noFill/>
          <a:ln cap="flat" cmpd="sng" w="9525">
            <a:solidFill>
              <a:schemeClr val="accent5"/>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8"/>
          <p:cNvPicPr preferRelativeResize="0"/>
          <p:nvPr/>
        </p:nvPicPr>
        <p:blipFill>
          <a:blip r:embed="rId3">
            <a:alphaModFix/>
          </a:blip>
          <a:stretch>
            <a:fillRect/>
          </a:stretch>
        </p:blipFill>
        <p:spPr>
          <a:xfrm>
            <a:off x="4261600" y="1299625"/>
            <a:ext cx="4746276" cy="3207828"/>
          </a:xfrm>
          <a:prstGeom prst="rect">
            <a:avLst/>
          </a:prstGeom>
          <a:noFill/>
          <a:ln>
            <a:noFill/>
          </a:ln>
        </p:spPr>
      </p:pic>
      <p:sp>
        <p:nvSpPr>
          <p:cNvPr id="267" name="Google Shape;267;p28"/>
          <p:cNvSpPr/>
          <p:nvPr/>
        </p:nvSpPr>
        <p:spPr>
          <a:xfrm>
            <a:off x="5800500" y="4134300"/>
            <a:ext cx="3031800" cy="856800"/>
          </a:xfrm>
          <a:prstGeom prst="roundRect">
            <a:avLst>
              <a:gd fmla="val 5211" name="adj"/>
            </a:avLst>
          </a:prstGeom>
          <a:solidFill>
            <a:srgbClr val="000000"/>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Natural Deduction.</a:t>
            </a:r>
            <a:endParaRPr/>
          </a:p>
        </p:txBody>
      </p:sp>
      <p:pic>
        <p:nvPicPr>
          <p:cNvPr id="269" name="Google Shape;269;p28"/>
          <p:cNvPicPr preferRelativeResize="0"/>
          <p:nvPr/>
        </p:nvPicPr>
        <p:blipFill>
          <a:blip r:embed="rId4">
            <a:alphaModFix/>
          </a:blip>
          <a:stretch>
            <a:fillRect/>
          </a:stretch>
        </p:blipFill>
        <p:spPr>
          <a:xfrm>
            <a:off x="152400" y="1299625"/>
            <a:ext cx="3940525" cy="3691475"/>
          </a:xfrm>
          <a:prstGeom prst="rect">
            <a:avLst/>
          </a:prstGeom>
          <a:noFill/>
          <a:ln>
            <a:noFill/>
          </a:ln>
        </p:spPr>
      </p:pic>
      <p:sp>
        <p:nvSpPr>
          <p:cNvPr id="270" name="Google Shape;270;p28"/>
          <p:cNvSpPr txBox="1"/>
          <p:nvPr/>
        </p:nvSpPr>
        <p:spPr>
          <a:xfrm>
            <a:off x="6112200" y="4134300"/>
            <a:ext cx="30318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FFFFFF"/>
                </a:solidFill>
              </a:rPr>
              <a:t>Source: </a:t>
            </a:r>
            <a:r>
              <a:rPr lang="en" sz="500" u="sng">
                <a:solidFill>
                  <a:schemeClr val="hlink"/>
                </a:solidFill>
                <a:hlinkClick r:id="rId5"/>
              </a:rPr>
              <a:t>https://leanprover.github.io/logic_and_proof/natural_deduction_for_propositional_logic.html</a:t>
            </a:r>
            <a:endParaRPr sz="500"/>
          </a:p>
        </p:txBody>
      </p:sp>
      <p:pic>
        <p:nvPicPr>
          <p:cNvPr id="271" name="Google Shape;271;p28"/>
          <p:cNvPicPr preferRelativeResize="0"/>
          <p:nvPr/>
        </p:nvPicPr>
        <p:blipFill>
          <a:blip r:embed="rId6">
            <a:alphaModFix/>
          </a:blip>
          <a:stretch>
            <a:fillRect/>
          </a:stretch>
        </p:blipFill>
        <p:spPr>
          <a:xfrm>
            <a:off x="6969194" y="4550294"/>
            <a:ext cx="1528775" cy="300050"/>
          </a:xfrm>
          <a:prstGeom prst="rect">
            <a:avLst/>
          </a:prstGeom>
          <a:noFill/>
          <a:ln>
            <a:noFill/>
          </a:ln>
        </p:spPr>
      </p:pic>
      <p:pic>
        <p:nvPicPr>
          <p:cNvPr id="272" name="Google Shape;272;p28"/>
          <p:cNvPicPr preferRelativeResize="0"/>
          <p:nvPr/>
        </p:nvPicPr>
        <p:blipFill>
          <a:blip r:embed="rId7">
            <a:alphaModFix/>
          </a:blip>
          <a:stretch>
            <a:fillRect/>
          </a:stretch>
        </p:blipFill>
        <p:spPr>
          <a:xfrm>
            <a:off x="5845350" y="4207400"/>
            <a:ext cx="308736" cy="300050"/>
          </a:xfrm>
          <a:prstGeom prst="rect">
            <a:avLst/>
          </a:prstGeom>
          <a:noFill/>
          <a:ln>
            <a:noFill/>
          </a:ln>
        </p:spPr>
      </p:pic>
      <p:sp>
        <p:nvSpPr>
          <p:cNvPr id="273" name="Google Shape;273;p28"/>
          <p:cNvSpPr/>
          <p:nvPr/>
        </p:nvSpPr>
        <p:spPr>
          <a:xfrm>
            <a:off x="1666727" y="1345025"/>
            <a:ext cx="1522275" cy="919700"/>
          </a:xfrm>
          <a:custGeom>
            <a:rect b="b" l="l" r="r" t="t"/>
            <a:pathLst>
              <a:path extrusionOk="0" h="36788" w="60891">
                <a:moveTo>
                  <a:pt x="44621" y="13450"/>
                </a:moveTo>
                <a:cubicBezTo>
                  <a:pt x="37672" y="5118"/>
                  <a:pt x="22948" y="3292"/>
                  <a:pt x="12731" y="6942"/>
                </a:cubicBezTo>
                <a:cubicBezTo>
                  <a:pt x="5290" y="9601"/>
                  <a:pt x="-2769" y="20615"/>
                  <a:pt x="1016" y="27551"/>
                </a:cubicBezTo>
                <a:cubicBezTo>
                  <a:pt x="5095" y="35025"/>
                  <a:pt x="16369" y="36388"/>
                  <a:pt x="24879" y="36663"/>
                </a:cubicBezTo>
                <a:cubicBezTo>
                  <a:pt x="32436" y="36907"/>
                  <a:pt x="41110" y="37207"/>
                  <a:pt x="47224" y="32758"/>
                </a:cubicBezTo>
                <a:cubicBezTo>
                  <a:pt x="53694" y="28050"/>
                  <a:pt x="52213" y="11422"/>
                  <a:pt x="44621" y="8895"/>
                </a:cubicBezTo>
                <a:cubicBezTo>
                  <a:pt x="43222" y="8429"/>
                  <a:pt x="40800" y="8381"/>
                  <a:pt x="40282" y="9762"/>
                </a:cubicBezTo>
                <a:cubicBezTo>
                  <a:pt x="39814" y="11010"/>
                  <a:pt x="41556" y="12688"/>
                  <a:pt x="42885" y="12799"/>
                </a:cubicBezTo>
                <a:cubicBezTo>
                  <a:pt x="50223" y="13411"/>
                  <a:pt x="58162" y="6839"/>
                  <a:pt x="60891" y="0"/>
                </a:cubicBezTo>
              </a:path>
            </a:pathLst>
          </a:custGeom>
          <a:noFill/>
          <a:ln cap="flat" cmpd="sng" w="9525">
            <a:solidFill>
              <a:schemeClr val="accent5"/>
            </a:solidFill>
            <a:prstDash val="solid"/>
            <a:round/>
            <a:headEnd len="med" w="med" type="none"/>
            <a:tailEnd len="med" w="med" type="none"/>
          </a:ln>
        </p:spPr>
      </p:sp>
      <p:sp>
        <p:nvSpPr>
          <p:cNvPr id="274" name="Google Shape;274;p28"/>
          <p:cNvSpPr txBox="1"/>
          <p:nvPr/>
        </p:nvSpPr>
        <p:spPr>
          <a:xfrm>
            <a:off x="3068875" y="1057050"/>
            <a:ext cx="13830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modus ponens</a:t>
            </a:r>
            <a:endParaRPr>
              <a:solidFill>
                <a:schemeClr val="accent5"/>
              </a:solidFill>
              <a:latin typeface="Caveat"/>
              <a:ea typeface="Caveat"/>
              <a:cs typeface="Caveat"/>
              <a:sym typeface="Caveat"/>
            </a:endParaRPr>
          </a:p>
        </p:txBody>
      </p:sp>
      <p:sp>
        <p:nvSpPr>
          <p:cNvPr id="275" name="Google Shape;275;p28"/>
          <p:cNvSpPr/>
          <p:nvPr/>
        </p:nvSpPr>
        <p:spPr>
          <a:xfrm>
            <a:off x="4638246" y="1285375"/>
            <a:ext cx="1083525" cy="703250"/>
          </a:xfrm>
          <a:custGeom>
            <a:rect b="b" l="l" r="r" t="t"/>
            <a:pathLst>
              <a:path extrusionOk="0" h="28130" w="43341">
                <a:moveTo>
                  <a:pt x="22298" y="16704"/>
                </a:moveTo>
                <a:cubicBezTo>
                  <a:pt x="18725" y="11602"/>
                  <a:pt x="10201" y="9744"/>
                  <a:pt x="4292" y="11714"/>
                </a:cubicBezTo>
                <a:cubicBezTo>
                  <a:pt x="-84" y="13173"/>
                  <a:pt x="-1608" y="22669"/>
                  <a:pt x="2123" y="25382"/>
                </a:cubicBezTo>
                <a:cubicBezTo>
                  <a:pt x="7690" y="29430"/>
                  <a:pt x="17865" y="28947"/>
                  <a:pt x="22732" y="24080"/>
                </a:cubicBezTo>
                <a:cubicBezTo>
                  <a:pt x="24672" y="22140"/>
                  <a:pt x="25786" y="18977"/>
                  <a:pt x="25335" y="16270"/>
                </a:cubicBezTo>
                <a:cubicBezTo>
                  <a:pt x="25016" y="14356"/>
                  <a:pt x="22057" y="13453"/>
                  <a:pt x="20129" y="13667"/>
                </a:cubicBezTo>
                <a:cubicBezTo>
                  <a:pt x="19581" y="13728"/>
                  <a:pt x="18718" y="13778"/>
                  <a:pt x="18610" y="14318"/>
                </a:cubicBezTo>
                <a:cubicBezTo>
                  <a:pt x="18210" y="16315"/>
                  <a:pt x="22693" y="15394"/>
                  <a:pt x="24684" y="14968"/>
                </a:cubicBezTo>
                <a:cubicBezTo>
                  <a:pt x="32480" y="13299"/>
                  <a:pt x="38357" y="6224"/>
                  <a:pt x="43341" y="0"/>
                </a:cubicBezTo>
              </a:path>
            </a:pathLst>
          </a:custGeom>
          <a:noFill/>
          <a:ln cap="flat" cmpd="sng" w="9525">
            <a:solidFill>
              <a:schemeClr val="accent5"/>
            </a:solidFill>
            <a:prstDash val="solid"/>
            <a:round/>
            <a:headEnd len="med" w="med" type="none"/>
            <a:tailEnd len="med" w="med" type="none"/>
          </a:ln>
        </p:spPr>
      </p:sp>
      <p:sp>
        <p:nvSpPr>
          <p:cNvPr id="276" name="Google Shape;276;p28"/>
          <p:cNvSpPr txBox="1"/>
          <p:nvPr/>
        </p:nvSpPr>
        <p:spPr>
          <a:xfrm>
            <a:off x="5206275" y="1019650"/>
            <a:ext cx="13830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ex falso quodlibet</a:t>
            </a:r>
            <a:endParaRPr>
              <a:solidFill>
                <a:schemeClr val="accent5"/>
              </a:solidFill>
              <a:latin typeface="Caveat"/>
              <a:ea typeface="Caveat"/>
              <a:cs typeface="Caveat"/>
              <a:sym typeface="Caveat"/>
            </a:endParaRPr>
          </a:p>
        </p:txBody>
      </p:sp>
      <p:sp>
        <p:nvSpPr>
          <p:cNvPr id="277" name="Google Shape;277;p28"/>
          <p:cNvSpPr/>
          <p:nvPr/>
        </p:nvSpPr>
        <p:spPr>
          <a:xfrm>
            <a:off x="4475864" y="3400525"/>
            <a:ext cx="2422800" cy="1143750"/>
          </a:xfrm>
          <a:custGeom>
            <a:rect b="b" l="l" r="r" t="t"/>
            <a:pathLst>
              <a:path extrusionOk="0" h="45750" w="96912">
                <a:moveTo>
                  <a:pt x="36603" y="20392"/>
                </a:moveTo>
                <a:cubicBezTo>
                  <a:pt x="36603" y="10078"/>
                  <a:pt x="20918" y="-1677"/>
                  <a:pt x="11438" y="2386"/>
                </a:cubicBezTo>
                <a:cubicBezTo>
                  <a:pt x="-871" y="7661"/>
                  <a:pt x="-4383" y="35061"/>
                  <a:pt x="6882" y="42303"/>
                </a:cubicBezTo>
                <a:cubicBezTo>
                  <a:pt x="18493" y="49767"/>
                  <a:pt x="40585" y="44320"/>
                  <a:pt x="47016" y="32107"/>
                </a:cubicBezTo>
                <a:cubicBezTo>
                  <a:pt x="49753" y="26910"/>
                  <a:pt x="49198" y="19264"/>
                  <a:pt x="45714" y="14535"/>
                </a:cubicBezTo>
                <a:cubicBezTo>
                  <a:pt x="42171" y="9726"/>
                  <a:pt x="28994" y="6489"/>
                  <a:pt x="27925" y="12366"/>
                </a:cubicBezTo>
                <a:cubicBezTo>
                  <a:pt x="26361" y="20963"/>
                  <a:pt x="45086" y="20273"/>
                  <a:pt x="53524" y="18006"/>
                </a:cubicBezTo>
                <a:cubicBezTo>
                  <a:pt x="62605" y="15566"/>
                  <a:pt x="71694" y="12669"/>
                  <a:pt x="79991" y="8244"/>
                </a:cubicBezTo>
                <a:cubicBezTo>
                  <a:pt x="85527" y="5292"/>
                  <a:pt x="90638" y="0"/>
                  <a:pt x="96912" y="0"/>
                </a:cubicBezTo>
              </a:path>
            </a:pathLst>
          </a:custGeom>
          <a:noFill/>
          <a:ln cap="flat" cmpd="sng" w="9525">
            <a:solidFill>
              <a:schemeClr val="accent5"/>
            </a:solidFill>
            <a:prstDash val="solid"/>
            <a:round/>
            <a:headEnd len="med" w="med" type="none"/>
            <a:tailEnd len="med" w="med" type="none"/>
          </a:ln>
        </p:spPr>
      </p:sp>
      <p:sp>
        <p:nvSpPr>
          <p:cNvPr id="278" name="Google Shape;278;p28"/>
          <p:cNvSpPr txBox="1"/>
          <p:nvPr/>
        </p:nvSpPr>
        <p:spPr>
          <a:xfrm>
            <a:off x="6671150" y="3097375"/>
            <a:ext cx="1826700" cy="36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reductio ad absurdum</a:t>
            </a:r>
            <a:endParaRPr>
              <a:solidFill>
                <a:schemeClr val="accent5"/>
              </a:solidFill>
              <a:latin typeface="Caveat"/>
              <a:ea typeface="Caveat"/>
              <a:cs typeface="Caveat"/>
              <a:sym typeface="Caveat"/>
            </a:endParaRPr>
          </a:p>
        </p:txBody>
      </p:sp>
      <p:pic>
        <p:nvPicPr>
          <p:cNvPr id="279" name="Google Shape;279;p28"/>
          <p:cNvPicPr preferRelativeResize="0"/>
          <p:nvPr/>
        </p:nvPicPr>
        <p:blipFill>
          <a:blip r:embed="rId8">
            <a:alphaModFix/>
          </a:blip>
          <a:stretch>
            <a:fillRect/>
          </a:stretch>
        </p:blipFill>
        <p:spPr>
          <a:xfrm>
            <a:off x="2509977" y="2906075"/>
            <a:ext cx="1687825" cy="675125"/>
          </a:xfrm>
          <a:prstGeom prst="rect">
            <a:avLst/>
          </a:prstGeom>
          <a:noFill/>
          <a:ln>
            <a:noFill/>
          </a:ln>
        </p:spPr>
      </p:pic>
      <p:sp>
        <p:nvSpPr>
          <p:cNvPr id="280" name="Google Shape;280;p28"/>
          <p:cNvSpPr txBox="1"/>
          <p:nvPr/>
        </p:nvSpPr>
        <p:spPr>
          <a:xfrm>
            <a:off x="6177300" y="1604425"/>
            <a:ext cx="2901600" cy="357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Open Sans"/>
                <a:ea typeface="Open Sans"/>
                <a:cs typeface="Open Sans"/>
                <a:sym typeface="Open Sans"/>
              </a:rPr>
              <a:t>DOWNLOAD:</a:t>
            </a:r>
            <a:endParaRPr sz="500">
              <a:latin typeface="Open Sans"/>
              <a:ea typeface="Open Sans"/>
              <a:cs typeface="Open Sans"/>
              <a:sym typeface="Open Sans"/>
            </a:endParaRPr>
          </a:p>
          <a:p>
            <a:pPr indent="0" lvl="0" marL="0" rtl="0" algn="l">
              <a:spcBef>
                <a:spcPts val="0"/>
              </a:spcBef>
              <a:spcAft>
                <a:spcPts val="0"/>
              </a:spcAft>
              <a:buNone/>
            </a:pPr>
            <a:r>
              <a:rPr lang="en" sz="500" u="sng">
                <a:solidFill>
                  <a:schemeClr val="hlink"/>
                </a:solidFill>
                <a:latin typeface="Open Sans"/>
                <a:ea typeface="Open Sans"/>
                <a:cs typeface="Open Sans"/>
                <a:sym typeface="Open Sans"/>
                <a:hlinkClick r:id="rId9"/>
              </a:rPr>
              <a:t>https://drive.google.com/file/d/1EXKODkS4ovUHDes7YfyrFOwTFIHcpr1g/view?usp=sharing</a:t>
            </a:r>
            <a:endParaRPr sz="5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Natural Deduction.</a:t>
            </a:r>
            <a:endParaRPr/>
          </a:p>
        </p:txBody>
      </p:sp>
      <p:sp>
        <p:nvSpPr>
          <p:cNvPr id="286" name="Google Shape;286;p29"/>
          <p:cNvSpPr txBox="1"/>
          <p:nvPr/>
        </p:nvSpPr>
        <p:spPr>
          <a:xfrm>
            <a:off x="471850" y="1757200"/>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3E4349"/>
                </a:solidFill>
                <a:highlight>
                  <a:srgbClr val="FFFFFF"/>
                </a:highlight>
              </a:rPr>
              <a:t>You tell me... 𝐴∨𝐵→𝐵∨𝐴  ?</a:t>
            </a:r>
            <a:endParaRPr sz="1300">
              <a:solidFill>
                <a:srgbClr val="3E4349"/>
              </a:solidFill>
              <a:highlight>
                <a:srgbClr val="FFFFFF"/>
              </a:highlight>
            </a:endParaRPr>
          </a:p>
          <a:p>
            <a:pPr indent="0" lvl="0" marL="0" rtl="0" algn="l">
              <a:lnSpc>
                <a:spcPct val="115000"/>
              </a:lnSpc>
              <a:spcBef>
                <a:spcPts val="0"/>
              </a:spcBef>
              <a:spcAft>
                <a:spcPts val="0"/>
              </a:spcAft>
              <a:buNone/>
            </a:pPr>
            <a:r>
              <a:t/>
            </a:r>
            <a:endParaRPr sz="1300">
              <a:solidFill>
                <a:srgbClr val="3E4349"/>
              </a:solidFill>
              <a:highlight>
                <a:srgbClr val="FFFFFF"/>
              </a:highlight>
            </a:endParaRPr>
          </a:p>
          <a:p>
            <a:pPr indent="0" lvl="0" marL="0" rtl="0" algn="l">
              <a:lnSpc>
                <a:spcPct val="115000"/>
              </a:lnSpc>
              <a:spcBef>
                <a:spcPts val="0"/>
              </a:spcBef>
              <a:spcAft>
                <a:spcPts val="0"/>
              </a:spcAft>
              <a:buNone/>
            </a:pPr>
            <a:r>
              <a:t/>
            </a:r>
            <a:endParaRPr sz="1300">
              <a:solidFill>
                <a:srgbClr val="3E4349"/>
              </a:solidFill>
              <a:highlight>
                <a:srgbClr val="FFFFFF"/>
              </a:highlight>
            </a:endParaRPr>
          </a:p>
          <a:p>
            <a:pPr indent="0" lvl="0" marL="0" rtl="0" algn="l">
              <a:lnSpc>
                <a:spcPct val="115000"/>
              </a:lnSpc>
              <a:spcBef>
                <a:spcPts val="0"/>
              </a:spcBef>
              <a:spcAft>
                <a:spcPts val="0"/>
              </a:spcAft>
              <a:buNone/>
            </a:pPr>
            <a:r>
              <a:rPr lang="en" sz="1300">
                <a:solidFill>
                  <a:srgbClr val="3E4349"/>
                </a:solidFill>
                <a:highlight>
                  <a:srgbClr val="FFFFFF"/>
                </a:highlight>
              </a:rPr>
              <a:t>Yes!</a:t>
            </a:r>
            <a:endParaRPr sz="1300">
              <a:solidFill>
                <a:srgbClr val="3E4349"/>
              </a:solidFill>
              <a:highlight>
                <a:srgbClr val="FFFFFF"/>
              </a:highlight>
            </a:endParaRPr>
          </a:p>
          <a:p>
            <a:pPr indent="0" lvl="0" marL="0" rtl="0" algn="l">
              <a:lnSpc>
                <a:spcPct val="115000"/>
              </a:lnSpc>
              <a:spcBef>
                <a:spcPts val="0"/>
              </a:spcBef>
              <a:spcAft>
                <a:spcPts val="0"/>
              </a:spcAft>
              <a:buNone/>
            </a:pPr>
            <a:r>
              <a:t/>
            </a:r>
            <a:endParaRPr sz="1300">
              <a:solidFill>
                <a:srgbClr val="3E4349"/>
              </a:solidFill>
              <a:highlight>
                <a:srgbClr val="FFFFFF"/>
              </a:highlight>
            </a:endParaRPr>
          </a:p>
          <a:p>
            <a:pPr indent="0" lvl="0" marL="0" rtl="0" algn="l">
              <a:lnSpc>
                <a:spcPct val="115000"/>
              </a:lnSpc>
              <a:spcBef>
                <a:spcPts val="0"/>
              </a:spcBef>
              <a:spcAft>
                <a:spcPts val="0"/>
              </a:spcAft>
              <a:buNone/>
            </a:pPr>
            <a:r>
              <a:rPr lang="en" sz="1300">
                <a:solidFill>
                  <a:srgbClr val="3E4349"/>
                </a:solidFill>
                <a:highlight>
                  <a:srgbClr val="FFFFFF"/>
                </a:highlight>
              </a:rPr>
              <a:t>But why?</a:t>
            </a:r>
            <a:endParaRPr sz="1300">
              <a:solidFill>
                <a:srgbClr val="3E4349"/>
              </a:solidFill>
              <a:highlight>
                <a:srgbClr val="FFFFFF"/>
              </a:highlight>
            </a:endParaRPr>
          </a:p>
        </p:txBody>
      </p:sp>
      <p:pic>
        <p:nvPicPr>
          <p:cNvPr id="287" name="Google Shape;287;p29"/>
          <p:cNvPicPr preferRelativeResize="0"/>
          <p:nvPr/>
        </p:nvPicPr>
        <p:blipFill>
          <a:blip r:embed="rId3">
            <a:alphaModFix/>
          </a:blip>
          <a:stretch>
            <a:fillRect/>
          </a:stretch>
        </p:blipFill>
        <p:spPr>
          <a:xfrm>
            <a:off x="4387900" y="1834200"/>
            <a:ext cx="4444402" cy="2136050"/>
          </a:xfrm>
          <a:prstGeom prst="rect">
            <a:avLst/>
          </a:prstGeom>
          <a:noFill/>
          <a:ln>
            <a:noFill/>
          </a:ln>
        </p:spPr>
      </p:pic>
      <p:sp>
        <p:nvSpPr>
          <p:cNvPr id="288" name="Google Shape;288;p2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key insight as to why...</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And it doesn't matter if it's A, B or P,Q or X,Z.</a:t>
            </a:r>
            <a:endParaRPr/>
          </a:p>
        </p:txBody>
      </p:sp>
      <p:sp>
        <p:nvSpPr>
          <p:cNvPr id="289" name="Google Shape;289;p29"/>
          <p:cNvSpPr/>
          <p:nvPr/>
        </p:nvSpPr>
        <p:spPr>
          <a:xfrm>
            <a:off x="7620000" y="881552"/>
            <a:ext cx="1035650" cy="1911225"/>
          </a:xfrm>
          <a:custGeom>
            <a:rect b="b" l="l" r="r" t="t"/>
            <a:pathLst>
              <a:path extrusionOk="0" h="76449" w="41426">
                <a:moveTo>
                  <a:pt x="0" y="23312"/>
                </a:moveTo>
                <a:cubicBezTo>
                  <a:pt x="8030" y="12606"/>
                  <a:pt x="19375" y="99"/>
                  <a:pt x="32758" y="99"/>
                </a:cubicBezTo>
                <a:cubicBezTo>
                  <a:pt x="35213" y="99"/>
                  <a:pt x="38698" y="-297"/>
                  <a:pt x="39917" y="1835"/>
                </a:cubicBezTo>
                <a:cubicBezTo>
                  <a:pt x="41558" y="4704"/>
                  <a:pt x="40331" y="9087"/>
                  <a:pt x="38181" y="11597"/>
                </a:cubicBezTo>
                <a:cubicBezTo>
                  <a:pt x="37359" y="12556"/>
                  <a:pt x="34354" y="11984"/>
                  <a:pt x="34493" y="10729"/>
                </a:cubicBezTo>
                <a:cubicBezTo>
                  <a:pt x="34712" y="8755"/>
                  <a:pt x="39079" y="8119"/>
                  <a:pt x="40351" y="9644"/>
                </a:cubicBezTo>
                <a:cubicBezTo>
                  <a:pt x="42126" y="11773"/>
                  <a:pt x="41521" y="16277"/>
                  <a:pt x="39266" y="17888"/>
                </a:cubicBezTo>
                <a:cubicBezTo>
                  <a:pt x="36186" y="20088"/>
                  <a:pt x="31325" y="17408"/>
                  <a:pt x="27985" y="19190"/>
                </a:cubicBezTo>
                <a:cubicBezTo>
                  <a:pt x="24240" y="21188"/>
                  <a:pt x="21325" y="27003"/>
                  <a:pt x="22996" y="30905"/>
                </a:cubicBezTo>
                <a:cubicBezTo>
                  <a:pt x="24223" y="33770"/>
                  <a:pt x="32668" y="33352"/>
                  <a:pt x="32324" y="30254"/>
                </a:cubicBezTo>
                <a:cubicBezTo>
                  <a:pt x="31971" y="27079"/>
                  <a:pt x="25378" y="27528"/>
                  <a:pt x="22779" y="29386"/>
                </a:cubicBezTo>
                <a:cubicBezTo>
                  <a:pt x="18816" y="32219"/>
                  <a:pt x="22658" y="39334"/>
                  <a:pt x="24297" y="43921"/>
                </a:cubicBezTo>
                <a:cubicBezTo>
                  <a:pt x="26365" y="49709"/>
                  <a:pt x="27117" y="55997"/>
                  <a:pt x="27117" y="62144"/>
                </a:cubicBezTo>
                <a:cubicBezTo>
                  <a:pt x="27117" y="66576"/>
                  <a:pt x="24586" y="71511"/>
                  <a:pt x="20826" y="73859"/>
                </a:cubicBezTo>
                <a:cubicBezTo>
                  <a:pt x="19890" y="74444"/>
                  <a:pt x="18786" y="76374"/>
                  <a:pt x="18006" y="75594"/>
                </a:cubicBezTo>
                <a:cubicBezTo>
                  <a:pt x="16972" y="74560"/>
                  <a:pt x="18657" y="69792"/>
                  <a:pt x="18657" y="71255"/>
                </a:cubicBezTo>
                <a:cubicBezTo>
                  <a:pt x="18657" y="72848"/>
                  <a:pt x="17057" y="75237"/>
                  <a:pt x="18440" y="76028"/>
                </a:cubicBezTo>
                <a:cubicBezTo>
                  <a:pt x="20009" y="76925"/>
                  <a:pt x="22055" y="76028"/>
                  <a:pt x="23863" y="76028"/>
                </a:cubicBezTo>
              </a:path>
            </a:pathLst>
          </a:custGeom>
          <a:noFill/>
          <a:ln cap="flat" cmpd="sng" w="9525">
            <a:solidFill>
              <a:schemeClr val="accent5"/>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Natural Deduction.</a:t>
            </a:r>
            <a:endParaRPr/>
          </a:p>
        </p:txBody>
      </p:sp>
      <p:sp>
        <p:nvSpPr>
          <p:cNvPr id="295" name="Google Shape;295;p30"/>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full proof.</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And it doesn't matter if it's A, B or P,Q or X,Z.</a:t>
            </a:r>
            <a:endParaRPr/>
          </a:p>
        </p:txBody>
      </p:sp>
      <p:pic>
        <p:nvPicPr>
          <p:cNvPr id="296" name="Google Shape;296;p30"/>
          <p:cNvPicPr preferRelativeResize="0"/>
          <p:nvPr/>
        </p:nvPicPr>
        <p:blipFill>
          <a:blip r:embed="rId3">
            <a:alphaModFix/>
          </a:blip>
          <a:stretch>
            <a:fillRect/>
          </a:stretch>
        </p:blipFill>
        <p:spPr>
          <a:xfrm>
            <a:off x="4311600" y="1649575"/>
            <a:ext cx="4566600" cy="2505299"/>
          </a:xfrm>
          <a:prstGeom prst="rect">
            <a:avLst/>
          </a:prstGeom>
          <a:noFill/>
          <a:ln>
            <a:noFill/>
          </a:ln>
        </p:spPr>
      </p:pic>
      <p:sp>
        <p:nvSpPr>
          <p:cNvPr id="297" name="Google Shape;297;p30"/>
          <p:cNvSpPr txBox="1"/>
          <p:nvPr/>
        </p:nvSpPr>
        <p:spPr>
          <a:xfrm>
            <a:off x="244050" y="1285375"/>
            <a:ext cx="4154100" cy="35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These numbers </a:t>
            </a:r>
            <a:r>
              <a:rPr lang="en">
                <a:solidFill>
                  <a:srgbClr val="FF0000"/>
                </a:solidFill>
                <a:latin typeface="Caveat"/>
                <a:ea typeface="Caveat"/>
                <a:cs typeface="Caveat"/>
                <a:sym typeface="Caveat"/>
              </a:rPr>
              <a:t>1</a:t>
            </a:r>
            <a:r>
              <a:rPr lang="en">
                <a:solidFill>
                  <a:schemeClr val="accent5"/>
                </a:solidFill>
                <a:latin typeface="Caveat"/>
                <a:ea typeface="Caveat"/>
                <a:cs typeface="Caveat"/>
                <a:sym typeface="Caveat"/>
              </a:rPr>
              <a:t>, </a:t>
            </a:r>
            <a:r>
              <a:rPr lang="en">
                <a:solidFill>
                  <a:srgbClr val="0000FF"/>
                </a:solidFill>
                <a:latin typeface="Caveat"/>
                <a:ea typeface="Caveat"/>
                <a:cs typeface="Caveat"/>
                <a:sym typeface="Caveat"/>
              </a:rPr>
              <a:t>2</a:t>
            </a:r>
            <a:r>
              <a:rPr lang="en">
                <a:solidFill>
                  <a:schemeClr val="accent5"/>
                </a:solidFill>
                <a:latin typeface="Caveat"/>
                <a:ea typeface="Caveat"/>
                <a:cs typeface="Caveat"/>
                <a:sym typeface="Caveat"/>
              </a:rPr>
              <a:t> indicate where the assumption is being eliminated, by what rule application. The number itself is meaningless, they are simply distinct markers. I could just have easily used a </a:t>
            </a:r>
            <a:r>
              <a:rPr lang="en">
                <a:solidFill>
                  <a:srgbClr val="FF0000"/>
                </a:solidFill>
                <a:latin typeface="Caveat"/>
                <a:ea typeface="Caveat"/>
                <a:cs typeface="Caveat"/>
                <a:sym typeface="Caveat"/>
              </a:rPr>
              <a:t>‡</a:t>
            </a:r>
            <a:r>
              <a:rPr lang="en">
                <a:solidFill>
                  <a:schemeClr val="accent5"/>
                </a:solidFill>
                <a:latin typeface="Caveat"/>
                <a:ea typeface="Caveat"/>
                <a:cs typeface="Caveat"/>
                <a:sym typeface="Caveat"/>
              </a:rPr>
              <a:t> or </a:t>
            </a:r>
            <a:r>
              <a:rPr lang="en">
                <a:solidFill>
                  <a:srgbClr val="0000FF"/>
                </a:solidFill>
                <a:latin typeface="Caveat"/>
                <a:ea typeface="Caveat"/>
                <a:cs typeface="Caveat"/>
                <a:sym typeface="Caveat"/>
              </a:rPr>
              <a:t>$</a:t>
            </a:r>
            <a:r>
              <a:rPr lang="en">
                <a:solidFill>
                  <a:schemeClr val="accent5"/>
                </a:solidFill>
                <a:latin typeface="Caveat"/>
                <a:ea typeface="Caveat"/>
                <a:cs typeface="Caveat"/>
                <a:sym typeface="Caveat"/>
              </a:rPr>
              <a:t> symbol.  </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Everything needs a proof! Otherwise it remains an assumption.</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Something is "proved" if it has a proof tree with no open assumptions.</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Here, we have no open assumptions, so the </a:t>
            </a:r>
            <a:r>
              <a:rPr lang="en">
                <a:solidFill>
                  <a:schemeClr val="accent5"/>
                </a:solidFill>
                <a:latin typeface="Caveat"/>
                <a:ea typeface="Caveat"/>
                <a:cs typeface="Caveat"/>
                <a:sym typeface="Caveat"/>
              </a:rPr>
              <a:t>tautology</a:t>
            </a:r>
            <a:r>
              <a:rPr lang="en">
                <a:solidFill>
                  <a:schemeClr val="accent5"/>
                </a:solidFill>
                <a:latin typeface="Caveat"/>
                <a:ea typeface="Caveat"/>
                <a:cs typeface="Caveat"/>
                <a:sym typeface="Caveat"/>
              </a:rPr>
              <a:t> holds and</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lnSpc>
                <a:spcPct val="115000"/>
              </a:lnSpc>
              <a:spcBef>
                <a:spcPts val="0"/>
              </a:spcBef>
              <a:spcAft>
                <a:spcPts val="0"/>
              </a:spcAft>
              <a:buNone/>
            </a:pPr>
            <a:r>
              <a:rPr lang="en" sz="1300">
                <a:solidFill>
                  <a:srgbClr val="3E4349"/>
                </a:solidFill>
                <a:highlight>
                  <a:srgbClr val="FFFFFF"/>
                </a:highlight>
              </a:rPr>
              <a:t>𝐴∨𝐵→𝐵∨𝐴 </a:t>
            </a:r>
            <a:r>
              <a:rPr lang="en" sz="1300">
                <a:solidFill>
                  <a:schemeClr val="accent5"/>
                </a:solidFill>
                <a:highlight>
                  <a:srgbClr val="FFFFFF"/>
                </a:highlight>
                <a:latin typeface="Caveat"/>
                <a:ea typeface="Caveat"/>
                <a:cs typeface="Caveat"/>
                <a:sym typeface="Caveat"/>
              </a:rPr>
              <a:t>is therefore proven.</a:t>
            </a:r>
            <a:endParaRPr sz="1300">
              <a:solidFill>
                <a:schemeClr val="accent5"/>
              </a:solidFill>
              <a:highlight>
                <a:srgbClr val="FFFFFF"/>
              </a:highlight>
              <a:latin typeface="Caveat"/>
              <a:ea typeface="Caveat"/>
              <a:cs typeface="Caveat"/>
              <a:sym typeface="Caveat"/>
            </a:endParaRPr>
          </a:p>
          <a:p>
            <a:pPr indent="0" lvl="0" marL="0" rtl="0" algn="l">
              <a:lnSpc>
                <a:spcPct val="115000"/>
              </a:lnSpc>
              <a:spcBef>
                <a:spcPts val="0"/>
              </a:spcBef>
              <a:spcAft>
                <a:spcPts val="0"/>
              </a:spcAft>
              <a:buNone/>
            </a:pPr>
            <a:r>
              <a:t/>
            </a:r>
            <a:endParaRPr sz="1300">
              <a:solidFill>
                <a:schemeClr val="accent5"/>
              </a:solidFill>
              <a:highlight>
                <a:srgbClr val="FFFFFF"/>
              </a:highlight>
              <a:latin typeface="Caveat"/>
              <a:ea typeface="Caveat"/>
              <a:cs typeface="Caveat"/>
              <a:sym typeface="Caveat"/>
            </a:endParaRPr>
          </a:p>
          <a:p>
            <a:pPr indent="0" lvl="0" marL="0" rtl="0" algn="l">
              <a:lnSpc>
                <a:spcPct val="115000"/>
              </a:lnSpc>
              <a:spcBef>
                <a:spcPts val="0"/>
              </a:spcBef>
              <a:spcAft>
                <a:spcPts val="0"/>
              </a:spcAft>
              <a:buClr>
                <a:schemeClr val="dk1"/>
              </a:buClr>
              <a:buSzPts val="1100"/>
              <a:buFont typeface="Arial"/>
              <a:buNone/>
            </a:pPr>
            <a:r>
              <a:rPr lang="en" sz="1300">
                <a:solidFill>
                  <a:srgbClr val="3E4349"/>
                </a:solidFill>
                <a:highlight>
                  <a:srgbClr val="FFFFFF"/>
                </a:highlight>
              </a:rPr>
              <a:t>Yes!</a:t>
            </a:r>
            <a:endParaRPr sz="1300">
              <a:solidFill>
                <a:schemeClr val="accent5"/>
              </a:solidFill>
              <a:highlight>
                <a:srgbClr val="FFFFFF"/>
              </a:highlight>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p:txBody>
      </p:sp>
      <p:sp>
        <p:nvSpPr>
          <p:cNvPr id="298" name="Google Shape;298;p30"/>
          <p:cNvSpPr/>
          <p:nvPr/>
        </p:nvSpPr>
        <p:spPr>
          <a:xfrm>
            <a:off x="1567400" y="1165208"/>
            <a:ext cx="4002525" cy="1161025"/>
          </a:xfrm>
          <a:custGeom>
            <a:rect b="b" l="l" r="r" t="t"/>
            <a:pathLst>
              <a:path extrusionOk="0" h="46441" w="160101">
                <a:moveTo>
                  <a:pt x="0" y="11315"/>
                </a:moveTo>
                <a:cubicBezTo>
                  <a:pt x="14381" y="4116"/>
                  <a:pt x="31228" y="2535"/>
                  <a:pt x="47292" y="1770"/>
                </a:cubicBezTo>
                <a:cubicBezTo>
                  <a:pt x="58205" y="1250"/>
                  <a:pt x="69273" y="-1112"/>
                  <a:pt x="80050" y="685"/>
                </a:cubicBezTo>
                <a:cubicBezTo>
                  <a:pt x="84101" y="1360"/>
                  <a:pt x="87218" y="4809"/>
                  <a:pt x="91114" y="6108"/>
                </a:cubicBezTo>
                <a:cubicBezTo>
                  <a:pt x="98543" y="8585"/>
                  <a:pt x="106881" y="9458"/>
                  <a:pt x="114544" y="7844"/>
                </a:cubicBezTo>
                <a:cubicBezTo>
                  <a:pt x="117253" y="7273"/>
                  <a:pt x="121711" y="5047"/>
                  <a:pt x="120835" y="2420"/>
                </a:cubicBezTo>
                <a:cubicBezTo>
                  <a:pt x="119938" y="-269"/>
                  <a:pt x="114527" y="-291"/>
                  <a:pt x="112374" y="1553"/>
                </a:cubicBezTo>
                <a:cubicBezTo>
                  <a:pt x="110424" y="3223"/>
                  <a:pt x="109713" y="6968"/>
                  <a:pt x="111073" y="9145"/>
                </a:cubicBezTo>
                <a:cubicBezTo>
                  <a:pt x="116455" y="17759"/>
                  <a:pt x="132931" y="9439"/>
                  <a:pt x="140793" y="15871"/>
                </a:cubicBezTo>
                <a:cubicBezTo>
                  <a:pt x="145875" y="20029"/>
                  <a:pt x="141719" y="34744"/>
                  <a:pt x="135153" y="34744"/>
                </a:cubicBezTo>
                <a:cubicBezTo>
                  <a:pt x="131727" y="34744"/>
                  <a:pt x="131250" y="26778"/>
                  <a:pt x="133851" y="24548"/>
                </a:cubicBezTo>
                <a:cubicBezTo>
                  <a:pt x="139473" y="19729"/>
                  <a:pt x="150054" y="18155"/>
                  <a:pt x="155979" y="22596"/>
                </a:cubicBezTo>
                <a:cubicBezTo>
                  <a:pt x="160580" y="26044"/>
                  <a:pt x="159747" y="34279"/>
                  <a:pt x="157931" y="39734"/>
                </a:cubicBezTo>
                <a:cubicBezTo>
                  <a:pt x="157232" y="41833"/>
                  <a:pt x="158471" y="47469"/>
                  <a:pt x="156630" y="46242"/>
                </a:cubicBezTo>
                <a:cubicBezTo>
                  <a:pt x="155634" y="45578"/>
                  <a:pt x="154265" y="42142"/>
                  <a:pt x="155111" y="42988"/>
                </a:cubicBezTo>
                <a:cubicBezTo>
                  <a:pt x="155962" y="43839"/>
                  <a:pt x="155968" y="46523"/>
                  <a:pt x="157064" y="46025"/>
                </a:cubicBezTo>
                <a:cubicBezTo>
                  <a:pt x="158367" y="45433"/>
                  <a:pt x="159089" y="44000"/>
                  <a:pt x="160101" y="42988"/>
                </a:cubicBezTo>
              </a:path>
            </a:pathLst>
          </a:custGeom>
          <a:noFill/>
          <a:ln cap="flat" cmpd="sng" w="9525">
            <a:solidFill>
              <a:schemeClr val="accent5"/>
            </a:solidFill>
            <a:prstDash val="solid"/>
            <a:round/>
            <a:headEnd len="med" w="med" type="none"/>
            <a:tailEnd len="med" w="med" type="none"/>
          </a:ln>
        </p:spPr>
      </p:sp>
      <p:sp>
        <p:nvSpPr>
          <p:cNvPr id="299" name="Google Shape;299;p30"/>
          <p:cNvSpPr/>
          <p:nvPr/>
        </p:nvSpPr>
        <p:spPr>
          <a:xfrm>
            <a:off x="5259364" y="2277507"/>
            <a:ext cx="3125325" cy="1433075"/>
          </a:xfrm>
          <a:custGeom>
            <a:rect b="b" l="l" r="r" t="t"/>
            <a:pathLst>
              <a:path extrusionOk="0" h="57323" w="125013">
                <a:moveTo>
                  <a:pt x="10469" y="13031"/>
                </a:moveTo>
                <a:cubicBezTo>
                  <a:pt x="13951" y="11638"/>
                  <a:pt x="16979" y="4872"/>
                  <a:pt x="14157" y="2401"/>
                </a:cubicBezTo>
                <a:cubicBezTo>
                  <a:pt x="10610" y="-704"/>
                  <a:pt x="483" y="-1209"/>
                  <a:pt x="56" y="3486"/>
                </a:cubicBezTo>
                <a:cubicBezTo>
                  <a:pt x="-847" y="13415"/>
                  <a:pt x="18605" y="11404"/>
                  <a:pt x="28475" y="12814"/>
                </a:cubicBezTo>
                <a:cubicBezTo>
                  <a:pt x="44015" y="15035"/>
                  <a:pt x="59175" y="21665"/>
                  <a:pt x="72080" y="30603"/>
                </a:cubicBezTo>
                <a:cubicBezTo>
                  <a:pt x="81962" y="37447"/>
                  <a:pt x="91585" y="44659"/>
                  <a:pt x="101367" y="51646"/>
                </a:cubicBezTo>
                <a:cubicBezTo>
                  <a:pt x="106505" y="55316"/>
                  <a:pt x="114553" y="59488"/>
                  <a:pt x="119807" y="55985"/>
                </a:cubicBezTo>
                <a:cubicBezTo>
                  <a:pt x="123222" y="53708"/>
                  <a:pt x="125516" y="47168"/>
                  <a:pt x="122844" y="44053"/>
                </a:cubicBezTo>
                <a:cubicBezTo>
                  <a:pt x="120099" y="40853"/>
                  <a:pt x="113243" y="39771"/>
                  <a:pt x="110262" y="42752"/>
                </a:cubicBezTo>
                <a:cubicBezTo>
                  <a:pt x="107548" y="45466"/>
                  <a:pt x="106897" y="51535"/>
                  <a:pt x="109611" y="54249"/>
                </a:cubicBezTo>
                <a:cubicBezTo>
                  <a:pt x="113245" y="57883"/>
                  <a:pt x="120318" y="56988"/>
                  <a:pt x="125013" y="54900"/>
                </a:cubicBezTo>
              </a:path>
            </a:pathLst>
          </a:custGeom>
          <a:noFill/>
          <a:ln cap="flat" cmpd="sng" w="9525">
            <a:solidFill>
              <a:srgbClr val="0000FF"/>
            </a:solidFill>
            <a:prstDash val="solid"/>
            <a:round/>
            <a:headEnd len="med" w="med" type="none"/>
            <a:tailEnd len="med" w="med" type="non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Natural Deduction.</a:t>
            </a:r>
            <a:endParaRPr/>
          </a:p>
        </p:txBody>
      </p:sp>
      <p:sp>
        <p:nvSpPr>
          <p:cNvPr id="305" name="Google Shape;305;p31"/>
          <p:cNvSpPr txBox="1"/>
          <p:nvPr/>
        </p:nvSpPr>
        <p:spPr>
          <a:xfrm>
            <a:off x="6177300" y="1604425"/>
            <a:ext cx="2901600" cy="357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Open Sans"/>
                <a:ea typeface="Open Sans"/>
                <a:cs typeface="Open Sans"/>
                <a:sym typeface="Open Sans"/>
              </a:rPr>
              <a:t>DOWNLOAD:</a:t>
            </a:r>
            <a:endParaRPr sz="500">
              <a:latin typeface="Open Sans"/>
              <a:ea typeface="Open Sans"/>
              <a:cs typeface="Open Sans"/>
              <a:sym typeface="Open Sans"/>
            </a:endParaRPr>
          </a:p>
          <a:p>
            <a:pPr indent="0" lvl="0" marL="0" rtl="0" algn="l">
              <a:spcBef>
                <a:spcPts val="0"/>
              </a:spcBef>
              <a:spcAft>
                <a:spcPts val="0"/>
              </a:spcAft>
              <a:buNone/>
            </a:pPr>
            <a:r>
              <a:rPr lang="en" sz="500" u="sng">
                <a:solidFill>
                  <a:schemeClr val="hlink"/>
                </a:solidFill>
                <a:latin typeface="Open Sans"/>
                <a:ea typeface="Open Sans"/>
                <a:cs typeface="Open Sans"/>
                <a:sym typeface="Open Sans"/>
                <a:hlinkClick r:id="rId3"/>
              </a:rPr>
              <a:t>https://drive.google.com/file/d/1beezryPQZKTsJQYJL2HyOMWsHTsACMKt/view?usp=sharing</a:t>
            </a:r>
            <a:endParaRPr sz="500">
              <a:latin typeface="Open Sans"/>
              <a:ea typeface="Open Sans"/>
              <a:cs typeface="Open Sans"/>
              <a:sym typeface="Open Sans"/>
            </a:endParaRPr>
          </a:p>
        </p:txBody>
      </p:sp>
      <p:pic>
        <p:nvPicPr>
          <p:cNvPr id="306" name="Google Shape;306;p31"/>
          <p:cNvPicPr preferRelativeResize="0"/>
          <p:nvPr/>
        </p:nvPicPr>
        <p:blipFill>
          <a:blip r:embed="rId4">
            <a:alphaModFix/>
          </a:blip>
          <a:stretch>
            <a:fillRect/>
          </a:stretch>
        </p:blipFill>
        <p:spPr>
          <a:xfrm>
            <a:off x="152400" y="1299625"/>
            <a:ext cx="3195111" cy="3691475"/>
          </a:xfrm>
          <a:prstGeom prst="rect">
            <a:avLst/>
          </a:prstGeom>
          <a:noFill/>
          <a:ln cap="flat" cmpd="sng" w="19050">
            <a:solidFill>
              <a:schemeClr val="dk2"/>
            </a:solidFill>
            <a:prstDash val="solid"/>
            <a:round/>
            <a:headEnd len="sm" w="sm" type="none"/>
            <a:tailEnd len="sm" w="sm" type="none"/>
          </a:ln>
        </p:spPr>
      </p:pic>
      <p:sp>
        <p:nvSpPr>
          <p:cNvPr id="307" name="Google Shape;307;p31"/>
          <p:cNvSpPr txBox="1"/>
          <p:nvPr/>
        </p:nvSpPr>
        <p:spPr>
          <a:xfrm>
            <a:off x="4479800" y="2196500"/>
            <a:ext cx="4441800" cy="27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Wait a minute... this looks different than before.</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Is it still Natural Deduction? That is, is this logic equivalent to what we saw before a few slides ago?</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To prove that it is (and in fact it is), you have to prove that every axiom in one is provable from axioms in the other, and vice-versa.</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For example: is the ¬¬E (double-negation elimination) axiom provable? Because it surely doesn't exist in the other version we saw earlier?</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b="1" lang="en">
                <a:solidFill>
                  <a:schemeClr val="accent5"/>
                </a:solidFill>
                <a:latin typeface="Caveat"/>
                <a:ea typeface="Caveat"/>
                <a:cs typeface="Caveat"/>
                <a:sym typeface="Caveat"/>
              </a:rPr>
              <a:t>HINT: this might be a good test question!</a:t>
            </a:r>
            <a:endParaRPr b="1">
              <a:solidFill>
                <a:schemeClr val="accent5"/>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70" name="Google Shape;70;p14"/>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No</a:t>
            </a:r>
            <a:r>
              <a:rPr lang="en">
                <a:solidFill>
                  <a:schemeClr val="accent5"/>
                </a:solidFill>
                <a:latin typeface="Caveat"/>
                <a:ea typeface="Caveat"/>
                <a:cs typeface="Caveat"/>
                <a:sym typeface="Caveat"/>
              </a:rPr>
              <a:t>!</a:t>
            </a:r>
            <a:endParaRPr>
              <a:solidFill>
                <a:schemeClr val="accent5"/>
              </a:solidFill>
              <a:latin typeface="Caveat"/>
              <a:ea typeface="Caveat"/>
              <a:cs typeface="Caveat"/>
              <a:sym typeface="Caveat"/>
            </a:endParaRPr>
          </a:p>
        </p:txBody>
      </p:sp>
      <p:sp>
        <p:nvSpPr>
          <p:cNvPr id="71" name="Google Shape;71;p14"/>
          <p:cNvSpPr/>
          <p:nvPr/>
        </p:nvSpPr>
        <p:spPr>
          <a:xfrm>
            <a:off x="6279100" y="1147225"/>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555900" y="256715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1987875" y="25837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txBox="1"/>
          <p:nvPr/>
        </p:nvSpPr>
        <p:spPr>
          <a:xfrm>
            <a:off x="7488325" y="232325"/>
            <a:ext cx="1226400" cy="7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We'll start with some training...</a:t>
            </a:r>
            <a:endParaRPr>
              <a:solidFill>
                <a:schemeClr val="accent5"/>
              </a:solidFill>
              <a:latin typeface="Caveat"/>
              <a:ea typeface="Caveat"/>
              <a:cs typeface="Caveat"/>
              <a:sym typeface="Cave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Natural Deduction.</a:t>
            </a:r>
            <a:endParaRPr/>
          </a:p>
        </p:txBody>
      </p:sp>
      <p:sp>
        <p:nvSpPr>
          <p:cNvPr id="313" name="Google Shape;313;p32"/>
          <p:cNvSpPr txBox="1"/>
          <p:nvPr/>
        </p:nvSpPr>
        <p:spPr>
          <a:xfrm>
            <a:off x="6177300" y="1604425"/>
            <a:ext cx="2901600" cy="357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Open Sans"/>
                <a:ea typeface="Open Sans"/>
                <a:cs typeface="Open Sans"/>
                <a:sym typeface="Open Sans"/>
              </a:rPr>
              <a:t>DOWNLOAD:</a:t>
            </a:r>
            <a:endParaRPr sz="500">
              <a:latin typeface="Open Sans"/>
              <a:ea typeface="Open Sans"/>
              <a:cs typeface="Open Sans"/>
              <a:sym typeface="Open Sans"/>
            </a:endParaRPr>
          </a:p>
          <a:p>
            <a:pPr indent="0" lvl="0" marL="0" rtl="0" algn="l">
              <a:spcBef>
                <a:spcPts val="0"/>
              </a:spcBef>
              <a:spcAft>
                <a:spcPts val="0"/>
              </a:spcAft>
              <a:buNone/>
            </a:pPr>
            <a:r>
              <a:rPr lang="en" sz="500" u="sng">
                <a:solidFill>
                  <a:schemeClr val="hlink"/>
                </a:solidFill>
                <a:latin typeface="Open Sans"/>
                <a:ea typeface="Open Sans"/>
                <a:cs typeface="Open Sans"/>
                <a:sym typeface="Open Sans"/>
                <a:hlinkClick r:id="rId3"/>
              </a:rPr>
              <a:t>https://drive.google.com/file/d/1beezryPQZKTsJQYJL2HyOMWsHTsACMKt/view?usp=sharing</a:t>
            </a:r>
            <a:endParaRPr sz="500">
              <a:latin typeface="Open Sans"/>
              <a:ea typeface="Open Sans"/>
              <a:cs typeface="Open Sans"/>
              <a:sym typeface="Open Sans"/>
            </a:endParaRPr>
          </a:p>
        </p:txBody>
      </p:sp>
      <p:pic>
        <p:nvPicPr>
          <p:cNvPr id="314" name="Google Shape;314;p32"/>
          <p:cNvPicPr preferRelativeResize="0"/>
          <p:nvPr/>
        </p:nvPicPr>
        <p:blipFill>
          <a:blip r:embed="rId4">
            <a:alphaModFix/>
          </a:blip>
          <a:stretch>
            <a:fillRect/>
          </a:stretch>
        </p:blipFill>
        <p:spPr>
          <a:xfrm>
            <a:off x="235400" y="1224500"/>
            <a:ext cx="3803474" cy="3363776"/>
          </a:xfrm>
          <a:prstGeom prst="rect">
            <a:avLst/>
          </a:prstGeom>
          <a:noFill/>
          <a:ln cap="flat" cmpd="sng" w="19050">
            <a:solidFill>
              <a:schemeClr val="dk2"/>
            </a:solidFill>
            <a:prstDash val="solid"/>
            <a:round/>
            <a:headEnd len="sm" w="sm" type="none"/>
            <a:tailEnd len="sm" w="sm" type="none"/>
          </a:ln>
        </p:spPr>
      </p:pic>
      <p:sp>
        <p:nvSpPr>
          <p:cNvPr id="315" name="Google Shape;315;p32"/>
          <p:cNvSpPr txBox="1"/>
          <p:nvPr/>
        </p:nvSpPr>
        <p:spPr>
          <a:xfrm>
            <a:off x="4322525" y="2028375"/>
            <a:ext cx="4756500" cy="28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I love sequent form!</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It is simply a different notation. Nothing more.</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Why do I like it? This form more explicitly (in my view) tells me how to handle assumptions. In the other form, you have the numbers 1,2 and the assumption bars, it's not always immediately clear what that means.</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Sequent form, uses the Γ ("gamma") symbol, or </a:t>
            </a:r>
            <a:r>
              <a:rPr lang="en">
                <a:solidFill>
                  <a:schemeClr val="accent5"/>
                </a:solidFill>
                <a:latin typeface="Caveat"/>
                <a:ea typeface="Caveat"/>
                <a:cs typeface="Caveat"/>
                <a:sym typeface="Caveat"/>
              </a:rPr>
              <a:t>knowledge</a:t>
            </a:r>
            <a:r>
              <a:rPr lang="en">
                <a:solidFill>
                  <a:schemeClr val="accent5"/>
                </a:solidFill>
                <a:latin typeface="Caveat"/>
                <a:ea typeface="Caveat"/>
                <a:cs typeface="Caveat"/>
                <a:sym typeface="Caveat"/>
              </a:rPr>
              <a:t> base, to more </a:t>
            </a:r>
            <a:r>
              <a:rPr lang="en">
                <a:solidFill>
                  <a:schemeClr val="accent5"/>
                </a:solidFill>
                <a:latin typeface="Caveat"/>
                <a:ea typeface="Caveat"/>
                <a:cs typeface="Caveat"/>
                <a:sym typeface="Caveat"/>
              </a:rPr>
              <a:t>explicitly</a:t>
            </a:r>
            <a:r>
              <a:rPr lang="en">
                <a:solidFill>
                  <a:schemeClr val="accent5"/>
                </a:solidFill>
                <a:latin typeface="Caveat"/>
                <a:ea typeface="Caveat"/>
                <a:cs typeface="Caveat"/>
                <a:sym typeface="Caveat"/>
              </a:rPr>
              <a:t> clarify when precisely an added assumption is made and eliminated. For example, Γ,Φ → Φ', means Φ has been added to the knowledge base. In the ⇒I rule, note, the Φ assumption is eliminated, </a:t>
            </a:r>
            <a:r>
              <a:rPr lang="en">
                <a:solidFill>
                  <a:schemeClr val="accent5"/>
                </a:solidFill>
                <a:latin typeface="Caveat"/>
                <a:ea typeface="Caveat"/>
                <a:cs typeface="Caveat"/>
                <a:sym typeface="Caveat"/>
              </a:rPr>
              <a:t>explicitly</a:t>
            </a:r>
            <a:r>
              <a:rPr lang="en">
                <a:solidFill>
                  <a:schemeClr val="accent5"/>
                </a:solidFill>
                <a:latin typeface="Caveat"/>
                <a:ea typeface="Caveat"/>
                <a:cs typeface="Caveat"/>
                <a:sym typeface="Caveat"/>
              </a:rPr>
              <a:t>! </a:t>
            </a:r>
            <a:endParaRPr>
              <a:solidFill>
                <a:schemeClr val="accent5"/>
              </a:solidFill>
              <a:latin typeface="Caveat"/>
              <a:ea typeface="Caveat"/>
              <a:cs typeface="Caveat"/>
              <a:sym typeface="Caveat"/>
            </a:endParaRPr>
          </a:p>
        </p:txBody>
      </p:sp>
      <p:sp>
        <p:nvSpPr>
          <p:cNvPr id="316" name="Google Shape;316;p32"/>
          <p:cNvSpPr/>
          <p:nvPr/>
        </p:nvSpPr>
        <p:spPr>
          <a:xfrm>
            <a:off x="379077" y="1995197"/>
            <a:ext cx="4030225" cy="2248100"/>
          </a:xfrm>
          <a:custGeom>
            <a:rect b="b" l="l" r="r" t="t"/>
            <a:pathLst>
              <a:path extrusionOk="0" h="89924" w="161209">
                <a:moveTo>
                  <a:pt x="18029" y="15428"/>
                </a:moveTo>
                <a:cubicBezTo>
                  <a:pt x="16164" y="10771"/>
                  <a:pt x="7271" y="8222"/>
                  <a:pt x="3494" y="11524"/>
                </a:cubicBezTo>
                <a:cubicBezTo>
                  <a:pt x="66" y="14521"/>
                  <a:pt x="-928" y="20901"/>
                  <a:pt x="1107" y="24974"/>
                </a:cubicBezTo>
                <a:cubicBezTo>
                  <a:pt x="4699" y="32165"/>
                  <a:pt x="21375" y="28692"/>
                  <a:pt x="24971" y="21503"/>
                </a:cubicBezTo>
                <a:cubicBezTo>
                  <a:pt x="27217" y="17013"/>
                  <a:pt x="18848" y="7007"/>
                  <a:pt x="14992" y="10222"/>
                </a:cubicBezTo>
                <a:cubicBezTo>
                  <a:pt x="12359" y="12418"/>
                  <a:pt x="19276" y="16261"/>
                  <a:pt x="22584" y="17164"/>
                </a:cubicBezTo>
                <a:cubicBezTo>
                  <a:pt x="31454" y="19584"/>
                  <a:pt x="41016" y="17031"/>
                  <a:pt x="50136" y="15862"/>
                </a:cubicBezTo>
                <a:cubicBezTo>
                  <a:pt x="63782" y="14113"/>
                  <a:pt x="77571" y="11922"/>
                  <a:pt x="90487" y="7185"/>
                </a:cubicBezTo>
                <a:cubicBezTo>
                  <a:pt x="103302" y="2485"/>
                  <a:pt x="119913" y="-4075"/>
                  <a:pt x="131271" y="3497"/>
                </a:cubicBezTo>
                <a:cubicBezTo>
                  <a:pt x="156503" y="20318"/>
                  <a:pt x="131789" y="96760"/>
                  <a:pt x="161209" y="89405"/>
                </a:cubicBezTo>
              </a:path>
            </a:pathLst>
          </a:custGeom>
          <a:noFill/>
          <a:ln cap="flat" cmpd="sng" w="9525">
            <a:solidFill>
              <a:schemeClr val="accent5"/>
            </a:solidFill>
            <a:prstDash val="solid"/>
            <a:round/>
            <a:headEnd len="med" w="med" type="none"/>
            <a:tailEnd len="med" w="med" type="none"/>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New Game, New Rules: Intuitionistic Logic.</a:t>
            </a:r>
            <a:endParaRPr/>
          </a:p>
        </p:txBody>
      </p:sp>
      <p:sp>
        <p:nvSpPr>
          <p:cNvPr id="322" name="Google Shape;322;p33"/>
          <p:cNvSpPr txBox="1"/>
          <p:nvPr/>
        </p:nvSpPr>
        <p:spPr>
          <a:xfrm>
            <a:off x="6177300" y="1604425"/>
            <a:ext cx="2901600" cy="3579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00">
                <a:latin typeface="Open Sans"/>
                <a:ea typeface="Open Sans"/>
                <a:cs typeface="Open Sans"/>
                <a:sym typeface="Open Sans"/>
              </a:rPr>
              <a:t>DOWNLOAD:</a:t>
            </a:r>
            <a:endParaRPr sz="500">
              <a:latin typeface="Open Sans"/>
              <a:ea typeface="Open Sans"/>
              <a:cs typeface="Open Sans"/>
              <a:sym typeface="Open Sans"/>
            </a:endParaRPr>
          </a:p>
          <a:p>
            <a:pPr indent="0" lvl="0" marL="0" rtl="0" algn="l">
              <a:spcBef>
                <a:spcPts val="0"/>
              </a:spcBef>
              <a:spcAft>
                <a:spcPts val="0"/>
              </a:spcAft>
              <a:buNone/>
            </a:pPr>
            <a:r>
              <a:rPr lang="en" sz="500" u="sng">
                <a:solidFill>
                  <a:schemeClr val="hlink"/>
                </a:solidFill>
                <a:latin typeface="Open Sans"/>
                <a:ea typeface="Open Sans"/>
                <a:cs typeface="Open Sans"/>
                <a:sym typeface="Open Sans"/>
                <a:hlinkClick r:id="rId3"/>
              </a:rPr>
              <a:t>https://drive.google.com/file/d/1beezryPQZKTsJQYJL2HyOMWsHTsACMKt/view?usp=sharing</a:t>
            </a:r>
            <a:endParaRPr sz="500">
              <a:latin typeface="Open Sans"/>
              <a:ea typeface="Open Sans"/>
              <a:cs typeface="Open Sans"/>
              <a:sym typeface="Open Sans"/>
            </a:endParaRPr>
          </a:p>
        </p:txBody>
      </p:sp>
      <p:pic>
        <p:nvPicPr>
          <p:cNvPr id="323" name="Google Shape;323;p33"/>
          <p:cNvPicPr preferRelativeResize="0"/>
          <p:nvPr/>
        </p:nvPicPr>
        <p:blipFill>
          <a:blip r:embed="rId4">
            <a:alphaModFix/>
          </a:blip>
          <a:stretch>
            <a:fillRect/>
          </a:stretch>
        </p:blipFill>
        <p:spPr>
          <a:xfrm>
            <a:off x="152400" y="1299625"/>
            <a:ext cx="3563741" cy="3691474"/>
          </a:xfrm>
          <a:prstGeom prst="rect">
            <a:avLst/>
          </a:prstGeom>
          <a:noFill/>
          <a:ln cap="flat" cmpd="sng" w="19050">
            <a:solidFill>
              <a:schemeClr val="dk2"/>
            </a:solidFill>
            <a:prstDash val="solid"/>
            <a:round/>
            <a:headEnd len="sm" w="sm" type="none"/>
            <a:tailEnd len="sm" w="sm" type="none"/>
          </a:ln>
        </p:spPr>
      </p:pic>
      <p:sp>
        <p:nvSpPr>
          <p:cNvPr id="324" name="Google Shape;324;p33"/>
          <p:cNvSpPr txBox="1"/>
          <p:nvPr/>
        </p:nvSpPr>
        <p:spPr>
          <a:xfrm>
            <a:off x="4479800" y="2196500"/>
            <a:ext cx="4441800" cy="27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Where's the negations?</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How is this different than Natural Deduction?</a:t>
            </a:r>
            <a:br>
              <a:rPr lang="en">
                <a:solidFill>
                  <a:schemeClr val="accent5"/>
                </a:solidFill>
                <a:latin typeface="Caveat"/>
                <a:ea typeface="Caveat"/>
                <a:cs typeface="Caveat"/>
                <a:sym typeface="Caveat"/>
              </a:rPr>
            </a:br>
            <a:br>
              <a:rPr lang="en">
                <a:solidFill>
                  <a:schemeClr val="accent5"/>
                </a:solidFill>
                <a:latin typeface="Caveat"/>
                <a:ea typeface="Caveat"/>
                <a:cs typeface="Caveat"/>
                <a:sym typeface="Caveat"/>
              </a:rPr>
            </a:br>
            <a:r>
              <a:rPr lang="en">
                <a:solidFill>
                  <a:schemeClr val="accent5"/>
                </a:solidFill>
                <a:latin typeface="Caveat"/>
                <a:ea typeface="Caveat"/>
                <a:cs typeface="Caveat"/>
                <a:sym typeface="Caveat"/>
              </a:rPr>
              <a:t>Is A V ¬A true in this logic like it is in Natural Deduction? That is, is this </a:t>
            </a:r>
            <a:r>
              <a:rPr lang="en">
                <a:solidFill>
                  <a:schemeClr val="accent5"/>
                </a:solidFill>
                <a:latin typeface="Caveat"/>
                <a:ea typeface="Caveat"/>
                <a:cs typeface="Caveat"/>
                <a:sym typeface="Caveat"/>
              </a:rPr>
              <a:t>statement</a:t>
            </a:r>
            <a:r>
              <a:rPr lang="en">
                <a:solidFill>
                  <a:schemeClr val="accent5"/>
                </a:solidFill>
                <a:latin typeface="Caveat"/>
                <a:ea typeface="Caveat"/>
                <a:cs typeface="Caveat"/>
                <a:sym typeface="Caveat"/>
              </a:rPr>
              <a:t> provable as a tautology?</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Commutativity</a:t>
            </a:r>
            <a:r>
              <a:rPr lang="en">
                <a:solidFill>
                  <a:schemeClr val="accent5"/>
                </a:solidFill>
                <a:latin typeface="Caveat"/>
                <a:ea typeface="Caveat"/>
                <a:cs typeface="Caveat"/>
                <a:sym typeface="Caveat"/>
              </a:rPr>
              <a:t> of </a:t>
            </a:r>
            <a:r>
              <a:rPr lang="en">
                <a:solidFill>
                  <a:schemeClr val="accent5"/>
                </a:solidFill>
                <a:latin typeface="Caveat"/>
                <a:ea typeface="Caveat"/>
                <a:cs typeface="Caveat"/>
                <a:sym typeface="Caveat"/>
              </a:rPr>
              <a:t>knowledge</a:t>
            </a:r>
            <a:r>
              <a:rPr lang="en">
                <a:solidFill>
                  <a:schemeClr val="accent5"/>
                </a:solidFill>
                <a:latin typeface="Caveat"/>
                <a:ea typeface="Caveat"/>
                <a:cs typeface="Caveat"/>
                <a:sym typeface="Caveat"/>
              </a:rPr>
              <a:t> base facts, i.e., order does not matter.</a:t>
            </a:r>
            <a:endParaRPr>
              <a:solidFill>
                <a:schemeClr val="accent5"/>
              </a:solidFill>
              <a:latin typeface="Caveat"/>
              <a:ea typeface="Caveat"/>
              <a:cs typeface="Caveat"/>
              <a:sym typeface="Caveat"/>
            </a:endParaRPr>
          </a:p>
          <a:p>
            <a:pPr indent="0" lvl="0" marL="0" rtl="0" algn="l">
              <a:spcBef>
                <a:spcPts val="0"/>
              </a:spcBef>
              <a:spcAft>
                <a:spcPts val="0"/>
              </a:spcAft>
              <a:buNone/>
            </a:pPr>
            <a:r>
              <a:t/>
            </a:r>
            <a:endParaRPr>
              <a:solidFill>
                <a:schemeClr val="accent5"/>
              </a:solidFill>
              <a:latin typeface="Caveat"/>
              <a:ea typeface="Caveat"/>
              <a:cs typeface="Caveat"/>
              <a:sym typeface="Caveat"/>
            </a:endParaRPr>
          </a:p>
          <a:p>
            <a:pPr indent="0" lvl="0" marL="0" rtl="0" algn="l">
              <a:spcBef>
                <a:spcPts val="0"/>
              </a:spcBef>
              <a:spcAft>
                <a:spcPts val="0"/>
              </a:spcAft>
              <a:buNone/>
            </a:pPr>
            <a:r>
              <a:rPr lang="en">
                <a:solidFill>
                  <a:schemeClr val="accent5"/>
                </a:solidFill>
                <a:latin typeface="Caveat"/>
                <a:ea typeface="Caveat"/>
                <a:cs typeface="Caveat"/>
                <a:sym typeface="Caveat"/>
              </a:rPr>
              <a:t>What does the (C) rule capture? The (W) rule?</a:t>
            </a:r>
            <a:endParaRPr>
              <a:solidFill>
                <a:schemeClr val="accent5"/>
              </a:solidFill>
              <a:latin typeface="Caveat"/>
              <a:ea typeface="Caveat"/>
              <a:cs typeface="Caveat"/>
              <a:sym typeface="Caveat"/>
            </a:endParaRPr>
          </a:p>
        </p:txBody>
      </p:sp>
      <p:sp>
        <p:nvSpPr>
          <p:cNvPr id="325" name="Google Shape;325;p33"/>
          <p:cNvSpPr/>
          <p:nvPr/>
        </p:nvSpPr>
        <p:spPr>
          <a:xfrm>
            <a:off x="274483" y="1613408"/>
            <a:ext cx="4753100" cy="2715925"/>
          </a:xfrm>
          <a:custGeom>
            <a:rect b="b" l="l" r="r" t="t"/>
            <a:pathLst>
              <a:path extrusionOk="0" h="108637" w="190124">
                <a:moveTo>
                  <a:pt x="46076" y="23758"/>
                </a:moveTo>
                <a:cubicBezTo>
                  <a:pt x="41660" y="18463"/>
                  <a:pt x="32795" y="19203"/>
                  <a:pt x="25901" y="19203"/>
                </a:cubicBezTo>
                <a:cubicBezTo>
                  <a:pt x="19608" y="19203"/>
                  <a:pt x="13034" y="17761"/>
                  <a:pt x="7027" y="19637"/>
                </a:cubicBezTo>
                <a:cubicBezTo>
                  <a:pt x="2813" y="20953"/>
                  <a:pt x="-254" y="26515"/>
                  <a:pt x="85" y="30917"/>
                </a:cubicBezTo>
                <a:cubicBezTo>
                  <a:pt x="831" y="40617"/>
                  <a:pt x="15003" y="45154"/>
                  <a:pt x="24599" y="46754"/>
                </a:cubicBezTo>
                <a:cubicBezTo>
                  <a:pt x="35706" y="48606"/>
                  <a:pt x="52216" y="51420"/>
                  <a:pt x="58008" y="41764"/>
                </a:cubicBezTo>
                <a:cubicBezTo>
                  <a:pt x="62173" y="34821"/>
                  <a:pt x="58013" y="22325"/>
                  <a:pt x="50849" y="18552"/>
                </a:cubicBezTo>
                <a:cubicBezTo>
                  <a:pt x="46768" y="16403"/>
                  <a:pt x="41308" y="14320"/>
                  <a:pt x="37182" y="16382"/>
                </a:cubicBezTo>
                <a:cubicBezTo>
                  <a:pt x="34775" y="17585"/>
                  <a:pt x="35779" y="22964"/>
                  <a:pt x="38049" y="24409"/>
                </a:cubicBezTo>
                <a:cubicBezTo>
                  <a:pt x="66943" y="42804"/>
                  <a:pt x="107855" y="-12603"/>
                  <a:pt x="138492" y="2715"/>
                </a:cubicBezTo>
                <a:cubicBezTo>
                  <a:pt x="154091" y="10514"/>
                  <a:pt x="161741" y="32837"/>
                  <a:pt x="160403" y="50225"/>
                </a:cubicBezTo>
                <a:cubicBezTo>
                  <a:pt x="159179" y="66135"/>
                  <a:pt x="149852" y="82485"/>
                  <a:pt x="154546" y="97735"/>
                </a:cubicBezTo>
                <a:cubicBezTo>
                  <a:pt x="158105" y="109297"/>
                  <a:pt x="180059" y="111604"/>
                  <a:pt x="190124" y="104894"/>
                </a:cubicBezTo>
              </a:path>
            </a:pathLst>
          </a:custGeom>
          <a:noFill/>
          <a:ln cap="flat" cmpd="sng" w="9525">
            <a:solidFill>
              <a:schemeClr val="accent5"/>
            </a:solidFill>
            <a:prstDash val="solid"/>
            <a:round/>
            <a:headEnd len="med" w="med" type="none"/>
            <a:tailEnd len="med" w="med" type="none"/>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are we looking at obscure logic?</a:t>
            </a:r>
            <a:endParaRPr/>
          </a:p>
        </p:txBody>
      </p:sp>
      <p:sp>
        <p:nvSpPr>
          <p:cNvPr id="331" name="Google Shape;331;p3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Curry-Howard Isomorphism (not AI, more PL, but still important)</a:t>
            </a:r>
            <a:endParaRPr/>
          </a:p>
          <a:p>
            <a:pPr indent="-342900" lvl="0" marL="457200" rtl="0" algn="l">
              <a:spcBef>
                <a:spcPts val="0"/>
              </a:spcBef>
              <a:spcAft>
                <a:spcPts val="0"/>
              </a:spcAft>
              <a:buSzPts val="1800"/>
              <a:buChar char="●"/>
            </a:pPr>
            <a:r>
              <a:rPr lang="en"/>
              <a:t>Automated Theorem Provers (sort of AI, sort of PL)</a:t>
            </a:r>
            <a:endParaRPr/>
          </a:p>
          <a:p>
            <a:pPr indent="-342900" lvl="0" marL="457200" rtl="0" algn="l">
              <a:spcBef>
                <a:spcPts val="0"/>
              </a:spcBef>
              <a:spcAft>
                <a:spcPts val="0"/>
              </a:spcAft>
              <a:buSzPts val="1800"/>
              <a:buChar char="●"/>
            </a:pPr>
            <a:r>
              <a:rPr lang="en"/>
              <a:t>Automated Deduction</a:t>
            </a:r>
            <a:endParaRPr/>
          </a:p>
          <a:p>
            <a:pPr indent="-342900" lvl="0" marL="457200" rtl="0" algn="l">
              <a:spcBef>
                <a:spcPts val="0"/>
              </a:spcBef>
              <a:spcAft>
                <a:spcPts val="0"/>
              </a:spcAft>
              <a:buSzPts val="1800"/>
              <a:buChar char="●"/>
            </a:pPr>
            <a:r>
              <a:rPr lang="en"/>
              <a:t>Knowledge</a:t>
            </a:r>
            <a:r>
              <a:rPr lang="en"/>
              <a:t> Based Systems</a:t>
            </a:r>
            <a:endParaRPr/>
          </a:p>
          <a:p>
            <a:pPr indent="-342900" lvl="0" marL="457200" rtl="0" algn="l">
              <a:spcBef>
                <a:spcPts val="0"/>
              </a:spcBef>
              <a:spcAft>
                <a:spcPts val="0"/>
              </a:spcAft>
              <a:buSzPts val="1800"/>
              <a:buChar char="●"/>
            </a:pPr>
            <a:r>
              <a:rPr lang="en"/>
              <a:t>Semantic Web</a:t>
            </a:r>
            <a:endParaRPr/>
          </a:p>
          <a:p>
            <a:pPr indent="-317500" lvl="1" marL="914400" rtl="0" algn="l">
              <a:spcBef>
                <a:spcPts val="0"/>
              </a:spcBef>
              <a:spcAft>
                <a:spcPts val="0"/>
              </a:spcAft>
              <a:buSzPts val="1400"/>
              <a:buChar char="○"/>
            </a:pPr>
            <a:r>
              <a:rPr lang="en"/>
              <a:t>Description Logic: </a:t>
            </a:r>
            <a:r>
              <a:rPr lang="en" sz="700" u="sng">
                <a:solidFill>
                  <a:schemeClr val="accent5"/>
                </a:solidFill>
                <a:hlinkClick r:id="rId3">
                  <a:extLst>
                    <a:ext uri="{A12FA001-AC4F-418D-AE19-62706E023703}">
                      <ahyp:hlinkClr val="tx"/>
                    </a:ext>
                  </a:extLst>
                </a:hlinkClick>
              </a:rPr>
              <a:t>https://www.researchgate.net/publication/230745455_The_Description_Logic_Handbook_Theory_Implementation_and_Applications</a:t>
            </a:r>
            <a:endParaRPr/>
          </a:p>
          <a:p>
            <a:pPr indent="-317500" lvl="1" marL="914400" rtl="0" algn="l">
              <a:spcBef>
                <a:spcPts val="0"/>
              </a:spcBef>
              <a:spcAft>
                <a:spcPts val="0"/>
              </a:spcAft>
              <a:buSzPts val="1400"/>
              <a:buChar char="○"/>
            </a:pPr>
            <a:r>
              <a:rPr lang="en"/>
              <a:t>Resource Description Framework (RDF), triplestores</a:t>
            </a:r>
            <a:endParaRPr/>
          </a:p>
          <a:p>
            <a:pPr indent="-342900" lvl="0" marL="457200" rtl="0" algn="l">
              <a:spcBef>
                <a:spcPts val="0"/>
              </a:spcBef>
              <a:spcAft>
                <a:spcPts val="0"/>
              </a:spcAft>
              <a:buSzPts val="1800"/>
              <a:buChar char="●"/>
            </a:pPr>
            <a:r>
              <a:rPr lang="en"/>
              <a:t>Knowledge Graphs</a:t>
            </a:r>
            <a:endParaRPr/>
          </a:p>
          <a:p>
            <a:pPr indent="-342900" lvl="0" marL="457200" rtl="0" algn="l">
              <a:spcBef>
                <a:spcPts val="0"/>
              </a:spcBef>
              <a:spcAft>
                <a:spcPts val="0"/>
              </a:spcAft>
              <a:buSzPts val="1800"/>
              <a:buChar char="●"/>
            </a:pPr>
            <a:r>
              <a:rPr lang="en"/>
              <a:t>Computability (P/NP, NEXPTIME, etc.)</a:t>
            </a:r>
            <a:endParaRPr/>
          </a:p>
          <a:p>
            <a:pPr indent="-342900" lvl="0" marL="457200" rtl="0" algn="l">
              <a:spcBef>
                <a:spcPts val="0"/>
              </a:spcBef>
              <a:spcAft>
                <a:spcPts val="0"/>
              </a:spcAft>
              <a:buSzPts val="1800"/>
              <a:buChar char="●"/>
            </a:pPr>
            <a:r>
              <a:rPr lang="en"/>
              <a:t>Database Theory (e.g., negation as failure)</a:t>
            </a:r>
            <a:endParaRPr/>
          </a:p>
          <a:p>
            <a:pPr indent="-342900" lvl="0" marL="457200" rtl="0" algn="l">
              <a:spcBef>
                <a:spcPts val="0"/>
              </a:spcBef>
              <a:spcAft>
                <a:spcPts val="0"/>
              </a:spcAft>
              <a:buSzPts val="1800"/>
              <a:buChar char="●"/>
            </a:pPr>
            <a:r>
              <a:rPr lang="en"/>
              <a:t>Prolog, Datalog (again, sort of PL, sort of AI)</a:t>
            </a:r>
            <a:endParaRPr/>
          </a:p>
        </p:txBody>
      </p:sp>
      <p:sp>
        <p:nvSpPr>
          <p:cNvPr id="332" name="Google Shape;332;p34"/>
          <p:cNvSpPr txBox="1"/>
          <p:nvPr/>
        </p:nvSpPr>
        <p:spPr>
          <a:xfrm>
            <a:off x="6825175" y="1740925"/>
            <a:ext cx="2237400" cy="55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latin typeface="Caveat"/>
                <a:ea typeface="Caveat"/>
                <a:cs typeface="Caveat"/>
                <a:sym typeface="Caveat"/>
              </a:rPr>
              <a:t>*Note: PL is short for</a:t>
            </a:r>
            <a:br>
              <a:rPr lang="en">
                <a:solidFill>
                  <a:schemeClr val="accent5"/>
                </a:solidFill>
                <a:latin typeface="Caveat"/>
                <a:ea typeface="Caveat"/>
                <a:cs typeface="Caveat"/>
                <a:sym typeface="Caveat"/>
              </a:rPr>
            </a:br>
            <a:r>
              <a:rPr lang="en">
                <a:solidFill>
                  <a:schemeClr val="accent5"/>
                </a:solidFill>
                <a:latin typeface="Caveat"/>
                <a:ea typeface="Caveat"/>
                <a:cs typeface="Caveat"/>
                <a:sym typeface="Caveat"/>
              </a:rPr>
              <a:t>Programming Language Theory</a:t>
            </a:r>
            <a:endParaRPr>
              <a:solidFill>
                <a:schemeClr val="accent5"/>
              </a:solidFill>
              <a:latin typeface="Caveat"/>
              <a:ea typeface="Caveat"/>
              <a:cs typeface="Caveat"/>
              <a:sym typeface="Caveat"/>
            </a:endParaRPr>
          </a:p>
        </p:txBody>
      </p:sp>
      <p:sp>
        <p:nvSpPr>
          <p:cNvPr id="333" name="Google Shape;333;p34"/>
          <p:cNvSpPr/>
          <p:nvPr/>
        </p:nvSpPr>
        <p:spPr>
          <a:xfrm>
            <a:off x="5131841" y="1024912"/>
            <a:ext cx="2951825" cy="846200"/>
          </a:xfrm>
          <a:custGeom>
            <a:rect b="b" l="l" r="r" t="t"/>
            <a:pathLst>
              <a:path extrusionOk="0" h="33848" w="118073">
                <a:moveTo>
                  <a:pt x="14703" y="11286"/>
                </a:moveTo>
                <a:cubicBezTo>
                  <a:pt x="10617" y="9827"/>
                  <a:pt x="5515" y="9245"/>
                  <a:pt x="1686" y="11286"/>
                </a:cubicBezTo>
                <a:cubicBezTo>
                  <a:pt x="-492" y="12447"/>
                  <a:pt x="-334" y="16608"/>
                  <a:pt x="1035" y="18662"/>
                </a:cubicBezTo>
                <a:cubicBezTo>
                  <a:pt x="5610" y="25526"/>
                  <a:pt x="23596" y="25753"/>
                  <a:pt x="25767" y="17795"/>
                </a:cubicBezTo>
                <a:cubicBezTo>
                  <a:pt x="26806" y="13986"/>
                  <a:pt x="17310" y="8725"/>
                  <a:pt x="15353" y="12154"/>
                </a:cubicBezTo>
                <a:cubicBezTo>
                  <a:pt x="13010" y="16259"/>
                  <a:pt x="22992" y="19096"/>
                  <a:pt x="27719" y="19096"/>
                </a:cubicBezTo>
                <a:cubicBezTo>
                  <a:pt x="45556" y="19096"/>
                  <a:pt x="61360" y="7171"/>
                  <a:pt x="78483" y="2175"/>
                </a:cubicBezTo>
                <a:cubicBezTo>
                  <a:pt x="91186" y="-1531"/>
                  <a:pt x="111395" y="-1415"/>
                  <a:pt x="117315" y="10419"/>
                </a:cubicBezTo>
                <a:cubicBezTo>
                  <a:pt x="122588" y="20959"/>
                  <a:pt x="98034" y="25304"/>
                  <a:pt x="86510" y="27774"/>
                </a:cubicBezTo>
                <a:cubicBezTo>
                  <a:pt x="82146" y="28709"/>
                  <a:pt x="74578" y="29385"/>
                  <a:pt x="74578" y="33848"/>
                </a:cubicBezTo>
              </a:path>
            </a:pathLst>
          </a:custGeom>
          <a:noFill/>
          <a:ln cap="flat" cmpd="sng" w="9525">
            <a:solidFill>
              <a:schemeClr val="accent5"/>
            </a:solidFill>
            <a:prstDash val="solid"/>
            <a:round/>
            <a:headEnd len="med" w="med" type="none"/>
            <a:tailEnd len="med" w="med" type="none"/>
          </a:ln>
        </p:spPr>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 First-order Logic.</a:t>
            </a:r>
            <a:endParaRPr/>
          </a:p>
        </p:txBody>
      </p:sp>
      <p:sp>
        <p:nvSpPr>
          <p:cNvPr id="339" name="Google Shape;339;p35"/>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a:t>
            </a:r>
            <a:endParaRPr/>
          </a:p>
          <a:p>
            <a:pPr indent="0" lvl="0" marL="0" rtl="0" algn="l">
              <a:spcBef>
                <a:spcPts val="1600"/>
              </a:spcBef>
              <a:spcAft>
                <a:spcPts val="0"/>
              </a:spcAft>
              <a:buNone/>
            </a:pPr>
            <a:r>
              <a:t/>
            </a:r>
            <a:endParaRPr/>
          </a:p>
          <a:p>
            <a:pPr indent="0" lvl="0" marL="0" rtl="0" algn="l">
              <a:spcBef>
                <a:spcPts val="1600"/>
              </a:spcBef>
              <a:spcAft>
                <a:spcPts val="0"/>
              </a:spcAft>
              <a:buNone/>
            </a:pPr>
            <a:r>
              <a:rPr i="1" lang="en"/>
              <a:t>All angels get to ask God for one wish.</a:t>
            </a:r>
            <a:endParaRPr i="1"/>
          </a:p>
          <a:p>
            <a:pPr indent="0" lvl="0" marL="0" rtl="0" algn="l">
              <a:spcBef>
                <a:spcPts val="1600"/>
              </a:spcBef>
              <a:spcAft>
                <a:spcPts val="0"/>
              </a:spcAft>
              <a:buNone/>
            </a:pPr>
            <a:r>
              <a:rPr i="1" lang="en"/>
              <a:t>Happy wife, happy life.</a:t>
            </a:r>
            <a:br>
              <a:rPr lang="en"/>
            </a:br>
            <a:br>
              <a:rPr lang="en"/>
            </a:br>
            <a:endParaRPr/>
          </a:p>
          <a:p>
            <a:pPr indent="0" lvl="0" marL="0" rtl="0" algn="l">
              <a:spcBef>
                <a:spcPts val="1600"/>
              </a:spcBef>
              <a:spcAft>
                <a:spcPts val="1600"/>
              </a:spcAft>
              <a:buNone/>
            </a:pPr>
            <a:r>
              <a:rPr lang="en">
                <a:solidFill>
                  <a:schemeClr val="accent5"/>
                </a:solidFill>
                <a:latin typeface="Caveat"/>
                <a:ea typeface="Caveat"/>
                <a:cs typeface="Caveat"/>
                <a:sym typeface="Caveat"/>
              </a:rPr>
              <a:t>NOTE: I must say, these and any other jokes in no way reflect the </a:t>
            </a:r>
            <a:r>
              <a:rPr lang="en">
                <a:solidFill>
                  <a:schemeClr val="accent5"/>
                </a:solidFill>
                <a:latin typeface="Caveat"/>
                <a:ea typeface="Caveat"/>
                <a:cs typeface="Caveat"/>
                <a:sym typeface="Caveat"/>
              </a:rPr>
              <a:t>opinion</a:t>
            </a:r>
            <a:r>
              <a:rPr lang="en">
                <a:solidFill>
                  <a:schemeClr val="accent5"/>
                </a:solidFill>
                <a:latin typeface="Caveat"/>
                <a:ea typeface="Caveat"/>
                <a:cs typeface="Caveat"/>
                <a:sym typeface="Caveat"/>
              </a:rPr>
              <a:t> of the University.</a:t>
            </a:r>
            <a:endParaRPr>
              <a:solidFill>
                <a:schemeClr val="accent5"/>
              </a:solidFill>
              <a:latin typeface="Caveat"/>
              <a:ea typeface="Caveat"/>
              <a:cs typeface="Caveat"/>
              <a:sym typeface="Caveat"/>
            </a:endParaRPr>
          </a:p>
        </p:txBody>
      </p:sp>
      <p:pic>
        <p:nvPicPr>
          <p:cNvPr id="340" name="Google Shape;340;p35"/>
          <p:cNvPicPr preferRelativeResize="0"/>
          <p:nvPr/>
        </p:nvPicPr>
        <p:blipFill>
          <a:blip r:embed="rId3">
            <a:alphaModFix/>
          </a:blip>
          <a:stretch>
            <a:fillRect/>
          </a:stretch>
        </p:blipFill>
        <p:spPr>
          <a:xfrm>
            <a:off x="5348850" y="212925"/>
            <a:ext cx="2504350" cy="1848775"/>
          </a:xfrm>
          <a:prstGeom prst="rect">
            <a:avLst/>
          </a:prstGeom>
          <a:noFill/>
          <a:ln>
            <a:noFill/>
          </a:ln>
        </p:spPr>
      </p:pic>
      <p:pic>
        <p:nvPicPr>
          <p:cNvPr id="341" name="Google Shape;341;p35"/>
          <p:cNvPicPr preferRelativeResize="0"/>
          <p:nvPr/>
        </p:nvPicPr>
        <p:blipFill>
          <a:blip r:embed="rId4">
            <a:alphaModFix/>
          </a:blip>
          <a:stretch>
            <a:fillRect/>
          </a:stretch>
        </p:blipFill>
        <p:spPr>
          <a:xfrm>
            <a:off x="7286750" y="2196525"/>
            <a:ext cx="1385401" cy="176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80" name="Google Shape;80;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81" name="Google Shape;81;p1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Yes!</a:t>
            </a:r>
            <a:endParaRPr>
              <a:solidFill>
                <a:schemeClr val="accent5"/>
              </a:solidFill>
              <a:latin typeface="Caveat"/>
              <a:ea typeface="Caveat"/>
              <a:cs typeface="Caveat"/>
              <a:sym typeface="Caveat"/>
            </a:endParaRPr>
          </a:p>
        </p:txBody>
      </p:sp>
      <p:sp>
        <p:nvSpPr>
          <p:cNvPr id="82" name="Google Shape;82;p15"/>
          <p:cNvSpPr/>
          <p:nvPr/>
        </p:nvSpPr>
        <p:spPr>
          <a:xfrm>
            <a:off x="1555900" y="256715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987875" y="25837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6203225" y="1225225"/>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90" name="Google Shape;90;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91" name="Google Shape;91;p16"/>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Yes!</a:t>
            </a:r>
            <a:endParaRPr>
              <a:solidFill>
                <a:schemeClr val="accent5"/>
              </a:solidFill>
              <a:latin typeface="Caveat"/>
              <a:ea typeface="Caveat"/>
              <a:cs typeface="Caveat"/>
              <a:sym typeface="Caveat"/>
            </a:endParaRPr>
          </a:p>
        </p:txBody>
      </p:sp>
      <p:sp>
        <p:nvSpPr>
          <p:cNvPr id="92" name="Google Shape;92;p16"/>
          <p:cNvSpPr/>
          <p:nvPr/>
        </p:nvSpPr>
        <p:spPr>
          <a:xfrm>
            <a:off x="1555900" y="2567150"/>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p:nvPr/>
        </p:nvSpPr>
        <p:spPr>
          <a:xfrm>
            <a:off x="1987875" y="2583700"/>
            <a:ext cx="342000" cy="342000"/>
          </a:xfrm>
          <a:prstGeom prst="flowChartConnector">
            <a:avLst/>
          </a:prstGeom>
          <a:solidFill>
            <a:srgbClr val="1155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6"/>
          <p:cNvSpPr/>
          <p:nvPr/>
        </p:nvSpPr>
        <p:spPr>
          <a:xfrm>
            <a:off x="6225050" y="1220625"/>
            <a:ext cx="370500" cy="370500"/>
          </a:xfrm>
          <a:prstGeom prst="heart">
            <a:avLst/>
          </a:prstGeom>
          <a:solidFill>
            <a:srgbClr val="134F5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00" name="Google Shape;100;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01" name="Google Shape;101;p17"/>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No</a:t>
            </a:r>
            <a:r>
              <a:rPr lang="en">
                <a:solidFill>
                  <a:schemeClr val="accent5"/>
                </a:solidFill>
                <a:latin typeface="Caveat"/>
                <a:ea typeface="Caveat"/>
                <a:cs typeface="Caveat"/>
                <a:sym typeface="Caveat"/>
              </a:rPr>
              <a:t>!</a:t>
            </a:r>
            <a:endParaRPr>
              <a:solidFill>
                <a:schemeClr val="accent5"/>
              </a:solidFill>
              <a:latin typeface="Caveat"/>
              <a:ea typeface="Caveat"/>
              <a:cs typeface="Caveat"/>
              <a:sym typeface="Caveat"/>
            </a:endParaRPr>
          </a:p>
        </p:txBody>
      </p:sp>
      <p:sp>
        <p:nvSpPr>
          <p:cNvPr id="102" name="Google Shape;102;p17"/>
          <p:cNvSpPr/>
          <p:nvPr/>
        </p:nvSpPr>
        <p:spPr>
          <a:xfrm>
            <a:off x="1754100" y="2530350"/>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1739863" y="2490163"/>
            <a:ext cx="341982" cy="341982"/>
          </a:xfrm>
          <a:prstGeom prst="lightningBol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6208475" y="1225225"/>
            <a:ext cx="370500" cy="352200"/>
          </a:xfrm>
          <a:prstGeom prst="pentagon">
            <a:avLst>
              <a:gd fmla="val 105146" name="hf"/>
              <a:gd fmla="val 110557" name="vf"/>
            </a:avLst>
          </a:prstGeom>
          <a:solidFill>
            <a:srgbClr val="CC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10" name="Google Shape;110;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11" name="Google Shape;111;p18"/>
          <p:cNvSpPr/>
          <p:nvPr/>
        </p:nvSpPr>
        <p:spPr>
          <a:xfrm>
            <a:off x="1183100" y="2414963"/>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1577275" y="2491013"/>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2238250" y="2414963"/>
            <a:ext cx="427500" cy="427500"/>
          </a:xfrm>
          <a:prstGeom prst="diamond">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1183100" y="3020250"/>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Yes</a:t>
            </a:r>
            <a:r>
              <a:rPr lang="en">
                <a:solidFill>
                  <a:schemeClr val="accent5"/>
                </a:solidFill>
                <a:latin typeface="Caveat"/>
                <a:ea typeface="Caveat"/>
                <a:cs typeface="Caveat"/>
                <a:sym typeface="Caveat"/>
              </a:rPr>
              <a:t>!</a:t>
            </a:r>
            <a:endParaRPr>
              <a:solidFill>
                <a:schemeClr val="accent5"/>
              </a:solidFill>
              <a:latin typeface="Caveat"/>
              <a:ea typeface="Caveat"/>
              <a:cs typeface="Caveat"/>
              <a:sym typeface="Caveat"/>
            </a:endParaRPr>
          </a:p>
        </p:txBody>
      </p:sp>
      <p:sp>
        <p:nvSpPr>
          <p:cNvPr id="116" name="Google Shape;116;p18"/>
          <p:cNvSpPr/>
          <p:nvPr/>
        </p:nvSpPr>
        <p:spPr>
          <a:xfrm>
            <a:off x="6279100" y="1147225"/>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22" name="Google Shape;122;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23" name="Google Shape;123;p19"/>
          <p:cNvSpPr/>
          <p:nvPr/>
        </p:nvSpPr>
        <p:spPr>
          <a:xfrm>
            <a:off x="1183100" y="2414963"/>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1577275" y="2491013"/>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2238250" y="2414963"/>
            <a:ext cx="427500" cy="427500"/>
          </a:xfrm>
          <a:prstGeom prst="diamond">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1183100" y="3020250"/>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Yes!</a:t>
            </a:r>
            <a:endParaRPr>
              <a:solidFill>
                <a:schemeClr val="accent5"/>
              </a:solidFill>
              <a:latin typeface="Caveat"/>
              <a:ea typeface="Caveat"/>
              <a:cs typeface="Caveat"/>
              <a:sym typeface="Caveat"/>
            </a:endParaRPr>
          </a:p>
        </p:txBody>
      </p:sp>
      <p:sp>
        <p:nvSpPr>
          <p:cNvPr id="128" name="Google Shape;128;p19"/>
          <p:cNvSpPr/>
          <p:nvPr/>
        </p:nvSpPr>
        <p:spPr>
          <a:xfrm>
            <a:off x="6151025" y="1225213"/>
            <a:ext cx="427500" cy="427500"/>
          </a:xfrm>
          <a:prstGeom prst="diamond">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34" name="Google Shape;134;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35" name="Google Shape;135;p20"/>
          <p:cNvSpPr/>
          <p:nvPr/>
        </p:nvSpPr>
        <p:spPr>
          <a:xfrm>
            <a:off x="1183100" y="2414963"/>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0"/>
          <p:cNvSpPr/>
          <p:nvPr/>
        </p:nvSpPr>
        <p:spPr>
          <a:xfrm>
            <a:off x="1577275" y="2491013"/>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2238250" y="2414963"/>
            <a:ext cx="427500" cy="427500"/>
          </a:xfrm>
          <a:prstGeom prst="diamond">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1183100" y="3020250"/>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solidFill>
                  <a:schemeClr val="accent5"/>
                </a:solidFill>
                <a:latin typeface="Caveat"/>
                <a:ea typeface="Caveat"/>
                <a:cs typeface="Caveat"/>
                <a:sym typeface="Caveat"/>
              </a:rPr>
              <a:t>No!</a:t>
            </a:r>
            <a:endParaRPr>
              <a:solidFill>
                <a:schemeClr val="accent5"/>
              </a:solidFill>
              <a:latin typeface="Caveat"/>
              <a:ea typeface="Caveat"/>
              <a:cs typeface="Caveat"/>
              <a:sym typeface="Caveat"/>
            </a:endParaRPr>
          </a:p>
        </p:txBody>
      </p:sp>
      <p:sp>
        <p:nvSpPr>
          <p:cNvPr id="140" name="Google Shape;140;p20"/>
          <p:cNvSpPr/>
          <p:nvPr/>
        </p:nvSpPr>
        <p:spPr>
          <a:xfrm>
            <a:off x="6189900" y="1225225"/>
            <a:ext cx="370500" cy="370500"/>
          </a:xfrm>
          <a:prstGeom prst="pie">
            <a:avLst>
              <a:gd fmla="val 0" name="adj1"/>
              <a:gd fmla="val 16200000" name="adj2"/>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 tell you...</a:t>
            </a:r>
            <a:endParaRPr/>
          </a:p>
        </p:txBody>
      </p:sp>
      <p:sp>
        <p:nvSpPr>
          <p:cNvPr id="146" name="Google Shape;146;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 I tell you, you tell me.</a:t>
            </a:r>
            <a:endParaRPr/>
          </a:p>
        </p:txBody>
      </p:sp>
      <p:sp>
        <p:nvSpPr>
          <p:cNvPr id="147" name="Google Shape;147;p21"/>
          <p:cNvSpPr/>
          <p:nvPr/>
        </p:nvSpPr>
        <p:spPr>
          <a:xfrm>
            <a:off x="1183100" y="2414963"/>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1577275" y="2491013"/>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2238250" y="2414963"/>
            <a:ext cx="427500" cy="427500"/>
          </a:xfrm>
          <a:prstGeom prst="diamond">
            <a:avLst/>
          </a:prstGeom>
          <a:solidFill>
            <a:srgbClr val="00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1183100" y="3020250"/>
            <a:ext cx="213600" cy="427500"/>
          </a:xfrm>
          <a:prstGeom prst="moon">
            <a:avLst>
              <a:gd fmla="val 50000" name="adj"/>
            </a:avLst>
          </a:prstGeom>
          <a:solidFill>
            <a:srgbClr val="FF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tell me...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solidFill>
                  <a:schemeClr val="accent5"/>
                </a:solidFill>
                <a:latin typeface="Caveat"/>
                <a:ea typeface="Caveat"/>
                <a:cs typeface="Caveat"/>
                <a:sym typeface="Caveat"/>
              </a:rPr>
              <a:t>Err </a:t>
            </a:r>
            <a:r>
              <a:rPr lang="en">
                <a:solidFill>
                  <a:schemeClr val="accent5"/>
                </a:solidFill>
                <a:latin typeface="Caveat"/>
                <a:ea typeface="Caveat"/>
                <a:cs typeface="Caveat"/>
                <a:sym typeface="Caveat"/>
              </a:rPr>
              <a:t>... does not compute.</a:t>
            </a:r>
            <a:endParaRPr>
              <a:solidFill>
                <a:schemeClr val="accent5"/>
              </a:solidFill>
              <a:latin typeface="Caveat"/>
              <a:ea typeface="Caveat"/>
              <a:cs typeface="Caveat"/>
              <a:sym typeface="Cavea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solidFill>
                <a:schemeClr val="accent5"/>
              </a:solidFill>
              <a:latin typeface="Caveat"/>
              <a:ea typeface="Caveat"/>
              <a:cs typeface="Caveat"/>
              <a:sym typeface="Caveat"/>
            </a:endParaRPr>
          </a:p>
        </p:txBody>
      </p:sp>
      <p:sp>
        <p:nvSpPr>
          <p:cNvPr id="152" name="Google Shape;152;p21"/>
          <p:cNvSpPr/>
          <p:nvPr/>
        </p:nvSpPr>
        <p:spPr>
          <a:xfrm>
            <a:off x="6111375" y="1254888"/>
            <a:ext cx="551100" cy="275400"/>
          </a:xfrm>
          <a:prstGeom prst="homePlate">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21"/>
          <p:cNvPicPr preferRelativeResize="0"/>
          <p:nvPr/>
        </p:nvPicPr>
        <p:blipFill>
          <a:blip r:embed="rId3">
            <a:alphaModFix/>
          </a:blip>
          <a:stretch>
            <a:fillRect/>
          </a:stretch>
        </p:blipFill>
        <p:spPr>
          <a:xfrm>
            <a:off x="6366323" y="2491023"/>
            <a:ext cx="1333300" cy="133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