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Caveat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6.xml"/><Relationship Id="rId33" Type="http://schemas.openxmlformats.org/officeDocument/2006/relationships/font" Target="fonts/Caveat-bold.fntdata"/><Relationship Id="rId10" Type="http://schemas.openxmlformats.org/officeDocument/2006/relationships/slide" Target="slides/slide5.xml"/><Relationship Id="rId32" Type="http://schemas.openxmlformats.org/officeDocument/2006/relationships/font" Target="fonts/Caveat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7f27138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17f27138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17f27138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17f27138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17f27138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17f27138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17f271387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17f27138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17f27138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17f27138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ba0b3ec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ba0b3ec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17f27138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17f27138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17f27138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17f27138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17f27138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17f27138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7f27138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17f27138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17f27138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17f27138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7f27138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17f27138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17f27138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17f27138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17f27138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17f27138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17f27138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17f27138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17f27138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17f27138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7f27138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17f27138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17f27138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17f27138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17f27138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17f27138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17f27138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17f27138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17f27138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17f27138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hyperlink" Target="https://www.ncbi.nlm.nih.gov/pmc/articles/PMC3230227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hyperlink" Target="https://leanprover.github.io/logic_and_proof/natural_deduction_for_propositional_logic.html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3.png"/><Relationship Id="rId8" Type="http://schemas.openxmlformats.org/officeDocument/2006/relationships/hyperlink" Target="https://drive.google.com/file/d/1EXKODkS4ovUHDes7YfyrFOwTFIHcpr1g/view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cbi.nlm.nih.gov/pmc/articles/PMC3230227/" TargetMode="External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ncbi.nlm.nih.gov/pmc/articles/PMC3230227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ncbi.nlm.nih.gov/pmc/articles/PMC3230227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 205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1000375" y="1876750"/>
            <a:ext cx="70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(𝐴→𝐵)∧(𝐵→𝐶)→(𝐴→𝐶)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825" y="604175"/>
            <a:ext cx="5446276" cy="376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difference?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(𝐴→𝐵)∧(𝐵→𝐶)→(𝐴→𝐶)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A→C from 𝐴→𝐵 and 𝐵→𝐶: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A→C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30391" r="30154" t="0"/>
          <a:stretch/>
        </p:blipFill>
        <p:spPr>
          <a:xfrm>
            <a:off x="5175525" y="1941650"/>
            <a:ext cx="3292326" cy="10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 b="0" l="10899" r="10570" t="0"/>
          <a:stretch/>
        </p:blipFill>
        <p:spPr>
          <a:xfrm>
            <a:off x="498400" y="1962725"/>
            <a:ext cx="4285425" cy="11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5722739" y="1134599"/>
            <a:ext cx="2755400" cy="1451075"/>
          </a:xfrm>
          <a:custGeom>
            <a:rect b="b" l="l" r="r" t="t"/>
            <a:pathLst>
              <a:path extrusionOk="0" h="58043" w="110216">
                <a:moveTo>
                  <a:pt x="930" y="15466"/>
                </a:moveTo>
                <a:cubicBezTo>
                  <a:pt x="13278" y="15466"/>
                  <a:pt x="25621" y="16127"/>
                  <a:pt x="37969" y="16127"/>
                </a:cubicBezTo>
                <a:cubicBezTo>
                  <a:pt x="43890" y="16127"/>
                  <a:pt x="54829" y="14737"/>
                  <a:pt x="54174" y="8852"/>
                </a:cubicBezTo>
                <a:cubicBezTo>
                  <a:pt x="53230" y="362"/>
                  <a:pt x="38223" y="1852"/>
                  <a:pt x="29702" y="1245"/>
                </a:cubicBezTo>
                <a:cubicBezTo>
                  <a:pt x="19867" y="544"/>
                  <a:pt x="3720" y="-2816"/>
                  <a:pt x="599" y="6537"/>
                </a:cubicBezTo>
                <a:cubicBezTo>
                  <a:pt x="-6127" y="26695"/>
                  <a:pt x="48921" y="12559"/>
                  <a:pt x="59465" y="31009"/>
                </a:cubicBezTo>
                <a:cubicBezTo>
                  <a:pt x="62883" y="36989"/>
                  <a:pt x="53083" y="46122"/>
                  <a:pt x="46237" y="46883"/>
                </a:cubicBezTo>
                <a:cubicBezTo>
                  <a:pt x="38455" y="47748"/>
                  <a:pt x="29760" y="49723"/>
                  <a:pt x="22757" y="46221"/>
                </a:cubicBezTo>
                <a:cubicBezTo>
                  <a:pt x="20222" y="44954"/>
                  <a:pt x="18957" y="40131"/>
                  <a:pt x="20772" y="37954"/>
                </a:cubicBezTo>
                <a:cubicBezTo>
                  <a:pt x="24624" y="33333"/>
                  <a:pt x="32284" y="33655"/>
                  <a:pt x="38300" y="33655"/>
                </a:cubicBezTo>
                <a:cubicBezTo>
                  <a:pt x="42825" y="33655"/>
                  <a:pt x="47812" y="32292"/>
                  <a:pt x="51859" y="34316"/>
                </a:cubicBezTo>
                <a:cubicBezTo>
                  <a:pt x="59669" y="38221"/>
                  <a:pt x="62783" y="48322"/>
                  <a:pt x="70048" y="53166"/>
                </a:cubicBezTo>
                <a:cubicBezTo>
                  <a:pt x="75750" y="56968"/>
                  <a:pt x="83396" y="56516"/>
                  <a:pt x="90221" y="57135"/>
                </a:cubicBezTo>
                <a:cubicBezTo>
                  <a:pt x="96757" y="57728"/>
                  <a:pt x="105795" y="59740"/>
                  <a:pt x="109732" y="54489"/>
                </a:cubicBezTo>
                <a:cubicBezTo>
                  <a:pt x="111211" y="52517"/>
                  <a:pt x="108589" y="49055"/>
                  <a:pt x="106425" y="47875"/>
                </a:cubicBezTo>
                <a:cubicBezTo>
                  <a:pt x="100218" y="44490"/>
                  <a:pt x="92661" y="43906"/>
                  <a:pt x="85591" y="43906"/>
                </a:cubicBezTo>
                <a:cubicBezTo>
                  <a:pt x="81169" y="43906"/>
                  <a:pt x="76228" y="42751"/>
                  <a:pt x="72362" y="44899"/>
                </a:cubicBezTo>
                <a:cubicBezTo>
                  <a:pt x="69711" y="46372"/>
                  <a:pt x="69386" y="50464"/>
                  <a:pt x="69386" y="53497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Google Shape;142;p23"/>
          <p:cNvSpPr txBox="1"/>
          <p:nvPr/>
        </p:nvSpPr>
        <p:spPr>
          <a:xfrm>
            <a:off x="4572000" y="386725"/>
            <a:ext cx="39999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These hypotheses do not need to be proven! They remain underived.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832500" y="3407975"/>
            <a:ext cx="3690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Here, the </a:t>
            </a: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hypotheses</a:t>
            </a: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 are made explicit as conditionals.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1136586" y="1773667"/>
            <a:ext cx="3762275" cy="1715275"/>
          </a:xfrm>
          <a:custGeom>
            <a:rect b="b" l="l" r="r" t="t"/>
            <a:pathLst>
              <a:path extrusionOk="0" h="68611" w="150491">
                <a:moveTo>
                  <a:pt x="71276" y="7099"/>
                </a:moveTo>
                <a:cubicBezTo>
                  <a:pt x="56745" y="1047"/>
                  <a:pt x="40056" y="2139"/>
                  <a:pt x="24316" y="2139"/>
                </a:cubicBezTo>
                <a:cubicBezTo>
                  <a:pt x="15879" y="2139"/>
                  <a:pt x="-1214" y="1423"/>
                  <a:pt x="174" y="9745"/>
                </a:cubicBezTo>
                <a:cubicBezTo>
                  <a:pt x="1095" y="15266"/>
                  <a:pt x="8922" y="17501"/>
                  <a:pt x="14395" y="18674"/>
                </a:cubicBezTo>
                <a:cubicBezTo>
                  <a:pt x="26706" y="21312"/>
                  <a:pt x="39505" y="20989"/>
                  <a:pt x="52095" y="20989"/>
                </a:cubicBezTo>
                <a:cubicBezTo>
                  <a:pt x="57429" y="20989"/>
                  <a:pt x="63893" y="20125"/>
                  <a:pt x="67307" y="16028"/>
                </a:cubicBezTo>
                <a:cubicBezTo>
                  <a:pt x="70231" y="12519"/>
                  <a:pt x="67660" y="4735"/>
                  <a:pt x="71937" y="3131"/>
                </a:cubicBezTo>
                <a:cubicBezTo>
                  <a:pt x="83921" y="-1364"/>
                  <a:pt x="97598" y="-107"/>
                  <a:pt x="110299" y="1477"/>
                </a:cubicBezTo>
                <a:cubicBezTo>
                  <a:pt x="120040" y="2692"/>
                  <a:pt x="130652" y="2712"/>
                  <a:pt x="139071" y="7761"/>
                </a:cubicBezTo>
                <a:cubicBezTo>
                  <a:pt x="143738" y="10560"/>
                  <a:pt x="141953" y="21531"/>
                  <a:pt x="137086" y="23965"/>
                </a:cubicBezTo>
                <a:cubicBezTo>
                  <a:pt x="124540" y="30240"/>
                  <a:pt x="109029" y="28161"/>
                  <a:pt x="95087" y="26611"/>
                </a:cubicBezTo>
                <a:cubicBezTo>
                  <a:pt x="89482" y="25988"/>
                  <a:pt x="82209" y="29276"/>
                  <a:pt x="78221" y="25288"/>
                </a:cubicBezTo>
                <a:cubicBezTo>
                  <a:pt x="76538" y="23605"/>
                  <a:pt x="76176" y="20690"/>
                  <a:pt x="76567" y="18343"/>
                </a:cubicBezTo>
                <a:cubicBezTo>
                  <a:pt x="78218" y="8439"/>
                  <a:pt x="95036" y="9594"/>
                  <a:pt x="105008" y="8422"/>
                </a:cubicBezTo>
                <a:cubicBezTo>
                  <a:pt x="118888" y="6790"/>
                  <a:pt x="137731" y="2315"/>
                  <a:pt x="146677" y="13052"/>
                </a:cubicBezTo>
                <a:cubicBezTo>
                  <a:pt x="154660" y="22634"/>
                  <a:pt x="148536" y="39873"/>
                  <a:pt x="141385" y="50091"/>
                </a:cubicBezTo>
                <a:cubicBezTo>
                  <a:pt x="135962" y="57840"/>
                  <a:pt x="126573" y="61918"/>
                  <a:pt x="119890" y="68611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Google Shape;145;p23"/>
          <p:cNvSpPr/>
          <p:nvPr/>
        </p:nvSpPr>
        <p:spPr>
          <a:xfrm>
            <a:off x="5138062" y="1858147"/>
            <a:ext cx="3358250" cy="1357175"/>
          </a:xfrm>
          <a:custGeom>
            <a:rect b="b" l="l" r="r" t="t"/>
            <a:pathLst>
              <a:path extrusionOk="0" h="54287" w="134330">
                <a:moveTo>
                  <a:pt x="3153" y="22240"/>
                </a:moveTo>
                <a:cubicBezTo>
                  <a:pt x="1411" y="17881"/>
                  <a:pt x="1357" y="13015"/>
                  <a:pt x="838" y="8350"/>
                </a:cubicBezTo>
                <a:cubicBezTo>
                  <a:pt x="655" y="6703"/>
                  <a:pt x="-665" y="4562"/>
                  <a:pt x="507" y="3390"/>
                </a:cubicBezTo>
                <a:cubicBezTo>
                  <a:pt x="2558" y="1339"/>
                  <a:pt x="6228" y="2427"/>
                  <a:pt x="9106" y="2067"/>
                </a:cubicBezTo>
                <a:cubicBezTo>
                  <a:pt x="16332" y="1163"/>
                  <a:pt x="23649" y="1075"/>
                  <a:pt x="30932" y="1075"/>
                </a:cubicBezTo>
                <a:cubicBezTo>
                  <a:pt x="47137" y="1075"/>
                  <a:pt x="63504" y="-1219"/>
                  <a:pt x="79546" y="1075"/>
                </a:cubicBezTo>
                <a:cubicBezTo>
                  <a:pt x="84721" y="1815"/>
                  <a:pt x="80973" y="14646"/>
                  <a:pt x="86160" y="15295"/>
                </a:cubicBezTo>
                <a:cubicBezTo>
                  <a:pt x="98194" y="16800"/>
                  <a:pt x="110410" y="14634"/>
                  <a:pt x="122538" y="14634"/>
                </a:cubicBezTo>
                <a:cubicBezTo>
                  <a:pt x="126616" y="14634"/>
                  <a:pt x="133607" y="14555"/>
                  <a:pt x="134112" y="18602"/>
                </a:cubicBezTo>
                <a:cubicBezTo>
                  <a:pt x="134987" y="25617"/>
                  <a:pt x="132006" y="32617"/>
                  <a:pt x="130144" y="39437"/>
                </a:cubicBezTo>
                <a:cubicBezTo>
                  <a:pt x="129067" y="43383"/>
                  <a:pt x="130927" y="49731"/>
                  <a:pt x="127167" y="51342"/>
                </a:cubicBezTo>
                <a:cubicBezTo>
                  <a:pt x="123113" y="53079"/>
                  <a:pt x="118348" y="51540"/>
                  <a:pt x="113939" y="51673"/>
                </a:cubicBezTo>
                <a:cubicBezTo>
                  <a:pt x="103683" y="51983"/>
                  <a:pt x="93445" y="52996"/>
                  <a:pt x="83184" y="52996"/>
                </a:cubicBezTo>
                <a:cubicBezTo>
                  <a:pt x="76015" y="52996"/>
                  <a:pt x="68857" y="53657"/>
                  <a:pt x="61688" y="53657"/>
                </a:cubicBezTo>
                <a:cubicBezTo>
                  <a:pt x="59040" y="53657"/>
                  <a:pt x="55623" y="55199"/>
                  <a:pt x="53751" y="53326"/>
                </a:cubicBezTo>
                <a:cubicBezTo>
                  <a:pt x="49151" y="48724"/>
                  <a:pt x="57691" y="38416"/>
                  <a:pt x="53090" y="33815"/>
                </a:cubicBezTo>
                <a:cubicBezTo>
                  <a:pt x="49335" y="30060"/>
                  <a:pt x="42514" y="32837"/>
                  <a:pt x="37216" y="32492"/>
                </a:cubicBezTo>
                <a:cubicBezTo>
                  <a:pt x="25489" y="31727"/>
                  <a:pt x="3484" y="33992"/>
                  <a:pt x="3484" y="2224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Google Shape;146;p23"/>
          <p:cNvSpPr/>
          <p:nvPr/>
        </p:nvSpPr>
        <p:spPr>
          <a:xfrm>
            <a:off x="566050" y="2166276"/>
            <a:ext cx="4217626" cy="760561"/>
          </a:xfrm>
          <a:custGeom>
            <a:rect b="b" l="l" r="r" t="t"/>
            <a:pathLst>
              <a:path extrusionOk="0" h="54287" w="134330">
                <a:moveTo>
                  <a:pt x="3153" y="22240"/>
                </a:moveTo>
                <a:cubicBezTo>
                  <a:pt x="1411" y="17881"/>
                  <a:pt x="1357" y="13015"/>
                  <a:pt x="838" y="8350"/>
                </a:cubicBezTo>
                <a:cubicBezTo>
                  <a:pt x="655" y="6703"/>
                  <a:pt x="-665" y="4562"/>
                  <a:pt x="507" y="3390"/>
                </a:cubicBezTo>
                <a:cubicBezTo>
                  <a:pt x="2558" y="1339"/>
                  <a:pt x="6228" y="2427"/>
                  <a:pt x="9106" y="2067"/>
                </a:cubicBezTo>
                <a:cubicBezTo>
                  <a:pt x="16332" y="1163"/>
                  <a:pt x="23649" y="1075"/>
                  <a:pt x="30932" y="1075"/>
                </a:cubicBezTo>
                <a:cubicBezTo>
                  <a:pt x="47137" y="1075"/>
                  <a:pt x="63504" y="-1219"/>
                  <a:pt x="79546" y="1075"/>
                </a:cubicBezTo>
                <a:cubicBezTo>
                  <a:pt x="84721" y="1815"/>
                  <a:pt x="80973" y="14646"/>
                  <a:pt x="86160" y="15295"/>
                </a:cubicBezTo>
                <a:cubicBezTo>
                  <a:pt x="98194" y="16800"/>
                  <a:pt x="110410" y="14634"/>
                  <a:pt x="122538" y="14634"/>
                </a:cubicBezTo>
                <a:cubicBezTo>
                  <a:pt x="126616" y="14634"/>
                  <a:pt x="133607" y="14555"/>
                  <a:pt x="134112" y="18602"/>
                </a:cubicBezTo>
                <a:cubicBezTo>
                  <a:pt x="134987" y="25617"/>
                  <a:pt x="132006" y="32617"/>
                  <a:pt x="130144" y="39437"/>
                </a:cubicBezTo>
                <a:cubicBezTo>
                  <a:pt x="129067" y="43383"/>
                  <a:pt x="130927" y="49731"/>
                  <a:pt x="127167" y="51342"/>
                </a:cubicBezTo>
                <a:cubicBezTo>
                  <a:pt x="123113" y="53079"/>
                  <a:pt x="118348" y="51540"/>
                  <a:pt x="113939" y="51673"/>
                </a:cubicBezTo>
                <a:cubicBezTo>
                  <a:pt x="103683" y="51983"/>
                  <a:pt x="93445" y="52996"/>
                  <a:pt x="83184" y="52996"/>
                </a:cubicBezTo>
                <a:cubicBezTo>
                  <a:pt x="76015" y="52996"/>
                  <a:pt x="68857" y="53657"/>
                  <a:pt x="61688" y="53657"/>
                </a:cubicBezTo>
                <a:cubicBezTo>
                  <a:pt x="59040" y="53657"/>
                  <a:pt x="55623" y="55199"/>
                  <a:pt x="53751" y="53326"/>
                </a:cubicBezTo>
                <a:cubicBezTo>
                  <a:pt x="49151" y="48724"/>
                  <a:pt x="57691" y="38416"/>
                  <a:pt x="53090" y="33815"/>
                </a:cubicBezTo>
                <a:cubicBezTo>
                  <a:pt x="49335" y="30060"/>
                  <a:pt x="42514" y="32837"/>
                  <a:pt x="37216" y="32492"/>
                </a:cubicBezTo>
                <a:cubicBezTo>
                  <a:pt x="25489" y="31727"/>
                  <a:pt x="3484" y="33992"/>
                  <a:pt x="3484" y="2224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Google Shape;147;p23"/>
          <p:cNvSpPr txBox="1"/>
          <p:nvPr/>
        </p:nvSpPr>
        <p:spPr>
          <a:xfrm>
            <a:off x="5366650" y="3103175"/>
            <a:ext cx="36900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Yet, the core sub-structure of the proof remains!</a:t>
            </a:r>
            <a:endParaRPr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Every hypothesis-style proposition can be trivially transformed into a conditional in this way. </a:t>
            </a:r>
            <a:endParaRPr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5101101" y="2737253"/>
            <a:ext cx="500525" cy="652475"/>
          </a:xfrm>
          <a:custGeom>
            <a:rect b="b" l="l" r="r" t="t"/>
            <a:pathLst>
              <a:path extrusionOk="0" h="26099" w="20021">
                <a:moveTo>
                  <a:pt x="15544" y="26099"/>
                </a:moveTo>
                <a:cubicBezTo>
                  <a:pt x="9819" y="23952"/>
                  <a:pt x="-1863" y="21554"/>
                  <a:pt x="332" y="15847"/>
                </a:cubicBezTo>
                <a:cubicBezTo>
                  <a:pt x="2830" y="9352"/>
                  <a:pt x="10238" y="5867"/>
                  <a:pt x="16206" y="2288"/>
                </a:cubicBezTo>
                <a:cubicBezTo>
                  <a:pt x="16757" y="1957"/>
                  <a:pt x="18216" y="1831"/>
                  <a:pt x="17859" y="1296"/>
                </a:cubicBezTo>
                <a:cubicBezTo>
                  <a:pt x="16629" y="-547"/>
                  <a:pt x="9143" y="-66"/>
                  <a:pt x="11245" y="635"/>
                </a:cubicBezTo>
                <a:cubicBezTo>
                  <a:pt x="13878" y="1514"/>
                  <a:pt x="18272" y="-856"/>
                  <a:pt x="19513" y="1627"/>
                </a:cubicBezTo>
                <a:cubicBezTo>
                  <a:pt x="20597" y="3796"/>
                  <a:pt x="19513" y="6477"/>
                  <a:pt x="19513" y="890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Google Shape;149;p23"/>
          <p:cNvSpPr/>
          <p:nvPr/>
        </p:nvSpPr>
        <p:spPr>
          <a:xfrm>
            <a:off x="4478140" y="2543485"/>
            <a:ext cx="995025" cy="899550"/>
          </a:xfrm>
          <a:custGeom>
            <a:rect b="b" l="l" r="r" t="t"/>
            <a:pathLst>
              <a:path extrusionOk="0" h="35982" w="39801">
                <a:moveTo>
                  <a:pt x="39801" y="34181"/>
                </a:moveTo>
                <a:cubicBezTo>
                  <a:pt x="33246" y="35821"/>
                  <a:pt x="23105" y="37991"/>
                  <a:pt x="19628" y="32197"/>
                </a:cubicBezTo>
                <a:cubicBezTo>
                  <a:pt x="15334" y="25043"/>
                  <a:pt x="19528" y="13269"/>
                  <a:pt x="13014" y="8055"/>
                </a:cubicBezTo>
                <a:cubicBezTo>
                  <a:pt x="10153" y="5765"/>
                  <a:pt x="6095" y="5079"/>
                  <a:pt x="2431" y="5079"/>
                </a:cubicBezTo>
                <a:cubicBezTo>
                  <a:pt x="1591" y="5079"/>
                  <a:pt x="-350" y="4786"/>
                  <a:pt x="116" y="4087"/>
                </a:cubicBezTo>
                <a:cubicBezTo>
                  <a:pt x="1067" y="2660"/>
                  <a:pt x="3754" y="-1266"/>
                  <a:pt x="3754" y="449"/>
                </a:cubicBezTo>
                <a:cubicBezTo>
                  <a:pt x="3754" y="2436"/>
                  <a:pt x="167" y="3442"/>
                  <a:pt x="447" y="5409"/>
                </a:cubicBezTo>
                <a:cubicBezTo>
                  <a:pt x="727" y="7377"/>
                  <a:pt x="2349" y="8965"/>
                  <a:pt x="3754" y="1037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1000375" y="1876750"/>
            <a:ext cx="70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¬¬𝐴→𝐴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502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 read:  ¬(¬𝐴)→𝐴 ]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25" y="4053524"/>
            <a:ext cx="2083050" cy="9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1000375" y="1876750"/>
            <a:ext cx="70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¬¬𝐴→𝐴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502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 read:  ¬(¬𝐴)→𝐴 ]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823" y="465775"/>
            <a:ext cx="4442375" cy="375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1000375" y="1876750"/>
            <a:ext cx="70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E4349"/>
                </a:solidFill>
                <a:highlight>
                  <a:srgbClr val="FFFFFF"/>
                </a:highlight>
              </a:rPr>
              <a:t>𝐴∨¬𝐴 </a:t>
            </a:r>
            <a:endParaRPr sz="135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E4349"/>
                </a:solidFill>
                <a:highlight>
                  <a:srgbClr val="FFFFFF"/>
                </a:highlight>
              </a:rPr>
              <a:t>(aka Law of the Excluded Middle, LEM)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502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574" y="150875"/>
            <a:ext cx="5610401" cy="428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1000375" y="1876750"/>
            <a:ext cx="70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DeMorgan's Laws</a:t>
            </a:r>
            <a:r>
              <a:rPr lang="en" sz="19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Breakout into small teams, solve one. Form into a larger </a:t>
            </a:r>
            <a:r>
              <a:rPr lang="en" sz="19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(~1/4 class size). Negotiate best answer to offer up.</a:t>
            </a:r>
            <a:endParaRPr sz="19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¬𝐴∧¬𝐵 → ¬(𝐴∨𝐵)				3. ¬(𝐴∨𝐵) → ¬𝐴∧¬𝐵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 ¬(𝐴∧𝐵) → ¬𝐴∨¬𝐵				4. ¬𝐴∨¬𝐵 → ¬(𝐴∧𝐵) 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Q:  Which is the "hardest" one to prove?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502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25" y="4053524"/>
            <a:ext cx="2083050" cy="9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order logic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Entailment vs Inference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Propositions and Predicates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Quantification: forall, exists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Soundness and Completeness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and Skolem terms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Let's take a look at Prof Eamonn's slides... [to be continued].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 ... paper presentation time!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950" y="2800350"/>
            <a:ext cx="2542850" cy="21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Paper: "Ontology Databases" -by Paea LePendu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"Using ontology databases for scalable query answering, inconsistency detection, and data integration." Paea LePendu and Dejing Dou, 2011. J Intell Inf Syst.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00" y="2405875"/>
            <a:ext cx="6589425" cy="26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Paper: "Ontology Databases" -by Paea LePendu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Basic Idea: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200" y="1714725"/>
            <a:ext cx="7096101" cy="1645475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31"/>
          <p:cNvSpPr txBox="1"/>
          <p:nvPr/>
        </p:nvSpPr>
        <p:spPr>
          <a:xfrm>
            <a:off x="311700" y="3679100"/>
            <a:ext cx="3662700" cy="12474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 siblings(x,y) as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x,y FROM a_siblings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x,y FROM sisters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4625175" y="3679100"/>
            <a:ext cx="4249500" cy="12474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TRIGGER subproperty_sisters_siblings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INSERT (x,y) INTO sisters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 INSERT (x,y) INTO siblings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4150350" y="1048475"/>
            <a:ext cx="4681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https://www.ncbi.nlm.nih.gov/pmc/articles/PMC3230227/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600" y="1299625"/>
            <a:ext cx="4746276" cy="320782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5800500" y="4134300"/>
            <a:ext cx="3031800" cy="856800"/>
          </a:xfrm>
          <a:prstGeom prst="roundRect">
            <a:avLst>
              <a:gd fmla="val 5211" name="adj"/>
            </a:avLst>
          </a:prstGeom>
          <a:solidFill>
            <a:srgbClr val="0000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Natural Deduction.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9625"/>
            <a:ext cx="3940525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6112200" y="4134300"/>
            <a:ext cx="3031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Source: </a:t>
            </a:r>
            <a:r>
              <a:rPr lang="en" sz="500" u="sng">
                <a:solidFill>
                  <a:schemeClr val="hlink"/>
                </a:solidFill>
                <a:hlinkClick r:id="rId5"/>
              </a:rPr>
              <a:t>https://leanprover.github.io/logic_and_proof/natural_deduction_for_propositional_logic.html</a:t>
            </a:r>
            <a:endParaRPr sz="5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9194" y="4550294"/>
            <a:ext cx="1528775" cy="3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5350" y="4207400"/>
            <a:ext cx="308736" cy="3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6177300" y="1604425"/>
            <a:ext cx="2901600" cy="35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Open Sans"/>
                <a:ea typeface="Open Sans"/>
                <a:cs typeface="Open Sans"/>
                <a:sym typeface="Open Sans"/>
              </a:rPr>
              <a:t>DOWNLOAD: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https://drive.google.com/file/d/1EXKODkS4ovUHDes7YfyrFOwTFIHcpr1g/view?usp=sharing</a:t>
            </a:r>
            <a:endParaRPr sz="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</a:t>
            </a:r>
            <a:r>
              <a:rPr lang="en"/>
              <a:t>: "Ontology Databases" -by Paea LePendu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Subsumption</a:t>
            </a:r>
            <a:r>
              <a:rPr lang="en"/>
              <a:t>: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4150350" y="1048475"/>
            <a:ext cx="4681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https://www.ncbi.nlm.nih.gov/pmc/articles/PMC3230227/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0375" y="1628801"/>
            <a:ext cx="6614125" cy="2343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Paper: "Ontology Databases" -by Paea LePendu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Not-gadgets</a:t>
            </a:r>
            <a:r>
              <a:rPr lang="en"/>
              <a:t>: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4150350" y="1048475"/>
            <a:ext cx="4681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https://www.ncbi.nlm.nih.gov/pmc/articles/PMC3230227/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49200"/>
            <a:ext cx="5672350" cy="2306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33"/>
          <p:cNvSpPr/>
          <p:nvPr/>
        </p:nvSpPr>
        <p:spPr>
          <a:xfrm>
            <a:off x="1211678" y="2917348"/>
            <a:ext cx="1806000" cy="2034950"/>
          </a:xfrm>
          <a:custGeom>
            <a:rect b="b" l="l" r="r" t="t"/>
            <a:pathLst>
              <a:path extrusionOk="0" h="81398" w="72240">
                <a:moveTo>
                  <a:pt x="1469" y="16580"/>
                </a:moveTo>
                <a:cubicBezTo>
                  <a:pt x="14882" y="21049"/>
                  <a:pt x="29698" y="18218"/>
                  <a:pt x="43800" y="19226"/>
                </a:cubicBezTo>
                <a:cubicBezTo>
                  <a:pt x="53399" y="19912"/>
                  <a:pt x="72240" y="23888"/>
                  <a:pt x="72240" y="14265"/>
                </a:cubicBezTo>
                <a:cubicBezTo>
                  <a:pt x="72240" y="-1922"/>
                  <a:pt x="41750" y="-533"/>
                  <a:pt x="25611" y="706"/>
                </a:cubicBezTo>
                <a:cubicBezTo>
                  <a:pt x="16867" y="1377"/>
                  <a:pt x="1585" y="-1331"/>
                  <a:pt x="147" y="7320"/>
                </a:cubicBezTo>
                <a:cubicBezTo>
                  <a:pt x="-1028" y="14388"/>
                  <a:pt x="10207" y="19569"/>
                  <a:pt x="17343" y="20218"/>
                </a:cubicBezTo>
                <a:cubicBezTo>
                  <a:pt x="28847" y="21265"/>
                  <a:pt x="48275" y="16948"/>
                  <a:pt x="51075" y="28155"/>
                </a:cubicBezTo>
                <a:cubicBezTo>
                  <a:pt x="54459" y="41700"/>
                  <a:pt x="49222" y="58170"/>
                  <a:pt x="39831" y="68501"/>
                </a:cubicBezTo>
                <a:cubicBezTo>
                  <a:pt x="34110" y="74795"/>
                  <a:pt x="19086" y="77231"/>
                  <a:pt x="14367" y="70154"/>
                </a:cubicBezTo>
                <a:cubicBezTo>
                  <a:pt x="9926" y="63494"/>
                  <a:pt x="28857" y="58595"/>
                  <a:pt x="36524" y="60895"/>
                </a:cubicBezTo>
                <a:cubicBezTo>
                  <a:pt x="47977" y="64330"/>
                  <a:pt x="54854" y="76961"/>
                  <a:pt x="65957" y="81398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Google Shape;224;p33"/>
          <p:cNvSpPr txBox="1"/>
          <p:nvPr/>
        </p:nvSpPr>
        <p:spPr>
          <a:xfrm>
            <a:off x="2835825" y="4657225"/>
            <a:ext cx="1802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Aha! You know this!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0669" y="2541650"/>
            <a:ext cx="4421175" cy="2113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33"/>
          <p:cNvSpPr/>
          <p:nvPr/>
        </p:nvSpPr>
        <p:spPr>
          <a:xfrm>
            <a:off x="5018450" y="1951150"/>
            <a:ext cx="3548975" cy="2822500"/>
          </a:xfrm>
          <a:custGeom>
            <a:rect b="b" l="l" r="r" t="t"/>
            <a:pathLst>
              <a:path extrusionOk="0" h="112900" w="141959">
                <a:moveTo>
                  <a:pt x="115747" y="97558"/>
                </a:moveTo>
                <a:cubicBezTo>
                  <a:pt x="89697" y="95558"/>
                  <a:pt x="63419" y="94891"/>
                  <a:pt x="37370" y="96897"/>
                </a:cubicBezTo>
                <a:cubicBezTo>
                  <a:pt x="27359" y="97668"/>
                  <a:pt x="17407" y="99347"/>
                  <a:pt x="7606" y="101527"/>
                </a:cubicBezTo>
                <a:cubicBezTo>
                  <a:pt x="4815" y="102148"/>
                  <a:pt x="0" y="102635"/>
                  <a:pt x="0" y="105495"/>
                </a:cubicBezTo>
                <a:cubicBezTo>
                  <a:pt x="0" y="113036"/>
                  <a:pt x="14312" y="110821"/>
                  <a:pt x="21827" y="111448"/>
                </a:cubicBezTo>
                <a:cubicBezTo>
                  <a:pt x="35126" y="112557"/>
                  <a:pt x="48496" y="112771"/>
                  <a:pt x="61842" y="112771"/>
                </a:cubicBezTo>
                <a:cubicBezTo>
                  <a:pt x="80252" y="112771"/>
                  <a:pt x="98660" y="112440"/>
                  <a:pt x="117070" y="112440"/>
                </a:cubicBezTo>
                <a:cubicBezTo>
                  <a:pt x="125264" y="112440"/>
                  <a:pt x="136997" y="114837"/>
                  <a:pt x="141211" y="107810"/>
                </a:cubicBezTo>
                <a:cubicBezTo>
                  <a:pt x="145628" y="100446"/>
                  <a:pt x="127267" y="94389"/>
                  <a:pt x="118723" y="95244"/>
                </a:cubicBezTo>
                <a:cubicBezTo>
                  <a:pt x="101995" y="96918"/>
                  <a:pt x="80039" y="88538"/>
                  <a:pt x="73417" y="73086"/>
                </a:cubicBezTo>
                <a:cubicBezTo>
                  <a:pt x="67370" y="58973"/>
                  <a:pt x="75991" y="40429"/>
                  <a:pt x="85983" y="28772"/>
                </a:cubicBezTo>
                <a:cubicBezTo>
                  <a:pt x="92756" y="20871"/>
                  <a:pt x="106061" y="19348"/>
                  <a:pt x="111117" y="10252"/>
                </a:cubicBezTo>
                <a:cubicBezTo>
                  <a:pt x="114267" y="4584"/>
                  <a:pt x="101067" y="0"/>
                  <a:pt x="94582" y="0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Google Shape;227;p33"/>
          <p:cNvSpPr txBox="1"/>
          <p:nvPr/>
        </p:nvSpPr>
        <p:spPr>
          <a:xfrm>
            <a:off x="6287000" y="1613213"/>
            <a:ext cx="18024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First order logic!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Paper: "Ontology Databases" -by Paea LePendu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Proof Reconstruction Algorithm</a:t>
            </a:r>
            <a:r>
              <a:rPr lang="en"/>
              <a:t>: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4150350" y="1048475"/>
            <a:ext cx="4681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https://www.ncbi.nlm.nih.gov/pmc/articles/PMC3230227/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631125"/>
            <a:ext cx="6393025" cy="1054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5250" y="2116349"/>
            <a:ext cx="4425650" cy="295272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34"/>
          <p:cNvSpPr/>
          <p:nvPr/>
        </p:nvSpPr>
        <p:spPr>
          <a:xfrm>
            <a:off x="1694875" y="1638401"/>
            <a:ext cx="2820675" cy="1891875"/>
          </a:xfrm>
          <a:custGeom>
            <a:rect b="b" l="l" r="r" t="t"/>
            <a:pathLst>
              <a:path extrusionOk="0" h="75675" w="112827">
                <a:moveTo>
                  <a:pt x="21495" y="16148"/>
                </a:moveTo>
                <a:cubicBezTo>
                  <a:pt x="42209" y="17239"/>
                  <a:pt x="62925" y="18794"/>
                  <a:pt x="83668" y="18794"/>
                </a:cubicBezTo>
                <a:cubicBezTo>
                  <a:pt x="93617" y="18794"/>
                  <a:pt x="115931" y="20172"/>
                  <a:pt x="112439" y="10857"/>
                </a:cubicBezTo>
                <a:cubicBezTo>
                  <a:pt x="107267" y="-2938"/>
                  <a:pt x="84107" y="2072"/>
                  <a:pt x="69448" y="605"/>
                </a:cubicBezTo>
                <a:cubicBezTo>
                  <a:pt x="58137" y="-527"/>
                  <a:pt x="46532" y="29"/>
                  <a:pt x="35385" y="2259"/>
                </a:cubicBezTo>
                <a:cubicBezTo>
                  <a:pt x="30010" y="3334"/>
                  <a:pt x="23386" y="2681"/>
                  <a:pt x="19511" y="6558"/>
                </a:cubicBezTo>
                <a:cubicBezTo>
                  <a:pt x="14601" y="11471"/>
                  <a:pt x="29431" y="18794"/>
                  <a:pt x="36377" y="18794"/>
                </a:cubicBezTo>
                <a:cubicBezTo>
                  <a:pt x="38404" y="18794"/>
                  <a:pt x="42751" y="18361"/>
                  <a:pt x="41999" y="16479"/>
                </a:cubicBezTo>
                <a:cubicBezTo>
                  <a:pt x="38191" y="6950"/>
                  <a:pt x="21578" y="26306"/>
                  <a:pt x="18188" y="35991"/>
                </a:cubicBezTo>
                <a:cubicBezTo>
                  <a:pt x="14327" y="47022"/>
                  <a:pt x="24229" y="61471"/>
                  <a:pt x="17527" y="71045"/>
                </a:cubicBezTo>
                <a:cubicBezTo>
                  <a:pt x="14062" y="75995"/>
                  <a:pt x="5732" y="73762"/>
                  <a:pt x="0" y="75675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Google Shape;238;p34"/>
          <p:cNvSpPr txBox="1"/>
          <p:nvPr/>
        </p:nvSpPr>
        <p:spPr>
          <a:xfrm>
            <a:off x="739425" y="3377871"/>
            <a:ext cx="18024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Horn Logic?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Modus Ponens!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Backward Chaining!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000375" y="1876750"/>
            <a:ext cx="70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A→C from 𝐴→𝐵 and 𝐵→𝐶: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A→C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275" y="2351322"/>
            <a:ext cx="3359525" cy="15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200" y="769300"/>
            <a:ext cx="5374651" cy="35704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000375" y="1876750"/>
            <a:ext cx="70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A→C from 𝐴→𝐵 and 𝐵→𝐶: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A→C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1000375" y="1876750"/>
            <a:ext cx="70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A→C from 𝐴→𝐵 and 𝐵→𝐶: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A→C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973" y="1015825"/>
            <a:ext cx="5821727" cy="33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000375" y="1876750"/>
            <a:ext cx="70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A→C from 𝐴→𝐵 and 𝐵→𝐶: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A→C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825" y="1093100"/>
            <a:ext cx="5746950" cy="32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000375" y="1876750"/>
            <a:ext cx="70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(𝐴→𝐵)∧(𝐵→𝐶)→(𝐴→𝐶)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675" y="2503722"/>
            <a:ext cx="3359525" cy="15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000375" y="1876750"/>
            <a:ext cx="70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(𝐴→𝐵)∧(𝐵→𝐶)→(𝐴→𝐶)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825" y="573350"/>
            <a:ext cx="5319001" cy="380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1000375" y="1876750"/>
            <a:ext cx="70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(𝐴→𝐵)∧(𝐵→𝐶)→(𝐴→𝐶)</a:t>
            </a:r>
            <a:endParaRPr sz="13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172" y="595300"/>
            <a:ext cx="5414600" cy="38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