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Caveat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6.xml"/><Relationship Id="rId33" Type="http://schemas.openxmlformats.org/officeDocument/2006/relationships/font" Target="fonts/Caveat-bold.fntdata"/><Relationship Id="rId10" Type="http://schemas.openxmlformats.org/officeDocument/2006/relationships/slide" Target="slides/slide5.xml"/><Relationship Id="rId32" Type="http://schemas.openxmlformats.org/officeDocument/2006/relationships/font" Target="fonts/Cavea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14bd26b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14bd26b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d14bd26b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d14bd26b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d14bd26b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d14bd26b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d14bd26b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d14bd26b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d14bd26b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d14bd26b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d14bd26b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d14bd26b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d14bd26b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d14bd26b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d14bd26b9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d14bd26b9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d14bd26b9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d14bd26b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d14bd26b9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d14bd26b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d14bd26b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d14bd26b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d14bd26b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d14bd26b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d14bd26b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d14bd26b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d14bd26b9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d14bd26b9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d14bd26b9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d14bd26b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d14bd26b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d14bd26b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d14bd26b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d14bd26b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d14bd26b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d14bd26b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d14bd26b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d14bd26b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d14bd26b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d14bd26b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14bd26b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d14bd26b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d14bd26b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d14bd26b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hyperlink" Target="https://www.tutorialspoint.com/artificial_intelligence/artificial_intelligence_quick_guide.htm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utorialspoint.com/artificial_intelligence/artificial_intelligence_quick_guide.htm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hyperlink" Target="https://en.wikipedia.org/wiki/Conjunctive_normal_form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SG4XOpcNmGHJn8mdMlzxrlkByfbY2o4a/view?usp=sha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CYEynNATHzg" TargetMode="External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s://drive.google.com/file/d/1EXKODkS4ovUHDes7YfyrFOwTFIHcpr1g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s://drive.google.com/file/d/1EXKODkS4ovUHDes7YfyrFOwTFIHcpr1g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s://drive.google.com/file/d/1EXKODkS4ovUHDes7YfyrFOwTFIHcpr1g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205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Chaining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Goal-driven procedure ("algorithm"):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goal from set of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goal is a fact, stop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 identify and add new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 until no goals are left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Simple, efficient, no wasted efforts.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what is needed is what is explored.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Sounds good: Is backward chaining the best option?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Often, it is the go-to approach. A nice balance between space and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Tradeoff: every goal starts anew, less gains over time.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800" y="100275"/>
            <a:ext cx="3654626" cy="12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5800500" y="4134300"/>
            <a:ext cx="3031800" cy="856800"/>
          </a:xfrm>
          <a:prstGeom prst="roundRect">
            <a:avLst>
              <a:gd fmla="val 5211" name="adj"/>
            </a:avLst>
          </a:prstGeom>
          <a:solidFill>
            <a:srgbClr val="0000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6112200" y="4134300"/>
            <a:ext cx="3031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Source: </a:t>
            </a:r>
            <a:r>
              <a:rPr lang="en" sz="500" u="sng">
                <a:solidFill>
                  <a:schemeClr val="hlink"/>
                </a:solidFill>
                <a:hlinkClick r:id="rId4"/>
              </a:rPr>
              <a:t>https://www.tutorialspoint.com/artificial_intelligence/artificial_intelligence_quick_guide.htm</a:t>
            </a:r>
            <a:endParaRPr sz="5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5350" y="4207400"/>
            <a:ext cx="308736" cy="3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1800" y="4507449"/>
            <a:ext cx="1573066" cy="4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</a:t>
            </a:r>
            <a:r>
              <a:rPr lang="en"/>
              <a:t> Chaining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Data-driven procedure ("algorithm"):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fact from all facts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new facts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goal reached, stop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Simple, not efficient, potentially tons of wasted efforts.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to explore wildly wrong directions.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bother: Is forward chaining bad? Not always.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Advantage: if newly generated facts are kept, over time, magic happens!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wild exploration over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solutions over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Tradeoff: space to store all of it.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5800500" y="4134300"/>
            <a:ext cx="3031800" cy="856800"/>
          </a:xfrm>
          <a:prstGeom prst="roundRect">
            <a:avLst>
              <a:gd fmla="val 5211" name="adj"/>
            </a:avLst>
          </a:prstGeom>
          <a:solidFill>
            <a:srgbClr val="0000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6112200" y="4134300"/>
            <a:ext cx="3031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Source: </a:t>
            </a:r>
            <a:r>
              <a:rPr lang="en" sz="500" u="sng">
                <a:solidFill>
                  <a:schemeClr val="hlink"/>
                </a:solidFill>
                <a:hlinkClick r:id="rId3"/>
              </a:rPr>
              <a:t>https://www.tutorialspoint.com/artificial_intelligence/artificial_intelligence_quick_guide.htm</a:t>
            </a:r>
            <a:endParaRPr sz="5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350" y="4207400"/>
            <a:ext cx="308736" cy="3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1800" y="4507449"/>
            <a:ext cx="1573066" cy="4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8975" y="139375"/>
            <a:ext cx="3664875" cy="117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3"/>
          <p:cNvCxnSpPr/>
          <p:nvPr/>
        </p:nvCxnSpPr>
        <p:spPr>
          <a:xfrm>
            <a:off x="5989500" y="1203325"/>
            <a:ext cx="652800" cy="51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3"/>
          <p:cNvCxnSpPr/>
          <p:nvPr/>
        </p:nvCxnSpPr>
        <p:spPr>
          <a:xfrm>
            <a:off x="6642300" y="1719925"/>
            <a:ext cx="652800" cy="51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3"/>
          <p:cNvCxnSpPr/>
          <p:nvPr/>
        </p:nvCxnSpPr>
        <p:spPr>
          <a:xfrm flipH="1" rot="10800000">
            <a:off x="7301700" y="1781125"/>
            <a:ext cx="455400" cy="45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7770700" y="1788000"/>
            <a:ext cx="496200" cy="55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3"/>
          <p:cNvCxnSpPr/>
          <p:nvPr/>
        </p:nvCxnSpPr>
        <p:spPr>
          <a:xfrm flipH="1">
            <a:off x="7961100" y="2352275"/>
            <a:ext cx="319500" cy="52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3"/>
          <p:cNvCxnSpPr/>
          <p:nvPr/>
        </p:nvCxnSpPr>
        <p:spPr>
          <a:xfrm flipH="1">
            <a:off x="7322050" y="2882575"/>
            <a:ext cx="639000" cy="34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3"/>
          <p:cNvCxnSpPr/>
          <p:nvPr/>
        </p:nvCxnSpPr>
        <p:spPr>
          <a:xfrm flipH="1">
            <a:off x="7131600" y="3236100"/>
            <a:ext cx="183600" cy="20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3"/>
          <p:cNvCxnSpPr/>
          <p:nvPr/>
        </p:nvCxnSpPr>
        <p:spPr>
          <a:xfrm>
            <a:off x="7138450" y="3440050"/>
            <a:ext cx="469200" cy="4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3"/>
          <p:cNvCxnSpPr/>
          <p:nvPr/>
        </p:nvCxnSpPr>
        <p:spPr>
          <a:xfrm flipH="1" rot="10800000">
            <a:off x="7587150" y="3385750"/>
            <a:ext cx="700200" cy="9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3"/>
          <p:cNvCxnSpPr/>
          <p:nvPr/>
        </p:nvCxnSpPr>
        <p:spPr>
          <a:xfrm flipH="1" rot="10800000">
            <a:off x="8287375" y="2780550"/>
            <a:ext cx="156300" cy="60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3"/>
          <p:cNvSpPr txBox="1"/>
          <p:nvPr/>
        </p:nvSpPr>
        <p:spPr>
          <a:xfrm>
            <a:off x="6873300" y="2221851"/>
            <a:ext cx="1627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dum dee dum...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 flipH="1" rot="10800000">
            <a:off x="8443750" y="2134700"/>
            <a:ext cx="204000" cy="64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3"/>
          <p:cNvCxnSpPr/>
          <p:nvPr/>
        </p:nvCxnSpPr>
        <p:spPr>
          <a:xfrm rot="10800000">
            <a:off x="8260200" y="1604525"/>
            <a:ext cx="401100" cy="53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by Cases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Disjunctions (and negations) take us beyond Horn Logic.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are negations related to disjunctions (vis a vis Horn Logic)?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3E43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𝐴∨</a:t>
            </a: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𝐵  is equivalent to</a:t>
            </a:r>
            <a:r>
              <a:rPr lang="en" sz="1350">
                <a:solidFill>
                  <a:srgbClr val="3E43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50">
                <a:solidFill>
                  <a:srgbClr val="3E43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¬𝐴</a:t>
            </a: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→𝐵</a:t>
            </a:r>
            <a:b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350">
                <a:solidFill>
                  <a:srgbClr val="3E43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𝐴</a:t>
            </a: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→𝐵 is equivalent to </a:t>
            </a:r>
            <a:r>
              <a:rPr lang="en" sz="1350">
                <a:solidFill>
                  <a:srgbClr val="3E43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¬𝐴∨</a:t>
            </a: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𝐵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3925625" y="2229925"/>
            <a:ext cx="494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Hard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 sudoku puzzles cannot be solved by Horn Logic style reasoning. You have to do case-based reasoning. Humans (and computers) are less good at this. It is HARD, in the formal sense, P/NP, i.e., exponential poly-time.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73946"/>
          <a:stretch/>
        </p:blipFill>
        <p:spPr>
          <a:xfrm>
            <a:off x="213575" y="3940600"/>
            <a:ext cx="3405911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575" y="3180630"/>
            <a:ext cx="4945349" cy="141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4"/>
          <p:cNvGrpSpPr/>
          <p:nvPr/>
        </p:nvGrpSpPr>
        <p:grpSpPr>
          <a:xfrm>
            <a:off x="304792" y="3084494"/>
            <a:ext cx="2666144" cy="797433"/>
            <a:chOff x="152400" y="2932150"/>
            <a:chExt cx="1757975" cy="523525"/>
          </a:xfrm>
        </p:grpSpPr>
        <p:pic>
          <p:nvPicPr>
            <p:cNvPr id="170" name="Google Shape;170;p24"/>
            <p:cNvPicPr preferRelativeResize="0"/>
            <p:nvPr/>
          </p:nvPicPr>
          <p:blipFill rotWithShape="1">
            <a:blip r:embed="rId5">
              <a:alphaModFix/>
            </a:blip>
            <a:srcRect b="0" l="0" r="69964" t="69948"/>
            <a:stretch/>
          </p:blipFill>
          <p:spPr>
            <a:xfrm>
              <a:off x="1244125" y="3005124"/>
              <a:ext cx="666250" cy="45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4"/>
            <p:cNvPicPr preferRelativeResize="0"/>
            <p:nvPr/>
          </p:nvPicPr>
          <p:blipFill rotWithShape="1">
            <a:blip r:embed="rId3">
              <a:alphaModFix/>
            </a:blip>
            <a:srcRect b="27032" l="0" r="43374" t="43980"/>
            <a:stretch/>
          </p:blipFill>
          <p:spPr>
            <a:xfrm>
              <a:off x="152400" y="2932150"/>
              <a:ext cx="1091726" cy="523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natural deduction, we could add another axiom (provable from existing ones) and call it </a:t>
            </a:r>
            <a:r>
              <a:rPr b="1" lang="en"/>
              <a:t>resolution</a:t>
            </a:r>
            <a:r>
              <a:rPr lang="en"/>
              <a:t>: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75" y="2354525"/>
            <a:ext cx="65532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4847325" y="1715775"/>
            <a:ext cx="3494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I like to think of it as annihilation! Like matter and anti-matter colliding to annihilate one another. 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0" l="56406" r="0" t="79263"/>
          <a:stretch/>
        </p:blipFill>
        <p:spPr>
          <a:xfrm>
            <a:off x="2792775" y="4089875"/>
            <a:ext cx="1865447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166000" y="3764975"/>
            <a:ext cx="4198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Can you? Prove that resolution is valid in natural deduction.You'll at least need OR-elimination, and a few others....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 should feel familiar, because modus ponens is a special case.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Imagine</a:t>
            </a:r>
            <a:r>
              <a:rPr lang="en"/>
              <a:t>: We can convert these! We can get rid of all implication symbols.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38" y="2353988"/>
            <a:ext cx="20478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688" y="2325413"/>
            <a:ext cx="21240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 as a procedure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Resolution procedure ("algorithm"):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convert to conjunctive normal form (aka, product of sums)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repeatedly apply resolution until goal is reached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Sounds easier than it is in reality, including the first thing (expensive!).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reach goals efficiently, backward chaining, forward chaining and resolution require good </a:t>
            </a:r>
            <a:r>
              <a:rPr b="1" lang="en"/>
              <a:t>Search</a:t>
            </a:r>
            <a:r>
              <a:rPr lang="en"/>
              <a:t> algorithms (Act II of this course).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25" y="3682824"/>
            <a:ext cx="2326402" cy="9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383100"/>
            <a:ext cx="3760601" cy="6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/>
          <p:nvPr/>
        </p:nvSpPr>
        <p:spPr>
          <a:xfrm>
            <a:off x="5800500" y="4134300"/>
            <a:ext cx="3031800" cy="856800"/>
          </a:xfrm>
          <a:prstGeom prst="roundRect">
            <a:avLst>
              <a:gd fmla="val 5211" name="adj"/>
            </a:avLst>
          </a:prstGeom>
          <a:solidFill>
            <a:srgbClr val="0000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6112200" y="4134300"/>
            <a:ext cx="3031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Source: </a:t>
            </a:r>
            <a:r>
              <a:rPr lang="en" sz="500" u="sng">
                <a:solidFill>
                  <a:schemeClr val="hlink"/>
                </a:solidFill>
                <a:hlinkClick r:id="rId5"/>
              </a:rPr>
              <a:t>https://en.wikipedia.org/wiki/Conjunctive_normal_form</a:t>
            </a:r>
            <a:endParaRPr sz="500"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5350" y="4207400"/>
            <a:ext cx="308736" cy="3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4649" y="4429550"/>
            <a:ext cx="2251800" cy="4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1374675" y="4050550"/>
            <a:ext cx="2326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Yes ... CNF!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571999" y="3089150"/>
            <a:ext cx="4025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No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 ... not CNF! Anything with implication symbols but also...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-1020" l="0" r="0" t="0"/>
          <a:stretch/>
        </p:blipFill>
        <p:spPr>
          <a:xfrm>
            <a:off x="5661525" y="1780150"/>
            <a:ext cx="3014375" cy="30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for Q&amp;A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This is where you get to ask me for help on your homework problems ... so don't be shy.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Predicates and Functions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Propositions are statements, represented as symbols (A, B, P, Q, R, 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have other </a:t>
            </a:r>
            <a:r>
              <a:rPr b="1" lang="en"/>
              <a:t>syntax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logical connectives (implication, conjunction, negation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parentheses for grouping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constants (true or false, top or bottom)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NEW</a:t>
            </a:r>
            <a:r>
              <a:rPr lang="en"/>
              <a:t> A </a:t>
            </a:r>
            <a:r>
              <a:rPr b="1" lang="en"/>
              <a:t>function</a:t>
            </a:r>
            <a:r>
              <a:rPr lang="en"/>
              <a:t> is a statement that returns terms.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MotherOf( FatherOf(PAEA) ) returns ODETTE.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NEW</a:t>
            </a:r>
            <a:r>
              <a:rPr lang="en"/>
              <a:t> A </a:t>
            </a:r>
            <a:r>
              <a:rPr b="1" lang="en"/>
              <a:t>predicate</a:t>
            </a:r>
            <a:r>
              <a:rPr lang="en"/>
              <a:t> is a function that </a:t>
            </a:r>
            <a:r>
              <a:rPr lang="en" u="sng"/>
              <a:t>only</a:t>
            </a:r>
            <a:r>
              <a:rPr lang="en"/>
              <a:t> returns true or false.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isWarHero(ODETTE) returns TRUE.</a:t>
            </a:r>
            <a:r>
              <a:rPr lang="en"/>
              <a:t> 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499375" y="1652050"/>
            <a:ext cx="2100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So far, everything presented has been propositional.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550" y="3025350"/>
            <a:ext cx="741325" cy="18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1305325" y="3752775"/>
            <a:ext cx="64383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True! My grandma was a Chevalier and Officier (2nd of 3 levels) of the French Legion of Honor. It's sort of like the US Medal of Honor.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Odette LePendu (1924-2020) fought Nazis in World War II when she was 14 years old and was captured and tortured, but was lucky enough to be released. My hero, miss you grandma!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 (vs Syntax)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— </a:t>
            </a:r>
            <a:r>
              <a:rPr b="1" lang="en"/>
              <a:t>how</a:t>
            </a:r>
            <a:r>
              <a:rPr lang="en"/>
              <a:t> to say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Semantics — </a:t>
            </a:r>
            <a:r>
              <a:rPr b="1" lang="en"/>
              <a:t>what</a:t>
            </a:r>
            <a:r>
              <a:rPr lang="en"/>
              <a:t> it means.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Semantics come from two things: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truth 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interpretations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Formally speaking, semantics are interpretations that formally map logical models onto valid worlds. There could be many possible worlds!</a:t>
            </a:r>
            <a:br>
              <a:rPr lang="en"/>
            </a:br>
            <a:br>
              <a:rPr lang="en"/>
            </a:br>
            <a:r>
              <a:rPr lang="en"/>
              <a:t>Take a look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thesis of Dejing Dou</a:t>
            </a:r>
            <a:r>
              <a:rPr lang="en"/>
              <a:t>, my PhD Advisor, page 43 (cf p34).`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4911075" y="673900"/>
            <a:ext cx="39159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Normally, you would think of semantics simply as truth tables and simple 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interpretations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 of symbols, e.g., "P means it is raining. Q means I get wet." So P→Q means,"If it's raining I'll get wet." And that's always true unless it rains and I don't get wet.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But you might imagine a universe where P and Q meant something else, and yet the same exact truth assignments ALSO made sense! (And some P's and Q's where they don't.)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5620235" y="2855375"/>
            <a:ext cx="2388625" cy="1594175"/>
          </a:xfrm>
          <a:custGeom>
            <a:rect b="b" l="l" r="r" t="t"/>
            <a:pathLst>
              <a:path extrusionOk="0" h="63767" w="95545">
                <a:moveTo>
                  <a:pt x="87651" y="47318"/>
                </a:moveTo>
                <a:cubicBezTo>
                  <a:pt x="83004" y="47318"/>
                  <a:pt x="76903" y="48178"/>
                  <a:pt x="74598" y="52213"/>
                </a:cubicBezTo>
                <a:cubicBezTo>
                  <a:pt x="72619" y="55677"/>
                  <a:pt x="75100" y="62312"/>
                  <a:pt x="78949" y="63362"/>
                </a:cubicBezTo>
                <a:cubicBezTo>
                  <a:pt x="84507" y="64878"/>
                  <a:pt x="92899" y="61758"/>
                  <a:pt x="94721" y="56292"/>
                </a:cubicBezTo>
                <a:cubicBezTo>
                  <a:pt x="96919" y="49700"/>
                  <a:pt x="94558" y="40690"/>
                  <a:pt x="89282" y="36168"/>
                </a:cubicBezTo>
                <a:cubicBezTo>
                  <a:pt x="70506" y="20075"/>
                  <a:pt x="39039" y="37434"/>
                  <a:pt x="15314" y="30457"/>
                </a:cubicBezTo>
                <a:cubicBezTo>
                  <a:pt x="10024" y="28901"/>
                  <a:pt x="3270" y="27683"/>
                  <a:pt x="630" y="22843"/>
                </a:cubicBezTo>
                <a:cubicBezTo>
                  <a:pt x="-1723" y="18530"/>
                  <a:pt x="3311" y="11616"/>
                  <a:pt x="7972" y="10062"/>
                </a:cubicBezTo>
                <a:cubicBezTo>
                  <a:pt x="14599" y="7852"/>
                  <a:pt x="22334" y="11596"/>
                  <a:pt x="28912" y="9246"/>
                </a:cubicBezTo>
                <a:cubicBezTo>
                  <a:pt x="31689" y="8254"/>
                  <a:pt x="34299" y="5809"/>
                  <a:pt x="35166" y="2991"/>
                </a:cubicBezTo>
                <a:cubicBezTo>
                  <a:pt x="35460" y="2034"/>
                  <a:pt x="36439" y="0"/>
                  <a:pt x="35438" y="0"/>
                </a:cubicBezTo>
                <a:cubicBezTo>
                  <a:pt x="33963" y="0"/>
                  <a:pt x="30700" y="2991"/>
                  <a:pt x="32175" y="2991"/>
                </a:cubicBezTo>
                <a:cubicBezTo>
                  <a:pt x="33662" y="2991"/>
                  <a:pt x="34300" y="-198"/>
                  <a:pt x="35710" y="272"/>
                </a:cubicBezTo>
                <a:cubicBezTo>
                  <a:pt x="37362" y="823"/>
                  <a:pt x="38422" y="2699"/>
                  <a:pt x="38973" y="4351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Quantifiers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Universal (∀) — for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Existential (∃) — exists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∀x isDog(x) → goesToHeaven(x)	</a:t>
            </a:r>
            <a:r>
              <a:rPr i="1" lang="en"/>
              <a:t>For all x, isDog(x) implies goesToHeaven(x).</a:t>
            </a:r>
            <a:endParaRPr i="1"/>
          </a:p>
          <a:p>
            <a:pPr indent="45720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All dogs go to heaven.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∃x,y isDog(x) ∧ isCat(y) ∧ loves(x,y)	</a:t>
            </a:r>
            <a:r>
              <a:rPr i="1" lang="en"/>
              <a:t>Exists x,y, isDog(x) and isCat(y) and loves(x,y).</a:t>
            </a:r>
            <a:endParaRPr i="1"/>
          </a:p>
          <a:p>
            <a:pPr indent="457200" lvl="0" marL="3200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Some dogs love (some) cats.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order logic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Entailment vs Inference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Soundness and Completeness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Propositions and Predicates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and Skolem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Quantification: forall, exists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Let's take a look at Prof Eamonn's slides for a minute.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Quantifiers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Generalizing De Morgan's Laws gives us these transformations: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643063"/>
            <a:ext cx="51816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Quantifiers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Distributivity and </a:t>
            </a:r>
            <a:r>
              <a:rPr lang="en"/>
              <a:t>commutativity</a:t>
            </a:r>
            <a:r>
              <a:rPr lang="en"/>
              <a:t> rules also allow us to "move" quantifiers around in complex logical statements. (How is beyond our scope.)</a:t>
            </a:r>
            <a:br>
              <a:rPr lang="en"/>
            </a:br>
            <a:br>
              <a:rPr lang="en"/>
            </a:br>
            <a:r>
              <a:rPr lang="en"/>
              <a:t>∀x isDog(x) → ∃y master(y,x) ∧ loves(x,y)	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All dogs have a master who they love.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prefer (and expect on exams) that all quantifiers appear at the beginning of any statement.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Quantifers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matters!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Let's take a look at Prof Eamonn's slides for a minute again.</a:t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23324" l="0" r="0" t="0"/>
          <a:stretch/>
        </p:blipFill>
        <p:spPr>
          <a:xfrm>
            <a:off x="2836200" y="1072825"/>
            <a:ext cx="5353050" cy="27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Deduction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program has common sense if it automatically deduces for itself a sufficiently wide class of immediate consequences of anything it is told and what it already knows. . . In order for a program to be capable of learning something it must first be capable of being told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—John McCarthy, 1959. One of its founding fathers, he coined the term "Artificial Intelligence."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Entailment vs Inference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Entailment (⊨) — </a:t>
            </a:r>
            <a:r>
              <a:rPr b="1" lang="en"/>
              <a:t>what</a:t>
            </a:r>
            <a:r>
              <a:rPr lang="en"/>
              <a:t> follows.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provide axioms, facts, and logical statements for a knowledge base, then we can expect that </a:t>
            </a:r>
            <a:r>
              <a:rPr lang="en"/>
              <a:t>knowledge</a:t>
            </a:r>
            <a:r>
              <a:rPr lang="en"/>
              <a:t> base to entail new facts that follow from what is known so far.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can Susan lay eggs?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only mammals that lay eggs are the echidna and platypus.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Only birds and mammals are warm blooded.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birds have feathers.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Susan is warm blooded and has no feathers.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Inference (⊢) — </a:t>
            </a:r>
            <a:r>
              <a:rPr b="1" lang="en"/>
              <a:t>how</a:t>
            </a:r>
            <a:r>
              <a:rPr lang="en"/>
              <a:t> it follows.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a process or procedure or algorithm, i.e., an </a:t>
            </a:r>
            <a:r>
              <a:rPr i="1" lang="en"/>
              <a:t>inference engine</a:t>
            </a:r>
            <a:r>
              <a:rPr lang="en"/>
              <a:t>, that computes and proves entailments.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inference engine is perfect (sound and complete) it computes all entailments correctly, and nothing else. The nothing else part is important. </a:t>
            </a:r>
            <a:r>
              <a:rPr b="1" lang="en"/>
              <a:t>E.g., "a yes machine" is complete, but unsound.</a:t>
            </a:r>
            <a:endParaRPr b="1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475" y="76200"/>
            <a:ext cx="2546325" cy="14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an aside: confusion matrices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Soundness and completeness might remind you of a </a:t>
            </a:r>
            <a:r>
              <a:rPr b="1" lang="en"/>
              <a:t>confusion matrix</a:t>
            </a:r>
            <a:r>
              <a:rPr lang="en"/>
              <a:t>, for those that know about machine learning or data mining.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Values are like the Oracle.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Predicted Values are like the Inference Engine.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 is similar to </a:t>
            </a:r>
            <a:r>
              <a:rPr b="1" lang="en"/>
              <a:t>recall</a:t>
            </a:r>
            <a:r>
              <a:rPr lang="en"/>
              <a:t> (TP / TP + FN).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Soundness is similar to </a:t>
            </a:r>
            <a:r>
              <a:rPr b="1" lang="en"/>
              <a:t>precision</a:t>
            </a:r>
            <a:r>
              <a:rPr lang="en"/>
              <a:t> (TP/ TP + FP).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discuss this more when we cover machine learning.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125" y="2034423"/>
            <a:ext cx="2762525" cy="20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Soundness</a:t>
            </a:r>
            <a:r>
              <a:rPr lang="en"/>
              <a:t> and Completeness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Entailment (⊨)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Imagine a god-like Oracle, like Pythia at Delphi, who proclaims truths and is never wrong.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Inference (⊢)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Imagine Siri, Alexa or Google, which uses algorithms to answer questions, and may sometimes or often be wrong or unable to answer at all.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Soundness: how often does Alexa's answers agree with the Pythia's?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Completeness: how often can Alexa find an answer Pythia can?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in research, new inference algorithms should always measure their goodness by soundness and completeness. 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What else is important? (Efficiency?)</a:t>
            </a:r>
            <a:br>
              <a:rPr lang="en"/>
            </a:br>
            <a:endParaRPr/>
          </a:p>
        </p:txBody>
      </p:sp>
      <p:pic>
        <p:nvPicPr>
          <p:cNvPr descr="From our free online course, “PredictionX: Diviner’s Guide”: &#10;https://www.edx.org/course/predictionx-diviners-guide-harvardx-soc1-practx?utm_source=social&amp;utm_medium=partner-marketing&amp;utm_content=youtube-harvardx&amp;utm_campaign=harvardx#!&#10; &#10;Professor Emma Dench explores the history and myths surrounding the Oracle of Delphi.&#10; &#10;— Subscribe to our channel: https://www.youtube.com/channel/UCKJyv_uNh3LhYFKmwaB63bA?sub_confirmation=1&#10;— Sign up for emails about new courses: https://harvardx.link/email&#10;— HarvardX courses on edX: https://www.edx.org/school/harvardx&#10;— Harvard University's online courses: https://online-learning.harvard.edu/&#10; &#10;HarvardX empowers the faculty of Harvard University to create high-quality online courses in subjects ranging from computer science to history, education, and religion." id="96" name="Google Shape;96;p18" title="Oracle of Delph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600" y="87450"/>
            <a:ext cx="1914100" cy="14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58125"/>
            <a:ext cx="2412499" cy="16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Deduction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9625"/>
            <a:ext cx="1927950" cy="180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901675" y="4588975"/>
            <a:ext cx="2901600" cy="35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pen Sans"/>
                <a:ea typeface="Open Sans"/>
                <a:cs typeface="Open Sans"/>
                <a:sym typeface="Open Sans"/>
              </a:rPr>
              <a:t>DOWNLOAD: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https://drive.google.com/file/d/1EXKODkS4ovUHDes7YfyrFOwTFIHcpr1g/view?usp=sharing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753400" y="1225225"/>
            <a:ext cx="6078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</a:t>
            </a:r>
            <a:r>
              <a:rPr b="1" lang="en"/>
              <a:t>axioms</a:t>
            </a:r>
            <a:r>
              <a:rPr lang="en"/>
              <a:t> of natural deduction, I can ask you:</a:t>
            </a:r>
            <a:br>
              <a:rPr lang="en"/>
            </a:br>
            <a:br>
              <a:rPr lang="en"/>
            </a:br>
            <a:r>
              <a:rPr lang="en"/>
              <a:t>Is 𝐴∨¬𝐴 </a:t>
            </a:r>
            <a:r>
              <a:rPr b="1" i="1" lang="en"/>
              <a:t>entailed</a:t>
            </a:r>
            <a:r>
              <a:rPr lang="en"/>
              <a:t>? And the answer is yes, it 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it's illogical to ask if it is </a:t>
            </a:r>
            <a:r>
              <a:rPr b="1" i="1" lang="en"/>
              <a:t>inferred</a:t>
            </a:r>
            <a:r>
              <a:rPr lang="en"/>
              <a:t> </a:t>
            </a:r>
            <a:r>
              <a:rPr lang="en"/>
              <a:t>yet. Because we have not yet formally established the </a:t>
            </a:r>
            <a:r>
              <a:rPr lang="en"/>
              <a:t>algorithm</a:t>
            </a:r>
            <a:r>
              <a:rPr lang="en"/>
              <a:t> or system by which we make inferences yet.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have played with making inferences, and convinced ourselves we can, but have not yet formalized </a:t>
            </a:r>
            <a:r>
              <a:rPr i="1" lang="en"/>
              <a:t>how</a:t>
            </a:r>
            <a:r>
              <a:rPr lang="en"/>
              <a:t> as a repeatable set of steps (an algorithm).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58125"/>
            <a:ext cx="2412499" cy="16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Deduction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9625"/>
            <a:ext cx="1927950" cy="180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901675" y="4588975"/>
            <a:ext cx="2901600" cy="35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pen Sans"/>
                <a:ea typeface="Open Sans"/>
                <a:cs typeface="Open Sans"/>
                <a:sym typeface="Open Sans"/>
              </a:rPr>
              <a:t>DOWNLOAD: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https://drive.google.com/file/d/1EXKODkS4ovUHDes7YfyrFOwTFIHcpr1g/view?usp=sharing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753400" y="1225225"/>
            <a:ext cx="6078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Modus Ponens (→E) is quite nice.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 proclaim</a:t>
            </a:r>
            <a:r>
              <a:rPr lang="en"/>
              <a:t>: my procedure is to only use modus ponens with a </a:t>
            </a:r>
            <a:r>
              <a:rPr i="1" lang="en"/>
              <a:t>backward chaining</a:t>
            </a:r>
            <a:r>
              <a:rPr lang="en"/>
              <a:t> approach (try to prove each goal, bottom up) to solve all logic homework problems.</a:t>
            </a:r>
            <a:br>
              <a:rPr lang="en"/>
            </a:br>
            <a:br>
              <a:rPr lang="en"/>
            </a:br>
            <a:r>
              <a:rPr lang="en"/>
              <a:t>Will I get an A on my homework?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No. MP with BC is not complete, I would be unable to deduce </a:t>
            </a:r>
            <a:r>
              <a:rPr lang="en"/>
              <a:t>𝐴∨¬𝐴, which we already know is entailed.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58125"/>
            <a:ext cx="2412499" cy="16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Deduction 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9625"/>
            <a:ext cx="1927950" cy="180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901675" y="4588975"/>
            <a:ext cx="2901600" cy="35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pen Sans"/>
                <a:ea typeface="Open Sans"/>
                <a:cs typeface="Open Sans"/>
                <a:sym typeface="Open Sans"/>
              </a:rPr>
              <a:t>DOWNLOAD: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https://drive.google.com/file/d/1EXKODkS4ovUHDes7YfyrFOwTFIHcpr1g/view?usp=sharing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53400" y="1225225"/>
            <a:ext cx="6078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 But what if</a:t>
            </a:r>
            <a:r>
              <a:rPr lang="en"/>
              <a:t> the homework only has logic problems of the form (no </a:t>
            </a:r>
            <a:r>
              <a:rPr lang="en"/>
              <a:t>∨¬ symbols in sight)</a:t>
            </a:r>
            <a:r>
              <a:rPr lang="en"/>
              <a:t>:</a:t>
            </a:r>
            <a:br>
              <a:rPr lang="en"/>
            </a:br>
            <a:br>
              <a:rPr lang="en"/>
            </a:br>
            <a:r>
              <a:rPr b="1"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𝐴</a:t>
            </a:r>
            <a:r>
              <a:rPr b="1" baseline="-25000"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r>
              <a:rPr b="1"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𝐴</a:t>
            </a:r>
            <a:r>
              <a:rPr b="1" baseline="-25000" i="1"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∧...</a:t>
            </a:r>
            <a:r>
              <a:rPr b="1"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𝐴</a:t>
            </a:r>
            <a:r>
              <a:rPr b="1" baseline="-25000" i="1"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1"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→ 𝐶</a:t>
            </a:r>
            <a:br>
              <a:rPr lang="en"/>
            </a:br>
            <a:br>
              <a:rPr lang="en"/>
            </a:br>
            <a:r>
              <a:rPr lang="en"/>
              <a:t>Will I get an A on my homework (with MP+BC)?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Yes. This is called </a:t>
            </a:r>
            <a:r>
              <a:rPr b="1" lang="en"/>
              <a:t>Horn Logic</a:t>
            </a:r>
            <a:r>
              <a:rPr lang="en"/>
              <a:t>, and modus ponens with backward chaining (and forward chaining) is sound and complete for Horn Logic. So if we handle the conjunctions (which is trivial), I will get an A.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601175" y="1947575"/>
            <a:ext cx="42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Many everyday problems conform to Horn Logic. Humans are pretty good at doing Horn Logic. I often call it "following your nose" type of reasoning. Easy sudoku puzzles are Horn Logic like.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