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Economica"/>
      <p:regular r:id="rId24"/>
      <p:bold r:id="rId25"/>
      <p:italic r:id="rId26"/>
      <p:boldItalic r:id="rId27"/>
    </p:embeddedFont>
    <p:embeddedFont>
      <p:font typeface="Caveat"/>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Caveat-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3ff6b61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3ff6b61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65d3e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65d3e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65d3ea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65d3ea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65d3ea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465d3ea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65d3ea5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65d3ea5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65d3ea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65d3ea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65d3ea5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465d3ea5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65d3ea5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65d3ea5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4b56f4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4b56f4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3ff6b61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3ff6b61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3ff6b619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3ff6b619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3ff6b619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3ff6b619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3ff6b61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3ff6b61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ff6b619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ff6b619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3ff6b619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3ff6b619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3ff6b619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3ff6b619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ff6b619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ff6b619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ff6b619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ff6b619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bioportal.bioontology.org/ontologies" TargetMode="External"/><Relationship Id="rId5" Type="http://schemas.openxmlformats.org/officeDocument/2006/relationships/hyperlink" Target="https://protege.stanford.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urses.cs.duke.edu//fall08/cps270/homework2.pdf" TargetMode="External"/><Relationship Id="rId4" Type="http://schemas.openxmlformats.org/officeDocument/2006/relationships/hyperlink" Target="https://www.cs.cornell.edu/courses/cs4700/2011fa/lectures/16_FirstOrderLogic.pdf" TargetMode="External"/><Relationship Id="rId5" Type="http://schemas.openxmlformats.org/officeDocument/2006/relationships/hyperlink" Target="https://people.umass.edu/partee/NZ_2006/More%20Answers%20for%20Practice%20in%20Logic%20and%20HW%201.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eanprover.github.io/logic_and_proof/natural_deduction_for_propositional_logic.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pic>
        <p:nvPicPr>
          <p:cNvPr id="121" name="Google Shape;121;p22"/>
          <p:cNvPicPr preferRelativeResize="0"/>
          <p:nvPr/>
        </p:nvPicPr>
        <p:blipFill>
          <a:blip r:embed="rId3">
            <a:alphaModFix/>
          </a:blip>
          <a:stretch>
            <a:fillRect/>
          </a:stretch>
        </p:blipFill>
        <p:spPr>
          <a:xfrm>
            <a:off x="311700" y="1440125"/>
            <a:ext cx="3886200" cy="29241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350300" y="1299625"/>
            <a:ext cx="4641300" cy="2901762"/>
          </a:xfrm>
          <a:prstGeom prst="rect">
            <a:avLst/>
          </a:prstGeom>
          <a:noFill/>
          <a:ln>
            <a:noFill/>
          </a:ln>
        </p:spPr>
      </p:pic>
      <p:sp>
        <p:nvSpPr>
          <p:cNvPr id="123" name="Google Shape;123;p22"/>
          <p:cNvSpPr txBox="1"/>
          <p:nvPr/>
        </p:nvSpPr>
        <p:spPr>
          <a:xfrm>
            <a:off x="870200" y="4512800"/>
            <a:ext cx="7784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Source: The Description Logic Handbook. </a:t>
            </a:r>
            <a:endParaRPr>
              <a:solidFill>
                <a:schemeClr val="accent5"/>
              </a:solidFill>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pic>
        <p:nvPicPr>
          <p:cNvPr id="129" name="Google Shape;129;p23"/>
          <p:cNvPicPr preferRelativeResize="0"/>
          <p:nvPr/>
        </p:nvPicPr>
        <p:blipFill>
          <a:blip r:embed="rId3">
            <a:alphaModFix/>
          </a:blip>
          <a:stretch>
            <a:fillRect/>
          </a:stretch>
        </p:blipFill>
        <p:spPr>
          <a:xfrm>
            <a:off x="311700" y="1376350"/>
            <a:ext cx="3914775" cy="2390775"/>
          </a:xfrm>
          <a:prstGeom prst="rect">
            <a:avLst/>
          </a:prstGeom>
          <a:noFill/>
          <a:ln>
            <a:noFill/>
          </a:ln>
        </p:spPr>
      </p:pic>
      <p:pic>
        <p:nvPicPr>
          <p:cNvPr id="130" name="Google Shape;130;p23"/>
          <p:cNvPicPr preferRelativeResize="0"/>
          <p:nvPr/>
        </p:nvPicPr>
        <p:blipFill>
          <a:blip r:embed="rId4">
            <a:alphaModFix/>
          </a:blip>
          <a:stretch>
            <a:fillRect/>
          </a:stretch>
        </p:blipFill>
        <p:spPr>
          <a:xfrm>
            <a:off x="4378875" y="1299625"/>
            <a:ext cx="4612724" cy="3000349"/>
          </a:xfrm>
          <a:prstGeom prst="rect">
            <a:avLst/>
          </a:prstGeom>
          <a:noFill/>
          <a:ln>
            <a:noFill/>
          </a:ln>
        </p:spPr>
      </p:pic>
      <p:sp>
        <p:nvSpPr>
          <p:cNvPr id="131" name="Google Shape;131;p23"/>
          <p:cNvSpPr txBox="1"/>
          <p:nvPr/>
        </p:nvSpPr>
        <p:spPr>
          <a:xfrm>
            <a:off x="870200" y="4512800"/>
            <a:ext cx="7784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Source: The Description Logic Handbook. </a:t>
            </a:r>
            <a:endParaRPr>
              <a:solidFill>
                <a:schemeClr val="accent5"/>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sp>
        <p:nvSpPr>
          <p:cNvPr id="137" name="Google Shape;137;p24"/>
          <p:cNvSpPr txBox="1"/>
          <p:nvPr/>
        </p:nvSpPr>
        <p:spPr>
          <a:xfrm>
            <a:off x="870200" y="4512800"/>
            <a:ext cx="7784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Source: The Description Logic Handbook. </a:t>
            </a:r>
            <a:endParaRPr>
              <a:solidFill>
                <a:schemeClr val="accent5"/>
              </a:solidFill>
              <a:latin typeface="Caveat"/>
              <a:ea typeface="Caveat"/>
              <a:cs typeface="Caveat"/>
              <a:sym typeface="Caveat"/>
            </a:endParaRPr>
          </a:p>
        </p:txBody>
      </p:sp>
      <p:pic>
        <p:nvPicPr>
          <p:cNvPr id="138" name="Google Shape;138;p24"/>
          <p:cNvPicPr preferRelativeResize="0"/>
          <p:nvPr/>
        </p:nvPicPr>
        <p:blipFill>
          <a:blip r:embed="rId3">
            <a:alphaModFix/>
          </a:blip>
          <a:stretch>
            <a:fillRect/>
          </a:stretch>
        </p:blipFill>
        <p:spPr>
          <a:xfrm>
            <a:off x="1448512" y="1622250"/>
            <a:ext cx="6246969" cy="1326488"/>
          </a:xfrm>
          <a:prstGeom prst="rect">
            <a:avLst/>
          </a:prstGeom>
          <a:noFill/>
          <a:ln>
            <a:noFill/>
          </a:ln>
        </p:spPr>
      </p:pic>
      <p:pic>
        <p:nvPicPr>
          <p:cNvPr id="139" name="Google Shape;139;p24"/>
          <p:cNvPicPr preferRelativeResize="0"/>
          <p:nvPr/>
        </p:nvPicPr>
        <p:blipFill>
          <a:blip r:embed="rId4">
            <a:alphaModFix/>
          </a:blip>
          <a:stretch>
            <a:fillRect/>
          </a:stretch>
        </p:blipFill>
        <p:spPr>
          <a:xfrm>
            <a:off x="1448500" y="3829825"/>
            <a:ext cx="6246975" cy="453413"/>
          </a:xfrm>
          <a:prstGeom prst="rect">
            <a:avLst/>
          </a:prstGeom>
          <a:noFill/>
          <a:ln>
            <a:noFill/>
          </a:ln>
        </p:spPr>
      </p:pic>
      <p:sp>
        <p:nvSpPr>
          <p:cNvPr id="140" name="Google Shape;140;p24"/>
          <p:cNvSpPr txBox="1"/>
          <p:nvPr/>
        </p:nvSpPr>
        <p:spPr>
          <a:xfrm>
            <a:off x="7906675" y="3829825"/>
            <a:ext cx="557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Yes</a:t>
            </a:r>
            <a:endParaRPr>
              <a:solidFill>
                <a:schemeClr val="accent5"/>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sp>
        <p:nvSpPr>
          <p:cNvPr id="146" name="Google Shape;146;p25"/>
          <p:cNvSpPr txBox="1"/>
          <p:nvPr/>
        </p:nvSpPr>
        <p:spPr>
          <a:xfrm>
            <a:off x="870200" y="4512800"/>
            <a:ext cx="7784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Source: The Description Logic Handbook. </a:t>
            </a:r>
            <a:endParaRPr>
              <a:solidFill>
                <a:schemeClr val="accent5"/>
              </a:solidFill>
              <a:latin typeface="Caveat"/>
              <a:ea typeface="Caveat"/>
              <a:cs typeface="Caveat"/>
              <a:sym typeface="Caveat"/>
            </a:endParaRPr>
          </a:p>
        </p:txBody>
      </p:sp>
      <p:pic>
        <p:nvPicPr>
          <p:cNvPr id="147" name="Google Shape;147;p25"/>
          <p:cNvPicPr preferRelativeResize="0"/>
          <p:nvPr/>
        </p:nvPicPr>
        <p:blipFill>
          <a:blip r:embed="rId3">
            <a:alphaModFix/>
          </a:blip>
          <a:stretch>
            <a:fillRect/>
          </a:stretch>
        </p:blipFill>
        <p:spPr>
          <a:xfrm>
            <a:off x="3520150" y="2034225"/>
            <a:ext cx="5134450" cy="2554775"/>
          </a:xfrm>
          <a:prstGeom prst="rect">
            <a:avLst/>
          </a:prstGeom>
          <a:noFill/>
          <a:ln>
            <a:noFill/>
          </a:ln>
        </p:spPr>
      </p:pic>
      <p:pic>
        <p:nvPicPr>
          <p:cNvPr id="148" name="Google Shape;148;p25"/>
          <p:cNvPicPr preferRelativeResize="0"/>
          <p:nvPr/>
        </p:nvPicPr>
        <p:blipFill rotWithShape="1">
          <a:blip r:embed="rId4">
            <a:alphaModFix/>
          </a:blip>
          <a:srcRect b="0" l="0" r="2505" t="0"/>
          <a:stretch/>
        </p:blipFill>
        <p:spPr>
          <a:xfrm>
            <a:off x="311700" y="1147225"/>
            <a:ext cx="3651700" cy="795325"/>
          </a:xfrm>
          <a:prstGeom prst="rect">
            <a:avLst/>
          </a:prstGeom>
          <a:noFill/>
          <a:ln>
            <a:noFill/>
          </a:ln>
        </p:spPr>
      </p:pic>
      <p:pic>
        <p:nvPicPr>
          <p:cNvPr id="149" name="Google Shape;149;p25"/>
          <p:cNvPicPr preferRelativeResize="0"/>
          <p:nvPr/>
        </p:nvPicPr>
        <p:blipFill>
          <a:blip r:embed="rId5">
            <a:alphaModFix/>
          </a:blip>
          <a:stretch>
            <a:fillRect/>
          </a:stretch>
        </p:blipFill>
        <p:spPr>
          <a:xfrm>
            <a:off x="4234500" y="1713400"/>
            <a:ext cx="4420104" cy="320825"/>
          </a:xfrm>
          <a:prstGeom prst="rect">
            <a:avLst/>
          </a:prstGeom>
          <a:noFill/>
          <a:ln>
            <a:noFill/>
          </a:ln>
        </p:spPr>
      </p:pic>
      <p:sp>
        <p:nvSpPr>
          <p:cNvPr id="150" name="Google Shape;150;p25"/>
          <p:cNvSpPr/>
          <p:nvPr/>
        </p:nvSpPr>
        <p:spPr>
          <a:xfrm>
            <a:off x="2927372" y="1068122"/>
            <a:ext cx="1484850" cy="299150"/>
          </a:xfrm>
          <a:custGeom>
            <a:rect b="b" l="l" r="r" t="t"/>
            <a:pathLst>
              <a:path extrusionOk="0" h="11966" w="59394">
                <a:moveTo>
                  <a:pt x="4190" y="10031"/>
                </a:moveTo>
                <a:cubicBezTo>
                  <a:pt x="13525" y="11898"/>
                  <a:pt x="24044" y="13353"/>
                  <a:pt x="32744" y="9488"/>
                </a:cubicBezTo>
                <a:cubicBezTo>
                  <a:pt x="34327" y="8785"/>
                  <a:pt x="36699" y="7360"/>
                  <a:pt x="36279" y="5680"/>
                </a:cubicBezTo>
                <a:cubicBezTo>
                  <a:pt x="34538" y="-1295"/>
                  <a:pt x="22504" y="-83"/>
                  <a:pt x="15340" y="514"/>
                </a:cubicBezTo>
                <a:cubicBezTo>
                  <a:pt x="9919" y="966"/>
                  <a:pt x="-2050" y="2175"/>
                  <a:pt x="383" y="7040"/>
                </a:cubicBezTo>
                <a:cubicBezTo>
                  <a:pt x="1998" y="10271"/>
                  <a:pt x="7105" y="10303"/>
                  <a:pt x="10717" y="10303"/>
                </a:cubicBezTo>
                <a:cubicBezTo>
                  <a:pt x="18629" y="10303"/>
                  <a:pt x="26618" y="9952"/>
                  <a:pt x="34376" y="8400"/>
                </a:cubicBezTo>
                <a:cubicBezTo>
                  <a:pt x="42635" y="6748"/>
                  <a:pt x="51405" y="2199"/>
                  <a:pt x="59394" y="4865"/>
                </a:cubicBezTo>
              </a:path>
            </a:pathLst>
          </a:custGeom>
          <a:noFill/>
          <a:ln cap="flat" cmpd="sng" w="9525">
            <a:solidFill>
              <a:srgbClr val="FF0000"/>
            </a:solidFill>
            <a:prstDash val="solid"/>
            <a:round/>
            <a:headEnd len="med" w="med" type="none"/>
            <a:tailEnd len="med" w="med" type="none"/>
          </a:ln>
        </p:spPr>
      </p:sp>
      <p:sp>
        <p:nvSpPr>
          <p:cNvPr id="151" name="Google Shape;151;p25"/>
          <p:cNvSpPr txBox="1"/>
          <p:nvPr/>
        </p:nvSpPr>
        <p:spPr>
          <a:xfrm>
            <a:off x="4177100" y="1116375"/>
            <a:ext cx="42666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veat"/>
                <a:ea typeface="Caveat"/>
                <a:cs typeface="Caveat"/>
                <a:sym typeface="Caveat"/>
              </a:rPr>
              <a:t>Patricide or not Patricide?  In either case .... </a:t>
            </a:r>
            <a:endParaRPr>
              <a:solidFill>
                <a:srgbClr val="FF0000"/>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311700" y="1147225"/>
            <a:ext cx="5800844" cy="2537875"/>
          </a:xfrm>
          <a:prstGeom prst="rect">
            <a:avLst/>
          </a:prstGeom>
          <a:noFill/>
          <a:ln>
            <a:noFill/>
          </a:ln>
        </p:spPr>
      </p:pic>
      <p:sp>
        <p:nvSpPr>
          <p:cNvPr id="157" name="Google Shape;15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pic>
        <p:nvPicPr>
          <p:cNvPr id="158" name="Google Shape;158;p26"/>
          <p:cNvPicPr preferRelativeResize="0"/>
          <p:nvPr/>
        </p:nvPicPr>
        <p:blipFill>
          <a:blip r:embed="rId4">
            <a:alphaModFix/>
          </a:blip>
          <a:stretch>
            <a:fillRect/>
          </a:stretch>
        </p:blipFill>
        <p:spPr>
          <a:xfrm>
            <a:off x="6112900" y="3685100"/>
            <a:ext cx="2719400" cy="126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Logics — Semantic Web</a:t>
            </a:r>
            <a:endParaRPr/>
          </a:p>
        </p:txBody>
      </p:sp>
      <p:sp>
        <p:nvSpPr>
          <p:cNvPr id="164" name="Google Shape;164;p27"/>
          <p:cNvSpPr txBox="1"/>
          <p:nvPr>
            <p:ph idx="1" type="body"/>
          </p:nvPr>
        </p:nvSpPr>
        <p:spPr>
          <a:xfrm>
            <a:off x="311700" y="1225225"/>
            <a:ext cx="34548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FOAF (friend of a friend)</a:t>
            </a:r>
            <a:endParaRPr/>
          </a:p>
          <a:p>
            <a:pPr indent="-317500" lvl="1" marL="914400" rtl="0" algn="l">
              <a:spcBef>
                <a:spcPts val="0"/>
              </a:spcBef>
              <a:spcAft>
                <a:spcPts val="0"/>
              </a:spcAft>
              <a:buSzPts val="1400"/>
              <a:buChar char="○"/>
            </a:pPr>
            <a:r>
              <a:rPr lang="en"/>
              <a:t>http://xmlns.com/foaf/spec/</a:t>
            </a:r>
            <a:endParaRPr/>
          </a:p>
          <a:p>
            <a:pPr indent="0" lvl="0" marL="0" rtl="0" algn="l">
              <a:spcBef>
                <a:spcPts val="1600"/>
              </a:spcBef>
              <a:spcAft>
                <a:spcPts val="0"/>
              </a:spcAft>
              <a:buNone/>
            </a:pPr>
            <a:r>
              <a:rPr i="1" lang="en" sz="900"/>
              <a:t>Dan lives in Zetland road, Bristol, UK with Libby and Craig. Dan's email address is danbri@w3.org. Libby's email address is libby.miller@bris.ac.uk. Craig's is craig@netgates.co.uk. Dan and Libby work for an organisation called "ILRT" whose website is at http://ilrt.org/. Craig works for "Netgates", an organisation whose website is at http://www.netgates.co.uk/. Craig's wife Liz lives in Bristol with Kathleen. Kathleen and Liz also work at "Netgates". Damian lives in London. Martin knows Craig, Damian, Dan and Libby quite well. Martin lives in Bristol and has an email address of m.l.poulter@bristol.ac.uk. (etc...)</a:t>
            </a:r>
            <a:endParaRPr i="1" sz="900"/>
          </a:p>
          <a:p>
            <a:pPr indent="0" lvl="0" marL="0" rtl="0" algn="l">
              <a:spcBef>
                <a:spcPts val="1600"/>
              </a:spcBef>
              <a:spcAft>
                <a:spcPts val="1600"/>
              </a:spcAft>
              <a:buNone/>
            </a:pPr>
            <a:r>
              <a:t/>
            </a:r>
            <a:endParaRPr sz="1300"/>
          </a:p>
        </p:txBody>
      </p:sp>
      <p:sp>
        <p:nvSpPr>
          <p:cNvPr id="165" name="Google Shape;165;p27"/>
          <p:cNvSpPr txBox="1"/>
          <p:nvPr/>
        </p:nvSpPr>
        <p:spPr>
          <a:xfrm>
            <a:off x="3847950" y="1147225"/>
            <a:ext cx="5173500" cy="3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Courier New"/>
                <a:ea typeface="Courier New"/>
                <a:cs typeface="Courier New"/>
                <a:sym typeface="Courier New"/>
              </a:rPr>
              <a:t>&lt;foaf:PersonalProfileDocument rdf:about=""&gt;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r>
              <a:rPr b="1" lang="en" sz="700">
                <a:solidFill>
                  <a:schemeClr val="dk1"/>
                </a:solidFill>
                <a:latin typeface="Courier New"/>
                <a:ea typeface="Courier New"/>
                <a:cs typeface="Courier New"/>
                <a:sym typeface="Courier New"/>
              </a:rPr>
              <a:t>&lt;foaf:maker rdf:resource="#me"/&gt;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&lt;foaf:primaryTopic rdf:resource="#me"/&gt;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&lt;/foaf:PersonalProfileDocument&gt;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&lt;foaf:Person rdf:ID="me"&gt;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r>
              <a:rPr b="1" lang="en" sz="700">
                <a:solidFill>
                  <a:schemeClr val="dk1"/>
                </a:solidFill>
                <a:latin typeface="Courier New"/>
                <a:ea typeface="Courier New"/>
                <a:cs typeface="Courier New"/>
                <a:sym typeface="Courier New"/>
              </a:rPr>
              <a:t>&lt;foaf:name xml:lang="en"&gt;Henry Rzepa&lt;/foaf:name&gt;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&lt;foaf:givenname&gt;Henry&lt;/foaf:givenname&gt;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&lt;foaf:family_name&gt;Rzepa&lt;/foaf:family_name&gt;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r>
              <a:rPr b="1" lang="en" sz="700">
                <a:solidFill>
                  <a:schemeClr val="dk1"/>
                </a:solidFill>
                <a:latin typeface="Courier New"/>
                <a:ea typeface="Courier New"/>
                <a:cs typeface="Courier New"/>
                <a:sym typeface="Courier New"/>
              </a:rPr>
              <a:t>&lt;foaf:title&gt;Professor&lt;/foaf:title&gt;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r>
              <a:rPr b="1" lang="en" sz="700">
                <a:solidFill>
                  <a:schemeClr val="dk1"/>
                </a:solidFill>
                <a:latin typeface="Courier New"/>
                <a:ea typeface="Courier New"/>
                <a:cs typeface="Courier New"/>
                <a:sym typeface="Courier New"/>
              </a:rPr>
              <a:t>&lt;foaf:img rdf:resource="http://www.ch.ic.ac.uk/rzepa/rzepa_2005.jpg"/&gt;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&lt;foaf:nick&gt;rzepa&lt;/foaf:nick&gt;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&lt;!-- Knows --&gt;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r>
              <a:rPr b="1" lang="en" sz="700">
                <a:solidFill>
                  <a:schemeClr val="dk1"/>
                </a:solidFill>
                <a:latin typeface="Courier New"/>
                <a:ea typeface="Courier New"/>
                <a:cs typeface="Courier New"/>
                <a:sym typeface="Courier New"/>
              </a:rPr>
              <a:t>&lt;foaf:knows rdf:resource="#EgonWillighagen"/&gt;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 PROJECTS --&gt;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&lt;foaf:currentProject&gt;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&lt;foaf:Project&gt;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&lt;foaf:organization&gt;The Blue Obelisk Group&lt;/foaf:organization&gt;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&lt;foaf:homepage rdf:resource="http://www.blueobelisk.org/" /&gt;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&lt;/foaf:Project&gt;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&lt;/foaf:currentProject&gt; </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&lt;/foaf:Person&gt;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 FRIENDS --&gt;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&lt;foaf:Person rdf:ID="EgonWillighagen"&gt;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&lt;foaf:name&gt;Egon Willighagen&lt;/foaf:name&gt;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a:t>
            </a:r>
            <a:r>
              <a:rPr b="1" lang="en" sz="700">
                <a:solidFill>
                  <a:schemeClr val="dk1"/>
                </a:solidFill>
                <a:latin typeface="Courier New"/>
                <a:ea typeface="Courier New"/>
                <a:cs typeface="Courier New"/>
                <a:sym typeface="Courier New"/>
              </a:rPr>
              <a:t>rdfs:seeAlso rdf:resource="http://blueobelisk.sourceforge.net/people/egonw/foaf.xml"/&gt;</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&lt;foaf:knows rdf:resource="#me"/&gt;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1"/>
                </a:solidFill>
                <a:latin typeface="Courier New"/>
                <a:ea typeface="Courier New"/>
                <a:cs typeface="Courier New"/>
                <a:sym typeface="Courier New"/>
              </a:rPr>
              <a:t>  &lt;/foaf:Person&gt;</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4106350" y="1225225"/>
            <a:ext cx="4942800" cy="3657000"/>
          </a:xfrm>
          <a:prstGeom prst="rect">
            <a:avLst/>
          </a:prstGeom>
          <a:noFill/>
          <a:ln>
            <a:noFill/>
          </a:ln>
        </p:spPr>
      </p:pic>
      <p:sp>
        <p:nvSpPr>
          <p:cNvPr id="171" name="Google Shape;17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Description Logics — Semantic Web</a:t>
            </a:r>
            <a:endParaRPr/>
          </a:p>
        </p:txBody>
      </p:sp>
      <p:sp>
        <p:nvSpPr>
          <p:cNvPr id="172" name="Google Shape;172;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Ontologies</a:t>
            </a:r>
            <a:endParaRPr/>
          </a:p>
          <a:p>
            <a:pPr indent="-317500" lvl="1" marL="914400" rtl="0" algn="l">
              <a:spcBef>
                <a:spcPts val="0"/>
              </a:spcBef>
              <a:spcAft>
                <a:spcPts val="0"/>
              </a:spcAft>
              <a:buSzPts val="1400"/>
              <a:buChar char="○"/>
            </a:pPr>
            <a:r>
              <a:rPr lang="en" u="sng">
                <a:solidFill>
                  <a:schemeClr val="hlink"/>
                </a:solidFill>
                <a:hlinkClick r:id="rId4"/>
              </a:rPr>
              <a:t>http://bioportal.bioontology.org/ontologies</a:t>
            </a:r>
            <a:endParaRPr/>
          </a:p>
          <a:p>
            <a:pPr indent="-342900" lvl="0" marL="457200" rtl="0" algn="l">
              <a:spcBef>
                <a:spcPts val="0"/>
              </a:spcBef>
              <a:spcAft>
                <a:spcPts val="0"/>
              </a:spcAft>
              <a:buSzPts val="1800"/>
              <a:buChar char="●"/>
            </a:pPr>
            <a:r>
              <a:rPr lang="en"/>
              <a:t>Protege Ontology Editor</a:t>
            </a:r>
            <a:endParaRPr/>
          </a:p>
          <a:p>
            <a:pPr indent="-317500" lvl="1" marL="914400" rtl="0" algn="l">
              <a:spcBef>
                <a:spcPts val="0"/>
              </a:spcBef>
              <a:spcAft>
                <a:spcPts val="0"/>
              </a:spcAft>
              <a:buSzPts val="1400"/>
              <a:buChar char="○"/>
            </a:pPr>
            <a:r>
              <a:rPr lang="en" u="sng">
                <a:solidFill>
                  <a:schemeClr val="hlink"/>
                </a:solidFill>
                <a:hlinkClick r:id="rId5"/>
              </a:rPr>
              <a:t>https://protege.stanford.edu/</a:t>
            </a:r>
            <a:endParaRPr/>
          </a:p>
        </p:txBody>
      </p:sp>
      <p:sp>
        <p:nvSpPr>
          <p:cNvPr id="173" name="Google Shape;173;p28"/>
          <p:cNvSpPr txBox="1"/>
          <p:nvPr/>
        </p:nvSpPr>
        <p:spPr>
          <a:xfrm>
            <a:off x="1087525" y="3243850"/>
            <a:ext cx="25752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heart attack vs cardiac arrest</a:t>
            </a:r>
            <a:endParaRPr>
              <a:solidFill>
                <a:schemeClr val="accent5"/>
              </a:solidFill>
              <a:latin typeface="Caveat"/>
              <a:ea typeface="Caveat"/>
              <a:cs typeface="Caveat"/>
              <a:sym typeface="Caveat"/>
            </a:endParaRPr>
          </a:p>
        </p:txBody>
      </p:sp>
      <p:sp>
        <p:nvSpPr>
          <p:cNvPr id="174" name="Google Shape;174;p28"/>
          <p:cNvSpPr/>
          <p:nvPr/>
        </p:nvSpPr>
        <p:spPr>
          <a:xfrm>
            <a:off x="1456300" y="3546416"/>
            <a:ext cx="4756375" cy="1223075"/>
          </a:xfrm>
          <a:custGeom>
            <a:rect b="b" l="l" r="r" t="t"/>
            <a:pathLst>
              <a:path extrusionOk="0" h="48923" w="190255">
                <a:moveTo>
                  <a:pt x="0" y="1897"/>
                </a:moveTo>
                <a:cubicBezTo>
                  <a:pt x="13553" y="929"/>
                  <a:pt x="27190" y="1745"/>
                  <a:pt x="40751" y="897"/>
                </a:cubicBezTo>
                <a:cubicBezTo>
                  <a:pt x="52024" y="192"/>
                  <a:pt x="64629" y="-1588"/>
                  <a:pt x="74502" y="3897"/>
                </a:cubicBezTo>
                <a:cubicBezTo>
                  <a:pt x="86281" y="10441"/>
                  <a:pt x="88219" y="27219"/>
                  <a:pt x="96752" y="37648"/>
                </a:cubicBezTo>
                <a:cubicBezTo>
                  <a:pt x="105178" y="47946"/>
                  <a:pt x="123852" y="52098"/>
                  <a:pt x="135753" y="46148"/>
                </a:cubicBezTo>
                <a:cubicBezTo>
                  <a:pt x="140363" y="43843"/>
                  <a:pt x="132087" y="34245"/>
                  <a:pt x="127003" y="33398"/>
                </a:cubicBezTo>
                <a:cubicBezTo>
                  <a:pt x="121719" y="32517"/>
                  <a:pt x="115186" y="31552"/>
                  <a:pt x="111003" y="34898"/>
                </a:cubicBezTo>
                <a:cubicBezTo>
                  <a:pt x="108587" y="36830"/>
                  <a:pt x="108580" y="41546"/>
                  <a:pt x="110253" y="44148"/>
                </a:cubicBezTo>
                <a:cubicBezTo>
                  <a:pt x="114212" y="50307"/>
                  <a:pt x="124431" y="48648"/>
                  <a:pt x="131753" y="48648"/>
                </a:cubicBezTo>
                <a:cubicBezTo>
                  <a:pt x="145479" y="48648"/>
                  <a:pt x="159227" y="44037"/>
                  <a:pt x="171504" y="37898"/>
                </a:cubicBezTo>
                <a:cubicBezTo>
                  <a:pt x="177296" y="35002"/>
                  <a:pt x="184120" y="32828"/>
                  <a:pt x="188005" y="27648"/>
                </a:cubicBezTo>
                <a:cubicBezTo>
                  <a:pt x="190410" y="24441"/>
                  <a:pt x="190089" y="18481"/>
                  <a:pt x="187255" y="15647"/>
                </a:cubicBezTo>
                <a:cubicBezTo>
                  <a:pt x="184424" y="12816"/>
                  <a:pt x="178085" y="12316"/>
                  <a:pt x="175254" y="15147"/>
                </a:cubicBezTo>
                <a:cubicBezTo>
                  <a:pt x="172520" y="17881"/>
                  <a:pt x="173397" y="24730"/>
                  <a:pt x="176754" y="26648"/>
                </a:cubicBezTo>
                <a:cubicBezTo>
                  <a:pt x="180664" y="28882"/>
                  <a:pt x="185752" y="26148"/>
                  <a:pt x="190255" y="26148"/>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FOL...</a:t>
            </a:r>
            <a:endParaRPr/>
          </a:p>
        </p:txBody>
      </p:sp>
      <p:sp>
        <p:nvSpPr>
          <p:cNvPr id="180" name="Google Shape;180;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so many good resources... Here's a couple:</a:t>
            </a:r>
            <a:endParaRPr sz="1400"/>
          </a:p>
          <a:p>
            <a:pPr indent="-317500" lvl="0" marL="457200" rtl="0" algn="l">
              <a:spcBef>
                <a:spcPts val="1600"/>
              </a:spcBef>
              <a:spcAft>
                <a:spcPts val="0"/>
              </a:spcAft>
              <a:buSzPts val="1400"/>
              <a:buChar char="●"/>
            </a:pPr>
            <a:r>
              <a:rPr lang="en" sz="1400"/>
              <a:t>Duke: </a:t>
            </a:r>
            <a:r>
              <a:rPr lang="en" sz="1400" u="sng">
                <a:solidFill>
                  <a:schemeClr val="hlink"/>
                </a:solidFill>
                <a:hlinkClick r:id="rId3"/>
              </a:rPr>
              <a:t>https://courses.cs.duke.edu//fall08/cps270/homework2.pdf</a:t>
            </a:r>
            <a:endParaRPr sz="1400"/>
          </a:p>
          <a:p>
            <a:pPr indent="-317500" lvl="1" marL="914400" rtl="0" algn="l">
              <a:spcBef>
                <a:spcPts val="0"/>
              </a:spcBef>
              <a:spcAft>
                <a:spcPts val="0"/>
              </a:spcAft>
              <a:buSzPts val="1400"/>
              <a:buChar char="○"/>
            </a:pPr>
            <a:r>
              <a:rPr lang="en"/>
              <a:t>I love #2 as an exam question, the "do you like tofu," question as I call it</a:t>
            </a:r>
            <a:br>
              <a:rPr lang="en" sz="1400"/>
            </a:br>
            <a:endParaRPr sz="1400"/>
          </a:p>
          <a:p>
            <a:pPr indent="-317500" lvl="0" marL="457200" rtl="0" algn="l">
              <a:spcBef>
                <a:spcPts val="0"/>
              </a:spcBef>
              <a:spcAft>
                <a:spcPts val="0"/>
              </a:spcAft>
              <a:buSzPts val="1400"/>
              <a:buChar char="●"/>
            </a:pPr>
            <a:r>
              <a:rPr lang="en" sz="1400"/>
              <a:t>Cornell: </a:t>
            </a:r>
            <a:r>
              <a:rPr lang="en" sz="1400" u="sng">
                <a:solidFill>
                  <a:schemeClr val="hlink"/>
                </a:solidFill>
                <a:hlinkClick r:id="rId4"/>
              </a:rPr>
              <a:t>https://www.cs.cornell.edu/courses/cs4700/2011fa/lectures/16_FirstOrderLogic.pdf</a:t>
            </a:r>
            <a:endParaRPr sz="1400"/>
          </a:p>
          <a:p>
            <a:pPr indent="-292100" lvl="1" marL="914400" rtl="0" algn="l">
              <a:spcBef>
                <a:spcPts val="0"/>
              </a:spcBef>
              <a:spcAft>
                <a:spcPts val="0"/>
              </a:spcAft>
              <a:buSzPts val="1000"/>
              <a:buChar char="○"/>
            </a:pPr>
            <a:r>
              <a:rPr lang="en" sz="1000"/>
              <a:t>unification </a:t>
            </a:r>
            <a:r>
              <a:rPr lang="en" sz="1000"/>
              <a:t>slides</a:t>
            </a:r>
            <a:r>
              <a:rPr lang="en" sz="1000"/>
              <a:t> are fantastic</a:t>
            </a:r>
            <a:endParaRPr sz="1000"/>
          </a:p>
          <a:p>
            <a:pPr indent="-292100" lvl="1" marL="914400" rtl="0" algn="l">
              <a:spcBef>
                <a:spcPts val="0"/>
              </a:spcBef>
              <a:spcAft>
                <a:spcPts val="0"/>
              </a:spcAft>
              <a:buSzPts val="1000"/>
              <a:buChar char="○"/>
            </a:pPr>
            <a:r>
              <a:rPr lang="en" sz="1000"/>
              <a:t>clausal form conversion algorithm slides are fantastic</a:t>
            </a:r>
            <a:endParaRPr sz="1000"/>
          </a:p>
          <a:p>
            <a:pPr indent="-292100" lvl="1" marL="914400" rtl="0" algn="l">
              <a:spcBef>
                <a:spcPts val="0"/>
              </a:spcBef>
              <a:spcAft>
                <a:spcPts val="0"/>
              </a:spcAft>
              <a:buSzPts val="1000"/>
              <a:buChar char="○"/>
            </a:pPr>
            <a:r>
              <a:rPr lang="en" sz="1000"/>
              <a:t>resolution examples are fantastic</a:t>
            </a:r>
            <a:br>
              <a:rPr lang="en" sz="1000"/>
            </a:br>
            <a:endParaRPr/>
          </a:p>
          <a:p>
            <a:pPr indent="-317500" lvl="0" marL="457200" rtl="0" algn="l">
              <a:spcBef>
                <a:spcPts val="0"/>
              </a:spcBef>
              <a:spcAft>
                <a:spcPts val="0"/>
              </a:spcAft>
              <a:buSzPts val="1400"/>
              <a:buChar char="●"/>
            </a:pPr>
            <a:r>
              <a:rPr lang="en" sz="1400"/>
              <a:t>UMASS: </a:t>
            </a:r>
            <a:r>
              <a:rPr lang="en" sz="1400" u="sng">
                <a:solidFill>
                  <a:schemeClr val="hlink"/>
                </a:solidFill>
                <a:hlinkClick r:id="rId5"/>
              </a:rPr>
              <a:t>https://people.umass.edu/partee/NZ_2006/More%20Answers%20for%20Practice%20in%20Logic%20and%20HW%201.pdf</a:t>
            </a:r>
            <a:endParaRPr sz="1400"/>
          </a:p>
          <a:p>
            <a:pPr indent="-292100" lvl="1" marL="914400" rtl="0" algn="l">
              <a:spcBef>
                <a:spcPts val="0"/>
              </a:spcBef>
              <a:spcAft>
                <a:spcPts val="0"/>
              </a:spcAft>
              <a:buSzPts val="1000"/>
              <a:buChar char="○"/>
            </a:pPr>
            <a:r>
              <a:rPr lang="en" sz="1000"/>
              <a:t>great set of example problems</a:t>
            </a:r>
            <a:endParaRPr sz="1000"/>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186" name="Google Shape;186;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begin 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1020" l="0" r="0" t="0"/>
          <a:stretch/>
        </p:blipFill>
        <p:spPr>
          <a:xfrm>
            <a:off x="5661525" y="1780150"/>
            <a:ext cx="3014375" cy="3044925"/>
          </a:xfrm>
          <a:prstGeom prst="rect">
            <a:avLst/>
          </a:prstGeom>
          <a:noFill/>
          <a:ln>
            <a:noFill/>
          </a:ln>
        </p:spPr>
      </p:pic>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Pause for Q&amp;A</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This is where you get to ask me for help on your homework problems ... so don't be shy.</a:t>
            </a:r>
            <a:endParaRPr>
              <a:solidFill>
                <a:schemeClr val="accent5"/>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Pac-Man Project(s)</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The Search problem sets have</a:t>
            </a:r>
            <a:r>
              <a:rPr lang="en">
                <a:solidFill>
                  <a:schemeClr val="accent5"/>
                </a:solidFill>
                <a:latin typeface="Caveat"/>
                <a:ea typeface="Caveat"/>
                <a:cs typeface="Caveat"/>
                <a:sym typeface="Caveat"/>
              </a:rPr>
              <a:t> been posted.</a:t>
            </a:r>
            <a:endParaRPr>
              <a:solidFill>
                <a:schemeClr val="accent5"/>
              </a:solidFill>
              <a:latin typeface="Caveat"/>
              <a:ea typeface="Caveat"/>
              <a:cs typeface="Caveat"/>
              <a:sym typeface="Caveat"/>
            </a:endParaRPr>
          </a:p>
          <a:p>
            <a:pPr indent="0" lvl="0" marL="0" rtl="0" algn="l">
              <a:spcBef>
                <a:spcPts val="1600"/>
              </a:spcBef>
              <a:spcAft>
                <a:spcPts val="0"/>
              </a:spcAft>
              <a:buNone/>
            </a:pPr>
            <a:r>
              <a:rPr lang="en">
                <a:solidFill>
                  <a:schemeClr val="accent5"/>
                </a:solidFill>
                <a:latin typeface="Caveat"/>
                <a:ea typeface="Caveat"/>
                <a:cs typeface="Caveat"/>
                <a:sym typeface="Caveat"/>
              </a:rPr>
              <a:t>Please try to work in small groups of 3 or less. (It's more fun with friends.) You may work solo if you have a strong preference to do so.</a:t>
            </a:r>
            <a:endParaRPr>
              <a:solidFill>
                <a:schemeClr val="accent5"/>
              </a:solidFill>
              <a:latin typeface="Caveat"/>
              <a:ea typeface="Caveat"/>
              <a:cs typeface="Caveat"/>
              <a:sym typeface="Caveat"/>
            </a:endParaRPr>
          </a:p>
          <a:p>
            <a:pPr indent="0" lvl="0" marL="0" rtl="0" algn="l">
              <a:spcBef>
                <a:spcPts val="1600"/>
              </a:spcBef>
              <a:spcAft>
                <a:spcPts val="1600"/>
              </a:spcAft>
              <a:buNone/>
            </a:pPr>
            <a:r>
              <a:rPr lang="en">
                <a:solidFill>
                  <a:schemeClr val="accent5"/>
                </a:solidFill>
                <a:latin typeface="Caveat"/>
                <a:ea typeface="Caveat"/>
                <a:cs typeface="Caveat"/>
                <a:sym typeface="Caveat"/>
              </a:rPr>
              <a:t>We will spend some time going over the details in class.</a:t>
            </a:r>
            <a:endParaRPr>
              <a:solidFill>
                <a:schemeClr val="accent5"/>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order logic</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Entailment vs Inference</a:t>
            </a:r>
            <a:endParaRPr/>
          </a:p>
          <a:p>
            <a:pPr indent="-342900" lvl="0" marL="457200" rtl="0" algn="l">
              <a:spcBef>
                <a:spcPts val="0"/>
              </a:spcBef>
              <a:spcAft>
                <a:spcPts val="0"/>
              </a:spcAft>
              <a:buSzPts val="1800"/>
              <a:buChar char="●"/>
            </a:pPr>
            <a:r>
              <a:rPr lang="en"/>
              <a:t>Soundness and Completeness</a:t>
            </a:r>
            <a:endParaRPr/>
          </a:p>
          <a:p>
            <a:pPr indent="-342900" lvl="0" marL="457200" rtl="0" algn="l">
              <a:spcBef>
                <a:spcPts val="0"/>
              </a:spcBef>
              <a:spcAft>
                <a:spcPts val="0"/>
              </a:spcAft>
              <a:buSzPts val="1800"/>
              <a:buChar char="●"/>
            </a:pPr>
            <a:r>
              <a:rPr lang="en"/>
              <a:t>Propositions and Predicates</a:t>
            </a:r>
            <a:endParaRPr/>
          </a:p>
          <a:p>
            <a:pPr indent="-342900" lvl="0" marL="457200" rtl="0" algn="l">
              <a:spcBef>
                <a:spcPts val="0"/>
              </a:spcBef>
              <a:spcAft>
                <a:spcPts val="0"/>
              </a:spcAft>
              <a:buSzPts val="1800"/>
              <a:buChar char="●"/>
            </a:pPr>
            <a:r>
              <a:rPr lang="en"/>
              <a:t>Functions and Skolem terms</a:t>
            </a:r>
            <a:endParaRPr/>
          </a:p>
          <a:p>
            <a:pPr indent="-342900" lvl="0" marL="457200" rtl="0" algn="l">
              <a:spcBef>
                <a:spcPts val="0"/>
              </a:spcBef>
              <a:spcAft>
                <a:spcPts val="0"/>
              </a:spcAft>
              <a:buSzPts val="1800"/>
              <a:buChar char="●"/>
            </a:pPr>
            <a:r>
              <a:rPr lang="en"/>
              <a:t>Quantification: forall, exists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Let's take a look at Prof Eamonn's slides for a minute.</a:t>
            </a:r>
            <a:endParaRPr>
              <a:solidFill>
                <a:schemeClr val="accent5"/>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FOL test</a:t>
            </a:r>
            <a:endParaRPr/>
          </a:p>
        </p:txBody>
      </p:sp>
      <p:sp>
        <p:nvSpPr>
          <p:cNvPr id="88" name="Google Shape;88;p17"/>
          <p:cNvSpPr txBox="1"/>
          <p:nvPr>
            <p:ph idx="1" type="body"/>
          </p:nvPr>
        </p:nvSpPr>
        <p:spPr>
          <a:xfrm>
            <a:off x="311700" y="1225225"/>
            <a:ext cx="2693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answer to the deductive database query Q(x)? That is, who satisfies x?</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Assume the open world and unique names assumptions.</a:t>
            </a:r>
            <a:endParaRPr/>
          </a:p>
        </p:txBody>
      </p:sp>
      <p:pic>
        <p:nvPicPr>
          <p:cNvPr id="89" name="Google Shape;89;p17"/>
          <p:cNvPicPr preferRelativeResize="0"/>
          <p:nvPr/>
        </p:nvPicPr>
        <p:blipFill rotWithShape="1">
          <a:blip r:embed="rId3">
            <a:alphaModFix/>
          </a:blip>
          <a:srcRect b="15701" l="9779" r="9130" t="3490"/>
          <a:stretch/>
        </p:blipFill>
        <p:spPr>
          <a:xfrm>
            <a:off x="2888700" y="315925"/>
            <a:ext cx="5943600" cy="441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1020" l="0" r="0" t="0"/>
          <a:stretch/>
        </p:blipFill>
        <p:spPr>
          <a:xfrm>
            <a:off x="5661525" y="1780150"/>
            <a:ext cx="3014375" cy="3044925"/>
          </a:xfrm>
          <a:prstGeom prst="rect">
            <a:avLst/>
          </a:prstGeom>
          <a:noFill/>
          <a:ln>
            <a:noFill/>
          </a:ln>
        </p:spPr>
      </p:pic>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Pause for Q&amp;A</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This is where you get to ask me for help on your homework problems ... so don't be shy.</a:t>
            </a:r>
            <a:endParaRPr>
              <a:solidFill>
                <a:schemeClr val="accent5"/>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do some problems</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This is where you get to ask me for help on your homework problems ... so don't be shy.</a:t>
            </a:r>
            <a:endParaRPr>
              <a:solidFill>
                <a:schemeClr val="accent5"/>
              </a:solidFill>
              <a:latin typeface="Caveat"/>
              <a:ea typeface="Caveat"/>
              <a:cs typeface="Caveat"/>
              <a:sym typeface="Caveat"/>
            </a:endParaRPr>
          </a:p>
        </p:txBody>
      </p:sp>
      <p:pic>
        <p:nvPicPr>
          <p:cNvPr id="103" name="Google Shape;103;p19"/>
          <p:cNvPicPr preferRelativeResize="0"/>
          <p:nvPr/>
        </p:nvPicPr>
        <p:blipFill rotWithShape="1">
          <a:blip r:embed="rId3">
            <a:alphaModFix/>
          </a:blip>
          <a:srcRect b="0" l="21153" r="23585" t="0"/>
          <a:stretch/>
        </p:blipFill>
        <p:spPr>
          <a:xfrm>
            <a:off x="6261425" y="2215600"/>
            <a:ext cx="2570876" cy="26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In-class Exercises</a:t>
            </a:r>
            <a:endParaRPr/>
          </a:p>
        </p:txBody>
      </p:sp>
      <p:sp>
        <p:nvSpPr>
          <p:cNvPr id="109" name="Google Shape;10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E4349"/>
                </a:solidFill>
                <a:highlight>
                  <a:srgbClr val="FFFFFF"/>
                </a:highlight>
                <a:latin typeface="Arial"/>
                <a:ea typeface="Arial"/>
                <a:cs typeface="Arial"/>
                <a:sym typeface="Arial"/>
              </a:rPr>
              <a:t>𝐴∧⊥↔⊥</a:t>
            </a:r>
            <a:endParaRPr sz="1300">
              <a:solidFill>
                <a:srgbClr val="3E4349"/>
              </a:solidFill>
              <a:highlight>
                <a:srgbClr val="FFFFFF"/>
              </a:highlight>
              <a:latin typeface="Arial"/>
              <a:ea typeface="Arial"/>
              <a:cs typeface="Arial"/>
              <a:sym typeface="Arial"/>
            </a:endParaRPr>
          </a:p>
          <a:p>
            <a:pPr indent="0" lvl="0" marL="0" rtl="0" algn="l">
              <a:spcBef>
                <a:spcPts val="1600"/>
              </a:spcBef>
              <a:spcAft>
                <a:spcPts val="0"/>
              </a:spcAft>
              <a:buNone/>
            </a:pPr>
            <a:r>
              <a:rPr lang="en" sz="1300">
                <a:solidFill>
                  <a:srgbClr val="3E4349"/>
                </a:solidFill>
                <a:highlight>
                  <a:srgbClr val="FFFFFF"/>
                </a:highlight>
                <a:latin typeface="Times New Roman"/>
                <a:ea typeface="Times New Roman"/>
                <a:cs typeface="Times New Roman"/>
                <a:sym typeface="Times New Roman"/>
              </a:rPr>
              <a:t>¬𝐴→(𝐴→𝐵)</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300">
                <a:solidFill>
                  <a:srgbClr val="3E4349"/>
                </a:solidFill>
                <a:highlight>
                  <a:srgbClr val="FFFFFF"/>
                </a:highlight>
                <a:latin typeface="Times New Roman"/>
                <a:ea typeface="Times New Roman"/>
                <a:cs typeface="Times New Roman"/>
                <a:sym typeface="Times New Roman"/>
              </a:rPr>
              <a:t>𝑄→ ((𝑄→𝑅)→𝑅)</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3E4349"/>
                </a:solidFill>
                <a:highlight>
                  <a:srgbClr val="FFFFFF"/>
                </a:highlight>
                <a:latin typeface="Times New Roman"/>
                <a:ea typeface="Times New Roman"/>
                <a:cs typeface="Times New Roman"/>
                <a:sym typeface="Times New Roman"/>
              </a:rPr>
              <a:t>(Q→R)→R from hypothesis 𝑄</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3E4349"/>
                </a:solidFill>
                <a:highlight>
                  <a:srgbClr val="FFFFFF"/>
                </a:highlight>
                <a:latin typeface="Times New Roman"/>
                <a:ea typeface="Times New Roman"/>
                <a:cs typeface="Times New Roman"/>
                <a:sym typeface="Times New Roman"/>
              </a:rPr>
              <a:t>(𝐴→𝐵)→((𝐵→𝐶)→(𝐴→𝐶))</a:t>
            </a:r>
            <a:endParaRPr sz="1300">
              <a:solidFill>
                <a:srgbClr val="3E4349"/>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3E4349"/>
                </a:solidFill>
                <a:highlight>
                  <a:srgbClr val="FFFFFF"/>
                </a:highlight>
                <a:latin typeface="Times New Roman"/>
                <a:ea typeface="Times New Roman"/>
                <a:cs typeface="Times New Roman"/>
                <a:sym typeface="Times New Roman"/>
              </a:rPr>
              <a:t>¬(𝐴∨𝐵) → (¬𝐴∧¬𝐵)</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3E4349"/>
                </a:solidFill>
                <a:highlight>
                  <a:srgbClr val="FFFFFF"/>
                </a:highlight>
                <a:latin typeface="Times New Roman"/>
                <a:ea typeface="Times New Roman"/>
                <a:cs typeface="Times New Roman"/>
                <a:sym typeface="Times New Roman"/>
              </a:rPr>
              <a:t>¬(𝐴∧𝐵) → (¬𝐴∨¬𝐵)</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rPr lang="en" sz="1300" u="sng">
                <a:solidFill>
                  <a:schemeClr val="hlink"/>
                </a:solidFill>
                <a:highlight>
                  <a:srgbClr val="FFFFFF"/>
                </a:highlight>
                <a:latin typeface="Arial"/>
                <a:ea typeface="Arial"/>
                <a:cs typeface="Arial"/>
                <a:sym typeface="Arial"/>
                <a:hlinkClick r:id="rId3"/>
              </a:rPr>
              <a:t>https://leanprover.github.io/logic_and_proof/natural_deduction_for_propositional_logic.html</a:t>
            </a:r>
            <a:endParaRPr sz="1300">
              <a:solidFill>
                <a:srgbClr val="3E434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 Time</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We will examine and discuss past exams, so it is clear how that works and what you should spend your time focusing on learning.</a:t>
            </a:r>
            <a:endParaRPr>
              <a:solidFill>
                <a:schemeClr val="accent5"/>
              </a:solidFill>
              <a:latin typeface="Caveat"/>
              <a:ea typeface="Caveat"/>
              <a:cs typeface="Caveat"/>
              <a:sym typeface="Caveat"/>
            </a:endParaRPr>
          </a:p>
          <a:p>
            <a:pPr indent="0" lvl="0" marL="0" rtl="0" algn="l">
              <a:spcBef>
                <a:spcPts val="1600"/>
              </a:spcBef>
              <a:spcAft>
                <a:spcPts val="1600"/>
              </a:spcAft>
              <a:buNone/>
            </a:pPr>
            <a:r>
              <a:rPr lang="en">
                <a:solidFill>
                  <a:schemeClr val="accent5"/>
                </a:solidFill>
                <a:latin typeface="Caveat"/>
                <a:ea typeface="Caveat"/>
                <a:cs typeface="Caveat"/>
                <a:sym typeface="Caveat"/>
              </a:rPr>
              <a:t>Samples </a:t>
            </a:r>
            <a:r>
              <a:rPr lang="en">
                <a:solidFill>
                  <a:schemeClr val="accent5"/>
                </a:solidFill>
                <a:latin typeface="Caveat"/>
                <a:ea typeface="Caveat"/>
                <a:cs typeface="Caveat"/>
                <a:sym typeface="Caveat"/>
              </a:rPr>
              <a:t>will be shared as we get closer to midterm exam time (week 6-7).</a:t>
            </a:r>
            <a:endParaRPr>
              <a:solidFill>
                <a:schemeClr val="accent5"/>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