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Economica"/>
      <p:regular r:id="rId21"/>
      <p:bold r:id="rId22"/>
      <p:italic r:id="rId23"/>
      <p:boldItalic r:id="rId24"/>
    </p:embeddedFont>
    <p:embeddedFont>
      <p:font typeface="Caveat"/>
      <p:regular r:id="rId25"/>
      <p:bold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Economica-bold.fntdata"/><Relationship Id="rId21" Type="http://schemas.openxmlformats.org/officeDocument/2006/relationships/font" Target="fonts/Economica-regular.fntdata"/><Relationship Id="rId24" Type="http://schemas.openxmlformats.org/officeDocument/2006/relationships/font" Target="fonts/Economica-boldItalic.fntdata"/><Relationship Id="rId23" Type="http://schemas.openxmlformats.org/officeDocument/2006/relationships/font" Target="fonts/Economic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aveat-bold.fntdata"/><Relationship Id="rId25" Type="http://schemas.openxmlformats.org/officeDocument/2006/relationships/font" Target="fonts/Caveat-regular.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a478eeac6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a478eeac6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478eeac6e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478eeac6e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478eeac6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478eeac6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478eeac6e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478eeac6e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478eeac6e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478eeac6e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478eeac6e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478eeac6e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478eeac6e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478eeac6e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478eeac6e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478eeac6e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478eeac6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478eeac6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478eeac6e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478eeac6e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478eeac6e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478eeac6e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478eeac6e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478eeac6e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478eeac6e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478eeac6e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478eeac6e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478eeac6e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478eeac6e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478eeac6e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hyperlink" Target="http://www.youtube.com/watch?v=qRJ5Iw1uw_U" TargetMode="External"/><Relationship Id="rId5"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 205</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Artificial Intelligence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Search</a:t>
            </a:r>
            <a:endParaRPr/>
          </a:p>
        </p:txBody>
      </p:sp>
      <p:sp>
        <p:nvSpPr>
          <p:cNvPr id="129" name="Google Shape;129;p22"/>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Breadth-first Search:</a:t>
            </a:r>
            <a:endParaRPr b="1"/>
          </a:p>
          <a:p>
            <a:pPr indent="0" lvl="0" marL="0" rtl="0" algn="l">
              <a:spcBef>
                <a:spcPts val="1600"/>
              </a:spcBef>
              <a:spcAft>
                <a:spcPts val="0"/>
              </a:spcAft>
              <a:buNone/>
            </a:pPr>
            <a:r>
              <a:rPr lang="en"/>
              <a:t>complete, optimal</a:t>
            </a:r>
            <a:endParaRPr/>
          </a:p>
          <a:p>
            <a:pPr indent="0" lvl="0" marL="0" rtl="0" algn="l">
              <a:spcBef>
                <a:spcPts val="1600"/>
              </a:spcBef>
              <a:spcAft>
                <a:spcPts val="1600"/>
              </a:spcAft>
              <a:buNone/>
            </a:pPr>
            <a:r>
              <a:rPr lang="en"/>
              <a:t>slow O(b</a:t>
            </a:r>
            <a:r>
              <a:rPr baseline="30000" lang="en"/>
              <a:t>d</a:t>
            </a:r>
            <a:r>
              <a:rPr lang="en"/>
              <a:t>), expensive </a:t>
            </a:r>
            <a:r>
              <a:rPr lang="en"/>
              <a:t>O(b</a:t>
            </a:r>
            <a:r>
              <a:rPr baseline="30000" lang="en"/>
              <a:t>d</a:t>
            </a:r>
            <a:r>
              <a:rPr lang="en"/>
              <a:t>)</a:t>
            </a:r>
            <a:endParaRPr/>
          </a:p>
        </p:txBody>
      </p:sp>
      <p:sp>
        <p:nvSpPr>
          <p:cNvPr id="130" name="Google Shape;130;p22"/>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Depth-first Search:</a:t>
            </a:r>
            <a:endParaRPr b="1"/>
          </a:p>
          <a:p>
            <a:pPr indent="0" lvl="0" marL="0" rtl="0" algn="l">
              <a:spcBef>
                <a:spcPts val="1600"/>
              </a:spcBef>
              <a:spcAft>
                <a:spcPts val="0"/>
              </a:spcAft>
              <a:buNone/>
            </a:pPr>
            <a:r>
              <a:rPr lang="en"/>
              <a:t>not complete, not optimal</a:t>
            </a:r>
            <a:endParaRPr/>
          </a:p>
          <a:p>
            <a:pPr indent="0" lvl="0" marL="0" rtl="0" algn="l">
              <a:spcBef>
                <a:spcPts val="1600"/>
              </a:spcBef>
              <a:spcAft>
                <a:spcPts val="1600"/>
              </a:spcAft>
              <a:buNone/>
            </a:pPr>
            <a:r>
              <a:rPr lang="en"/>
              <a:t>fast O(b</a:t>
            </a:r>
            <a:r>
              <a:rPr baseline="30000" lang="en"/>
              <a:t>m</a:t>
            </a:r>
            <a:r>
              <a:rPr lang="en"/>
              <a:t>), cheap O(bm)	</a:t>
            </a:r>
            <a:r>
              <a:rPr i="1" lang="en"/>
              <a:t>m is max depth</a:t>
            </a:r>
            <a:endParaRPr i="1"/>
          </a:p>
        </p:txBody>
      </p:sp>
      <p:pic>
        <p:nvPicPr>
          <p:cNvPr id="131" name="Google Shape;131;p22"/>
          <p:cNvPicPr preferRelativeResize="0"/>
          <p:nvPr/>
        </p:nvPicPr>
        <p:blipFill>
          <a:blip r:embed="rId3">
            <a:alphaModFix/>
          </a:blip>
          <a:stretch>
            <a:fillRect/>
          </a:stretch>
        </p:blipFill>
        <p:spPr>
          <a:xfrm>
            <a:off x="5421613" y="2571750"/>
            <a:ext cx="1838325" cy="1543050"/>
          </a:xfrm>
          <a:prstGeom prst="rect">
            <a:avLst/>
          </a:prstGeom>
          <a:noFill/>
          <a:ln>
            <a:noFill/>
          </a:ln>
        </p:spPr>
      </p:pic>
      <p:sp>
        <p:nvSpPr>
          <p:cNvPr id="132" name="Google Shape;132;p22"/>
          <p:cNvSpPr/>
          <p:nvPr/>
        </p:nvSpPr>
        <p:spPr>
          <a:xfrm>
            <a:off x="5560525" y="3950100"/>
            <a:ext cx="1370125" cy="1068775"/>
          </a:xfrm>
          <a:custGeom>
            <a:rect b="b" l="l" r="r" t="t"/>
            <a:pathLst>
              <a:path extrusionOk="0" h="42751" w="54805">
                <a:moveTo>
                  <a:pt x="0" y="0"/>
                </a:moveTo>
                <a:cubicBezTo>
                  <a:pt x="1872" y="3743"/>
                  <a:pt x="3403" y="8602"/>
                  <a:pt x="7250" y="10251"/>
                </a:cubicBezTo>
                <a:cubicBezTo>
                  <a:pt x="9312" y="11135"/>
                  <a:pt x="14586" y="8338"/>
                  <a:pt x="13000" y="6751"/>
                </a:cubicBezTo>
                <a:cubicBezTo>
                  <a:pt x="11198" y="4948"/>
                  <a:pt x="11970" y="13935"/>
                  <a:pt x="14500" y="14251"/>
                </a:cubicBezTo>
                <a:cubicBezTo>
                  <a:pt x="18004" y="14689"/>
                  <a:pt x="21434" y="8999"/>
                  <a:pt x="24500" y="10751"/>
                </a:cubicBezTo>
                <a:cubicBezTo>
                  <a:pt x="26941" y="12146"/>
                  <a:pt x="23477" y="18539"/>
                  <a:pt x="26250" y="19001"/>
                </a:cubicBezTo>
                <a:cubicBezTo>
                  <a:pt x="27650" y="19234"/>
                  <a:pt x="30203" y="14999"/>
                  <a:pt x="29000" y="15751"/>
                </a:cubicBezTo>
                <a:cubicBezTo>
                  <a:pt x="27145" y="16910"/>
                  <a:pt x="28547" y="20454"/>
                  <a:pt x="27000" y="22001"/>
                </a:cubicBezTo>
                <a:cubicBezTo>
                  <a:pt x="25997" y="23004"/>
                  <a:pt x="21998" y="23454"/>
                  <a:pt x="22750" y="22251"/>
                </a:cubicBezTo>
                <a:cubicBezTo>
                  <a:pt x="24049" y="20173"/>
                  <a:pt x="27402" y="23797"/>
                  <a:pt x="29750" y="24501"/>
                </a:cubicBezTo>
                <a:cubicBezTo>
                  <a:pt x="32493" y="25324"/>
                  <a:pt x="35737" y="24622"/>
                  <a:pt x="38251" y="23251"/>
                </a:cubicBezTo>
                <a:cubicBezTo>
                  <a:pt x="39570" y="22532"/>
                  <a:pt x="41689" y="20674"/>
                  <a:pt x="40751" y="19501"/>
                </a:cubicBezTo>
                <a:cubicBezTo>
                  <a:pt x="39703" y="18191"/>
                  <a:pt x="36099" y="20081"/>
                  <a:pt x="36251" y="21751"/>
                </a:cubicBezTo>
                <a:cubicBezTo>
                  <a:pt x="36467" y="24129"/>
                  <a:pt x="39989" y="25625"/>
                  <a:pt x="39751" y="28001"/>
                </a:cubicBezTo>
                <a:cubicBezTo>
                  <a:pt x="39632" y="29188"/>
                  <a:pt x="35839" y="30494"/>
                  <a:pt x="36501" y="29501"/>
                </a:cubicBezTo>
                <a:cubicBezTo>
                  <a:pt x="38161" y="27012"/>
                  <a:pt x="42413" y="32447"/>
                  <a:pt x="45251" y="31501"/>
                </a:cubicBezTo>
                <a:cubicBezTo>
                  <a:pt x="46034" y="31240"/>
                  <a:pt x="44259" y="29426"/>
                  <a:pt x="43501" y="29751"/>
                </a:cubicBezTo>
                <a:cubicBezTo>
                  <a:pt x="42266" y="30280"/>
                  <a:pt x="42853" y="32416"/>
                  <a:pt x="43001" y="33751"/>
                </a:cubicBezTo>
                <a:cubicBezTo>
                  <a:pt x="43227" y="35781"/>
                  <a:pt x="44897" y="41689"/>
                  <a:pt x="44251" y="39751"/>
                </a:cubicBezTo>
                <a:cubicBezTo>
                  <a:pt x="43785" y="38352"/>
                  <a:pt x="46042" y="36543"/>
                  <a:pt x="47501" y="36751"/>
                </a:cubicBezTo>
                <a:cubicBezTo>
                  <a:pt x="50273" y="37147"/>
                  <a:pt x="51595" y="42636"/>
                  <a:pt x="54251" y="41751"/>
                </a:cubicBezTo>
                <a:cubicBezTo>
                  <a:pt x="55282" y="41407"/>
                  <a:pt x="54001" y="39588"/>
                  <a:pt x="54001" y="38501"/>
                </a:cubicBezTo>
                <a:cubicBezTo>
                  <a:pt x="54001" y="37631"/>
                  <a:pt x="54628" y="40140"/>
                  <a:pt x="54751" y="41001"/>
                </a:cubicBezTo>
                <a:cubicBezTo>
                  <a:pt x="54968" y="42518"/>
                  <a:pt x="52003" y="42451"/>
                  <a:pt x="50501" y="42751"/>
                </a:cubicBezTo>
              </a:path>
            </a:pathLst>
          </a:custGeom>
          <a:noFill/>
          <a:ln cap="flat" cmpd="sng" w="9525">
            <a:solidFill>
              <a:schemeClr val="accent5"/>
            </a:solidFill>
            <a:prstDash val="solid"/>
            <a:round/>
            <a:headEnd len="med" w="med" type="none"/>
            <a:tailEnd len="med" w="med" type="none"/>
          </a:ln>
        </p:spPr>
      </p:sp>
      <p:pic>
        <p:nvPicPr>
          <p:cNvPr id="133" name="Google Shape;133;p22"/>
          <p:cNvPicPr preferRelativeResize="0"/>
          <p:nvPr/>
        </p:nvPicPr>
        <p:blipFill>
          <a:blip r:embed="rId4">
            <a:alphaModFix/>
          </a:blip>
          <a:stretch>
            <a:fillRect/>
          </a:stretch>
        </p:blipFill>
        <p:spPr>
          <a:xfrm>
            <a:off x="575700" y="2571738"/>
            <a:ext cx="1809750" cy="1114425"/>
          </a:xfrm>
          <a:prstGeom prst="rect">
            <a:avLst/>
          </a:prstGeom>
          <a:noFill/>
          <a:ln>
            <a:noFill/>
          </a:ln>
        </p:spPr>
      </p:pic>
      <p:sp>
        <p:nvSpPr>
          <p:cNvPr id="134" name="Google Shape;134;p22"/>
          <p:cNvSpPr/>
          <p:nvPr/>
        </p:nvSpPr>
        <p:spPr>
          <a:xfrm>
            <a:off x="442395" y="3495657"/>
            <a:ext cx="2490450" cy="668425"/>
          </a:xfrm>
          <a:custGeom>
            <a:rect b="b" l="l" r="r" t="t"/>
            <a:pathLst>
              <a:path extrusionOk="0" h="26737" w="99618">
                <a:moveTo>
                  <a:pt x="2305" y="3736"/>
                </a:moveTo>
                <a:cubicBezTo>
                  <a:pt x="24039" y="2494"/>
                  <a:pt x="45796" y="1626"/>
                  <a:pt x="67556" y="986"/>
                </a:cubicBezTo>
                <a:cubicBezTo>
                  <a:pt x="74054" y="795"/>
                  <a:pt x="80556" y="736"/>
                  <a:pt x="87057" y="736"/>
                </a:cubicBezTo>
                <a:cubicBezTo>
                  <a:pt x="89808" y="736"/>
                  <a:pt x="92556" y="486"/>
                  <a:pt x="95307" y="486"/>
                </a:cubicBezTo>
                <a:cubicBezTo>
                  <a:pt x="96394" y="486"/>
                  <a:pt x="99618" y="0"/>
                  <a:pt x="98557" y="236"/>
                </a:cubicBezTo>
                <a:cubicBezTo>
                  <a:pt x="77719" y="4867"/>
                  <a:pt x="56527" y="7942"/>
                  <a:pt x="35305" y="10236"/>
                </a:cubicBezTo>
                <a:cubicBezTo>
                  <a:pt x="28508" y="10971"/>
                  <a:pt x="21812" y="12447"/>
                  <a:pt x="15055" y="13487"/>
                </a:cubicBezTo>
                <a:cubicBezTo>
                  <a:pt x="12469" y="13885"/>
                  <a:pt x="9877" y="14255"/>
                  <a:pt x="7305" y="14737"/>
                </a:cubicBezTo>
                <a:cubicBezTo>
                  <a:pt x="7126" y="14771"/>
                  <a:pt x="3778" y="15210"/>
                  <a:pt x="3805" y="15237"/>
                </a:cubicBezTo>
                <a:cubicBezTo>
                  <a:pt x="7696" y="19128"/>
                  <a:pt x="14805" y="15570"/>
                  <a:pt x="20305" y="15737"/>
                </a:cubicBezTo>
                <a:cubicBezTo>
                  <a:pt x="35632" y="16201"/>
                  <a:pt x="50972" y="15987"/>
                  <a:pt x="66306" y="15987"/>
                </a:cubicBezTo>
                <a:cubicBezTo>
                  <a:pt x="71390" y="15987"/>
                  <a:pt x="76480" y="16019"/>
                  <a:pt x="81557" y="15737"/>
                </a:cubicBezTo>
                <a:cubicBezTo>
                  <a:pt x="83057" y="15654"/>
                  <a:pt x="86057" y="13985"/>
                  <a:pt x="86057" y="15487"/>
                </a:cubicBezTo>
                <a:cubicBezTo>
                  <a:pt x="86057" y="17762"/>
                  <a:pt x="81569" y="16253"/>
                  <a:pt x="79307" y="16487"/>
                </a:cubicBezTo>
                <a:cubicBezTo>
                  <a:pt x="73820" y="17055"/>
                  <a:pt x="68319" y="17553"/>
                  <a:pt x="62806" y="17737"/>
                </a:cubicBezTo>
                <a:cubicBezTo>
                  <a:pt x="48950" y="18199"/>
                  <a:pt x="35090" y="19010"/>
                  <a:pt x="21305" y="20487"/>
                </a:cubicBezTo>
                <a:cubicBezTo>
                  <a:pt x="16729" y="20977"/>
                  <a:pt x="12134" y="21279"/>
                  <a:pt x="7555" y="21737"/>
                </a:cubicBezTo>
                <a:cubicBezTo>
                  <a:pt x="5115" y="21981"/>
                  <a:pt x="-1430" y="21253"/>
                  <a:pt x="304" y="22987"/>
                </a:cubicBezTo>
                <a:cubicBezTo>
                  <a:pt x="3436" y="26119"/>
                  <a:pt x="9138" y="23647"/>
                  <a:pt x="13555" y="23987"/>
                </a:cubicBezTo>
                <a:cubicBezTo>
                  <a:pt x="23443" y="24748"/>
                  <a:pt x="33389" y="24237"/>
                  <a:pt x="43306" y="24237"/>
                </a:cubicBezTo>
                <a:cubicBezTo>
                  <a:pt x="52570" y="24237"/>
                  <a:pt x="61804" y="23200"/>
                  <a:pt x="71056" y="22737"/>
                </a:cubicBezTo>
                <a:cubicBezTo>
                  <a:pt x="75968" y="22491"/>
                  <a:pt x="82735" y="26327"/>
                  <a:pt x="85807" y="22487"/>
                </a:cubicBezTo>
                <a:cubicBezTo>
                  <a:pt x="87157" y="20799"/>
                  <a:pt x="79090" y="17553"/>
                  <a:pt x="80057" y="19487"/>
                </a:cubicBezTo>
                <a:cubicBezTo>
                  <a:pt x="80640" y="20654"/>
                  <a:pt x="82303" y="20879"/>
                  <a:pt x="83557" y="21237"/>
                </a:cubicBezTo>
                <a:cubicBezTo>
                  <a:pt x="84811" y="21595"/>
                  <a:pt x="86543" y="21788"/>
                  <a:pt x="87057" y="22987"/>
                </a:cubicBezTo>
                <a:cubicBezTo>
                  <a:pt x="87931" y="25027"/>
                  <a:pt x="83403" y="25506"/>
                  <a:pt x="81557" y="26737"/>
                </a:cubicBezTo>
              </a:path>
            </a:pathLst>
          </a:custGeom>
          <a:noFill/>
          <a:ln cap="flat" cmpd="sng" w="9525">
            <a:solidFill>
              <a:schemeClr val="accent5"/>
            </a:solidFill>
            <a:prstDash val="solid"/>
            <a:round/>
            <a:headEnd len="med" w="med" type="none"/>
            <a:tailEnd len="med" w="med" type="none"/>
          </a:ln>
        </p:spPr>
      </p:sp>
      <p:sp>
        <p:nvSpPr>
          <p:cNvPr id="135" name="Google Shape;135;p22"/>
          <p:cNvSpPr/>
          <p:nvPr/>
        </p:nvSpPr>
        <p:spPr>
          <a:xfrm>
            <a:off x="2169189" y="4279023"/>
            <a:ext cx="216250" cy="145850"/>
          </a:xfrm>
          <a:custGeom>
            <a:rect b="b" l="l" r="r" t="t"/>
            <a:pathLst>
              <a:path extrusionOk="0" h="5834" w="8650">
                <a:moveTo>
                  <a:pt x="4650" y="1094"/>
                </a:moveTo>
                <a:cubicBezTo>
                  <a:pt x="2976" y="424"/>
                  <a:pt x="-7" y="4884"/>
                  <a:pt x="1650" y="5594"/>
                </a:cubicBezTo>
                <a:cubicBezTo>
                  <a:pt x="3887" y="6553"/>
                  <a:pt x="8608" y="3207"/>
                  <a:pt x="7400" y="1094"/>
                </a:cubicBezTo>
                <a:cubicBezTo>
                  <a:pt x="6256" y="-907"/>
                  <a:pt x="1283" y="378"/>
                  <a:pt x="650" y="2594"/>
                </a:cubicBezTo>
                <a:cubicBezTo>
                  <a:pt x="-43" y="5019"/>
                  <a:pt x="8843" y="4019"/>
                  <a:pt x="8150" y="1594"/>
                </a:cubicBezTo>
                <a:cubicBezTo>
                  <a:pt x="7414" y="-981"/>
                  <a:pt x="1348" y="-52"/>
                  <a:pt x="150" y="2344"/>
                </a:cubicBezTo>
                <a:cubicBezTo>
                  <a:pt x="-300" y="3245"/>
                  <a:pt x="445" y="4776"/>
                  <a:pt x="1400" y="5094"/>
                </a:cubicBezTo>
                <a:cubicBezTo>
                  <a:pt x="3597" y="5826"/>
                  <a:pt x="8435" y="3665"/>
                  <a:pt x="7400" y="1594"/>
                </a:cubicBezTo>
                <a:cubicBezTo>
                  <a:pt x="6550" y="-106"/>
                  <a:pt x="1900" y="1194"/>
                  <a:pt x="1900" y="3094"/>
                </a:cubicBezTo>
                <a:cubicBezTo>
                  <a:pt x="1900" y="5346"/>
                  <a:pt x="8650" y="5096"/>
                  <a:pt x="8650" y="2844"/>
                </a:cubicBezTo>
                <a:cubicBezTo>
                  <a:pt x="8650" y="294"/>
                  <a:pt x="-264" y="2223"/>
                  <a:pt x="1150" y="4344"/>
                </a:cubicBezTo>
                <a:cubicBezTo>
                  <a:pt x="2331" y="6116"/>
                  <a:pt x="8156" y="2600"/>
                  <a:pt x="6650" y="1094"/>
                </a:cubicBezTo>
              </a:path>
            </a:pathLst>
          </a:custGeom>
          <a:noFill/>
          <a:ln cap="flat" cmpd="sng" w="9525">
            <a:solidFill>
              <a:srgbClr val="FF0000"/>
            </a:solidFill>
            <a:prstDash val="solid"/>
            <a:round/>
            <a:headEnd len="med" w="med" type="none"/>
            <a:tailEnd len="med" w="med" type="none"/>
          </a:ln>
        </p:spPr>
      </p:sp>
      <p:sp>
        <p:nvSpPr>
          <p:cNvPr id="136" name="Google Shape;136;p22"/>
          <p:cNvSpPr/>
          <p:nvPr/>
        </p:nvSpPr>
        <p:spPr>
          <a:xfrm>
            <a:off x="7043689" y="4279023"/>
            <a:ext cx="216250" cy="145850"/>
          </a:xfrm>
          <a:custGeom>
            <a:rect b="b" l="l" r="r" t="t"/>
            <a:pathLst>
              <a:path extrusionOk="0" h="5834" w="8650">
                <a:moveTo>
                  <a:pt x="4650" y="1094"/>
                </a:moveTo>
                <a:cubicBezTo>
                  <a:pt x="2976" y="424"/>
                  <a:pt x="-7" y="4884"/>
                  <a:pt x="1650" y="5594"/>
                </a:cubicBezTo>
                <a:cubicBezTo>
                  <a:pt x="3887" y="6553"/>
                  <a:pt x="8608" y="3207"/>
                  <a:pt x="7400" y="1094"/>
                </a:cubicBezTo>
                <a:cubicBezTo>
                  <a:pt x="6256" y="-907"/>
                  <a:pt x="1283" y="378"/>
                  <a:pt x="650" y="2594"/>
                </a:cubicBezTo>
                <a:cubicBezTo>
                  <a:pt x="-43" y="5019"/>
                  <a:pt x="8843" y="4019"/>
                  <a:pt x="8150" y="1594"/>
                </a:cubicBezTo>
                <a:cubicBezTo>
                  <a:pt x="7414" y="-981"/>
                  <a:pt x="1348" y="-52"/>
                  <a:pt x="150" y="2344"/>
                </a:cubicBezTo>
                <a:cubicBezTo>
                  <a:pt x="-300" y="3245"/>
                  <a:pt x="445" y="4776"/>
                  <a:pt x="1400" y="5094"/>
                </a:cubicBezTo>
                <a:cubicBezTo>
                  <a:pt x="3597" y="5826"/>
                  <a:pt x="8435" y="3665"/>
                  <a:pt x="7400" y="1594"/>
                </a:cubicBezTo>
                <a:cubicBezTo>
                  <a:pt x="6550" y="-106"/>
                  <a:pt x="1900" y="1194"/>
                  <a:pt x="1900" y="3094"/>
                </a:cubicBezTo>
                <a:cubicBezTo>
                  <a:pt x="1900" y="5346"/>
                  <a:pt x="8650" y="5096"/>
                  <a:pt x="8650" y="2844"/>
                </a:cubicBezTo>
                <a:cubicBezTo>
                  <a:pt x="8650" y="294"/>
                  <a:pt x="-264" y="2223"/>
                  <a:pt x="1150" y="4344"/>
                </a:cubicBezTo>
                <a:cubicBezTo>
                  <a:pt x="2331" y="6116"/>
                  <a:pt x="8156" y="2600"/>
                  <a:pt x="6650" y="1094"/>
                </a:cubicBezTo>
              </a:path>
            </a:pathLst>
          </a:custGeom>
          <a:noFill/>
          <a:ln cap="flat" cmpd="sng" w="9525">
            <a:solidFill>
              <a:srgbClr val="FF0000"/>
            </a:solidFill>
            <a:prstDash val="solid"/>
            <a:round/>
            <a:headEnd len="med" w="med" type="none"/>
            <a:tailEnd len="med" w="med" type="none"/>
          </a:ln>
        </p:spPr>
      </p:sp>
      <p:sp>
        <p:nvSpPr>
          <p:cNvPr id="137" name="Google Shape;137;p22"/>
          <p:cNvSpPr/>
          <p:nvPr/>
        </p:nvSpPr>
        <p:spPr>
          <a:xfrm>
            <a:off x="2537425" y="2922600"/>
            <a:ext cx="1461534" cy="1590010"/>
          </a:xfrm>
          <a:custGeom>
            <a:rect b="b" l="l" r="r" t="t"/>
            <a:pathLst>
              <a:path extrusionOk="0" h="67502" w="60257">
                <a:moveTo>
                  <a:pt x="60257" y="0"/>
                </a:moveTo>
                <a:cubicBezTo>
                  <a:pt x="46540" y="13717"/>
                  <a:pt x="57524" y="42923"/>
                  <a:pt x="42757" y="55502"/>
                </a:cubicBezTo>
                <a:cubicBezTo>
                  <a:pt x="34444" y="62583"/>
                  <a:pt x="21372" y="62339"/>
                  <a:pt x="10506" y="61252"/>
                </a:cubicBezTo>
                <a:cubicBezTo>
                  <a:pt x="7070" y="60908"/>
                  <a:pt x="2698" y="65194"/>
                  <a:pt x="256" y="62752"/>
                </a:cubicBezTo>
                <a:cubicBezTo>
                  <a:pt x="-1370" y="61126"/>
                  <a:pt x="6632" y="56126"/>
                  <a:pt x="5006" y="57752"/>
                </a:cubicBezTo>
                <a:cubicBezTo>
                  <a:pt x="3248" y="59510"/>
                  <a:pt x="-723" y="61217"/>
                  <a:pt x="256" y="63502"/>
                </a:cubicBezTo>
                <a:cubicBezTo>
                  <a:pt x="1203" y="65711"/>
                  <a:pt x="3976" y="66742"/>
                  <a:pt x="6256" y="67502"/>
                </a:cubicBezTo>
              </a:path>
            </a:pathLst>
          </a:custGeom>
          <a:noFill/>
          <a:ln cap="flat" cmpd="sng" w="9525">
            <a:solidFill>
              <a:srgbClr val="FF0000"/>
            </a:solidFill>
            <a:prstDash val="solid"/>
            <a:round/>
            <a:headEnd len="med" w="med" type="none"/>
            <a:tailEnd len="med" w="med" type="none"/>
          </a:ln>
        </p:spPr>
      </p:sp>
      <p:sp>
        <p:nvSpPr>
          <p:cNvPr id="138" name="Google Shape;138;p22"/>
          <p:cNvSpPr txBox="1"/>
          <p:nvPr/>
        </p:nvSpPr>
        <p:spPr>
          <a:xfrm>
            <a:off x="3462600" y="2587575"/>
            <a:ext cx="891000" cy="21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Caveat"/>
                <a:ea typeface="Caveat"/>
                <a:cs typeface="Caveat"/>
                <a:sym typeface="Caveat"/>
              </a:rPr>
              <a:t>what if...</a:t>
            </a:r>
            <a:endParaRPr>
              <a:solidFill>
                <a:srgbClr val="FF0000"/>
              </a:solidFill>
              <a:latin typeface="Caveat"/>
              <a:ea typeface="Caveat"/>
              <a:cs typeface="Caveat"/>
              <a:sym typeface="Caveat"/>
            </a:endParaRPr>
          </a:p>
        </p:txBody>
      </p:sp>
      <p:sp>
        <p:nvSpPr>
          <p:cNvPr id="139" name="Google Shape;139;p22"/>
          <p:cNvSpPr txBox="1"/>
          <p:nvPr/>
        </p:nvSpPr>
        <p:spPr>
          <a:xfrm>
            <a:off x="5589900" y="4556625"/>
            <a:ext cx="3600000" cy="4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Caveat"/>
                <a:ea typeface="Caveat"/>
                <a:cs typeface="Caveat"/>
                <a:sym typeface="Caveat"/>
              </a:rPr>
              <a:t>dum dee dum...</a:t>
            </a:r>
            <a:endParaRPr>
              <a:solidFill>
                <a:schemeClr val="accent5"/>
              </a:solidFill>
              <a:latin typeface="Caveat"/>
              <a:ea typeface="Caveat"/>
              <a:cs typeface="Caveat"/>
              <a:sym typeface="Caveat"/>
            </a:endParaRPr>
          </a:p>
        </p:txBody>
      </p:sp>
      <p:sp>
        <p:nvSpPr>
          <p:cNvPr id="140" name="Google Shape;140;p22"/>
          <p:cNvSpPr txBox="1"/>
          <p:nvPr/>
        </p:nvSpPr>
        <p:spPr>
          <a:xfrm>
            <a:off x="1005600" y="4225375"/>
            <a:ext cx="3600000" cy="4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Caveat"/>
                <a:ea typeface="Caveat"/>
                <a:cs typeface="Caveat"/>
                <a:sym typeface="Caveat"/>
              </a:rPr>
              <a:t>I will get there...</a:t>
            </a:r>
            <a:endParaRPr>
              <a:solidFill>
                <a:schemeClr val="accent5"/>
              </a:solidFill>
              <a:latin typeface="Caveat"/>
              <a:ea typeface="Caveat"/>
              <a:cs typeface="Caveat"/>
              <a:sym typeface="Cave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Search</a:t>
            </a:r>
            <a:endParaRPr/>
          </a:p>
        </p:txBody>
      </p:sp>
      <p:sp>
        <p:nvSpPr>
          <p:cNvPr id="146" name="Google Shape;146;p23"/>
          <p:cNvSpPr txBox="1"/>
          <p:nvPr>
            <p:ph idx="1" type="body"/>
          </p:nvPr>
        </p:nvSpPr>
        <p:spPr>
          <a:xfrm>
            <a:off x="311700" y="1225225"/>
            <a:ext cx="59571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Uniform Cost Search:</a:t>
            </a:r>
            <a:endParaRPr b="1"/>
          </a:p>
          <a:p>
            <a:pPr indent="0" lvl="0" marL="0" rtl="0" algn="l">
              <a:spcBef>
                <a:spcPts val="1600"/>
              </a:spcBef>
              <a:spcAft>
                <a:spcPts val="0"/>
              </a:spcAft>
              <a:buNone/>
            </a:pPr>
            <a:r>
              <a:rPr lang="en"/>
              <a:t>complete, optimal			</a:t>
            </a:r>
            <a:r>
              <a:rPr i="1" lang="en"/>
              <a:t>if nondecreasing cost</a:t>
            </a:r>
            <a:endParaRPr i="1"/>
          </a:p>
          <a:p>
            <a:pPr indent="0" lvl="0" marL="0" rtl="0" algn="l">
              <a:spcBef>
                <a:spcPts val="1600"/>
              </a:spcBef>
              <a:spcAft>
                <a:spcPts val="0"/>
              </a:spcAft>
              <a:buNone/>
            </a:pPr>
            <a:r>
              <a:rPr lang="en"/>
              <a:t>slow O(b</a:t>
            </a:r>
            <a:r>
              <a:rPr baseline="30000" lang="en"/>
              <a:t>d</a:t>
            </a:r>
            <a:r>
              <a:rPr lang="en"/>
              <a:t>), expensive O(b</a:t>
            </a:r>
            <a:r>
              <a:rPr baseline="30000" lang="en"/>
              <a:t>d</a:t>
            </a:r>
            <a:r>
              <a:rPr lang="en"/>
              <a:t>)</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Idea: expand cheapest node, where cost is path cost g(n).</a:t>
            </a:r>
            <a:endParaRPr/>
          </a:p>
          <a:p>
            <a:pPr indent="0" lvl="0" marL="0" rtl="0" algn="l">
              <a:spcBef>
                <a:spcPts val="1600"/>
              </a:spcBef>
              <a:spcAft>
                <a:spcPts val="1600"/>
              </a:spcAft>
              <a:buNone/>
            </a:pPr>
            <a:r>
              <a:rPr lang="en"/>
              <a:t>Note: BFS is a special case of uniform cost search, where path cost is depth (each expansion costs 1).</a:t>
            </a:r>
            <a:endParaRPr/>
          </a:p>
        </p:txBody>
      </p:sp>
      <p:pic>
        <p:nvPicPr>
          <p:cNvPr id="147" name="Google Shape;147;p23"/>
          <p:cNvPicPr preferRelativeResize="0"/>
          <p:nvPr/>
        </p:nvPicPr>
        <p:blipFill>
          <a:blip r:embed="rId3">
            <a:alphaModFix/>
          </a:blip>
          <a:stretch>
            <a:fillRect/>
          </a:stretch>
        </p:blipFill>
        <p:spPr>
          <a:xfrm>
            <a:off x="6554713" y="1902900"/>
            <a:ext cx="1609725" cy="1600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Search</a:t>
            </a:r>
            <a:endParaRPr/>
          </a:p>
        </p:txBody>
      </p:sp>
      <p:sp>
        <p:nvSpPr>
          <p:cNvPr id="153" name="Google Shape;153;p24"/>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Depth-Limited Search:</a:t>
            </a:r>
            <a:endParaRPr b="1"/>
          </a:p>
          <a:p>
            <a:pPr indent="0" lvl="0" marL="0" rtl="0" algn="l">
              <a:spcBef>
                <a:spcPts val="1600"/>
              </a:spcBef>
              <a:spcAft>
                <a:spcPts val="0"/>
              </a:spcAft>
              <a:buClr>
                <a:schemeClr val="dk1"/>
              </a:buClr>
              <a:buSzPts val="1100"/>
              <a:buFont typeface="Arial"/>
              <a:buNone/>
            </a:pPr>
            <a:r>
              <a:rPr lang="en"/>
              <a:t>complete, </a:t>
            </a:r>
            <a:r>
              <a:rPr lang="en">
                <a:solidFill>
                  <a:srgbClr val="FF0000"/>
                </a:solidFill>
              </a:rPr>
              <a:t>not optimal</a:t>
            </a:r>
            <a:endParaRPr>
              <a:solidFill>
                <a:srgbClr val="FF0000"/>
              </a:solidFill>
            </a:endParaRPr>
          </a:p>
          <a:p>
            <a:pPr indent="0" lvl="0" marL="0" rtl="0" algn="l">
              <a:spcBef>
                <a:spcPts val="1600"/>
              </a:spcBef>
              <a:spcAft>
                <a:spcPts val="1600"/>
              </a:spcAft>
              <a:buClr>
                <a:schemeClr val="dk1"/>
              </a:buClr>
              <a:buSzPts val="1100"/>
              <a:buFont typeface="Arial"/>
              <a:buNone/>
            </a:pPr>
            <a:r>
              <a:rPr lang="en"/>
              <a:t>faster O(b</a:t>
            </a:r>
            <a:r>
              <a:rPr baseline="30000" lang="en"/>
              <a:t>L</a:t>
            </a:r>
            <a:r>
              <a:rPr lang="en"/>
              <a:t>), cheaper O(bL)	</a:t>
            </a:r>
            <a:r>
              <a:rPr i="1" lang="en"/>
              <a:t>L is cutoff</a:t>
            </a:r>
            <a:endParaRPr/>
          </a:p>
        </p:txBody>
      </p:sp>
      <p:sp>
        <p:nvSpPr>
          <p:cNvPr id="154" name="Google Shape;154;p24"/>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Iterative Deepening Search:</a:t>
            </a:r>
            <a:endParaRPr b="1"/>
          </a:p>
          <a:p>
            <a:pPr indent="0" lvl="0" marL="0" rtl="0" algn="l">
              <a:spcBef>
                <a:spcPts val="1600"/>
              </a:spcBef>
              <a:spcAft>
                <a:spcPts val="0"/>
              </a:spcAft>
              <a:buClr>
                <a:schemeClr val="dk1"/>
              </a:buClr>
              <a:buSzPts val="1100"/>
              <a:buFont typeface="Arial"/>
              <a:buNone/>
            </a:pPr>
            <a:r>
              <a:rPr lang="en"/>
              <a:t>complete, optimal</a:t>
            </a:r>
            <a:endParaRPr/>
          </a:p>
          <a:p>
            <a:pPr indent="0" lvl="0" marL="0" rtl="0" algn="l">
              <a:spcBef>
                <a:spcPts val="1600"/>
              </a:spcBef>
              <a:spcAft>
                <a:spcPts val="1600"/>
              </a:spcAft>
              <a:buClr>
                <a:schemeClr val="dk1"/>
              </a:buClr>
              <a:buSzPts val="1100"/>
              <a:buFont typeface="Arial"/>
              <a:buNone/>
            </a:pPr>
            <a:r>
              <a:rPr lang="en"/>
              <a:t>fast O(b</a:t>
            </a:r>
            <a:r>
              <a:rPr baseline="30000" lang="en"/>
              <a:t>d</a:t>
            </a:r>
            <a:r>
              <a:rPr lang="en"/>
              <a:t>), cheap O(bd)	</a:t>
            </a:r>
            <a:r>
              <a:rPr i="1" lang="en"/>
              <a:t>d is depth of sol.</a:t>
            </a:r>
            <a:endParaRPr/>
          </a:p>
        </p:txBody>
      </p:sp>
      <p:pic>
        <p:nvPicPr>
          <p:cNvPr id="155" name="Google Shape;155;p24"/>
          <p:cNvPicPr preferRelativeResize="0"/>
          <p:nvPr/>
        </p:nvPicPr>
        <p:blipFill>
          <a:blip r:embed="rId3">
            <a:alphaModFix/>
          </a:blip>
          <a:stretch>
            <a:fillRect/>
          </a:stretch>
        </p:blipFill>
        <p:spPr>
          <a:xfrm>
            <a:off x="665238" y="2571750"/>
            <a:ext cx="1838325" cy="1543050"/>
          </a:xfrm>
          <a:prstGeom prst="rect">
            <a:avLst/>
          </a:prstGeom>
          <a:noFill/>
          <a:ln>
            <a:noFill/>
          </a:ln>
        </p:spPr>
      </p:pic>
      <p:sp>
        <p:nvSpPr>
          <p:cNvPr id="156" name="Google Shape;156;p24"/>
          <p:cNvSpPr/>
          <p:nvPr/>
        </p:nvSpPr>
        <p:spPr>
          <a:xfrm>
            <a:off x="804150" y="3950100"/>
            <a:ext cx="1370125" cy="1068775"/>
          </a:xfrm>
          <a:custGeom>
            <a:rect b="b" l="l" r="r" t="t"/>
            <a:pathLst>
              <a:path extrusionOk="0" h="42751" w="54805">
                <a:moveTo>
                  <a:pt x="0" y="0"/>
                </a:moveTo>
                <a:cubicBezTo>
                  <a:pt x="1872" y="3743"/>
                  <a:pt x="3403" y="8602"/>
                  <a:pt x="7250" y="10251"/>
                </a:cubicBezTo>
                <a:cubicBezTo>
                  <a:pt x="9312" y="11135"/>
                  <a:pt x="14586" y="8338"/>
                  <a:pt x="13000" y="6751"/>
                </a:cubicBezTo>
                <a:cubicBezTo>
                  <a:pt x="11198" y="4948"/>
                  <a:pt x="11970" y="13935"/>
                  <a:pt x="14500" y="14251"/>
                </a:cubicBezTo>
                <a:cubicBezTo>
                  <a:pt x="18004" y="14689"/>
                  <a:pt x="21434" y="8999"/>
                  <a:pt x="24500" y="10751"/>
                </a:cubicBezTo>
                <a:cubicBezTo>
                  <a:pt x="26941" y="12146"/>
                  <a:pt x="23477" y="18539"/>
                  <a:pt x="26250" y="19001"/>
                </a:cubicBezTo>
                <a:cubicBezTo>
                  <a:pt x="27650" y="19234"/>
                  <a:pt x="30203" y="14999"/>
                  <a:pt x="29000" y="15751"/>
                </a:cubicBezTo>
                <a:cubicBezTo>
                  <a:pt x="27145" y="16910"/>
                  <a:pt x="28547" y="20454"/>
                  <a:pt x="27000" y="22001"/>
                </a:cubicBezTo>
                <a:cubicBezTo>
                  <a:pt x="25997" y="23004"/>
                  <a:pt x="21998" y="23454"/>
                  <a:pt x="22750" y="22251"/>
                </a:cubicBezTo>
                <a:cubicBezTo>
                  <a:pt x="24049" y="20173"/>
                  <a:pt x="27402" y="23797"/>
                  <a:pt x="29750" y="24501"/>
                </a:cubicBezTo>
                <a:cubicBezTo>
                  <a:pt x="32493" y="25324"/>
                  <a:pt x="35737" y="24622"/>
                  <a:pt x="38251" y="23251"/>
                </a:cubicBezTo>
                <a:cubicBezTo>
                  <a:pt x="39570" y="22532"/>
                  <a:pt x="41689" y="20674"/>
                  <a:pt x="40751" y="19501"/>
                </a:cubicBezTo>
                <a:cubicBezTo>
                  <a:pt x="39703" y="18191"/>
                  <a:pt x="36099" y="20081"/>
                  <a:pt x="36251" y="21751"/>
                </a:cubicBezTo>
                <a:cubicBezTo>
                  <a:pt x="36467" y="24129"/>
                  <a:pt x="39989" y="25625"/>
                  <a:pt x="39751" y="28001"/>
                </a:cubicBezTo>
                <a:cubicBezTo>
                  <a:pt x="39632" y="29188"/>
                  <a:pt x="35839" y="30494"/>
                  <a:pt x="36501" y="29501"/>
                </a:cubicBezTo>
                <a:cubicBezTo>
                  <a:pt x="38161" y="27012"/>
                  <a:pt x="42413" y="32447"/>
                  <a:pt x="45251" y="31501"/>
                </a:cubicBezTo>
                <a:cubicBezTo>
                  <a:pt x="46034" y="31240"/>
                  <a:pt x="44259" y="29426"/>
                  <a:pt x="43501" y="29751"/>
                </a:cubicBezTo>
                <a:cubicBezTo>
                  <a:pt x="42266" y="30280"/>
                  <a:pt x="42853" y="32416"/>
                  <a:pt x="43001" y="33751"/>
                </a:cubicBezTo>
                <a:cubicBezTo>
                  <a:pt x="43227" y="35781"/>
                  <a:pt x="44897" y="41689"/>
                  <a:pt x="44251" y="39751"/>
                </a:cubicBezTo>
                <a:cubicBezTo>
                  <a:pt x="43785" y="38352"/>
                  <a:pt x="46042" y="36543"/>
                  <a:pt x="47501" y="36751"/>
                </a:cubicBezTo>
                <a:cubicBezTo>
                  <a:pt x="50273" y="37147"/>
                  <a:pt x="51595" y="42636"/>
                  <a:pt x="54251" y="41751"/>
                </a:cubicBezTo>
                <a:cubicBezTo>
                  <a:pt x="55282" y="41407"/>
                  <a:pt x="54001" y="39588"/>
                  <a:pt x="54001" y="38501"/>
                </a:cubicBezTo>
                <a:cubicBezTo>
                  <a:pt x="54001" y="37631"/>
                  <a:pt x="54628" y="40140"/>
                  <a:pt x="54751" y="41001"/>
                </a:cubicBezTo>
                <a:cubicBezTo>
                  <a:pt x="54968" y="42518"/>
                  <a:pt x="52003" y="42451"/>
                  <a:pt x="50501" y="42751"/>
                </a:cubicBezTo>
              </a:path>
            </a:pathLst>
          </a:custGeom>
          <a:noFill/>
          <a:ln cap="flat" cmpd="sng" w="9525">
            <a:solidFill>
              <a:schemeClr val="accent5"/>
            </a:solidFill>
            <a:prstDash val="solid"/>
            <a:round/>
            <a:headEnd len="med" w="med" type="none"/>
            <a:tailEnd len="med" w="med" type="none"/>
          </a:ln>
        </p:spPr>
      </p:sp>
      <p:sp>
        <p:nvSpPr>
          <p:cNvPr id="157" name="Google Shape;157;p24"/>
          <p:cNvSpPr/>
          <p:nvPr/>
        </p:nvSpPr>
        <p:spPr>
          <a:xfrm>
            <a:off x="2287314" y="4279023"/>
            <a:ext cx="216250" cy="145850"/>
          </a:xfrm>
          <a:custGeom>
            <a:rect b="b" l="l" r="r" t="t"/>
            <a:pathLst>
              <a:path extrusionOk="0" h="5834" w="8650">
                <a:moveTo>
                  <a:pt x="4650" y="1094"/>
                </a:moveTo>
                <a:cubicBezTo>
                  <a:pt x="2976" y="424"/>
                  <a:pt x="-7" y="4884"/>
                  <a:pt x="1650" y="5594"/>
                </a:cubicBezTo>
                <a:cubicBezTo>
                  <a:pt x="3887" y="6553"/>
                  <a:pt x="8608" y="3207"/>
                  <a:pt x="7400" y="1094"/>
                </a:cubicBezTo>
                <a:cubicBezTo>
                  <a:pt x="6256" y="-907"/>
                  <a:pt x="1283" y="378"/>
                  <a:pt x="650" y="2594"/>
                </a:cubicBezTo>
                <a:cubicBezTo>
                  <a:pt x="-43" y="5019"/>
                  <a:pt x="8843" y="4019"/>
                  <a:pt x="8150" y="1594"/>
                </a:cubicBezTo>
                <a:cubicBezTo>
                  <a:pt x="7414" y="-981"/>
                  <a:pt x="1348" y="-52"/>
                  <a:pt x="150" y="2344"/>
                </a:cubicBezTo>
                <a:cubicBezTo>
                  <a:pt x="-300" y="3245"/>
                  <a:pt x="445" y="4776"/>
                  <a:pt x="1400" y="5094"/>
                </a:cubicBezTo>
                <a:cubicBezTo>
                  <a:pt x="3597" y="5826"/>
                  <a:pt x="8435" y="3665"/>
                  <a:pt x="7400" y="1594"/>
                </a:cubicBezTo>
                <a:cubicBezTo>
                  <a:pt x="6550" y="-106"/>
                  <a:pt x="1900" y="1194"/>
                  <a:pt x="1900" y="3094"/>
                </a:cubicBezTo>
                <a:cubicBezTo>
                  <a:pt x="1900" y="5346"/>
                  <a:pt x="8650" y="5096"/>
                  <a:pt x="8650" y="2844"/>
                </a:cubicBezTo>
                <a:cubicBezTo>
                  <a:pt x="8650" y="294"/>
                  <a:pt x="-264" y="2223"/>
                  <a:pt x="1150" y="4344"/>
                </a:cubicBezTo>
                <a:cubicBezTo>
                  <a:pt x="2331" y="6116"/>
                  <a:pt x="8156" y="2600"/>
                  <a:pt x="6650" y="1094"/>
                </a:cubicBezTo>
              </a:path>
            </a:pathLst>
          </a:custGeom>
          <a:noFill/>
          <a:ln cap="flat" cmpd="sng" w="9525">
            <a:solidFill>
              <a:srgbClr val="FF0000"/>
            </a:solidFill>
            <a:prstDash val="solid"/>
            <a:round/>
            <a:headEnd len="med" w="med" type="none"/>
            <a:tailEnd len="med" w="med" type="none"/>
          </a:ln>
        </p:spPr>
      </p:sp>
      <p:sp>
        <p:nvSpPr>
          <p:cNvPr id="158" name="Google Shape;158;p24"/>
          <p:cNvSpPr/>
          <p:nvPr/>
        </p:nvSpPr>
        <p:spPr>
          <a:xfrm>
            <a:off x="1306275" y="4343875"/>
            <a:ext cx="300025" cy="150000"/>
          </a:xfrm>
          <a:custGeom>
            <a:rect b="b" l="l" r="r" t="t"/>
            <a:pathLst>
              <a:path extrusionOk="0" h="6000" w="12001">
                <a:moveTo>
                  <a:pt x="12001" y="0"/>
                </a:moveTo>
                <a:cubicBezTo>
                  <a:pt x="7662" y="1085"/>
                  <a:pt x="4000" y="4000"/>
                  <a:pt x="0" y="6000"/>
                </a:cubicBezTo>
              </a:path>
            </a:pathLst>
          </a:custGeom>
          <a:noFill/>
          <a:ln cap="flat" cmpd="sng" w="9525">
            <a:solidFill>
              <a:srgbClr val="FF0000"/>
            </a:solidFill>
            <a:prstDash val="solid"/>
            <a:round/>
            <a:headEnd len="med" w="med" type="none"/>
            <a:tailEnd len="med" w="med" type="none"/>
          </a:ln>
        </p:spPr>
      </p:sp>
      <p:sp>
        <p:nvSpPr>
          <p:cNvPr id="159" name="Google Shape;159;p24"/>
          <p:cNvSpPr txBox="1"/>
          <p:nvPr/>
        </p:nvSpPr>
        <p:spPr>
          <a:xfrm>
            <a:off x="1606300" y="4081350"/>
            <a:ext cx="650100" cy="4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Caveat"/>
                <a:ea typeface="Caveat"/>
                <a:cs typeface="Caveat"/>
                <a:sym typeface="Caveat"/>
              </a:rPr>
              <a:t>L, stop!</a:t>
            </a:r>
            <a:endParaRPr>
              <a:solidFill>
                <a:srgbClr val="FF0000"/>
              </a:solidFill>
              <a:latin typeface="Caveat"/>
              <a:ea typeface="Caveat"/>
              <a:cs typeface="Caveat"/>
              <a:sym typeface="Caveat"/>
            </a:endParaRPr>
          </a:p>
        </p:txBody>
      </p:sp>
      <p:pic>
        <p:nvPicPr>
          <p:cNvPr id="160" name="Google Shape;160;p24"/>
          <p:cNvPicPr preferRelativeResize="0"/>
          <p:nvPr/>
        </p:nvPicPr>
        <p:blipFill>
          <a:blip r:embed="rId3">
            <a:alphaModFix/>
          </a:blip>
          <a:stretch>
            <a:fillRect/>
          </a:stretch>
        </p:blipFill>
        <p:spPr>
          <a:xfrm>
            <a:off x="5467788" y="2703000"/>
            <a:ext cx="1838325" cy="1543050"/>
          </a:xfrm>
          <a:prstGeom prst="rect">
            <a:avLst/>
          </a:prstGeom>
          <a:noFill/>
          <a:ln>
            <a:noFill/>
          </a:ln>
        </p:spPr>
      </p:pic>
      <p:sp>
        <p:nvSpPr>
          <p:cNvPr id="161" name="Google Shape;161;p24"/>
          <p:cNvSpPr/>
          <p:nvPr/>
        </p:nvSpPr>
        <p:spPr>
          <a:xfrm>
            <a:off x="7089864" y="4279023"/>
            <a:ext cx="216250" cy="145850"/>
          </a:xfrm>
          <a:custGeom>
            <a:rect b="b" l="l" r="r" t="t"/>
            <a:pathLst>
              <a:path extrusionOk="0" h="5834" w="8650">
                <a:moveTo>
                  <a:pt x="4650" y="1094"/>
                </a:moveTo>
                <a:cubicBezTo>
                  <a:pt x="2976" y="424"/>
                  <a:pt x="-7" y="4884"/>
                  <a:pt x="1650" y="5594"/>
                </a:cubicBezTo>
                <a:cubicBezTo>
                  <a:pt x="3887" y="6553"/>
                  <a:pt x="8608" y="3207"/>
                  <a:pt x="7400" y="1094"/>
                </a:cubicBezTo>
                <a:cubicBezTo>
                  <a:pt x="6256" y="-907"/>
                  <a:pt x="1283" y="378"/>
                  <a:pt x="650" y="2594"/>
                </a:cubicBezTo>
                <a:cubicBezTo>
                  <a:pt x="-43" y="5019"/>
                  <a:pt x="8843" y="4019"/>
                  <a:pt x="8150" y="1594"/>
                </a:cubicBezTo>
                <a:cubicBezTo>
                  <a:pt x="7414" y="-981"/>
                  <a:pt x="1348" y="-52"/>
                  <a:pt x="150" y="2344"/>
                </a:cubicBezTo>
                <a:cubicBezTo>
                  <a:pt x="-300" y="3245"/>
                  <a:pt x="445" y="4776"/>
                  <a:pt x="1400" y="5094"/>
                </a:cubicBezTo>
                <a:cubicBezTo>
                  <a:pt x="3597" y="5826"/>
                  <a:pt x="8435" y="3665"/>
                  <a:pt x="7400" y="1594"/>
                </a:cubicBezTo>
                <a:cubicBezTo>
                  <a:pt x="6550" y="-106"/>
                  <a:pt x="1900" y="1194"/>
                  <a:pt x="1900" y="3094"/>
                </a:cubicBezTo>
                <a:cubicBezTo>
                  <a:pt x="1900" y="5346"/>
                  <a:pt x="8650" y="5096"/>
                  <a:pt x="8650" y="2844"/>
                </a:cubicBezTo>
                <a:cubicBezTo>
                  <a:pt x="8650" y="294"/>
                  <a:pt x="-264" y="2223"/>
                  <a:pt x="1150" y="4344"/>
                </a:cubicBezTo>
                <a:cubicBezTo>
                  <a:pt x="2331" y="6116"/>
                  <a:pt x="8156" y="2600"/>
                  <a:pt x="6650" y="1094"/>
                </a:cubicBezTo>
              </a:path>
            </a:pathLst>
          </a:custGeom>
          <a:noFill/>
          <a:ln cap="flat" cmpd="sng" w="9525">
            <a:solidFill>
              <a:srgbClr val="FF0000"/>
            </a:solidFill>
            <a:prstDash val="solid"/>
            <a:round/>
            <a:headEnd len="med" w="med" type="none"/>
            <a:tailEnd len="med" w="med" type="none"/>
          </a:ln>
        </p:spPr>
      </p:sp>
      <p:sp>
        <p:nvSpPr>
          <p:cNvPr id="162" name="Google Shape;162;p24"/>
          <p:cNvSpPr/>
          <p:nvPr/>
        </p:nvSpPr>
        <p:spPr>
          <a:xfrm>
            <a:off x="6585989" y="4700173"/>
            <a:ext cx="216250" cy="145850"/>
          </a:xfrm>
          <a:custGeom>
            <a:rect b="b" l="l" r="r" t="t"/>
            <a:pathLst>
              <a:path extrusionOk="0" h="5834" w="8650">
                <a:moveTo>
                  <a:pt x="4650" y="1094"/>
                </a:moveTo>
                <a:cubicBezTo>
                  <a:pt x="2976" y="424"/>
                  <a:pt x="-7" y="4884"/>
                  <a:pt x="1650" y="5594"/>
                </a:cubicBezTo>
                <a:cubicBezTo>
                  <a:pt x="3887" y="6553"/>
                  <a:pt x="8608" y="3207"/>
                  <a:pt x="7400" y="1094"/>
                </a:cubicBezTo>
                <a:cubicBezTo>
                  <a:pt x="6256" y="-907"/>
                  <a:pt x="1283" y="378"/>
                  <a:pt x="650" y="2594"/>
                </a:cubicBezTo>
                <a:cubicBezTo>
                  <a:pt x="-43" y="5019"/>
                  <a:pt x="8843" y="4019"/>
                  <a:pt x="8150" y="1594"/>
                </a:cubicBezTo>
                <a:cubicBezTo>
                  <a:pt x="7414" y="-981"/>
                  <a:pt x="1348" y="-52"/>
                  <a:pt x="150" y="2344"/>
                </a:cubicBezTo>
                <a:cubicBezTo>
                  <a:pt x="-300" y="3245"/>
                  <a:pt x="445" y="4776"/>
                  <a:pt x="1400" y="5094"/>
                </a:cubicBezTo>
                <a:cubicBezTo>
                  <a:pt x="3597" y="5826"/>
                  <a:pt x="8435" y="3665"/>
                  <a:pt x="7400" y="1594"/>
                </a:cubicBezTo>
                <a:cubicBezTo>
                  <a:pt x="6550" y="-106"/>
                  <a:pt x="1900" y="1194"/>
                  <a:pt x="1900" y="3094"/>
                </a:cubicBezTo>
                <a:cubicBezTo>
                  <a:pt x="1900" y="5346"/>
                  <a:pt x="8650" y="5096"/>
                  <a:pt x="8650" y="2844"/>
                </a:cubicBezTo>
                <a:cubicBezTo>
                  <a:pt x="8650" y="294"/>
                  <a:pt x="-264" y="2223"/>
                  <a:pt x="1150" y="4344"/>
                </a:cubicBezTo>
                <a:cubicBezTo>
                  <a:pt x="2331" y="6116"/>
                  <a:pt x="8156" y="2600"/>
                  <a:pt x="6650" y="1094"/>
                </a:cubicBezTo>
              </a:path>
            </a:pathLst>
          </a:custGeom>
          <a:noFill/>
          <a:ln cap="flat" cmpd="sng" w="9525">
            <a:solidFill>
              <a:srgbClr val="FF0000"/>
            </a:solidFill>
            <a:prstDash val="solid"/>
            <a:round/>
            <a:headEnd len="med" w="med" type="none"/>
            <a:tailEnd len="med" w="med" type="none"/>
          </a:ln>
        </p:spPr>
      </p:sp>
      <p:sp>
        <p:nvSpPr>
          <p:cNvPr id="163" name="Google Shape;163;p24"/>
          <p:cNvSpPr/>
          <p:nvPr/>
        </p:nvSpPr>
        <p:spPr>
          <a:xfrm>
            <a:off x="7256659" y="3056325"/>
            <a:ext cx="1024825" cy="1164250"/>
          </a:xfrm>
          <a:custGeom>
            <a:rect b="b" l="l" r="r" t="t"/>
            <a:pathLst>
              <a:path extrusionOk="0" h="46570" w="40993">
                <a:moveTo>
                  <a:pt x="40993" y="0"/>
                </a:moveTo>
                <a:cubicBezTo>
                  <a:pt x="32688" y="3322"/>
                  <a:pt x="24434" y="7039"/>
                  <a:pt x="16992" y="12001"/>
                </a:cubicBezTo>
                <a:cubicBezTo>
                  <a:pt x="10559" y="16290"/>
                  <a:pt x="8945" y="25213"/>
                  <a:pt x="5242" y="32001"/>
                </a:cubicBezTo>
                <a:cubicBezTo>
                  <a:pt x="3500" y="35195"/>
                  <a:pt x="1854" y="38631"/>
                  <a:pt x="1492" y="42251"/>
                </a:cubicBezTo>
                <a:cubicBezTo>
                  <a:pt x="1351" y="43663"/>
                  <a:pt x="2512" y="45867"/>
                  <a:pt x="1242" y="46502"/>
                </a:cubicBezTo>
                <a:cubicBezTo>
                  <a:pt x="157" y="47045"/>
                  <a:pt x="-300" y="41917"/>
                  <a:pt x="242" y="43002"/>
                </a:cubicBezTo>
                <a:cubicBezTo>
                  <a:pt x="987" y="44493"/>
                  <a:pt x="4063" y="44181"/>
                  <a:pt x="5242" y="43002"/>
                </a:cubicBezTo>
              </a:path>
            </a:pathLst>
          </a:custGeom>
          <a:noFill/>
          <a:ln cap="flat" cmpd="sng" w="9525">
            <a:solidFill>
              <a:schemeClr val="accent5"/>
            </a:solidFill>
            <a:prstDash val="solid"/>
            <a:round/>
            <a:headEnd len="med" w="med" type="none"/>
            <a:tailEnd len="med" w="med" type="none"/>
          </a:ln>
        </p:spPr>
      </p:sp>
      <p:sp>
        <p:nvSpPr>
          <p:cNvPr id="164" name="Google Shape;164;p24"/>
          <p:cNvSpPr txBox="1"/>
          <p:nvPr/>
        </p:nvSpPr>
        <p:spPr>
          <a:xfrm>
            <a:off x="7481975" y="2768425"/>
            <a:ext cx="1300800" cy="4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Caveat"/>
                <a:ea typeface="Caveat"/>
                <a:cs typeface="Caveat"/>
                <a:sym typeface="Caveat"/>
              </a:rPr>
              <a:t>I will get there...</a:t>
            </a:r>
            <a:endParaRPr>
              <a:solidFill>
                <a:schemeClr val="accent5"/>
              </a:solidFill>
              <a:latin typeface="Caveat"/>
              <a:ea typeface="Caveat"/>
              <a:cs typeface="Caveat"/>
              <a:sym typeface="Caveat"/>
            </a:endParaRPr>
          </a:p>
        </p:txBody>
      </p:sp>
      <p:sp>
        <p:nvSpPr>
          <p:cNvPr id="165" name="Google Shape;165;p24"/>
          <p:cNvSpPr/>
          <p:nvPr/>
        </p:nvSpPr>
        <p:spPr>
          <a:xfrm>
            <a:off x="6102587" y="2912575"/>
            <a:ext cx="1141375" cy="741600"/>
          </a:xfrm>
          <a:custGeom>
            <a:rect b="b" l="l" r="r" t="t"/>
            <a:pathLst>
              <a:path extrusionOk="0" h="29664" w="45655">
                <a:moveTo>
                  <a:pt x="16654" y="0"/>
                </a:moveTo>
                <a:cubicBezTo>
                  <a:pt x="10326" y="3164"/>
                  <a:pt x="5664" y="9358"/>
                  <a:pt x="2154" y="15501"/>
                </a:cubicBezTo>
                <a:cubicBezTo>
                  <a:pt x="1160" y="17240"/>
                  <a:pt x="-798" y="19648"/>
                  <a:pt x="404" y="21251"/>
                </a:cubicBezTo>
                <a:cubicBezTo>
                  <a:pt x="1224" y="22344"/>
                  <a:pt x="2593" y="19613"/>
                  <a:pt x="3654" y="18751"/>
                </a:cubicBezTo>
                <a:cubicBezTo>
                  <a:pt x="6453" y="16477"/>
                  <a:pt x="9458" y="14401"/>
                  <a:pt x="11904" y="11751"/>
                </a:cubicBezTo>
                <a:cubicBezTo>
                  <a:pt x="13627" y="9884"/>
                  <a:pt x="14364" y="6000"/>
                  <a:pt x="16904" y="6000"/>
                </a:cubicBezTo>
                <a:cubicBezTo>
                  <a:pt x="18179" y="6000"/>
                  <a:pt x="16446" y="8509"/>
                  <a:pt x="16154" y="9750"/>
                </a:cubicBezTo>
                <a:cubicBezTo>
                  <a:pt x="15278" y="13472"/>
                  <a:pt x="14113" y="17124"/>
                  <a:pt x="12904" y="20751"/>
                </a:cubicBezTo>
                <a:cubicBezTo>
                  <a:pt x="12278" y="22630"/>
                  <a:pt x="10003" y="25100"/>
                  <a:pt x="11404" y="26501"/>
                </a:cubicBezTo>
                <a:cubicBezTo>
                  <a:pt x="12665" y="27762"/>
                  <a:pt x="13599" y="23689"/>
                  <a:pt x="14654" y="22251"/>
                </a:cubicBezTo>
                <a:cubicBezTo>
                  <a:pt x="17580" y="18262"/>
                  <a:pt x="19910" y="13867"/>
                  <a:pt x="22654" y="9750"/>
                </a:cubicBezTo>
                <a:cubicBezTo>
                  <a:pt x="23399" y="8632"/>
                  <a:pt x="24229" y="4975"/>
                  <a:pt x="24654" y="6250"/>
                </a:cubicBezTo>
                <a:cubicBezTo>
                  <a:pt x="27052" y="13444"/>
                  <a:pt x="12002" y="20748"/>
                  <a:pt x="15904" y="27251"/>
                </a:cubicBezTo>
                <a:cubicBezTo>
                  <a:pt x="16856" y="28838"/>
                  <a:pt x="19021" y="25230"/>
                  <a:pt x="20404" y="24001"/>
                </a:cubicBezTo>
                <a:cubicBezTo>
                  <a:pt x="24412" y="20438"/>
                  <a:pt x="26346" y="11743"/>
                  <a:pt x="31655" y="12501"/>
                </a:cubicBezTo>
                <a:cubicBezTo>
                  <a:pt x="35629" y="13069"/>
                  <a:pt x="26761" y="23527"/>
                  <a:pt x="30655" y="24501"/>
                </a:cubicBezTo>
                <a:cubicBezTo>
                  <a:pt x="35289" y="25659"/>
                  <a:pt x="37059" y="12294"/>
                  <a:pt x="41155" y="14751"/>
                </a:cubicBezTo>
                <a:cubicBezTo>
                  <a:pt x="43090" y="15912"/>
                  <a:pt x="41026" y="19276"/>
                  <a:pt x="40655" y="21501"/>
                </a:cubicBezTo>
                <a:cubicBezTo>
                  <a:pt x="40254" y="23907"/>
                  <a:pt x="42047" y="28273"/>
                  <a:pt x="39655" y="28751"/>
                </a:cubicBezTo>
                <a:cubicBezTo>
                  <a:pt x="38494" y="28983"/>
                  <a:pt x="37742" y="27338"/>
                  <a:pt x="36905" y="26501"/>
                </a:cubicBezTo>
                <a:cubicBezTo>
                  <a:pt x="35946" y="25542"/>
                  <a:pt x="38356" y="29111"/>
                  <a:pt x="39655" y="29501"/>
                </a:cubicBezTo>
                <a:cubicBezTo>
                  <a:pt x="41834" y="30155"/>
                  <a:pt x="43705" y="27421"/>
                  <a:pt x="45655" y="26251"/>
                </a:cubicBezTo>
              </a:path>
            </a:pathLst>
          </a:custGeom>
          <a:noFill/>
          <a:ln cap="flat" cmpd="sng" w="9525">
            <a:solidFill>
              <a:srgbClr val="B6D7A8"/>
            </a:solidFill>
            <a:prstDash val="solid"/>
            <a:round/>
            <a:headEnd len="med" w="med" type="none"/>
            <a:tailEnd len="med" w="med" type="none"/>
          </a:ln>
        </p:spPr>
      </p:sp>
      <p:sp>
        <p:nvSpPr>
          <p:cNvPr id="166" name="Google Shape;166;p24"/>
          <p:cNvSpPr/>
          <p:nvPr/>
        </p:nvSpPr>
        <p:spPr>
          <a:xfrm>
            <a:off x="5778316" y="2918825"/>
            <a:ext cx="1353125" cy="1237550"/>
          </a:xfrm>
          <a:custGeom>
            <a:rect b="b" l="l" r="r" t="t"/>
            <a:pathLst>
              <a:path extrusionOk="0" h="49502" w="54125">
                <a:moveTo>
                  <a:pt x="27874" y="0"/>
                </a:moveTo>
                <a:cubicBezTo>
                  <a:pt x="19019" y="8301"/>
                  <a:pt x="12882" y="19482"/>
                  <a:pt x="8374" y="30751"/>
                </a:cubicBezTo>
                <a:cubicBezTo>
                  <a:pt x="6598" y="35191"/>
                  <a:pt x="5123" y="39781"/>
                  <a:pt x="2873" y="44001"/>
                </a:cubicBezTo>
                <a:cubicBezTo>
                  <a:pt x="2133" y="45389"/>
                  <a:pt x="-1034" y="47299"/>
                  <a:pt x="373" y="48002"/>
                </a:cubicBezTo>
                <a:cubicBezTo>
                  <a:pt x="3773" y="49702"/>
                  <a:pt x="6454" y="43434"/>
                  <a:pt x="9374" y="41001"/>
                </a:cubicBezTo>
                <a:cubicBezTo>
                  <a:pt x="11360" y="39346"/>
                  <a:pt x="8469" y="46439"/>
                  <a:pt x="9624" y="48752"/>
                </a:cubicBezTo>
                <a:cubicBezTo>
                  <a:pt x="9996" y="49498"/>
                  <a:pt x="11001" y="47805"/>
                  <a:pt x="11624" y="47251"/>
                </a:cubicBezTo>
                <a:cubicBezTo>
                  <a:pt x="15420" y="43876"/>
                  <a:pt x="18482" y="39314"/>
                  <a:pt x="23124" y="37251"/>
                </a:cubicBezTo>
                <a:cubicBezTo>
                  <a:pt x="23485" y="37090"/>
                  <a:pt x="23664" y="37166"/>
                  <a:pt x="23874" y="37501"/>
                </a:cubicBezTo>
                <a:cubicBezTo>
                  <a:pt x="25206" y="39632"/>
                  <a:pt x="22377" y="43877"/>
                  <a:pt x="24624" y="45001"/>
                </a:cubicBezTo>
                <a:cubicBezTo>
                  <a:pt x="27024" y="46201"/>
                  <a:pt x="28823" y="38870"/>
                  <a:pt x="31124" y="40251"/>
                </a:cubicBezTo>
                <a:cubicBezTo>
                  <a:pt x="32064" y="40815"/>
                  <a:pt x="31624" y="42405"/>
                  <a:pt x="31624" y="43501"/>
                </a:cubicBezTo>
                <a:cubicBezTo>
                  <a:pt x="31624" y="45501"/>
                  <a:pt x="29624" y="49502"/>
                  <a:pt x="31624" y="49502"/>
                </a:cubicBezTo>
                <a:cubicBezTo>
                  <a:pt x="34752" y="49502"/>
                  <a:pt x="35559" y="44605"/>
                  <a:pt x="37874" y="42501"/>
                </a:cubicBezTo>
                <a:cubicBezTo>
                  <a:pt x="39033" y="41448"/>
                  <a:pt x="38531" y="47557"/>
                  <a:pt x="39874" y="46751"/>
                </a:cubicBezTo>
                <a:cubicBezTo>
                  <a:pt x="42006" y="45472"/>
                  <a:pt x="42695" y="42569"/>
                  <a:pt x="44625" y="41001"/>
                </a:cubicBezTo>
                <a:cubicBezTo>
                  <a:pt x="45935" y="39937"/>
                  <a:pt x="47471" y="37315"/>
                  <a:pt x="48875" y="38251"/>
                </a:cubicBezTo>
                <a:cubicBezTo>
                  <a:pt x="51860" y="40241"/>
                  <a:pt x="46044" y="47670"/>
                  <a:pt x="49375" y="49002"/>
                </a:cubicBezTo>
                <a:cubicBezTo>
                  <a:pt x="51114" y="49698"/>
                  <a:pt x="52567" y="47040"/>
                  <a:pt x="54125" y="46001"/>
                </a:cubicBezTo>
              </a:path>
            </a:pathLst>
          </a:custGeom>
          <a:noFill/>
          <a:ln cap="flat" cmpd="sng" w="9525">
            <a:solidFill>
              <a:srgbClr val="6AA84F"/>
            </a:solidFill>
            <a:prstDash val="solid"/>
            <a:round/>
            <a:headEnd len="med" w="med" type="none"/>
            <a:tailEnd len="med" w="med" type="none"/>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Search</a:t>
            </a:r>
            <a:endParaRPr/>
          </a:p>
        </p:txBody>
      </p:sp>
      <p:sp>
        <p:nvSpPr>
          <p:cNvPr id="172" name="Google Shape;172;p2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Blind Search</a:t>
            </a:r>
            <a:endParaRPr/>
          </a:p>
          <a:p>
            <a:pPr indent="-342900" lvl="0" marL="457200" rtl="0" algn="l">
              <a:spcBef>
                <a:spcPts val="0"/>
              </a:spcBef>
              <a:spcAft>
                <a:spcPts val="0"/>
              </a:spcAft>
              <a:buSzPts val="1800"/>
              <a:buChar char="●"/>
            </a:pPr>
            <a:r>
              <a:rPr lang="en"/>
              <a:t>Uniform Cost Search</a:t>
            </a:r>
            <a:endParaRPr/>
          </a:p>
          <a:p>
            <a:pPr indent="-342900" lvl="0" marL="457200" rtl="0" algn="l">
              <a:spcBef>
                <a:spcPts val="0"/>
              </a:spcBef>
              <a:spcAft>
                <a:spcPts val="0"/>
              </a:spcAft>
              <a:buSzPts val="1800"/>
              <a:buChar char="●"/>
            </a:pPr>
            <a:r>
              <a:rPr lang="en"/>
              <a:t>Heuristic Search</a:t>
            </a:r>
            <a:endParaRPr/>
          </a:p>
          <a:p>
            <a:pPr indent="-342900" lvl="0" marL="457200" rtl="0" algn="l">
              <a:spcBef>
                <a:spcPts val="0"/>
              </a:spcBef>
              <a:spcAft>
                <a:spcPts val="0"/>
              </a:spcAft>
              <a:buSzPts val="1800"/>
              <a:buChar char="●"/>
            </a:pPr>
            <a:r>
              <a:rPr lang="en"/>
              <a:t>Adversarial Search</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solidFill>
                  <a:schemeClr val="accent5"/>
                </a:solidFill>
                <a:latin typeface="Caveat"/>
                <a:ea typeface="Caveat"/>
                <a:cs typeface="Caveat"/>
                <a:sym typeface="Caveat"/>
              </a:rPr>
              <a:t>Let's take a look at Prof Eamonn's slides for a minute.</a:t>
            </a:r>
            <a:endParaRPr>
              <a:solidFill>
                <a:schemeClr val="accent5"/>
              </a:solidFill>
              <a:latin typeface="Caveat"/>
              <a:ea typeface="Caveat"/>
              <a:cs typeface="Caveat"/>
              <a:sym typeface="Cave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Paper Presentations!</a:t>
            </a:r>
            <a:endParaRPr/>
          </a:p>
        </p:txBody>
      </p:sp>
      <p:sp>
        <p:nvSpPr>
          <p:cNvPr id="178" name="Google Shape;178;p2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time...</a:t>
            </a:r>
            <a:endParaRPr/>
          </a:p>
        </p:txBody>
      </p:sp>
      <p:sp>
        <p:nvSpPr>
          <p:cNvPr id="184" name="Google Shape;184;p2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Heuristic Search, 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Search</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Blind Search</a:t>
            </a:r>
            <a:endParaRPr/>
          </a:p>
          <a:p>
            <a:pPr indent="-342900" lvl="0" marL="457200" rtl="0" algn="l">
              <a:spcBef>
                <a:spcPts val="0"/>
              </a:spcBef>
              <a:spcAft>
                <a:spcPts val="0"/>
              </a:spcAft>
              <a:buSzPts val="1800"/>
              <a:buChar char="●"/>
            </a:pPr>
            <a:r>
              <a:rPr lang="en"/>
              <a:t>Uniform Cost Search</a:t>
            </a:r>
            <a:endParaRPr/>
          </a:p>
          <a:p>
            <a:pPr indent="-342900" lvl="0" marL="457200" rtl="0" algn="l">
              <a:spcBef>
                <a:spcPts val="0"/>
              </a:spcBef>
              <a:spcAft>
                <a:spcPts val="0"/>
              </a:spcAft>
              <a:buSzPts val="1800"/>
              <a:buChar char="●"/>
            </a:pPr>
            <a:r>
              <a:rPr lang="en"/>
              <a:t>Heuristic Search</a:t>
            </a:r>
            <a:endParaRPr/>
          </a:p>
          <a:p>
            <a:pPr indent="-342900" lvl="0" marL="457200" rtl="0" algn="l">
              <a:spcBef>
                <a:spcPts val="0"/>
              </a:spcBef>
              <a:spcAft>
                <a:spcPts val="0"/>
              </a:spcAft>
              <a:buSzPts val="1800"/>
              <a:buChar char="●"/>
            </a:pPr>
            <a:r>
              <a:rPr lang="en"/>
              <a:t>Adversarial Search</a:t>
            </a:r>
            <a:endParaRPr/>
          </a:p>
        </p:txBody>
      </p:sp>
      <p:pic>
        <p:nvPicPr>
          <p:cNvPr id="70" name="Google Shape;70;p14"/>
          <p:cNvPicPr preferRelativeResize="0"/>
          <p:nvPr/>
        </p:nvPicPr>
        <p:blipFill>
          <a:blip r:embed="rId3">
            <a:alphaModFix/>
          </a:blip>
          <a:stretch>
            <a:fillRect/>
          </a:stretch>
        </p:blipFill>
        <p:spPr>
          <a:xfrm>
            <a:off x="4426550" y="841475"/>
            <a:ext cx="4206499" cy="1425700"/>
          </a:xfrm>
          <a:prstGeom prst="rect">
            <a:avLst/>
          </a:prstGeom>
          <a:noFill/>
          <a:ln>
            <a:noFill/>
          </a:ln>
        </p:spPr>
      </p:pic>
      <p:sp>
        <p:nvSpPr>
          <p:cNvPr id="71" name="Google Shape;71;p14"/>
          <p:cNvSpPr/>
          <p:nvPr/>
        </p:nvSpPr>
        <p:spPr>
          <a:xfrm>
            <a:off x="5582325" y="644725"/>
            <a:ext cx="2264375" cy="1957750"/>
          </a:xfrm>
          <a:custGeom>
            <a:rect b="b" l="l" r="r" t="t"/>
            <a:pathLst>
              <a:path extrusionOk="0" h="78310" w="90575">
                <a:moveTo>
                  <a:pt x="90575" y="0"/>
                </a:moveTo>
                <a:cubicBezTo>
                  <a:pt x="68417" y="18749"/>
                  <a:pt x="47947" y="39433"/>
                  <a:pt x="25789" y="58182"/>
                </a:cubicBezTo>
                <a:cubicBezTo>
                  <a:pt x="17465" y="65226"/>
                  <a:pt x="7707" y="70595"/>
                  <a:pt x="0" y="78310"/>
                </a:cubicBezTo>
              </a:path>
            </a:pathLst>
          </a:custGeom>
          <a:noFill/>
          <a:ln cap="flat" cmpd="sng" w="38100">
            <a:solidFill>
              <a:srgbClr val="FF0000"/>
            </a:solidFill>
            <a:prstDash val="solid"/>
            <a:round/>
            <a:headEnd len="med" w="med" type="none"/>
            <a:tailEnd len="med" w="med" type="none"/>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play a game...</a:t>
            </a:r>
            <a:endParaRPr/>
          </a:p>
        </p:txBody>
      </p:sp>
      <p:sp>
        <p:nvSpPr>
          <p:cNvPr id="77" name="Google Shape;77;p1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500"/>
              </a:spcBef>
              <a:spcAft>
                <a:spcPts val="0"/>
              </a:spcAft>
              <a:buNone/>
            </a:pPr>
            <a:r>
              <a:rPr lang="en" sz="2200">
                <a:latin typeface="Times New Roman"/>
                <a:ea typeface="Times New Roman"/>
                <a:cs typeface="Times New Roman"/>
                <a:sym typeface="Times New Roman"/>
              </a:rPr>
              <a:t>A farmer with his wolf, duck and bag of corn come to the east side of a river they wish to cross. There is a boat at the river's edge, but of course only the farmer can row. The boat can only hold two things (including the rower) at any one time. If the wolf is ever left alone with the duck, the wolf will eat it. Similarly if the duck is ever left alone with the corn, the duck will eat it. </a:t>
            </a:r>
            <a:r>
              <a:rPr b="1" lang="en" sz="2200">
                <a:latin typeface="Times New Roman"/>
                <a:ea typeface="Times New Roman"/>
                <a:cs typeface="Times New Roman"/>
                <a:sym typeface="Times New Roman"/>
              </a:rPr>
              <a:t>How can the farmer get across the river so that all four arrive safely on the other side?</a:t>
            </a:r>
            <a:endParaRPr b="1" sz="2200">
              <a:latin typeface="Times New Roman"/>
              <a:ea typeface="Times New Roman"/>
              <a:cs typeface="Times New Roman"/>
              <a:sym typeface="Times New Roman"/>
            </a:endParaRPr>
          </a:p>
          <a:p>
            <a:pPr indent="0" lvl="0" marL="0" rtl="0" algn="l">
              <a:spcBef>
                <a:spcPts val="500"/>
              </a:spcBef>
              <a:spcAft>
                <a:spcPts val="0"/>
              </a:spcAft>
              <a:buNone/>
            </a:pPr>
            <a:r>
              <a:t/>
            </a:r>
            <a:endParaRPr b="1" sz="2200">
              <a:latin typeface="Times New Roman"/>
              <a:ea typeface="Times New Roman"/>
              <a:cs typeface="Times New Roman"/>
              <a:sym typeface="Times New Roman"/>
            </a:endParaRPr>
          </a:p>
          <a:p>
            <a:pPr indent="0" lvl="0" marL="0" rtl="0" algn="l">
              <a:spcBef>
                <a:spcPts val="500"/>
              </a:spcBef>
              <a:spcAft>
                <a:spcPts val="0"/>
              </a:spcAft>
              <a:buClr>
                <a:schemeClr val="dk1"/>
              </a:buClr>
              <a:buSzPts val="1100"/>
              <a:buFont typeface="Arial"/>
              <a:buNone/>
            </a:pPr>
            <a:r>
              <a:rPr lang="en">
                <a:latin typeface="Times New Roman"/>
                <a:ea typeface="Times New Roman"/>
                <a:cs typeface="Times New Roman"/>
                <a:sym typeface="Times New Roman"/>
              </a:rPr>
              <a:t>Img Source: Wikipedia "Wolf, goat and cabbage problem"</a:t>
            </a:r>
            <a:endParaRPr>
              <a:latin typeface="Times New Roman"/>
              <a:ea typeface="Times New Roman"/>
              <a:cs typeface="Times New Roman"/>
              <a:sym typeface="Times New Roman"/>
            </a:endParaRPr>
          </a:p>
          <a:p>
            <a:pPr indent="0" lvl="0" marL="0" rtl="0" algn="l">
              <a:spcBef>
                <a:spcPts val="500"/>
              </a:spcBef>
              <a:spcAft>
                <a:spcPts val="1600"/>
              </a:spcAft>
              <a:buNone/>
            </a:pPr>
            <a:r>
              <a:t/>
            </a:r>
            <a:endParaRPr/>
          </a:p>
        </p:txBody>
      </p:sp>
      <p:pic>
        <p:nvPicPr>
          <p:cNvPr id="78" name="Google Shape;78;p15"/>
          <p:cNvPicPr preferRelativeResize="0"/>
          <p:nvPr/>
        </p:nvPicPr>
        <p:blipFill>
          <a:blip r:embed="rId3">
            <a:alphaModFix/>
          </a:blip>
          <a:stretch>
            <a:fillRect/>
          </a:stretch>
        </p:blipFill>
        <p:spPr>
          <a:xfrm>
            <a:off x="6172000" y="3673500"/>
            <a:ext cx="2555300" cy="1368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6"/>
          <p:cNvPicPr preferRelativeResize="0"/>
          <p:nvPr/>
        </p:nvPicPr>
        <p:blipFill rotWithShape="1">
          <a:blip r:embed="rId3">
            <a:alphaModFix/>
          </a:blip>
          <a:srcRect b="0" l="56898" r="0" t="0"/>
          <a:stretch/>
        </p:blipFill>
        <p:spPr>
          <a:xfrm>
            <a:off x="7795625" y="193375"/>
            <a:ext cx="973699" cy="1416001"/>
          </a:xfrm>
          <a:prstGeom prst="rect">
            <a:avLst/>
          </a:prstGeom>
          <a:noFill/>
          <a:ln>
            <a:noFill/>
          </a:ln>
        </p:spPr>
      </p:pic>
      <p:sp>
        <p:nvSpPr>
          <p:cNvPr id="84" name="Google Shape;84;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Think-pair-share</a:t>
            </a:r>
            <a:endParaRPr/>
          </a:p>
        </p:txBody>
      </p:sp>
      <p:sp>
        <p:nvSpPr>
          <p:cNvPr id="85" name="Google Shape;85;p16"/>
          <p:cNvSpPr txBox="1"/>
          <p:nvPr/>
        </p:nvSpPr>
        <p:spPr>
          <a:xfrm>
            <a:off x="311700" y="1289450"/>
            <a:ext cx="8520600" cy="358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3E4349"/>
                </a:solidFill>
                <a:highlight>
                  <a:srgbClr val="FFFFFF"/>
                </a:highlight>
                <a:latin typeface="Times New Roman"/>
                <a:ea typeface="Times New Roman"/>
                <a:cs typeface="Times New Roman"/>
                <a:sym typeface="Times New Roman"/>
              </a:rPr>
              <a:t>Problem: move all FWDC across. </a:t>
            </a:r>
            <a:endParaRPr sz="1800">
              <a:solidFill>
                <a:srgbClr val="3E434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800">
                <a:solidFill>
                  <a:srgbClr val="3E4349"/>
                </a:solidFill>
                <a:highlight>
                  <a:srgbClr val="FFFFFF"/>
                </a:highlight>
                <a:latin typeface="Times New Roman"/>
                <a:ea typeface="Times New Roman"/>
                <a:cs typeface="Times New Roman"/>
                <a:sym typeface="Times New Roman"/>
              </a:rPr>
              <a:t>Rules: W eats D and D eats C without F. F always moves with at most one passenger. </a:t>
            </a:r>
            <a:endParaRPr sz="1800">
              <a:solidFill>
                <a:srgbClr val="3E434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rgbClr val="3E434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rgbClr val="3E434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800">
                <a:solidFill>
                  <a:srgbClr val="3E4349"/>
                </a:solidFill>
                <a:highlight>
                  <a:srgbClr val="FFFFFF"/>
                </a:highlight>
                <a:latin typeface="Times New Roman"/>
                <a:ea typeface="Times New Roman"/>
                <a:cs typeface="Times New Roman"/>
                <a:sym typeface="Times New Roman"/>
              </a:rPr>
              <a:t>Start:	{ FWDC | }			Example move:	{  W C | F D   }</a:t>
            </a:r>
            <a:endParaRPr sz="1800">
              <a:solidFill>
                <a:srgbClr val="3E434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rgbClr val="3E434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rgbClr val="3E434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rgbClr val="3E434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rgbClr val="3E4349"/>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800">
                <a:solidFill>
                  <a:srgbClr val="3E4349"/>
                </a:solidFill>
                <a:highlight>
                  <a:srgbClr val="FFFFFF"/>
                </a:highlight>
                <a:latin typeface="Times New Roman"/>
                <a:ea typeface="Times New Roman"/>
                <a:cs typeface="Times New Roman"/>
                <a:sym typeface="Times New Roman"/>
              </a:rPr>
              <a:t>Goal:	{ | FWDC }</a:t>
            </a:r>
            <a:endParaRPr sz="1800">
              <a:solidFill>
                <a:srgbClr val="3E4349"/>
              </a:solidFill>
              <a:highlight>
                <a:srgbClr val="FFFFFF"/>
              </a:highlight>
              <a:latin typeface="Times New Roman"/>
              <a:ea typeface="Times New Roman"/>
              <a:cs typeface="Times New Roman"/>
              <a:sym typeface="Times New Roman"/>
            </a:endParaRPr>
          </a:p>
        </p:txBody>
      </p:sp>
      <p:pic>
        <p:nvPicPr>
          <p:cNvPr id="86" name="Google Shape;86;p16"/>
          <p:cNvPicPr preferRelativeResize="0"/>
          <p:nvPr/>
        </p:nvPicPr>
        <p:blipFill>
          <a:blip r:embed="rId4">
            <a:alphaModFix/>
          </a:blip>
          <a:stretch>
            <a:fillRect/>
          </a:stretch>
        </p:blipFill>
        <p:spPr>
          <a:xfrm>
            <a:off x="5472775" y="3218072"/>
            <a:ext cx="3359525" cy="1581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Search</a:t>
            </a:r>
            <a:endParaRPr/>
          </a:p>
        </p:txBody>
      </p:sp>
      <p:pic>
        <p:nvPicPr>
          <p:cNvPr id="92" name="Google Shape;92;p17"/>
          <p:cNvPicPr preferRelativeResize="0"/>
          <p:nvPr/>
        </p:nvPicPr>
        <p:blipFill>
          <a:blip r:embed="rId3">
            <a:alphaModFix/>
          </a:blip>
          <a:stretch>
            <a:fillRect/>
          </a:stretch>
        </p:blipFill>
        <p:spPr>
          <a:xfrm>
            <a:off x="3539775" y="1260325"/>
            <a:ext cx="5292533" cy="3691477"/>
          </a:xfrm>
          <a:prstGeom prst="rect">
            <a:avLst/>
          </a:prstGeom>
          <a:noFill/>
          <a:ln>
            <a:noFill/>
          </a:ln>
        </p:spPr>
      </p:pic>
      <p:sp>
        <p:nvSpPr>
          <p:cNvPr id="93" name="Google Shape;93;p17"/>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States (initial, final)</a:t>
            </a:r>
            <a:endParaRPr/>
          </a:p>
          <a:p>
            <a:pPr indent="-317500" lvl="0" marL="457200" rtl="0" algn="l">
              <a:spcBef>
                <a:spcPts val="0"/>
              </a:spcBef>
              <a:spcAft>
                <a:spcPts val="0"/>
              </a:spcAft>
              <a:buSzPts val="1400"/>
              <a:buChar char="●"/>
            </a:pPr>
            <a:r>
              <a:rPr lang="en"/>
              <a:t>Operations</a:t>
            </a:r>
            <a:endParaRPr/>
          </a:p>
          <a:p>
            <a:pPr indent="-317500" lvl="0" marL="457200" rtl="0" algn="l">
              <a:spcBef>
                <a:spcPts val="0"/>
              </a:spcBef>
              <a:spcAft>
                <a:spcPts val="0"/>
              </a:spcAft>
              <a:buSzPts val="1400"/>
              <a:buChar char="●"/>
            </a:pPr>
            <a:r>
              <a:rPr lang="en"/>
              <a:t>Solution</a:t>
            </a:r>
            <a:endParaRPr/>
          </a:p>
          <a:p>
            <a:pPr indent="-304800" lvl="1" marL="914400" rtl="0" algn="l">
              <a:spcBef>
                <a:spcPts val="0"/>
              </a:spcBef>
              <a:spcAft>
                <a:spcPts val="0"/>
              </a:spcAft>
              <a:buSzPts val="1200"/>
              <a:buChar char="○"/>
            </a:pPr>
            <a:r>
              <a:rPr lang="en"/>
              <a:t>goal state* or</a:t>
            </a:r>
            <a:endParaRPr/>
          </a:p>
          <a:p>
            <a:pPr indent="-304800" lvl="1" marL="914400" rtl="0" algn="l">
              <a:spcBef>
                <a:spcPts val="0"/>
              </a:spcBef>
              <a:spcAft>
                <a:spcPts val="0"/>
              </a:spcAft>
              <a:buSzPts val="1200"/>
              <a:buChar char="○"/>
            </a:pPr>
            <a:r>
              <a:rPr lang="en"/>
              <a:t>path to goal state</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0" rtl="0" algn="l">
              <a:spcBef>
                <a:spcPts val="1600"/>
              </a:spcBef>
              <a:spcAft>
                <a:spcPts val="1600"/>
              </a:spcAft>
              <a:buNone/>
            </a:pPr>
            <a:r>
              <a:rPr lang="en"/>
              <a:t>* </a:t>
            </a:r>
            <a:r>
              <a:rPr lang="en" u="sng"/>
              <a:t>Constraint satisfaction</a:t>
            </a:r>
            <a:r>
              <a:rPr lang="en"/>
              <a:t> problems do not require a path, just whether a solution exists.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play another game...</a:t>
            </a:r>
            <a:endParaRPr/>
          </a:p>
        </p:txBody>
      </p:sp>
      <p:sp>
        <p:nvSpPr>
          <p:cNvPr id="99" name="Google Shape;99;p1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Times New Roman"/>
              <a:ea typeface="Times New Roman"/>
              <a:cs typeface="Times New Roman"/>
              <a:sym typeface="Times New Roman"/>
            </a:endParaRPr>
          </a:p>
          <a:p>
            <a:pPr indent="0" lvl="0" marL="0" rtl="0" algn="l">
              <a:spcBef>
                <a:spcPts val="1600"/>
              </a:spcBef>
              <a:spcAft>
                <a:spcPts val="0"/>
              </a:spcAft>
              <a:buNone/>
            </a:pPr>
            <a:r>
              <a:rPr lang="en" sz="2200">
                <a:latin typeface="Times New Roman"/>
                <a:ea typeface="Times New Roman"/>
                <a:cs typeface="Times New Roman"/>
                <a:sym typeface="Times New Roman"/>
              </a:rPr>
              <a:t>With three jugs of capacity 8, 5 and 3 liters, initially filled with 8, 0 and 0 liters, transfer the water so that we are left with 4, 4 and 0 liters.</a:t>
            </a:r>
            <a:endParaRPr sz="2200">
              <a:latin typeface="Times New Roman"/>
              <a:ea typeface="Times New Roman"/>
              <a:cs typeface="Times New Roman"/>
              <a:sym typeface="Times New Roman"/>
            </a:endParaRPr>
          </a:p>
          <a:p>
            <a:pPr indent="0" lvl="0" marL="0" rtl="0" algn="l">
              <a:spcBef>
                <a:spcPts val="1600"/>
              </a:spcBef>
              <a:spcAft>
                <a:spcPts val="0"/>
              </a:spcAft>
              <a:buNone/>
            </a:pPr>
            <a:r>
              <a:t/>
            </a:r>
            <a:endParaRPr sz="2200">
              <a:latin typeface="Times New Roman"/>
              <a:ea typeface="Times New Roman"/>
              <a:cs typeface="Times New Roman"/>
              <a:sym typeface="Times New Roman"/>
            </a:endParaRPr>
          </a:p>
          <a:p>
            <a:pPr indent="0" lvl="0" marL="0" rtl="0" algn="l">
              <a:spcBef>
                <a:spcPts val="1600"/>
              </a:spcBef>
              <a:spcAft>
                <a:spcPts val="0"/>
              </a:spcAft>
              <a:buNone/>
            </a:pPr>
            <a:r>
              <a:t/>
            </a:r>
            <a:endParaRPr sz="2200">
              <a:latin typeface="Times New Roman"/>
              <a:ea typeface="Times New Roman"/>
              <a:cs typeface="Times New Roman"/>
              <a:sym typeface="Times New Roman"/>
            </a:endParaRPr>
          </a:p>
          <a:p>
            <a:pPr indent="0" lvl="0" marL="0" rtl="0" algn="l">
              <a:spcBef>
                <a:spcPts val="1600"/>
              </a:spcBef>
              <a:spcAft>
                <a:spcPts val="500"/>
              </a:spcAft>
              <a:buNone/>
            </a:pPr>
            <a:r>
              <a:rPr lang="en">
                <a:latin typeface="Times New Roman"/>
                <a:ea typeface="Times New Roman"/>
                <a:cs typeface="Times New Roman"/>
                <a:sym typeface="Times New Roman"/>
              </a:rPr>
              <a:t>Img Source: Wikipedia "Water pouring puzzle"</a:t>
            </a:r>
            <a:endParaRPr sz="2200">
              <a:latin typeface="Times New Roman"/>
              <a:ea typeface="Times New Roman"/>
              <a:cs typeface="Times New Roman"/>
              <a:sym typeface="Times New Roman"/>
            </a:endParaRPr>
          </a:p>
        </p:txBody>
      </p:sp>
      <p:pic>
        <p:nvPicPr>
          <p:cNvPr id="100" name="Google Shape;100;p18"/>
          <p:cNvPicPr preferRelativeResize="0"/>
          <p:nvPr/>
        </p:nvPicPr>
        <p:blipFill>
          <a:blip r:embed="rId3">
            <a:alphaModFix/>
          </a:blip>
          <a:stretch>
            <a:fillRect/>
          </a:stretch>
        </p:blipFill>
        <p:spPr>
          <a:xfrm>
            <a:off x="6451050" y="3526100"/>
            <a:ext cx="2381250" cy="1190625"/>
          </a:xfrm>
          <a:prstGeom prst="rect">
            <a:avLst/>
          </a:prstGeom>
          <a:noFill/>
          <a:ln>
            <a:noFill/>
          </a:ln>
        </p:spPr>
      </p:pic>
      <p:pic>
        <p:nvPicPr>
          <p:cNvPr id="101" name="Google Shape;101;p18"/>
          <p:cNvPicPr preferRelativeResize="0"/>
          <p:nvPr/>
        </p:nvPicPr>
        <p:blipFill rotWithShape="1">
          <a:blip r:embed="rId4">
            <a:alphaModFix/>
          </a:blip>
          <a:srcRect b="0" l="56898" r="0" t="0"/>
          <a:stretch/>
        </p:blipFill>
        <p:spPr>
          <a:xfrm>
            <a:off x="7795625" y="193375"/>
            <a:ext cx="973699" cy="14160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Search</a:t>
            </a:r>
            <a:endParaRPr/>
          </a:p>
        </p:txBody>
      </p:sp>
      <p:sp>
        <p:nvSpPr>
          <p:cNvPr id="107" name="Google Shape;107;p19"/>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Branching factor</a:t>
            </a:r>
            <a:endParaRPr/>
          </a:p>
          <a:p>
            <a:pPr indent="-317500" lvl="0" marL="457200" rtl="0" algn="l">
              <a:spcBef>
                <a:spcPts val="0"/>
              </a:spcBef>
              <a:spcAft>
                <a:spcPts val="0"/>
              </a:spcAft>
              <a:buSzPts val="1400"/>
              <a:buChar char="●"/>
            </a:pPr>
            <a:r>
              <a:rPr lang="en"/>
              <a:t>Depth</a:t>
            </a:r>
            <a:endParaRPr/>
          </a:p>
          <a:p>
            <a:pPr indent="-317500" lvl="0" marL="457200" rtl="0" algn="l">
              <a:spcBef>
                <a:spcPts val="0"/>
              </a:spcBef>
              <a:spcAft>
                <a:spcPts val="0"/>
              </a:spcAft>
              <a:buSzPts val="1400"/>
              <a:buChar char="●"/>
            </a:pPr>
            <a:r>
              <a:rPr lang="en"/>
              <a:t>Frontier</a:t>
            </a:r>
            <a:endParaRPr/>
          </a:p>
        </p:txBody>
      </p:sp>
      <p:pic>
        <p:nvPicPr>
          <p:cNvPr id="108" name="Google Shape;108;p19"/>
          <p:cNvPicPr preferRelativeResize="0"/>
          <p:nvPr/>
        </p:nvPicPr>
        <p:blipFill>
          <a:blip r:embed="rId3">
            <a:alphaModFix/>
          </a:blip>
          <a:stretch>
            <a:fillRect/>
          </a:stretch>
        </p:blipFill>
        <p:spPr>
          <a:xfrm>
            <a:off x="1990725" y="1504950"/>
            <a:ext cx="6838950" cy="3505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Search</a:t>
            </a:r>
            <a:endParaRPr/>
          </a:p>
        </p:txBody>
      </p:sp>
      <p:pic>
        <p:nvPicPr>
          <p:cNvPr id="114" name="Google Shape;114;p20"/>
          <p:cNvPicPr preferRelativeResize="0"/>
          <p:nvPr/>
        </p:nvPicPr>
        <p:blipFill>
          <a:blip r:embed="rId3">
            <a:alphaModFix/>
          </a:blip>
          <a:stretch>
            <a:fillRect/>
          </a:stretch>
        </p:blipFill>
        <p:spPr>
          <a:xfrm>
            <a:off x="3876150" y="1276025"/>
            <a:ext cx="4956147" cy="3691475"/>
          </a:xfrm>
          <a:prstGeom prst="rect">
            <a:avLst/>
          </a:prstGeom>
          <a:noFill/>
          <a:ln>
            <a:noFill/>
          </a:ln>
        </p:spPr>
      </p:pic>
      <p:sp>
        <p:nvSpPr>
          <p:cNvPr id="115" name="Google Shape;115;p20"/>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Breadth</a:t>
            </a:r>
            <a:r>
              <a:rPr lang="en"/>
              <a:t>-first — a queue</a:t>
            </a:r>
            <a:endParaRPr/>
          </a:p>
          <a:p>
            <a:pPr indent="0" lvl="0" marL="0" rtl="0" algn="l">
              <a:spcBef>
                <a:spcPts val="1600"/>
              </a:spcBef>
              <a:spcAft>
                <a:spcPts val="1600"/>
              </a:spcAft>
              <a:buNone/>
            </a:pPr>
            <a:r>
              <a:rPr lang="en"/>
              <a:t>Depth-first — a stack</a:t>
            </a:r>
            <a:endParaRPr/>
          </a:p>
        </p:txBody>
      </p:sp>
      <p:pic>
        <p:nvPicPr>
          <p:cNvPr descr="SURVIVOR S37E09: &quot;Breadth-First Search&quot;&#10;Survivor: David vs Goliath  (Aired on CBS)&#10;&#10;THANKS for watching! Don't forget to LIKE, SHARE and SUBSCRIBE 😉&#10;&#10;Para easier ang everyday things... GCashMoNaYan!&#10;Buy load, pay bills and send money to your loved ones anywhere in the Philippines without spending a cent on service fees.&#10;Get your FREE P50 GCash by using this code 5NBSHY&#10;https://play.google.com/store/apps/details?id=com.globe.gcash.android&#10;&#10;Buy and Sell Crypto Currencies&#10;Binance - https://goo.gl/VxFiAb&#10;Kucoin - https://goo.gl/QpSKnX&#10;&#10;&#10;YOU CAN DONATE IN CRYTO:&#10; &#10; • Bitcoin BTC - 3GxgTMWDCbh6QKmzjc3aKsnoS3GZDBomoh&#10;&#10; • Bitcoin Cash BCH - bitcoincash:pp6p0ump0r63xfrkf682gee5ve3jdvfmzsgl8nlyzt&#10;&#10; • Ethereum ETH - 0x6a5b4c0b56cfcaa578e61948a2b98285e4484878&#10;&#10; • Ripple XRP (DESTINATION TAG - 111581) - rU2mEJSLqBRkYLVTv55rFTgQajkLTnT6mA&#10;&#10; • Electroneum ETN - etnkJ6PK4ycLxJYmnHmcMMLTxTzvG3Ubgh9weh4sHPLLRTHrxX1ZKKP1E4MhTjk2Jw2yoQi24vQgjS6fWkazGe2a7DKqqWEDkw&#10;&#10;TAKE CONTROL OF YOUR MONEY&#10;Use Coins.ph to buy load, pay bills and buy digital currencies today!&#10;Use code eqjexr to get your FREE 50 PHP.&#10;https://coins.ph/invite/eqjexr&#10;&#10;Mine FREE Electroneum by just installing this app!&#10;Use code 6C7828 to earn extra ETN.&#10;https://play.google.com/store/apps/details?id=com.electroneum.mobile" id="116" name="Google Shape;116;p20" title="Christian Found an Idol - Survivor: David vs Goliath S37E09">
            <a:hlinkClick r:id="rId4"/>
          </p:cNvPr>
          <p:cNvPicPr preferRelativeResize="0"/>
          <p:nvPr/>
        </p:nvPicPr>
        <p:blipFill>
          <a:blip r:embed="rId5">
            <a:alphaModFix/>
          </a:blip>
          <a:stretch>
            <a:fillRect/>
          </a:stretch>
        </p:blipFill>
        <p:spPr>
          <a:xfrm>
            <a:off x="387900" y="2282725"/>
            <a:ext cx="2888300" cy="2166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Search</a:t>
            </a:r>
            <a:endParaRPr/>
          </a:p>
        </p:txBody>
      </p:sp>
      <p:sp>
        <p:nvSpPr>
          <p:cNvPr id="122" name="Google Shape;122;p21"/>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Completeness</a:t>
            </a:r>
            <a:r>
              <a:rPr lang="en"/>
              <a:t>: Is the technique guaranteed to find an answer (if there is one). </a:t>
            </a:r>
            <a:endParaRPr/>
          </a:p>
          <a:p>
            <a:pPr indent="0" lvl="0" marL="0" rtl="0" algn="l">
              <a:spcBef>
                <a:spcPts val="1600"/>
              </a:spcBef>
              <a:spcAft>
                <a:spcPts val="0"/>
              </a:spcAft>
              <a:buClr>
                <a:schemeClr val="dk1"/>
              </a:buClr>
              <a:buSzPts val="1100"/>
              <a:buFont typeface="Arial"/>
              <a:buNone/>
            </a:pPr>
            <a:r>
              <a:rPr b="1" lang="en"/>
              <a:t>Optimality</a:t>
            </a:r>
            <a:r>
              <a:rPr lang="en"/>
              <a:t>: Is the technique guaranteed to find the best answer (if there is more than one).</a:t>
            </a:r>
            <a:endParaRPr/>
          </a:p>
          <a:p>
            <a:pPr indent="0" lvl="0" marL="0" rtl="0" algn="l">
              <a:spcBef>
                <a:spcPts val="1600"/>
              </a:spcBef>
              <a:spcAft>
                <a:spcPts val="0"/>
              </a:spcAft>
              <a:buClr>
                <a:schemeClr val="dk1"/>
              </a:buClr>
              <a:buSzPts val="1100"/>
              <a:buFont typeface="Arial"/>
              <a:buNone/>
            </a:pPr>
            <a:r>
              <a:rPr b="1" lang="en"/>
              <a:t>Time Complexity</a:t>
            </a:r>
            <a:r>
              <a:rPr lang="en"/>
              <a:t>: How long does it take to find a solution.</a:t>
            </a:r>
            <a:endParaRPr/>
          </a:p>
          <a:p>
            <a:pPr indent="0" lvl="0" marL="0" rtl="0" algn="l">
              <a:spcBef>
                <a:spcPts val="1600"/>
              </a:spcBef>
              <a:spcAft>
                <a:spcPts val="0"/>
              </a:spcAft>
              <a:buClr>
                <a:schemeClr val="dk1"/>
              </a:buClr>
              <a:buSzPts val="1100"/>
              <a:buFont typeface="Arial"/>
              <a:buNone/>
            </a:pPr>
            <a:r>
              <a:rPr b="1" lang="en"/>
              <a:t>Space Complexity</a:t>
            </a:r>
            <a:r>
              <a:rPr lang="en"/>
              <a:t>: How much memory does it take to find a solution. </a:t>
            </a:r>
            <a:endParaRPr/>
          </a:p>
          <a:p>
            <a:pPr indent="0" lvl="0" marL="0" rtl="0" algn="l">
              <a:spcBef>
                <a:spcPts val="1600"/>
              </a:spcBef>
              <a:spcAft>
                <a:spcPts val="1600"/>
              </a:spcAft>
              <a:buNone/>
            </a:pPr>
            <a:r>
              <a:t/>
            </a:r>
            <a:endParaRPr/>
          </a:p>
        </p:txBody>
      </p:sp>
      <p:pic>
        <p:nvPicPr>
          <p:cNvPr id="123" name="Google Shape;123;p21"/>
          <p:cNvPicPr preferRelativeResize="0"/>
          <p:nvPr/>
        </p:nvPicPr>
        <p:blipFill>
          <a:blip r:embed="rId3">
            <a:alphaModFix/>
          </a:blip>
          <a:stretch>
            <a:fillRect/>
          </a:stretch>
        </p:blipFill>
        <p:spPr>
          <a:xfrm>
            <a:off x="5070275" y="1468388"/>
            <a:ext cx="3243775" cy="2206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