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Caveat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532d2ad4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532d2ad4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532d2ad4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532d2ad4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32d2ad4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532d2ad4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32d2ad4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32d2ad4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32d2ad4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32d2ad4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532d2ad4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532d2ad4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32d2ad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32d2ad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532d2ad4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532d2ad4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32d2ad4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32d2ad4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32d2ad4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32d2ad4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32d2ad4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32d2ad4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32d2ad4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32d2ad4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32d2ad4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32d2ad4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532d2ad4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532d2ad4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19h1g22hby8" TargetMode="External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urses.cs.washington.edu/courses/cse473/12au/slides/lect3.pdf" TargetMode="External"/><Relationship Id="rId4" Type="http://schemas.openxmlformats.org/officeDocument/2006/relationships/hyperlink" Target="https://www.geeksforgeeks.org/a-search-algorithm/" TargetMode="External"/><Relationship Id="rId9" Type="http://schemas.openxmlformats.org/officeDocument/2006/relationships/image" Target="../media/image6.jpg"/><Relationship Id="rId5" Type="http://schemas.openxmlformats.org/officeDocument/2006/relationships/hyperlink" Target="http://www.cs.cmu.edu/afs/andrew/course/15/381-f08/www/lectures/HandoutUninformedSearch.pdf" TargetMode="External"/><Relationship Id="rId6" Type="http://schemas.openxmlformats.org/officeDocument/2006/relationships/hyperlink" Target="http://www.youtube.com/watch?v=dRMvK76xQJI" TargetMode="External"/><Relationship Id="rId7" Type="http://schemas.openxmlformats.org/officeDocument/2006/relationships/image" Target="../media/image5.jpg"/><Relationship Id="rId8" Type="http://schemas.openxmlformats.org/officeDocument/2006/relationships/hyperlink" Target="http://www.youtube.com/watch?v=6TsL96NAZC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zp3VMe0Jpf8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205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33052" l="9608" r="0" t="0"/>
          <a:stretch/>
        </p:blipFill>
        <p:spPr>
          <a:xfrm>
            <a:off x="3608798" y="910325"/>
            <a:ext cx="5371651" cy="33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play a game...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25225"/>
            <a:ext cx="4865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Solve this maze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from A3 to E2.  </a:t>
            </a:r>
            <a:br>
              <a:rPr lang="en"/>
            </a:br>
            <a:r>
              <a:rPr lang="en"/>
              <a:t>Operations are: L, D, R, each costs 1. </a:t>
            </a:r>
            <a:br>
              <a:rPr lang="en"/>
            </a:br>
            <a:br>
              <a:rPr lang="en"/>
            </a:br>
            <a:r>
              <a:rPr lang="en"/>
              <a:t>1. BFS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DFS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A*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example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... let's do it!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425" y="352175"/>
            <a:ext cx="5918875" cy="4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in action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Watch A* search in action...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descr="A simple interactive A* pathfinding algorithm example." id="171" name="Google Shape;171;p24" title="A* Pathfinding Algorithm Visual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50" y="1953075"/>
            <a:ext cx="3298325" cy="2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Cost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Let's take a look at Prof Eamonn's slides for a minute.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50" y="841475"/>
            <a:ext cx="4206499" cy="1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5582325" y="644725"/>
            <a:ext cx="2264375" cy="1957750"/>
          </a:xfrm>
          <a:custGeom>
            <a:rect b="b" l="l" r="r" t="t"/>
            <a:pathLst>
              <a:path extrusionOk="0" h="78310" w="90575">
                <a:moveTo>
                  <a:pt x="90575" y="0"/>
                </a:moveTo>
                <a:cubicBezTo>
                  <a:pt x="68417" y="18749"/>
                  <a:pt x="47947" y="39433"/>
                  <a:pt x="25789" y="58182"/>
                </a:cubicBezTo>
                <a:cubicBezTo>
                  <a:pt x="17465" y="65226"/>
                  <a:pt x="7707" y="70595"/>
                  <a:pt x="0" y="7831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nice slides &amp; resources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https://courses.cs.washington.edu/courses/cse473/12au/slides/lect3.pdf</a:t>
            </a:r>
            <a:br>
              <a:rPr lang="en" sz="1300"/>
            </a:br>
            <a:br>
              <a:rPr lang="en" sz="1300"/>
            </a:br>
            <a:r>
              <a:rPr lang="en" sz="1300" u="sng">
                <a:solidFill>
                  <a:schemeClr val="hlink"/>
                </a:solidFill>
                <a:hlinkClick r:id="rId4"/>
              </a:rPr>
              <a:t>https://www.geeksforgeeks.org/a-search-algorithm/</a:t>
            </a:r>
            <a:br>
              <a:rPr lang="en"/>
            </a:br>
            <a:br>
              <a:rPr lang="en"/>
            </a:br>
            <a:r>
              <a:rPr lang="en" sz="1300" u="sng">
                <a:solidFill>
                  <a:schemeClr val="hlink"/>
                </a:solidFill>
                <a:hlinkClick r:id="rId5"/>
              </a:rPr>
              <a:t>http://www.cs.cmu.edu/afs/andrew/course/15/381-f08/www/lectures/HandoutUninformedSearch.pdf</a:t>
            </a:r>
            <a:endParaRPr sz="1300"/>
          </a:p>
        </p:txBody>
      </p:sp>
      <p:pic>
        <p:nvPicPr>
          <p:cNvPr id="186" name="Google Shape;186;p26" title="Uniform Cost Search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664375"/>
            <a:ext cx="2894700" cy="21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A* Search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1025" y="2664375"/>
            <a:ext cx="2894700" cy="21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 adversarial search 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When you have an opponent... minimax with alpha-beta pruning.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4" name="Google Shape;194;p27" title="Minimax with Alpha Beta Pru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688" y="2571750"/>
            <a:ext cx="2676626" cy="2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Cost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Let's take a look at Prof Eamonn's slides for a minute.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50" y="841475"/>
            <a:ext cx="4206499" cy="1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5582325" y="644725"/>
            <a:ext cx="2264375" cy="1957750"/>
          </a:xfrm>
          <a:custGeom>
            <a:rect b="b" l="l" r="r" t="t"/>
            <a:pathLst>
              <a:path extrusionOk="0" h="78310" w="90575">
                <a:moveTo>
                  <a:pt x="90575" y="0"/>
                </a:moveTo>
                <a:cubicBezTo>
                  <a:pt x="68417" y="18749"/>
                  <a:pt x="47947" y="39433"/>
                  <a:pt x="25789" y="58182"/>
                </a:cubicBezTo>
                <a:cubicBezTo>
                  <a:pt x="17465" y="65226"/>
                  <a:pt x="7707" y="70595"/>
                  <a:pt x="0" y="7831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Activity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will also be posted in chat so you can copy/paste.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Please listen for the secret code. </a:t>
            </a:r>
            <a:r>
              <a:rPr lang="en" sz="1400"/>
              <a:t>It will not be repeated. Again, LISTEN.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You may NOT share or distribute or repeat the information.</a:t>
            </a:r>
            <a:r>
              <a:rPr lang="en" sz="1400"/>
              <a:t> Only the professor can.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is a reminder: if you are caught cheating, you fail this course immediately, a course in which you should get an A. It is NOT worth your risk.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play a game...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4865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Solve this maze</a:t>
            </a:r>
            <a:r>
              <a:rPr lang="en"/>
              <a:t>. </a:t>
            </a:r>
            <a:r>
              <a:rPr lang="en"/>
              <a:t>The aim of this puzzle is to get from S (start) to G (goal). The operations are: U, R, D, L (up, right, down left) </a:t>
            </a:r>
            <a:r>
              <a:rPr lang="en" u="sng"/>
              <a:t>in that order of precedence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answer we want you to write the answer two different ways: 1) label the nodes in the image in the order they are visited (1, 2, 3, 4 ...); 2) the sequence of operations taken to reach the goal along that path (U, R, R, D, L, L, ...).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150" y="165250"/>
            <a:ext cx="3211774" cy="324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794075" y="3581000"/>
            <a:ext cx="30528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solve using BFS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solve using DFS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play a game...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4865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Solve this maze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from S to G.  </a:t>
            </a:r>
            <a:br>
              <a:rPr lang="en"/>
            </a:br>
            <a:r>
              <a:rPr lang="en"/>
              <a:t>Operations are: U, R, D, L in that order. </a:t>
            </a:r>
            <a:br>
              <a:rPr lang="en"/>
            </a:br>
            <a:br>
              <a:rPr lang="en"/>
            </a:br>
            <a:r>
              <a:rPr lang="en"/>
              <a:t>1. BFS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DFS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412350" y="72872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096335" y="72872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780320" y="728725"/>
            <a:ext cx="684000" cy="66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464305" y="72872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8148290" y="72872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412350" y="138916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096335" y="138916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780320" y="1389165"/>
            <a:ext cx="684000" cy="66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464305" y="138916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148290" y="138916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412350" y="204960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096335" y="204960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780320" y="2049605"/>
            <a:ext cx="684000" cy="66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464305" y="204960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sp>
        <p:nvSpPr>
          <p:cNvPr id="106" name="Google Shape;106;p17"/>
          <p:cNvSpPr/>
          <p:nvPr/>
        </p:nvSpPr>
        <p:spPr>
          <a:xfrm>
            <a:off x="8148290" y="204960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412350" y="271004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096335" y="271004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780320" y="2710045"/>
            <a:ext cx="684000" cy="66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464305" y="2710045"/>
            <a:ext cx="684000" cy="66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148290" y="271004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412350" y="337048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096335" y="337048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780320" y="337048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464305" y="337048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148290" y="3370485"/>
            <a:ext cx="684000" cy="6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Search...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50" y="458300"/>
            <a:ext cx="5557450" cy="4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What is beam search?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Do not confuse with uniform cost search.</a:t>
            </a:r>
            <a:b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</a:br>
            <a:b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Essence: fringe uses a priority queue.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900" y="574675"/>
            <a:ext cx="4365401" cy="32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search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node</a:t>
            </a:r>
            <a:br>
              <a:rPr lang="en"/>
            </a:br>
            <a:r>
              <a:rPr b="1" lang="en"/>
              <a:t>g(n)</a:t>
            </a:r>
            <a:r>
              <a:rPr lang="en"/>
              <a:t> = cost to reach node</a:t>
            </a:r>
            <a:br>
              <a:rPr lang="en"/>
            </a:br>
            <a:r>
              <a:rPr b="1" lang="en"/>
              <a:t>h(n)</a:t>
            </a:r>
            <a:r>
              <a:rPr lang="en"/>
              <a:t> = remaining cost to goal, i.e., "heuristic"</a:t>
            </a:r>
            <a:br>
              <a:rPr lang="en"/>
            </a:br>
            <a:r>
              <a:rPr b="1" lang="en"/>
              <a:t>f(n)</a:t>
            </a:r>
            <a:r>
              <a:rPr lang="en"/>
              <a:t> = g(n) + h(n) = estimated cost of next best move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Optimal!</a:t>
            </a:r>
            <a:br>
              <a:rPr lang="en"/>
            </a:br>
            <a:r>
              <a:rPr lang="en"/>
              <a:t>Complete! 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...if heuristic is optimistic, i.e., never overestimates.</a:t>
            </a:r>
            <a:br>
              <a:rPr lang="en"/>
            </a:br>
            <a:r>
              <a:rPr lang="en"/>
              <a:t>Fast! 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...but depends on heuristic.</a:t>
            </a:r>
            <a:b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	h(n) = 0  degenerates to uniform cost search</a:t>
            </a:r>
            <a:b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	a perfect heuristic yields straight shot to goal!</a:t>
            </a:r>
            <a:b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/>
              <a:t>Complexity: O(b</a:t>
            </a:r>
            <a:r>
              <a:rPr baseline="30000" lang="en"/>
              <a:t>d</a:t>
            </a:r>
            <a:r>
              <a:rPr lang="en"/>
              <a:t>)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926100" y="591675"/>
            <a:ext cx="484200" cy="484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296075" y="1352850"/>
            <a:ext cx="484200" cy="484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164800" y="4358475"/>
            <a:ext cx="484200" cy="484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410200" y="675279"/>
            <a:ext cx="1107550" cy="714100"/>
          </a:xfrm>
          <a:custGeom>
            <a:rect b="b" l="l" r="r" t="t"/>
            <a:pathLst>
              <a:path extrusionOk="0" h="28564" w="44302">
                <a:moveTo>
                  <a:pt x="0" y="8978"/>
                </a:moveTo>
                <a:cubicBezTo>
                  <a:pt x="8888" y="11201"/>
                  <a:pt x="19250" y="-4371"/>
                  <a:pt x="26405" y="1350"/>
                </a:cubicBezTo>
                <a:cubicBezTo>
                  <a:pt x="30438" y="4575"/>
                  <a:pt x="17088" y="11135"/>
                  <a:pt x="19951" y="15433"/>
                </a:cubicBezTo>
                <a:cubicBezTo>
                  <a:pt x="23053" y="20090"/>
                  <a:pt x="31877" y="11085"/>
                  <a:pt x="36674" y="13966"/>
                </a:cubicBezTo>
                <a:cubicBezTo>
                  <a:pt x="39224" y="15497"/>
                  <a:pt x="37773" y="19816"/>
                  <a:pt x="38141" y="22768"/>
                </a:cubicBezTo>
                <a:cubicBezTo>
                  <a:pt x="38371" y="24614"/>
                  <a:pt x="39750" y="27026"/>
                  <a:pt x="38434" y="28342"/>
                </a:cubicBezTo>
                <a:cubicBezTo>
                  <a:pt x="37226" y="29550"/>
                  <a:pt x="34948" y="25080"/>
                  <a:pt x="33740" y="26288"/>
                </a:cubicBezTo>
                <a:cubicBezTo>
                  <a:pt x="32838" y="27190"/>
                  <a:pt x="35795" y="27840"/>
                  <a:pt x="36967" y="28342"/>
                </a:cubicBezTo>
                <a:cubicBezTo>
                  <a:pt x="39961" y="29625"/>
                  <a:pt x="42496" y="24597"/>
                  <a:pt x="44302" y="21887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20"/>
          <p:cNvSpPr/>
          <p:nvPr/>
        </p:nvSpPr>
        <p:spPr>
          <a:xfrm>
            <a:off x="6257839" y="1809250"/>
            <a:ext cx="2029275" cy="2611800"/>
          </a:xfrm>
          <a:custGeom>
            <a:rect b="b" l="l" r="r" t="t"/>
            <a:pathLst>
              <a:path extrusionOk="0" h="104472" w="81171">
                <a:moveTo>
                  <a:pt x="16851" y="0"/>
                </a:moveTo>
                <a:cubicBezTo>
                  <a:pt x="12889" y="7130"/>
                  <a:pt x="5998" y="12317"/>
                  <a:pt x="1888" y="19363"/>
                </a:cubicBezTo>
                <a:cubicBezTo>
                  <a:pt x="603" y="21566"/>
                  <a:pt x="-1189" y="26439"/>
                  <a:pt x="1301" y="26992"/>
                </a:cubicBezTo>
                <a:cubicBezTo>
                  <a:pt x="13675" y="29742"/>
                  <a:pt x="24613" y="16997"/>
                  <a:pt x="36508" y="12615"/>
                </a:cubicBezTo>
                <a:cubicBezTo>
                  <a:pt x="40161" y="11269"/>
                  <a:pt x="46718" y="6575"/>
                  <a:pt x="47950" y="10268"/>
                </a:cubicBezTo>
                <a:cubicBezTo>
                  <a:pt x="49367" y="14516"/>
                  <a:pt x="44076" y="18544"/>
                  <a:pt x="40909" y="21711"/>
                </a:cubicBezTo>
                <a:cubicBezTo>
                  <a:pt x="35237" y="27383"/>
                  <a:pt x="29564" y="33055"/>
                  <a:pt x="23892" y="38727"/>
                </a:cubicBezTo>
                <a:cubicBezTo>
                  <a:pt x="21820" y="40799"/>
                  <a:pt x="17639" y="45023"/>
                  <a:pt x="20078" y="46649"/>
                </a:cubicBezTo>
                <a:cubicBezTo>
                  <a:pt x="22112" y="48005"/>
                  <a:pt x="24987" y="46952"/>
                  <a:pt x="27413" y="46649"/>
                </a:cubicBezTo>
                <a:cubicBezTo>
                  <a:pt x="36160" y="45556"/>
                  <a:pt x="44560" y="41971"/>
                  <a:pt x="52351" y="37847"/>
                </a:cubicBezTo>
                <a:cubicBezTo>
                  <a:pt x="56342" y="35735"/>
                  <a:pt x="61067" y="32065"/>
                  <a:pt x="65260" y="33740"/>
                </a:cubicBezTo>
                <a:cubicBezTo>
                  <a:pt x="68479" y="35026"/>
                  <a:pt x="64431" y="40962"/>
                  <a:pt x="62326" y="43715"/>
                </a:cubicBezTo>
                <a:cubicBezTo>
                  <a:pt x="55281" y="52929"/>
                  <a:pt x="41495" y="59988"/>
                  <a:pt x="41495" y="71587"/>
                </a:cubicBezTo>
                <a:cubicBezTo>
                  <a:pt x="41495" y="73629"/>
                  <a:pt x="45321" y="73347"/>
                  <a:pt x="47363" y="73347"/>
                </a:cubicBezTo>
                <a:cubicBezTo>
                  <a:pt x="55685" y="73347"/>
                  <a:pt x="63979" y="72174"/>
                  <a:pt x="72301" y="72174"/>
                </a:cubicBezTo>
                <a:cubicBezTo>
                  <a:pt x="74900" y="72174"/>
                  <a:pt x="78581" y="72439"/>
                  <a:pt x="79636" y="74814"/>
                </a:cubicBezTo>
                <a:cubicBezTo>
                  <a:pt x="82651" y="81600"/>
                  <a:pt x="63458" y="84627"/>
                  <a:pt x="65260" y="91831"/>
                </a:cubicBezTo>
                <a:cubicBezTo>
                  <a:pt x="66342" y="96158"/>
                  <a:pt x="71681" y="98389"/>
                  <a:pt x="75822" y="100046"/>
                </a:cubicBezTo>
                <a:cubicBezTo>
                  <a:pt x="77496" y="100716"/>
                  <a:pt x="78429" y="104567"/>
                  <a:pt x="79929" y="103566"/>
                </a:cubicBezTo>
                <a:cubicBezTo>
                  <a:pt x="82290" y="101991"/>
                  <a:pt x="80506" y="97882"/>
                  <a:pt x="80223" y="95058"/>
                </a:cubicBezTo>
                <a:cubicBezTo>
                  <a:pt x="80154" y="94370"/>
                  <a:pt x="80418" y="92515"/>
                  <a:pt x="79929" y="93004"/>
                </a:cubicBezTo>
                <a:cubicBezTo>
                  <a:pt x="77647" y="95286"/>
                  <a:pt x="81126" y="99689"/>
                  <a:pt x="79929" y="102686"/>
                </a:cubicBezTo>
                <a:cubicBezTo>
                  <a:pt x="79272" y="104331"/>
                  <a:pt x="76416" y="103163"/>
                  <a:pt x="74648" y="103273"/>
                </a:cubicBezTo>
                <a:cubicBezTo>
                  <a:pt x="71816" y="103450"/>
                  <a:pt x="68147" y="105573"/>
                  <a:pt x="66140" y="103566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20"/>
          <p:cNvSpPr txBox="1"/>
          <p:nvPr/>
        </p:nvSpPr>
        <p:spPr>
          <a:xfrm>
            <a:off x="6250850" y="691500"/>
            <a:ext cx="594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g(n)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481450" y="2120150"/>
            <a:ext cx="594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h(n)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798125" y="1348500"/>
            <a:ext cx="1550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g(n) + h(n)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What is it?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How do I find it?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Which is the best?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998925" y="1167725"/>
            <a:ext cx="33195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Build up an arsenal of tricks, try stuff.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Puzzles: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Euclidean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or Manhattan distance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Tiles: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errors (misplaced tiles)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8-Queens?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