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Economica"/>
      <p:regular r:id="rId23"/>
      <p:bold r:id="rId24"/>
      <p:italic r:id="rId25"/>
      <p:boldItalic r:id="rId26"/>
    </p:embeddedFont>
    <p:embeddedFont>
      <p:font typeface="Caveat"/>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Economica-bold.fntdata"/><Relationship Id="rId23" Type="http://schemas.openxmlformats.org/officeDocument/2006/relationships/font" Target="fonts/Economic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conomica-boldItalic.fntdata"/><Relationship Id="rId25" Type="http://schemas.openxmlformats.org/officeDocument/2006/relationships/font" Target="fonts/Economica-italic.fntdata"/><Relationship Id="rId28" Type="http://schemas.openxmlformats.org/officeDocument/2006/relationships/font" Target="fonts/Caveat-bold.fntdata"/><Relationship Id="rId27" Type="http://schemas.openxmlformats.org/officeDocument/2006/relationships/font" Target="fonts/Cave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61dbebce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61dbebce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61dbebce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61dbebce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61dbebce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61dbebce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61dbebcea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61dbebcea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61dbebcea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61dbebce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61dbebce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61dbebce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61dbebcea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61dbebcea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61dbebce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61dbebce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61dbebce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61dbebce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a61dbebce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a61dbebce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a61dbebce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a61dbebce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61dbebcea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a61dbebcea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61dbebce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61dbebce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61dbebcea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61dbebcea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a61dbebce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a61dbebce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a61dbebce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a61dbebce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www.youtube.com/watch?v=KU9Ch59-4vw" TargetMode="External"/><Relationship Id="rId4" Type="http://schemas.openxmlformats.org/officeDocument/2006/relationships/image" Target="../media/image9.jpg"/><Relationship Id="rId5" Type="http://schemas.openxmlformats.org/officeDocument/2006/relationships/hyperlink" Target="http://www.youtube.com/watch?v=zp3VMe0Jpf8" TargetMode="External"/><Relationship Id="rId6" Type="http://schemas.openxmlformats.org/officeDocument/2006/relationships/image" Target="../media/image1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hyperlink" Target="http://www.youtube.com/watch?v=AVKPExS4TBY" TargetMode="External"/><Relationship Id="rId5"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www.youtube.com/watch?v=zDskcx8FStA" TargetMode="External"/><Relationship Id="rId4" Type="http://schemas.openxmlformats.org/officeDocument/2006/relationships/image" Target="../media/image11.jp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CS 205</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Algorithm</a:t>
            </a:r>
            <a:endParaRPr/>
          </a:p>
        </p:txBody>
      </p:sp>
      <p:sp>
        <p:nvSpPr>
          <p:cNvPr id="134" name="Google Shape;134;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Generate the game tree down to the terminal nodes.</a:t>
            </a:r>
            <a:endParaRPr/>
          </a:p>
          <a:p>
            <a:pPr indent="-342900" lvl="0" marL="457200" rtl="0" algn="l">
              <a:spcBef>
                <a:spcPts val="0"/>
              </a:spcBef>
              <a:spcAft>
                <a:spcPts val="0"/>
              </a:spcAft>
              <a:buSzPts val="1800"/>
              <a:buChar char="●"/>
            </a:pPr>
            <a:r>
              <a:rPr lang="en"/>
              <a:t> Apply the utility function to the terminal nodes.</a:t>
            </a:r>
            <a:endParaRPr/>
          </a:p>
          <a:p>
            <a:pPr indent="-342900" lvl="0" marL="457200" rtl="0" algn="l">
              <a:spcBef>
                <a:spcPts val="0"/>
              </a:spcBef>
              <a:spcAft>
                <a:spcPts val="0"/>
              </a:spcAft>
              <a:buSzPts val="1800"/>
              <a:buChar char="●"/>
            </a:pPr>
            <a:r>
              <a:rPr lang="en"/>
              <a:t> For a S set of sibling nodes, pass up to the parent…</a:t>
            </a:r>
            <a:endParaRPr/>
          </a:p>
          <a:p>
            <a:pPr indent="-317500" lvl="1" marL="914400" rtl="0" algn="l">
              <a:spcBef>
                <a:spcPts val="0"/>
              </a:spcBef>
              <a:spcAft>
                <a:spcPts val="0"/>
              </a:spcAft>
              <a:buSzPts val="1400"/>
              <a:buChar char="○"/>
            </a:pPr>
            <a:r>
              <a:rPr lang="en"/>
              <a:t>the lowest value in S if the siblings are </a:t>
            </a:r>
            <a:endParaRPr/>
          </a:p>
          <a:p>
            <a:pPr indent="-317500" lvl="1" marL="914400" rtl="0" algn="l">
              <a:spcBef>
                <a:spcPts val="0"/>
              </a:spcBef>
              <a:spcAft>
                <a:spcPts val="0"/>
              </a:spcAft>
              <a:buSzPts val="1400"/>
              <a:buChar char="○"/>
            </a:pPr>
            <a:r>
              <a:rPr lang="en"/>
              <a:t>the largest value in S if the siblings are</a:t>
            </a:r>
            <a:endParaRPr/>
          </a:p>
          <a:p>
            <a:pPr indent="-342900" lvl="0" marL="457200" rtl="0" algn="l">
              <a:spcBef>
                <a:spcPts val="0"/>
              </a:spcBef>
              <a:spcAft>
                <a:spcPts val="0"/>
              </a:spcAft>
              <a:buSzPts val="1800"/>
              <a:buChar char="●"/>
            </a:pPr>
            <a:r>
              <a:rPr lang="en"/>
              <a:t> Recursively do the above, until the backed-up values reach the initial state.</a:t>
            </a:r>
            <a:endParaRPr/>
          </a:p>
          <a:p>
            <a:pPr indent="-342900" lvl="0" marL="457200" rtl="0" algn="l">
              <a:spcBef>
                <a:spcPts val="0"/>
              </a:spcBef>
              <a:spcAft>
                <a:spcPts val="0"/>
              </a:spcAft>
              <a:buSzPts val="1800"/>
              <a:buChar char="●"/>
            </a:pPr>
            <a:r>
              <a:rPr lang="en"/>
              <a:t> The value of the initial state is the minimum score for Max.</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Remember: Max is the one deciding the next move. Min is not doing anything yet. Max is simply anticipating Min's counter-moves (i.e., assuming Min is trying to best them).</a:t>
            </a:r>
            <a:endParaRPr>
              <a:solidFill>
                <a:schemeClr val="accent5"/>
              </a:solidFill>
              <a:latin typeface="Caveat"/>
              <a:ea typeface="Caveat"/>
              <a:cs typeface="Caveat"/>
              <a:sym typeface="Caveat"/>
            </a:endParaRPr>
          </a:p>
        </p:txBody>
      </p:sp>
      <p:pic>
        <p:nvPicPr>
          <p:cNvPr id="135" name="Google Shape;135;p22"/>
          <p:cNvPicPr preferRelativeResize="0"/>
          <p:nvPr/>
        </p:nvPicPr>
        <p:blipFill>
          <a:blip r:embed="rId3">
            <a:alphaModFix/>
          </a:blip>
          <a:stretch>
            <a:fillRect/>
          </a:stretch>
        </p:blipFill>
        <p:spPr>
          <a:xfrm>
            <a:off x="4572000" y="2237825"/>
            <a:ext cx="257175" cy="247650"/>
          </a:xfrm>
          <a:prstGeom prst="rect">
            <a:avLst/>
          </a:prstGeom>
          <a:noFill/>
          <a:ln>
            <a:noFill/>
          </a:ln>
        </p:spPr>
      </p:pic>
      <p:pic>
        <p:nvPicPr>
          <p:cNvPr id="136" name="Google Shape;136;p22"/>
          <p:cNvPicPr preferRelativeResize="0"/>
          <p:nvPr/>
        </p:nvPicPr>
        <p:blipFill>
          <a:blip r:embed="rId4">
            <a:alphaModFix/>
          </a:blip>
          <a:stretch>
            <a:fillRect/>
          </a:stretch>
        </p:blipFill>
        <p:spPr>
          <a:xfrm>
            <a:off x="4572000" y="2571750"/>
            <a:ext cx="257175" cy="247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a:t>
            </a:r>
            <a:endParaRPr/>
          </a:p>
        </p:txBody>
      </p:sp>
      <p:sp>
        <p:nvSpPr>
          <p:cNvPr id="142" name="Google Shape;142;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Optimal!</a:t>
            </a:r>
            <a:endParaRPr/>
          </a:p>
          <a:p>
            <a:pPr indent="0" lvl="0" marL="0" rtl="0" algn="l">
              <a:spcBef>
                <a:spcPts val="1600"/>
              </a:spcBef>
              <a:spcAft>
                <a:spcPts val="0"/>
              </a:spcAft>
              <a:buNone/>
            </a:pPr>
            <a:r>
              <a:rPr lang="en"/>
              <a:t>Complexity: O(b</a:t>
            </a:r>
            <a:r>
              <a:rPr baseline="30000" lang="en"/>
              <a:t>m</a:t>
            </a:r>
            <a:r>
              <a:rPr lang="en"/>
              <a:t>) where b is the branching factor and m is the depth of end states.</a:t>
            </a:r>
            <a:endParaRPr/>
          </a:p>
          <a:p>
            <a:pPr indent="0" lvl="0" marL="0" rtl="0" algn="l">
              <a:spcBef>
                <a:spcPts val="1600"/>
              </a:spcBef>
              <a:spcAft>
                <a:spcPts val="0"/>
              </a:spcAft>
              <a:buNone/>
            </a:pPr>
            <a:r>
              <a:rPr lang="en">
                <a:solidFill>
                  <a:schemeClr val="accent5"/>
                </a:solidFill>
                <a:latin typeface="Caveat"/>
                <a:ea typeface="Caveat"/>
                <a:cs typeface="Caveat"/>
                <a:sym typeface="Caveat"/>
              </a:rPr>
              <a:t>This is a major problem because O(b</a:t>
            </a:r>
            <a:r>
              <a:rPr baseline="30000" lang="en">
                <a:solidFill>
                  <a:schemeClr val="accent5"/>
                </a:solidFill>
                <a:latin typeface="Caveat"/>
                <a:ea typeface="Caveat"/>
                <a:cs typeface="Caveat"/>
                <a:sym typeface="Caveat"/>
              </a:rPr>
              <a:t>m</a:t>
            </a:r>
            <a:r>
              <a:rPr lang="en">
                <a:solidFill>
                  <a:schemeClr val="accent5"/>
                </a:solidFill>
                <a:latin typeface="Caveat"/>
                <a:ea typeface="Caveat"/>
                <a:cs typeface="Caveat"/>
                <a:sym typeface="Caveat"/>
              </a:rPr>
              <a:t>) sucks. Possible solutions?</a:t>
            </a:r>
            <a:endParaRPr>
              <a:solidFill>
                <a:schemeClr val="accent5"/>
              </a:solidFill>
              <a:latin typeface="Caveat"/>
              <a:ea typeface="Caveat"/>
              <a:cs typeface="Caveat"/>
              <a:sym typeface="Caveat"/>
            </a:endParaRPr>
          </a:p>
          <a:p>
            <a:pPr indent="0" lvl="0" marL="0" rtl="0" algn="l">
              <a:spcBef>
                <a:spcPts val="1600"/>
              </a:spcBef>
              <a:spcAft>
                <a:spcPts val="1600"/>
              </a:spcAft>
              <a:buNone/>
            </a:pPr>
            <a:r>
              <a:rPr lang="en"/>
              <a:t>Depth-limited Minimax.</a:t>
            </a:r>
            <a:r>
              <a:rPr lang="en">
                <a:solidFill>
                  <a:schemeClr val="accent5"/>
                </a:solidFill>
                <a:latin typeface="Caveat"/>
                <a:ea typeface="Caveat"/>
                <a:cs typeface="Caveat"/>
                <a:sym typeface="Caveat"/>
              </a:rPr>
              <a:t> How might that work?</a:t>
            </a:r>
            <a:endParaRPr>
              <a:solidFill>
                <a:schemeClr val="accent5"/>
              </a:solidFill>
              <a:latin typeface="Caveat"/>
              <a:ea typeface="Caveat"/>
              <a:cs typeface="Caveat"/>
              <a:sym typeface="Caveat"/>
            </a:endParaRPr>
          </a:p>
        </p:txBody>
      </p:sp>
      <p:pic>
        <p:nvPicPr>
          <p:cNvPr id="143" name="Google Shape;143;p23"/>
          <p:cNvPicPr preferRelativeResize="0"/>
          <p:nvPr/>
        </p:nvPicPr>
        <p:blipFill rotWithShape="1">
          <a:blip r:embed="rId3">
            <a:alphaModFix/>
          </a:blip>
          <a:srcRect b="9627" l="0" r="0" t="40073"/>
          <a:stretch/>
        </p:blipFill>
        <p:spPr>
          <a:xfrm>
            <a:off x="2790725" y="315925"/>
            <a:ext cx="6041576" cy="2279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Alpha-Beta Pruning</a:t>
            </a:r>
            <a:endParaRPr/>
          </a:p>
        </p:txBody>
      </p:sp>
      <p:sp>
        <p:nvSpPr>
          <p:cNvPr id="149" name="Google Shape;149;p2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If you have an idea that is surely bad, don't take the time to see how truly awful it is. –Pat Winston</a:t>
            </a:r>
            <a:endParaRPr>
              <a:solidFill>
                <a:schemeClr val="accent5"/>
              </a:solidFill>
              <a:latin typeface="Caveat"/>
              <a:ea typeface="Caveat"/>
              <a:cs typeface="Caveat"/>
              <a:sym typeface="Caveat"/>
            </a:endParaRPr>
          </a:p>
          <a:p>
            <a:pPr indent="0" lvl="0" marL="0" rtl="0" algn="l">
              <a:spcBef>
                <a:spcPts val="1600"/>
              </a:spcBef>
              <a:spcAft>
                <a:spcPts val="0"/>
              </a:spcAft>
              <a:buNone/>
            </a:pPr>
            <a:r>
              <a:rPr lang="en"/>
              <a:t> </a:t>
            </a:r>
            <a:endParaRPr/>
          </a:p>
          <a:p>
            <a:pPr indent="0" lvl="0" marL="0" rtl="0" algn="l">
              <a:spcBef>
                <a:spcPts val="1600"/>
              </a:spcBef>
              <a:spcAft>
                <a:spcPts val="1600"/>
              </a:spcAft>
              <a:buNone/>
            </a:pPr>
            <a:r>
              <a:t/>
            </a:r>
            <a:endParaRPr/>
          </a:p>
        </p:txBody>
      </p:sp>
      <p:pic>
        <p:nvPicPr>
          <p:cNvPr id="150" name="Google Shape;150;p24"/>
          <p:cNvPicPr preferRelativeResize="0"/>
          <p:nvPr/>
        </p:nvPicPr>
        <p:blipFill rotWithShape="1">
          <a:blip r:embed="rId3">
            <a:alphaModFix/>
          </a:blip>
          <a:srcRect b="18369" l="0" r="0" t="26549"/>
          <a:stretch/>
        </p:blipFill>
        <p:spPr>
          <a:xfrm>
            <a:off x="863075" y="1746100"/>
            <a:ext cx="6858000" cy="2833125"/>
          </a:xfrm>
          <a:prstGeom prst="rect">
            <a:avLst/>
          </a:prstGeom>
          <a:noFill/>
          <a:ln>
            <a:noFill/>
          </a:ln>
        </p:spPr>
      </p:pic>
      <p:sp>
        <p:nvSpPr>
          <p:cNvPr id="151" name="Google Shape;151;p24"/>
          <p:cNvSpPr/>
          <p:nvPr/>
        </p:nvSpPr>
        <p:spPr>
          <a:xfrm>
            <a:off x="4204446" y="2246962"/>
            <a:ext cx="2615375" cy="2417225"/>
          </a:xfrm>
          <a:custGeom>
            <a:rect b="b" l="l" r="r" t="t"/>
            <a:pathLst>
              <a:path extrusionOk="0" h="96689" w="104615">
                <a:moveTo>
                  <a:pt x="36417" y="79091"/>
                </a:moveTo>
                <a:cubicBezTo>
                  <a:pt x="31571" y="69400"/>
                  <a:pt x="14821" y="67018"/>
                  <a:pt x="4862" y="71287"/>
                </a:cubicBezTo>
                <a:cubicBezTo>
                  <a:pt x="1136" y="72884"/>
                  <a:pt x="-337" y="78455"/>
                  <a:pt x="112" y="82484"/>
                </a:cubicBezTo>
                <a:cubicBezTo>
                  <a:pt x="1581" y="95679"/>
                  <a:pt x="29404" y="101372"/>
                  <a:pt x="38792" y="91984"/>
                </a:cubicBezTo>
                <a:cubicBezTo>
                  <a:pt x="42384" y="88392"/>
                  <a:pt x="44759" y="81216"/>
                  <a:pt x="41846" y="77055"/>
                </a:cubicBezTo>
                <a:cubicBezTo>
                  <a:pt x="39385" y="73539"/>
                  <a:pt x="33470" y="71065"/>
                  <a:pt x="29631" y="72984"/>
                </a:cubicBezTo>
                <a:cubicBezTo>
                  <a:pt x="28183" y="73708"/>
                  <a:pt x="27384" y="76680"/>
                  <a:pt x="28613" y="77734"/>
                </a:cubicBezTo>
                <a:cubicBezTo>
                  <a:pt x="31127" y="79889"/>
                  <a:pt x="35241" y="79894"/>
                  <a:pt x="38453" y="79091"/>
                </a:cubicBezTo>
                <a:cubicBezTo>
                  <a:pt x="57384" y="74357"/>
                  <a:pt x="71377" y="55098"/>
                  <a:pt x="79507" y="37358"/>
                </a:cubicBezTo>
                <a:cubicBezTo>
                  <a:pt x="82605" y="30598"/>
                  <a:pt x="86022" y="23990"/>
                  <a:pt x="89347" y="17339"/>
                </a:cubicBezTo>
                <a:cubicBezTo>
                  <a:pt x="92064" y="11906"/>
                  <a:pt x="91602" y="3839"/>
                  <a:pt x="96811" y="714"/>
                </a:cubicBezTo>
                <a:cubicBezTo>
                  <a:pt x="99044" y="-625"/>
                  <a:pt x="102011" y="374"/>
                  <a:pt x="104615" y="374"/>
                </a:cubicBezTo>
              </a:path>
            </a:pathLst>
          </a:custGeom>
          <a:noFill/>
          <a:ln cap="flat" cmpd="sng" w="9525">
            <a:solidFill>
              <a:schemeClr val="accent5"/>
            </a:solidFill>
            <a:prstDash val="solid"/>
            <a:round/>
            <a:headEnd len="med" w="med" type="none"/>
            <a:tailEnd len="med" w="med" type="none"/>
          </a:ln>
        </p:spPr>
      </p:sp>
      <p:sp>
        <p:nvSpPr>
          <p:cNvPr id="152" name="Google Shape;152;p24"/>
          <p:cNvSpPr txBox="1"/>
          <p:nvPr/>
        </p:nvSpPr>
        <p:spPr>
          <a:xfrm>
            <a:off x="6751825" y="1889350"/>
            <a:ext cx="2112000" cy="10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I don't care what those are. They are already worse than 3.</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So I won't bother checking.</a:t>
            </a:r>
            <a:endParaRPr>
              <a:solidFill>
                <a:schemeClr val="accent5"/>
              </a:solidFill>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Alpha-Beta Pruning</a:t>
            </a:r>
            <a:endParaRPr/>
          </a:p>
        </p:txBody>
      </p:sp>
      <p:sp>
        <p:nvSpPr>
          <p:cNvPr id="158" name="Google Shape;158;p2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Best case: we can search twice as deep!</a:t>
            </a:r>
            <a:endParaRPr/>
          </a:p>
          <a:p>
            <a:pPr indent="0" lvl="0" marL="0" rtl="0" algn="l">
              <a:spcBef>
                <a:spcPts val="1600"/>
              </a:spcBef>
              <a:spcAft>
                <a:spcPts val="0"/>
              </a:spcAft>
              <a:buNone/>
            </a:pPr>
            <a:r>
              <a:rPr lang="en"/>
              <a:t>Best insight: operators should be ordered carefully such that Max nodes with largest values (and Min nodes with smallest) are generated first. This induces the best case scenario.</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Most important takeaway: even this is not a steal. </a:t>
            </a:r>
            <a:r>
              <a:rPr b="1" lang="en"/>
              <a:t>All our time should be spent on better utility functions. Period.</a:t>
            </a:r>
            <a:br>
              <a:rPr b="1" lang="en"/>
            </a:br>
            <a:br>
              <a:rPr lang="en"/>
            </a:br>
            <a:r>
              <a:rPr lang="en">
                <a:solidFill>
                  <a:schemeClr val="accent5"/>
                </a:solidFill>
                <a:latin typeface="Caveat"/>
                <a:ea typeface="Caveat"/>
                <a:cs typeface="Caveat"/>
                <a:sym typeface="Caveat"/>
              </a:rPr>
              <a:t>Recall A* — all our time should be spent on better heuristic functions.</a:t>
            </a:r>
            <a:endParaRPr>
              <a:solidFill>
                <a:schemeClr val="accent5"/>
              </a:solidFill>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Take Home Message</a:t>
            </a:r>
            <a:endParaRPr/>
          </a:p>
        </p:txBody>
      </p:sp>
      <p:sp>
        <p:nvSpPr>
          <p:cNvPr id="164" name="Google Shape;164;p2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cannot beat Minimax (but Alpha-Beta is helpful). </a:t>
            </a:r>
            <a:r>
              <a:rPr lang="en"/>
              <a:t>All our time should be spend on better </a:t>
            </a:r>
            <a:r>
              <a:rPr b="1" lang="en"/>
              <a:t>utility</a:t>
            </a:r>
            <a:r>
              <a:rPr lang="en"/>
              <a:t> functions. Period.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Just like...</a:t>
            </a:r>
            <a:endParaRPr/>
          </a:p>
          <a:p>
            <a:pPr indent="0" lvl="0" marL="0" rtl="0" algn="l">
              <a:spcBef>
                <a:spcPts val="1600"/>
              </a:spcBef>
              <a:spcAft>
                <a:spcPts val="1600"/>
              </a:spcAft>
              <a:buNone/>
            </a:pPr>
            <a:r>
              <a:rPr lang="en"/>
              <a:t>We cannot beat </a:t>
            </a:r>
            <a:r>
              <a:rPr lang="en"/>
              <a:t>A*. All our time should be spent on better </a:t>
            </a:r>
            <a:r>
              <a:rPr b="1" lang="en"/>
              <a:t>heuristic</a:t>
            </a:r>
            <a:r>
              <a:rPr lang="en"/>
              <a:t> functions. Period.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7"/>
          <p:cNvPicPr preferRelativeResize="0"/>
          <p:nvPr/>
        </p:nvPicPr>
        <p:blipFill rotWithShape="1">
          <a:blip r:embed="rId3">
            <a:alphaModFix/>
          </a:blip>
          <a:srcRect b="11500" l="14589" r="8297" t="25416"/>
          <a:stretch/>
        </p:blipFill>
        <p:spPr>
          <a:xfrm>
            <a:off x="2927175" y="1113900"/>
            <a:ext cx="5905125" cy="3623100"/>
          </a:xfrm>
          <a:prstGeom prst="rect">
            <a:avLst/>
          </a:prstGeom>
          <a:noFill/>
          <a:ln>
            <a:noFill/>
          </a:ln>
        </p:spPr>
      </p:pic>
      <p:sp>
        <p:nvSpPr>
          <p:cNvPr id="170" name="Google Shape;170;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Discuss</a:t>
            </a:r>
            <a:endParaRPr/>
          </a:p>
        </p:txBody>
      </p:sp>
      <p:sp>
        <p:nvSpPr>
          <p:cNvPr id="171" name="Google Shape;171;p27"/>
          <p:cNvSpPr txBox="1"/>
          <p:nvPr>
            <p:ph idx="1" type="body"/>
          </p:nvPr>
        </p:nvSpPr>
        <p:spPr>
          <a:xfrm>
            <a:off x="311700" y="1225225"/>
            <a:ext cx="2793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why H must be explored.</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Explain why N must be explored.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Explain why J &amp; L do not need to be explored.</a:t>
            </a:r>
            <a:endParaRPr/>
          </a:p>
        </p:txBody>
      </p:sp>
      <p:pic>
        <p:nvPicPr>
          <p:cNvPr id="172" name="Google Shape;172;p27"/>
          <p:cNvPicPr preferRelativeResize="0"/>
          <p:nvPr/>
        </p:nvPicPr>
        <p:blipFill>
          <a:blip r:embed="rId4">
            <a:alphaModFix/>
          </a:blip>
          <a:stretch>
            <a:fillRect/>
          </a:stretch>
        </p:blipFill>
        <p:spPr>
          <a:xfrm>
            <a:off x="5879450" y="68075"/>
            <a:ext cx="3025900" cy="1424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Resources</a:t>
            </a:r>
            <a:endParaRPr/>
          </a:p>
        </p:txBody>
      </p:sp>
      <p:sp>
        <p:nvSpPr>
          <p:cNvPr id="178" name="Google Shape;178;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e minimax algorithm is one of the oldest artificial intelligence algorithms ever. It uses a simple zero sum rule to find which player will win from a current position. &#10;&#10;This is arguably the most powerful and basic tool for building game playing artificial intelligence. It captures the intentions of two player games fighting against one another. Minimax is the foundation for algorithms like alpha-beta pruning and iterative deepening.&#10;&#10;Engines like deep blue use optimized versions of minimax to play chess, while other computer programs have also been successful at playing games with minimax.&#10;&#10;Source Code (Complicated, glance over the evaluate function to get a gist):&#10;https://github.com/gkcs/ChainReaction/blob/master/src/main/java/main/java/MinMax.java&#10;&#10;#minimax #minmax #game-tree" id="179" name="Google Shape;179;p28" title="What is the Minimax Algorithm? - Artificial Intelligence">
            <a:hlinkClick r:id="rId3"/>
          </p:cNvPr>
          <p:cNvPicPr preferRelativeResize="0"/>
          <p:nvPr/>
        </p:nvPicPr>
        <p:blipFill>
          <a:blip r:embed="rId4">
            <a:alphaModFix/>
          </a:blip>
          <a:stretch>
            <a:fillRect/>
          </a:stretch>
        </p:blipFill>
        <p:spPr>
          <a:xfrm>
            <a:off x="311700" y="1187725"/>
            <a:ext cx="3912934" cy="2934700"/>
          </a:xfrm>
          <a:prstGeom prst="rect">
            <a:avLst/>
          </a:prstGeom>
          <a:noFill/>
          <a:ln>
            <a:noFill/>
          </a:ln>
        </p:spPr>
      </p:pic>
      <p:pic>
        <p:nvPicPr>
          <p:cNvPr id="180" name="Google Shape;180;p28" title="Minimax with Alpha Beta Pruning">
            <a:hlinkClick r:id="rId5"/>
          </p:cNvPr>
          <p:cNvPicPr preferRelativeResize="0"/>
          <p:nvPr/>
        </p:nvPicPr>
        <p:blipFill>
          <a:blip r:embed="rId6">
            <a:alphaModFix/>
          </a:blip>
          <a:stretch>
            <a:fillRect/>
          </a:stretch>
        </p:blipFill>
        <p:spPr>
          <a:xfrm>
            <a:off x="4969375" y="1225225"/>
            <a:ext cx="3862925" cy="289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186" name="Google Shape;186;p29"/>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Blind Search</a:t>
            </a:r>
            <a:endParaRPr/>
          </a:p>
          <a:p>
            <a:pPr indent="-342900" lvl="0" marL="457200" rtl="0" algn="l">
              <a:spcBef>
                <a:spcPts val="0"/>
              </a:spcBef>
              <a:spcAft>
                <a:spcPts val="0"/>
              </a:spcAft>
              <a:buSzPts val="1800"/>
              <a:buChar char="●"/>
            </a:pPr>
            <a:r>
              <a:rPr lang="en"/>
              <a:t>Uniform Cost Search</a:t>
            </a:r>
            <a:endParaRPr/>
          </a:p>
          <a:p>
            <a:pPr indent="-342900" lvl="0" marL="457200" rtl="0" algn="l">
              <a:spcBef>
                <a:spcPts val="0"/>
              </a:spcBef>
              <a:spcAft>
                <a:spcPts val="0"/>
              </a:spcAft>
              <a:buSzPts val="1800"/>
              <a:buChar char="●"/>
            </a:pPr>
            <a:r>
              <a:rPr lang="en"/>
              <a:t>Heuristic Search — A*</a:t>
            </a:r>
            <a:endParaRPr/>
          </a:p>
          <a:p>
            <a:pPr indent="-342900" lvl="0" marL="457200" rtl="0" algn="l">
              <a:spcBef>
                <a:spcPts val="0"/>
              </a:spcBef>
              <a:spcAft>
                <a:spcPts val="0"/>
              </a:spcAft>
              <a:buSzPts val="1800"/>
              <a:buChar char="●"/>
            </a:pPr>
            <a:r>
              <a:rPr lang="en"/>
              <a:t>Adversarial Search — Minimax</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Let's take a look at Prof Eamonn's slides for a minute.</a:t>
            </a:r>
            <a:endParaRPr/>
          </a:p>
        </p:txBody>
      </p:sp>
      <p:pic>
        <p:nvPicPr>
          <p:cNvPr id="187" name="Google Shape;187;p29"/>
          <p:cNvPicPr preferRelativeResize="0"/>
          <p:nvPr/>
        </p:nvPicPr>
        <p:blipFill>
          <a:blip r:embed="rId3">
            <a:alphaModFix/>
          </a:blip>
          <a:stretch>
            <a:fillRect/>
          </a:stretch>
        </p:blipFill>
        <p:spPr>
          <a:xfrm>
            <a:off x="4426550" y="841475"/>
            <a:ext cx="4206499" cy="1425700"/>
          </a:xfrm>
          <a:prstGeom prst="rect">
            <a:avLst/>
          </a:prstGeom>
          <a:noFill/>
          <a:ln>
            <a:noFill/>
          </a:ln>
        </p:spPr>
      </p:pic>
      <p:sp>
        <p:nvSpPr>
          <p:cNvPr id="188" name="Google Shape;188;p29"/>
          <p:cNvSpPr/>
          <p:nvPr/>
        </p:nvSpPr>
        <p:spPr>
          <a:xfrm>
            <a:off x="5582325" y="644725"/>
            <a:ext cx="2264375" cy="1957750"/>
          </a:xfrm>
          <a:custGeom>
            <a:rect b="b" l="l" r="r" t="t"/>
            <a:pathLst>
              <a:path extrusionOk="0" h="78310" w="90575">
                <a:moveTo>
                  <a:pt x="90575" y="0"/>
                </a:moveTo>
                <a:cubicBezTo>
                  <a:pt x="68417" y="18749"/>
                  <a:pt x="47947" y="39433"/>
                  <a:pt x="25789" y="58182"/>
                </a:cubicBezTo>
                <a:cubicBezTo>
                  <a:pt x="17465" y="65226"/>
                  <a:pt x="7707" y="70595"/>
                  <a:pt x="0" y="78310"/>
                </a:cubicBezTo>
              </a:path>
            </a:pathLst>
          </a:custGeom>
          <a:noFill/>
          <a:ln cap="flat" cmpd="sng" w="38100">
            <a:solidFill>
              <a:srgbClr val="FF0000"/>
            </a:solidFill>
            <a:prstDash val="solid"/>
            <a:round/>
            <a:headEnd len="med" w="med" type="none"/>
            <a:tailEnd len="med" w="med" type="none"/>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Search</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Blind Search</a:t>
            </a:r>
            <a:endParaRPr/>
          </a:p>
          <a:p>
            <a:pPr indent="-342900" lvl="0" marL="457200" rtl="0" algn="l">
              <a:spcBef>
                <a:spcPts val="0"/>
              </a:spcBef>
              <a:spcAft>
                <a:spcPts val="0"/>
              </a:spcAft>
              <a:buSzPts val="1800"/>
              <a:buChar char="●"/>
            </a:pPr>
            <a:r>
              <a:rPr lang="en"/>
              <a:t>Uniform Cost Search</a:t>
            </a:r>
            <a:endParaRPr/>
          </a:p>
          <a:p>
            <a:pPr indent="-342900" lvl="0" marL="457200" rtl="0" algn="l">
              <a:spcBef>
                <a:spcPts val="0"/>
              </a:spcBef>
              <a:spcAft>
                <a:spcPts val="0"/>
              </a:spcAft>
              <a:buSzPts val="1800"/>
              <a:buChar char="●"/>
            </a:pPr>
            <a:r>
              <a:rPr lang="en"/>
              <a:t>Heuristic Search — A*</a:t>
            </a:r>
            <a:endParaRPr/>
          </a:p>
          <a:p>
            <a:pPr indent="-342900" lvl="0" marL="457200" rtl="0" algn="l">
              <a:spcBef>
                <a:spcPts val="0"/>
              </a:spcBef>
              <a:spcAft>
                <a:spcPts val="0"/>
              </a:spcAft>
              <a:buSzPts val="1800"/>
              <a:buChar char="●"/>
            </a:pPr>
            <a:r>
              <a:rPr lang="en"/>
              <a:t>Adversarial Search — Minimax</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Let's take a look at Prof Eamonn's slides for a minute.</a:t>
            </a:r>
            <a:endParaRPr/>
          </a:p>
        </p:txBody>
      </p:sp>
      <p:pic>
        <p:nvPicPr>
          <p:cNvPr id="70" name="Google Shape;70;p14"/>
          <p:cNvPicPr preferRelativeResize="0"/>
          <p:nvPr/>
        </p:nvPicPr>
        <p:blipFill>
          <a:blip r:embed="rId3">
            <a:alphaModFix/>
          </a:blip>
          <a:stretch>
            <a:fillRect/>
          </a:stretch>
        </p:blipFill>
        <p:spPr>
          <a:xfrm>
            <a:off x="4426550" y="841475"/>
            <a:ext cx="4206499" cy="1425700"/>
          </a:xfrm>
          <a:prstGeom prst="rect">
            <a:avLst/>
          </a:prstGeom>
          <a:noFill/>
          <a:ln>
            <a:noFill/>
          </a:ln>
        </p:spPr>
      </p:pic>
      <p:sp>
        <p:nvSpPr>
          <p:cNvPr id="71" name="Google Shape;71;p14"/>
          <p:cNvSpPr/>
          <p:nvPr/>
        </p:nvSpPr>
        <p:spPr>
          <a:xfrm>
            <a:off x="5582325" y="644725"/>
            <a:ext cx="2264375" cy="1957750"/>
          </a:xfrm>
          <a:custGeom>
            <a:rect b="b" l="l" r="r" t="t"/>
            <a:pathLst>
              <a:path extrusionOk="0" h="78310" w="90575">
                <a:moveTo>
                  <a:pt x="90575" y="0"/>
                </a:moveTo>
                <a:cubicBezTo>
                  <a:pt x="68417" y="18749"/>
                  <a:pt x="47947" y="39433"/>
                  <a:pt x="25789" y="58182"/>
                </a:cubicBezTo>
                <a:cubicBezTo>
                  <a:pt x="17465" y="65226"/>
                  <a:pt x="7707" y="70595"/>
                  <a:pt x="0" y="78310"/>
                </a:cubicBezTo>
              </a:path>
            </a:pathLst>
          </a:custGeom>
          <a:noFill/>
          <a:ln cap="flat" cmpd="sng" w="38100">
            <a:solidFill>
              <a:srgbClr val="FF0000"/>
            </a:solidFill>
            <a:prstDash val="solid"/>
            <a:round/>
            <a:headEnd len="med" w="med" type="none"/>
            <a:tailEnd len="med" w="med" type="non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proof idea...</a:t>
            </a:r>
            <a:endParaRPr/>
          </a:p>
        </p:txBody>
      </p:sp>
      <p:pic>
        <p:nvPicPr>
          <p:cNvPr id="77" name="Google Shape;77;p15"/>
          <p:cNvPicPr preferRelativeResize="0"/>
          <p:nvPr/>
        </p:nvPicPr>
        <p:blipFill>
          <a:blip r:embed="rId3">
            <a:alphaModFix/>
          </a:blip>
          <a:stretch>
            <a:fillRect/>
          </a:stretch>
        </p:blipFill>
        <p:spPr>
          <a:xfrm>
            <a:off x="3731100" y="753325"/>
            <a:ext cx="5101200" cy="3825900"/>
          </a:xfrm>
          <a:prstGeom prst="rect">
            <a:avLst/>
          </a:prstGeom>
          <a:noFill/>
          <a:ln>
            <a:noFill/>
          </a:ln>
        </p:spPr>
      </p:pic>
      <p:pic>
        <p:nvPicPr>
          <p:cNvPr descr="Tutorial by Davis Foote&#10;&#10;This video walks through the proof that A* graph search with a consistent heuristic is optimal, providing intuition for each step at a depth beyond what we have time for in lecture.&#10;&#10;The video is a bit long, so you may want to watch it sped up and slow down as necessary at parts that trip you up.&#10;&#10;For your convenience, here are some useful time markers:&#10;&#10;0:00-8:54 --- Motivating example&#10;8:54-11:50 --- Defining consistency&#10;11:50-13:18 --- Statement of lemma (The f cost along a path never decreases)&#10;13:18-19:47 --- Proof of lemma&#10;19:47-25:52 --- Proof that A* graph search with a consistent heuristic is optimal" id="78" name="Google Shape;78;p15" title="A* Graph Search Optimality">
            <a:hlinkClick r:id="rId4"/>
          </p:cNvPr>
          <p:cNvPicPr preferRelativeResize="0"/>
          <p:nvPr/>
        </p:nvPicPr>
        <p:blipFill>
          <a:blip r:embed="rId5">
            <a:alphaModFix/>
          </a:blip>
          <a:stretch>
            <a:fillRect/>
          </a:stretch>
        </p:blipFill>
        <p:spPr>
          <a:xfrm>
            <a:off x="311700" y="1518050"/>
            <a:ext cx="3419400" cy="25645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Adversarial Search</a:t>
            </a:r>
            <a:endParaRPr/>
          </a:p>
        </p:txBody>
      </p:sp>
      <p:sp>
        <p:nvSpPr>
          <p:cNvPr id="84" name="Google Shape;84;p16"/>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 what if we have an </a:t>
            </a:r>
            <a:r>
              <a:rPr lang="en">
                <a:solidFill>
                  <a:srgbClr val="FF0000"/>
                </a:solidFill>
                <a:latin typeface="Caveat"/>
                <a:ea typeface="Caveat"/>
                <a:cs typeface="Caveat"/>
                <a:sym typeface="Caveat"/>
              </a:rPr>
              <a:t>enemy</a:t>
            </a:r>
            <a:r>
              <a:rPr lang="en">
                <a:solidFill>
                  <a:schemeClr val="accent5"/>
                </a:solidFill>
                <a:latin typeface="Caveat"/>
                <a:ea typeface="Caveat"/>
                <a:cs typeface="Caveat"/>
                <a:sym typeface="Caveat"/>
              </a:rPr>
              <a:t>, who is at least as good as we are?</a:t>
            </a:r>
            <a:endParaRPr>
              <a:solidFill>
                <a:schemeClr val="accent5"/>
              </a:solidFill>
              <a:latin typeface="Caveat"/>
              <a:ea typeface="Caveat"/>
              <a:cs typeface="Caveat"/>
              <a:sym typeface="Caveat"/>
            </a:endParaRPr>
          </a:p>
          <a:p>
            <a:pPr indent="-342900" lvl="0" marL="457200" rtl="0" algn="l">
              <a:spcBef>
                <a:spcPts val="1600"/>
              </a:spcBef>
              <a:spcAft>
                <a:spcPts val="0"/>
              </a:spcAft>
              <a:buSzPts val="1800"/>
              <a:buChar char="●"/>
            </a:pPr>
            <a:r>
              <a:rPr b="1" lang="en"/>
              <a:t>Deterministic</a:t>
            </a:r>
            <a:r>
              <a:rPr lang="en"/>
              <a:t> vs Stochastic</a:t>
            </a:r>
            <a:endParaRPr/>
          </a:p>
          <a:p>
            <a:pPr indent="-317500" lvl="1" marL="914400" rtl="0" algn="l">
              <a:spcBef>
                <a:spcPts val="0"/>
              </a:spcBef>
              <a:spcAft>
                <a:spcPts val="0"/>
              </a:spcAft>
              <a:buSzPts val="1400"/>
              <a:buChar char="○"/>
            </a:pPr>
            <a:r>
              <a:rPr lang="en"/>
              <a:t>Chess, checkers, tic-tac-toe, battleships</a:t>
            </a:r>
            <a:endParaRPr/>
          </a:p>
          <a:p>
            <a:pPr indent="-317500" lvl="1" marL="914400" rtl="0" algn="l">
              <a:spcBef>
                <a:spcPts val="0"/>
              </a:spcBef>
              <a:spcAft>
                <a:spcPts val="0"/>
              </a:spcAft>
              <a:buSzPts val="1400"/>
              <a:buChar char="○"/>
            </a:pPr>
            <a:r>
              <a:rPr lang="en"/>
              <a:t>Monopoly, scrabble, poker</a:t>
            </a:r>
            <a:endParaRPr/>
          </a:p>
          <a:p>
            <a:pPr indent="-342900" lvl="0" marL="457200" rtl="0" algn="l">
              <a:spcBef>
                <a:spcPts val="0"/>
              </a:spcBef>
              <a:spcAft>
                <a:spcPts val="0"/>
              </a:spcAft>
              <a:buSzPts val="1800"/>
              <a:buChar char="●"/>
            </a:pPr>
            <a:r>
              <a:rPr b="1" lang="en"/>
              <a:t>Two-</a:t>
            </a:r>
            <a:r>
              <a:rPr lang="en"/>
              <a:t> vs Multi-player</a:t>
            </a:r>
            <a:endParaRPr/>
          </a:p>
          <a:p>
            <a:pPr indent="-342900" lvl="0" marL="457200" rtl="0" algn="l">
              <a:spcBef>
                <a:spcPts val="0"/>
              </a:spcBef>
              <a:spcAft>
                <a:spcPts val="0"/>
              </a:spcAft>
              <a:buSzPts val="1800"/>
              <a:buChar char="●"/>
            </a:pPr>
            <a:r>
              <a:rPr b="1" lang="en"/>
              <a:t>Competitive</a:t>
            </a:r>
            <a:r>
              <a:rPr lang="en"/>
              <a:t> vs Cooperative</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We will focus on deterministic, two-player, competitive games.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Algorithm</a:t>
            </a:r>
            <a:endParaRPr/>
          </a:p>
        </p:txBody>
      </p:sp>
      <p:sp>
        <p:nvSpPr>
          <p:cNvPr id="90" name="Google Shape;90;p17"/>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Max</a:t>
            </a:r>
            <a:r>
              <a:rPr lang="en"/>
              <a:t> is the first player</a:t>
            </a:r>
            <a:endParaRPr/>
          </a:p>
          <a:p>
            <a:pPr indent="0" lvl="0" marL="0" rtl="0" algn="l">
              <a:spcBef>
                <a:spcPts val="1600"/>
              </a:spcBef>
              <a:spcAft>
                <a:spcPts val="0"/>
              </a:spcAft>
              <a:buNone/>
            </a:pPr>
            <a:r>
              <a:rPr b="1" lang="en"/>
              <a:t>Min</a:t>
            </a:r>
            <a:r>
              <a:rPr lang="en"/>
              <a:t> is the adversary.</a:t>
            </a:r>
            <a:endParaRPr/>
          </a:p>
          <a:p>
            <a:pPr indent="-342900" lvl="0" marL="457200" rtl="0" algn="l">
              <a:spcBef>
                <a:spcPts val="1600"/>
              </a:spcBef>
              <a:spcAft>
                <a:spcPts val="0"/>
              </a:spcAft>
              <a:buSzPts val="1800"/>
              <a:buChar char="●"/>
            </a:pPr>
            <a:r>
              <a:rPr lang="en"/>
              <a:t>initial state</a:t>
            </a:r>
            <a:endParaRPr/>
          </a:p>
          <a:p>
            <a:pPr indent="-342900" lvl="0" marL="457200" rtl="0" algn="l">
              <a:spcBef>
                <a:spcPts val="0"/>
              </a:spcBef>
              <a:spcAft>
                <a:spcPts val="0"/>
              </a:spcAft>
              <a:buSzPts val="1800"/>
              <a:buChar char="●"/>
            </a:pPr>
            <a:r>
              <a:rPr lang="en"/>
              <a:t>operators</a:t>
            </a:r>
            <a:endParaRPr/>
          </a:p>
          <a:p>
            <a:pPr indent="-342900" lvl="0" marL="457200" rtl="0" algn="l">
              <a:spcBef>
                <a:spcPts val="0"/>
              </a:spcBef>
              <a:spcAft>
                <a:spcPts val="0"/>
              </a:spcAft>
              <a:buSzPts val="1800"/>
              <a:buChar char="●"/>
            </a:pPr>
            <a:r>
              <a:rPr lang="en"/>
              <a:t>end state (or game over or terminal test)</a:t>
            </a:r>
            <a:endParaRPr/>
          </a:p>
          <a:p>
            <a:pPr indent="-342900" lvl="0" marL="457200" rtl="0" algn="l">
              <a:spcBef>
                <a:spcPts val="0"/>
              </a:spcBef>
              <a:spcAft>
                <a:spcPts val="0"/>
              </a:spcAft>
              <a:buSzPts val="1800"/>
              <a:buChar char="●"/>
            </a:pPr>
            <a:r>
              <a:rPr b="1" lang="en"/>
              <a:t>utility function</a:t>
            </a:r>
            <a:endParaRPr b="1"/>
          </a:p>
          <a:p>
            <a:pPr indent="0" lvl="0" marL="0" rtl="0" algn="l">
              <a:spcBef>
                <a:spcPts val="1600"/>
              </a:spcBef>
              <a:spcAft>
                <a:spcPts val="1600"/>
              </a:spcAft>
              <a:buNone/>
            </a:pPr>
            <a:r>
              <a:rPr b="1" lang="en"/>
              <a:t>Utility function</a:t>
            </a:r>
            <a:r>
              <a:rPr lang="en"/>
              <a:t>: like a heuristic, tells us how "good" a move is, usually on a scale of -1 to 1. Positive favors Max, Negative favors Min.</a:t>
            </a:r>
            <a:endParaRPr/>
          </a:p>
        </p:txBody>
      </p:sp>
      <p:pic>
        <p:nvPicPr>
          <p:cNvPr id="91" name="Google Shape;91;p17"/>
          <p:cNvPicPr preferRelativeResize="0"/>
          <p:nvPr/>
        </p:nvPicPr>
        <p:blipFill>
          <a:blip r:embed="rId3">
            <a:alphaModFix/>
          </a:blip>
          <a:stretch>
            <a:fillRect/>
          </a:stretch>
        </p:blipFill>
        <p:spPr>
          <a:xfrm>
            <a:off x="4790975" y="316950"/>
            <a:ext cx="4113226" cy="2566775"/>
          </a:xfrm>
          <a:prstGeom prst="rect">
            <a:avLst/>
          </a:prstGeom>
          <a:noFill/>
          <a:ln>
            <a:noFill/>
          </a:ln>
        </p:spPr>
      </p:pic>
      <p:pic>
        <p:nvPicPr>
          <p:cNvPr id="92" name="Google Shape;92;p17"/>
          <p:cNvPicPr preferRelativeResize="0"/>
          <p:nvPr/>
        </p:nvPicPr>
        <p:blipFill>
          <a:blip r:embed="rId4">
            <a:alphaModFix/>
          </a:blip>
          <a:stretch>
            <a:fillRect/>
          </a:stretch>
        </p:blipFill>
        <p:spPr>
          <a:xfrm>
            <a:off x="5229125" y="629800"/>
            <a:ext cx="257175" cy="247650"/>
          </a:xfrm>
          <a:prstGeom prst="rect">
            <a:avLst/>
          </a:prstGeom>
          <a:noFill/>
          <a:ln>
            <a:noFill/>
          </a:ln>
        </p:spPr>
      </p:pic>
      <p:pic>
        <p:nvPicPr>
          <p:cNvPr id="93" name="Google Shape;93;p17"/>
          <p:cNvPicPr preferRelativeResize="0"/>
          <p:nvPr/>
        </p:nvPicPr>
        <p:blipFill>
          <a:blip r:embed="rId5">
            <a:alphaModFix/>
          </a:blip>
          <a:stretch>
            <a:fillRect/>
          </a:stretch>
        </p:blipFill>
        <p:spPr>
          <a:xfrm>
            <a:off x="4711700" y="1412725"/>
            <a:ext cx="257175" cy="24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Minimax Algorithm</a:t>
            </a:r>
            <a:endParaRPr/>
          </a:p>
        </p:txBody>
      </p:sp>
      <p:pic>
        <p:nvPicPr>
          <p:cNvPr descr="Since I publish my AI lectures' slides in PDF, I uploaded this animation so that the students that attend the class can review it at home. , thus it is not self-contained.&#10;However, several people commented here that they could benefit from a short explanation.&#10;The minimax algorithm is a decision procedure for a setup where more than one agent is involved (for example, board games).  It is assume that at each state (board position), it is the turn of exactly one agent to act.  In this animation, states where the agent applying the procedure is to move are marked by circles, and positions where the other agent is to move are marked by squares.  &#10;The bottom positions are final positions and are marked by rhombi.&#10;The basic idea of the minimax algorithm is that when it is your turn to act, you will take the action that yields the maximal benefit.  When it is the time of the other agent to act, since you have no access to its decision procedure, you assume the worst (i.e., you assume that the other agent will take the action leading to the minimal value).  This is a conservative strategy that guarantee the final value return by the procedure.  It is also intuitive if the other agent is an opponent (i.e. have a conflicting goals).&#10;The Minimax algorithm works in DFS fashion.  Values are propagated from the bottom to the top, according to the decision rules explained above.  The final outcome of the procedure is a value - this is a value you are guaranteed to receive (and the best guarantee that you can get).  It also tells you which action to take - the one leading to the state that returned this best value." id="99" name="Google Shape;99;p18" title="A simple animation of the Minimax algorithm">
            <a:hlinkClick r:id="rId3"/>
          </p:cNvPr>
          <p:cNvPicPr preferRelativeResize="0"/>
          <p:nvPr/>
        </p:nvPicPr>
        <p:blipFill>
          <a:blip r:embed="rId4">
            <a:alphaModFix/>
          </a:blip>
          <a:stretch>
            <a:fillRect/>
          </a:stretch>
        </p:blipFill>
        <p:spPr>
          <a:xfrm>
            <a:off x="4393371" y="1225225"/>
            <a:ext cx="4472053" cy="3354000"/>
          </a:xfrm>
          <a:prstGeom prst="rect">
            <a:avLst/>
          </a:prstGeom>
          <a:noFill/>
          <a:ln>
            <a:noFill/>
          </a:ln>
        </p:spPr>
      </p:pic>
      <p:sp>
        <p:nvSpPr>
          <p:cNvPr id="100" name="Google Shape;100;p1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gist...</a:t>
            </a:r>
            <a:endParaRPr b="1"/>
          </a:p>
          <a:p>
            <a:pPr indent="0" lvl="0" marL="0" rtl="0" algn="l">
              <a:spcBef>
                <a:spcPts val="1600"/>
              </a:spcBef>
              <a:spcAft>
                <a:spcPts val="0"/>
              </a:spcAft>
              <a:buNone/>
            </a:pPr>
            <a:r>
              <a:rPr lang="en"/>
              <a:t>Max anticipates Min, and tries to suffer their least damage.</a:t>
            </a:r>
            <a:endParaRPr/>
          </a:p>
          <a:p>
            <a:pPr indent="0" lvl="0" marL="0" rtl="0" algn="l">
              <a:spcBef>
                <a:spcPts val="1600"/>
              </a:spcBef>
              <a:spcAft>
                <a:spcPts val="0"/>
              </a:spcAft>
              <a:buNone/>
            </a:pPr>
            <a:r>
              <a:rPr lang="en"/>
              <a:t>Read that again, carefully!</a:t>
            </a:r>
            <a:br>
              <a:rPr lang="en"/>
            </a:br>
            <a:endParaRPr/>
          </a:p>
          <a:p>
            <a:pPr indent="0" lvl="0" marL="0" rtl="0" algn="l">
              <a:spcBef>
                <a:spcPts val="1600"/>
              </a:spcBef>
              <a:spcAft>
                <a:spcPts val="1600"/>
              </a:spcAft>
              <a:buNone/>
            </a:pPr>
            <a:r>
              <a:rPr lang="en"/>
              <a:t>Be careful — Max is not necessarily after the biggest possible payoff. Why? Because Min is also trying to win! And Min is just as smart. So Max wants the best likely outcome, given that Min is trying for the worst. So, instead of the best, Max wants the least worst.</a:t>
            </a:r>
            <a:endParaRPr/>
          </a:p>
        </p:txBody>
      </p:sp>
      <p:pic>
        <p:nvPicPr>
          <p:cNvPr id="101" name="Google Shape;101;p18"/>
          <p:cNvPicPr preferRelativeResize="0"/>
          <p:nvPr/>
        </p:nvPicPr>
        <p:blipFill>
          <a:blip r:embed="rId5">
            <a:alphaModFix/>
          </a:blip>
          <a:stretch>
            <a:fillRect/>
          </a:stretch>
        </p:blipFill>
        <p:spPr>
          <a:xfrm>
            <a:off x="2955075" y="1999225"/>
            <a:ext cx="1172325" cy="96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9"/>
          <p:cNvPicPr preferRelativeResize="0"/>
          <p:nvPr/>
        </p:nvPicPr>
        <p:blipFill rotWithShape="1">
          <a:blip r:embed="rId3">
            <a:alphaModFix/>
          </a:blip>
          <a:srcRect b="0" l="0" r="0" t="21110"/>
          <a:stretch/>
        </p:blipFill>
        <p:spPr>
          <a:xfrm>
            <a:off x="2209800" y="857150"/>
            <a:ext cx="6858000" cy="4057750"/>
          </a:xfrm>
          <a:prstGeom prst="rect">
            <a:avLst/>
          </a:prstGeom>
          <a:noFill/>
          <a:ln>
            <a:noFill/>
          </a:ln>
        </p:spPr>
      </p:pic>
      <p:sp>
        <p:nvSpPr>
          <p:cNvPr id="107" name="Google Shape;107;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Utility Function</a:t>
            </a:r>
            <a:endParaRPr/>
          </a:p>
        </p:txBody>
      </p:sp>
      <p:sp>
        <p:nvSpPr>
          <p:cNvPr id="108" name="Google Shape;108;p1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Regardless of the game (i.e., interpretation), the utility function is simply a payoff table.</a:t>
            </a:r>
            <a:endParaRPr/>
          </a:p>
          <a:p>
            <a:pPr indent="0" lvl="0" marL="0" rtl="0" algn="l">
              <a:spcBef>
                <a:spcPts val="1600"/>
              </a:spcBef>
              <a:spcAft>
                <a:spcPts val="1600"/>
              </a:spcAft>
              <a:buNone/>
            </a:pPr>
            <a:r>
              <a:rPr lang="en"/>
              <a:t>It tells us what each outcome awards.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b="0" l="0" r="0" t="24958"/>
          <a:stretch/>
        </p:blipFill>
        <p:spPr>
          <a:xfrm>
            <a:off x="2196925" y="1036300"/>
            <a:ext cx="6794674" cy="3824100"/>
          </a:xfrm>
          <a:prstGeom prst="rect">
            <a:avLst/>
          </a:prstGeom>
          <a:noFill/>
          <a:ln>
            <a:noFill/>
          </a:ln>
        </p:spPr>
      </p:pic>
      <p:sp>
        <p:nvSpPr>
          <p:cNvPr id="114" name="Google Shape;11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Utility Function</a:t>
            </a:r>
            <a:endParaRPr/>
          </a:p>
        </p:txBody>
      </p:sp>
      <p:sp>
        <p:nvSpPr>
          <p:cNvPr id="115" name="Google Shape;115;p2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Regardless of the game (i.e., interpretation), the utility function is simply a payoff table.</a:t>
            </a:r>
            <a:endParaRPr/>
          </a:p>
          <a:p>
            <a:pPr indent="0" lvl="0" marL="0" rtl="0" algn="l">
              <a:spcBef>
                <a:spcPts val="1600"/>
              </a:spcBef>
              <a:spcAft>
                <a:spcPts val="1600"/>
              </a:spcAft>
              <a:buNone/>
            </a:pPr>
            <a:r>
              <a:rPr lang="en"/>
              <a:t>It tells us what each outcome awards.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2997400" y="432600"/>
            <a:ext cx="5994200" cy="4495650"/>
          </a:xfrm>
          <a:prstGeom prst="rect">
            <a:avLst/>
          </a:prstGeom>
          <a:noFill/>
          <a:ln>
            <a:noFill/>
          </a:ln>
        </p:spPr>
      </p:pic>
      <p:sp>
        <p:nvSpPr>
          <p:cNvPr id="121" name="Google Shape;12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Utility Function</a:t>
            </a:r>
            <a:endParaRPr/>
          </a:p>
        </p:txBody>
      </p:sp>
      <p:sp>
        <p:nvSpPr>
          <p:cNvPr id="122" name="Google Shape;122;p2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Regardless of the game (i.e., interpretation), the utility function is simply a payoff table.</a:t>
            </a:r>
            <a:endParaRPr/>
          </a:p>
          <a:p>
            <a:pPr indent="0" lvl="0" marL="0" rtl="0" algn="l">
              <a:spcBef>
                <a:spcPts val="1600"/>
              </a:spcBef>
              <a:spcAft>
                <a:spcPts val="0"/>
              </a:spcAft>
              <a:buNone/>
            </a:pPr>
            <a:r>
              <a:rPr lang="en"/>
              <a:t>It tells us what each outcome awards.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chemeClr val="accent5"/>
                </a:solidFill>
                <a:latin typeface="Caveat"/>
                <a:ea typeface="Caveat"/>
                <a:cs typeface="Caveat"/>
                <a:sym typeface="Caveat"/>
              </a:rPr>
              <a:t>Max desires 12, 6, and 14...</a:t>
            </a:r>
            <a:endParaRPr>
              <a:solidFill>
                <a:schemeClr val="accent5"/>
              </a:solidFill>
              <a:latin typeface="Caveat"/>
              <a:ea typeface="Caveat"/>
              <a:cs typeface="Caveat"/>
              <a:sym typeface="Caveat"/>
            </a:endParaRPr>
          </a:p>
          <a:p>
            <a:pPr indent="0" lvl="0" marL="0" rtl="0" algn="l">
              <a:spcBef>
                <a:spcPts val="1600"/>
              </a:spcBef>
              <a:spcAft>
                <a:spcPts val="0"/>
              </a:spcAft>
              <a:buNone/>
            </a:pPr>
            <a:r>
              <a:rPr lang="en">
                <a:solidFill>
                  <a:schemeClr val="accent5"/>
                </a:solidFill>
                <a:latin typeface="Caveat"/>
                <a:ea typeface="Caveat"/>
                <a:cs typeface="Caveat"/>
                <a:sym typeface="Caveat"/>
              </a:rPr>
              <a:t>Min desires 3, 2, 2 ...</a:t>
            </a:r>
            <a:endParaRPr>
              <a:solidFill>
                <a:schemeClr val="accent5"/>
              </a:solidFill>
              <a:latin typeface="Caveat"/>
              <a:ea typeface="Caveat"/>
              <a:cs typeface="Caveat"/>
              <a:sym typeface="Caveat"/>
            </a:endParaRPr>
          </a:p>
          <a:p>
            <a:pPr indent="0" lvl="0" marL="0" rtl="0" algn="l">
              <a:spcBef>
                <a:spcPts val="1600"/>
              </a:spcBef>
              <a:spcAft>
                <a:spcPts val="1600"/>
              </a:spcAft>
              <a:buNone/>
            </a:pPr>
            <a:r>
              <a:rPr lang="en">
                <a:solidFill>
                  <a:schemeClr val="accent5"/>
                </a:solidFill>
                <a:latin typeface="Caveat"/>
                <a:ea typeface="Caveat"/>
                <a:cs typeface="Caveat"/>
                <a:sym typeface="Caveat"/>
              </a:rPr>
              <a:t>Best Max can do is 3.</a:t>
            </a:r>
            <a:endParaRPr>
              <a:solidFill>
                <a:schemeClr val="accent5"/>
              </a:solidFill>
              <a:latin typeface="Caveat"/>
              <a:ea typeface="Caveat"/>
              <a:cs typeface="Caveat"/>
              <a:sym typeface="Caveat"/>
            </a:endParaRPr>
          </a:p>
        </p:txBody>
      </p:sp>
      <p:pic>
        <p:nvPicPr>
          <p:cNvPr id="123" name="Google Shape;123;p21"/>
          <p:cNvPicPr preferRelativeResize="0"/>
          <p:nvPr/>
        </p:nvPicPr>
        <p:blipFill>
          <a:blip r:embed="rId4">
            <a:alphaModFix/>
          </a:blip>
          <a:stretch>
            <a:fillRect/>
          </a:stretch>
        </p:blipFill>
        <p:spPr>
          <a:xfrm>
            <a:off x="2256325" y="2882500"/>
            <a:ext cx="257175" cy="247650"/>
          </a:xfrm>
          <a:prstGeom prst="rect">
            <a:avLst/>
          </a:prstGeom>
          <a:noFill/>
          <a:ln>
            <a:noFill/>
          </a:ln>
        </p:spPr>
      </p:pic>
      <p:pic>
        <p:nvPicPr>
          <p:cNvPr id="124" name="Google Shape;124;p21"/>
          <p:cNvPicPr preferRelativeResize="0"/>
          <p:nvPr/>
        </p:nvPicPr>
        <p:blipFill>
          <a:blip r:embed="rId5">
            <a:alphaModFix/>
          </a:blip>
          <a:stretch>
            <a:fillRect/>
          </a:stretch>
        </p:blipFill>
        <p:spPr>
          <a:xfrm>
            <a:off x="1738900" y="3360625"/>
            <a:ext cx="257175" cy="247650"/>
          </a:xfrm>
          <a:prstGeom prst="rect">
            <a:avLst/>
          </a:prstGeom>
          <a:noFill/>
          <a:ln>
            <a:noFill/>
          </a:ln>
        </p:spPr>
      </p:pic>
      <p:sp>
        <p:nvSpPr>
          <p:cNvPr id="125" name="Google Shape;125;p21"/>
          <p:cNvSpPr/>
          <p:nvPr/>
        </p:nvSpPr>
        <p:spPr>
          <a:xfrm>
            <a:off x="5755260" y="1543800"/>
            <a:ext cx="1302075" cy="854050"/>
          </a:xfrm>
          <a:custGeom>
            <a:rect b="b" l="l" r="r" t="t"/>
            <a:pathLst>
              <a:path extrusionOk="0" h="34162" w="52083">
                <a:moveTo>
                  <a:pt x="19172" y="18322"/>
                </a:moveTo>
                <a:cubicBezTo>
                  <a:pt x="16075" y="13367"/>
                  <a:pt x="6644" y="10109"/>
                  <a:pt x="2207" y="13911"/>
                </a:cubicBezTo>
                <a:cubicBezTo>
                  <a:pt x="-2927" y="18310"/>
                  <a:pt x="1852" y="31263"/>
                  <a:pt x="8314" y="33251"/>
                </a:cubicBezTo>
                <a:cubicBezTo>
                  <a:pt x="14506" y="35156"/>
                  <a:pt x="25405" y="34107"/>
                  <a:pt x="26976" y="27822"/>
                </a:cubicBezTo>
                <a:cubicBezTo>
                  <a:pt x="28334" y="22389"/>
                  <a:pt x="18320" y="10804"/>
                  <a:pt x="15440" y="15607"/>
                </a:cubicBezTo>
                <a:cubicBezTo>
                  <a:pt x="13634" y="18618"/>
                  <a:pt x="22304" y="19482"/>
                  <a:pt x="25618" y="18322"/>
                </a:cubicBezTo>
                <a:cubicBezTo>
                  <a:pt x="35745" y="14778"/>
                  <a:pt x="43156" y="5953"/>
                  <a:pt x="52083" y="0"/>
                </a:cubicBezTo>
              </a:path>
            </a:pathLst>
          </a:custGeom>
          <a:noFill/>
          <a:ln cap="flat" cmpd="sng" w="9525">
            <a:solidFill>
              <a:schemeClr val="accent5"/>
            </a:solidFill>
            <a:prstDash val="solid"/>
            <a:round/>
            <a:headEnd len="med" w="med" type="none"/>
            <a:tailEnd len="med" w="med" type="none"/>
          </a:ln>
        </p:spPr>
      </p:sp>
      <p:sp>
        <p:nvSpPr>
          <p:cNvPr id="126" name="Google Shape;126;p21"/>
          <p:cNvSpPr txBox="1"/>
          <p:nvPr/>
        </p:nvSpPr>
        <p:spPr>
          <a:xfrm>
            <a:off x="7057325" y="1374150"/>
            <a:ext cx="704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Max</a:t>
            </a:r>
            <a:endParaRPr>
              <a:solidFill>
                <a:schemeClr val="accent5"/>
              </a:solidFill>
              <a:latin typeface="Caveat"/>
              <a:ea typeface="Caveat"/>
              <a:cs typeface="Caveat"/>
              <a:sym typeface="Caveat"/>
            </a:endParaRPr>
          </a:p>
        </p:txBody>
      </p:sp>
      <p:sp>
        <p:nvSpPr>
          <p:cNvPr id="127" name="Google Shape;127;p21"/>
          <p:cNvSpPr txBox="1"/>
          <p:nvPr/>
        </p:nvSpPr>
        <p:spPr>
          <a:xfrm>
            <a:off x="7642325" y="2397900"/>
            <a:ext cx="704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Min</a:t>
            </a:r>
            <a:endParaRPr>
              <a:solidFill>
                <a:schemeClr val="accent5"/>
              </a:solidFill>
              <a:latin typeface="Caveat"/>
              <a:ea typeface="Caveat"/>
              <a:cs typeface="Caveat"/>
              <a:sym typeface="Caveat"/>
            </a:endParaRPr>
          </a:p>
        </p:txBody>
      </p:sp>
      <p:sp>
        <p:nvSpPr>
          <p:cNvPr id="128" name="Google Shape;128;p21"/>
          <p:cNvSpPr/>
          <p:nvPr/>
        </p:nvSpPr>
        <p:spPr>
          <a:xfrm>
            <a:off x="7725663" y="2519515"/>
            <a:ext cx="678750" cy="970100"/>
          </a:xfrm>
          <a:custGeom>
            <a:rect b="b" l="l" r="r" t="t"/>
            <a:pathLst>
              <a:path extrusionOk="0" h="38804" w="27150">
                <a:moveTo>
                  <a:pt x="17375" y="25776"/>
                </a:moveTo>
                <a:cubicBezTo>
                  <a:pt x="14363" y="22163"/>
                  <a:pt x="7671" y="21297"/>
                  <a:pt x="3464" y="23401"/>
                </a:cubicBezTo>
                <a:cubicBezTo>
                  <a:pt x="776" y="24745"/>
                  <a:pt x="-746" y="29109"/>
                  <a:pt x="410" y="31883"/>
                </a:cubicBezTo>
                <a:cubicBezTo>
                  <a:pt x="3701" y="39782"/>
                  <a:pt x="19360" y="40846"/>
                  <a:pt x="25857" y="35276"/>
                </a:cubicBezTo>
                <a:cubicBezTo>
                  <a:pt x="30310" y="31458"/>
                  <a:pt x="21869" y="21105"/>
                  <a:pt x="16018" y="20687"/>
                </a:cubicBezTo>
                <a:cubicBezTo>
                  <a:pt x="14213" y="20558"/>
                  <a:pt x="10589" y="18877"/>
                  <a:pt x="10589" y="20687"/>
                </a:cubicBezTo>
                <a:cubicBezTo>
                  <a:pt x="10589" y="21510"/>
                  <a:pt x="12143" y="21428"/>
                  <a:pt x="12964" y="21365"/>
                </a:cubicBezTo>
                <a:cubicBezTo>
                  <a:pt x="17664" y="21004"/>
                  <a:pt x="24335" y="18878"/>
                  <a:pt x="25179" y="14240"/>
                </a:cubicBezTo>
                <a:cubicBezTo>
                  <a:pt x="25999" y="9731"/>
                  <a:pt x="24688" y="4247"/>
                  <a:pt x="21446" y="1007"/>
                </a:cubicBezTo>
                <a:cubicBezTo>
                  <a:pt x="19342" y="-1096"/>
                  <a:pt x="15100" y="714"/>
                  <a:pt x="12625" y="2365"/>
                </a:cubicBezTo>
              </a:path>
            </a:pathLst>
          </a:custGeom>
          <a:noFill/>
          <a:ln cap="flat" cmpd="sng" w="9525">
            <a:solidFill>
              <a:schemeClr val="accent5"/>
            </a:solidFill>
            <a:prstDash val="solid"/>
            <a:round/>
            <a:headEnd len="med" w="med" type="none"/>
            <a:tailEnd len="med" w="med" type="none"/>
          </a:ln>
        </p:spPr>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