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Caveat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Caveat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regular.fntdata"/><Relationship Id="rId23" Type="http://schemas.openxmlformats.org/officeDocument/2006/relationships/font" Target="fonts/Cave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72bda3ff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72bda3ff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72bda3ff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72bda3ff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a72bda3ff5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a72bda3ff5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72bda3ff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72bda3ff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72bda3ff5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72bda3ff5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a72bda3ff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a72bda3ff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72bda3ff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72bda3ff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72bda3ff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72bda3ff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72bda3ff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72bda3ff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72bda3ff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72bda3ff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72bda3ff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72bda3ff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72bda3ff5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72bda3ff5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hyperlink" Target="https://makeitfrommetal.com/beginners-guide-on-how-to-anneal-steel/" TargetMode="External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 205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Artificial Intelligence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225225"/>
            <a:ext cx="3824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</a:t>
            </a:r>
            <a:r>
              <a:rPr lang="en"/>
              <a:t>: generate correct sequence of actions to reach goal.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As you can imagine, very important in robotics.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4380" r="9723" t="0"/>
          <a:stretch/>
        </p:blipFill>
        <p:spPr>
          <a:xfrm>
            <a:off x="4602350" y="814488"/>
            <a:ext cx="4229950" cy="35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Heuristic and Utility Functions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e.g., 8-puzzle: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no. misplaced tiles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sum misplaced tile manhattan distance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manhattan distance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diagonal distance (Chebyshev vs octile)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euclidean distance</a:t>
            </a:r>
            <a:endParaRPr/>
          </a:p>
        </p:txBody>
      </p:sp>
      <p:sp>
        <p:nvSpPr>
          <p:cNvPr id="152" name="Google Shape;152;p23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e.g., Tic-Tac-Toe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no. 3-len max minus no. 3-len min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e.g., Chess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pawn=1, knight=3, bishop=3, rook=5, queen=9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 sum(w - b) / sum(w + b)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weighted sum based on attack value</a:t>
            </a:r>
            <a:br>
              <a:rPr lang="en"/>
            </a:b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ask an expert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become an expert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machine learning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275" y="2240250"/>
            <a:ext cx="1385400" cy="13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38775"/>
            <a:ext cx="1945525" cy="24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resources...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Let's take a look at Prof Eamonn's slides for a minute.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Fun: rigging an election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Who should win, blue or red?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The most districts won, wins.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013" y="1321675"/>
            <a:ext cx="4486275" cy="32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875" y="2300150"/>
            <a:ext cx="2043325" cy="22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Shorts (quick topic summaries)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genetic algorithms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simulated annealing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situation calculus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constraint satisfaction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heuristic and utility functions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 Climbing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What's the next node?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4850" y="411150"/>
            <a:ext cx="5557450" cy="41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IMG s</a:t>
            </a:r>
            <a:r>
              <a:rPr lang="en" sz="1200"/>
              <a:t>ource: GeeksForGeeks and Wikipedia</a:t>
            </a:r>
            <a:endParaRPr sz="1200"/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11451" r="11482" t="0"/>
          <a:stretch/>
        </p:blipFill>
        <p:spPr>
          <a:xfrm>
            <a:off x="4883725" y="1115925"/>
            <a:ext cx="4209250" cy="24464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Hill Climbing Local Search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0575" y="3984100"/>
            <a:ext cx="1712487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5">
            <a:alphaModFix/>
          </a:blip>
          <a:srcRect b="20809" l="0" r="0" t="-20810"/>
          <a:stretch/>
        </p:blipFill>
        <p:spPr>
          <a:xfrm>
            <a:off x="5475650" y="3769115"/>
            <a:ext cx="2056457" cy="10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43650" y="3901400"/>
            <a:ext cx="889822" cy="9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311700" y="1453825"/>
            <a:ext cx="4517100" cy="191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function HILL-CLIMBING(problem) returns a solution state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inputs: problem, a problem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static: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, a node;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, a node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current &lt;— MAKE-NODE(INITIAL-STATE[problem])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loop do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    next— a highest-valued successor of current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if VALUE[next] &lt; VALUE[current] then return current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    current *—next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 end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15925"/>
            <a:ext cx="53562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Restart Hill Climbing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Why settle for one attempt! Let's shotgun this thing.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Once, 50% chance of </a:t>
            </a:r>
            <a:r>
              <a:rPr lang="en" sz="1200" u="sng"/>
              <a:t>not</a:t>
            </a:r>
            <a:r>
              <a:rPr lang="en" sz="1200"/>
              <a:t> finding the global maximum.</a:t>
            </a:r>
            <a:endParaRPr sz="1200"/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Twice, 25% chance of </a:t>
            </a:r>
            <a:r>
              <a:rPr lang="en" sz="1200" u="sng"/>
              <a:t>not</a:t>
            </a:r>
            <a:r>
              <a:rPr lang="en" sz="1200"/>
              <a:t> finding the global maximum.</a:t>
            </a:r>
            <a:endParaRPr sz="1200"/>
          </a:p>
          <a:p>
            <a:pPr indent="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Thrice, __% chance of </a:t>
            </a:r>
            <a:r>
              <a:rPr lang="en" sz="1200" u="sng"/>
              <a:t>not</a:t>
            </a:r>
            <a:r>
              <a:rPr lang="en" sz="1200"/>
              <a:t> finding the global maximum. 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So what are my chances of actually finding the global maximum, with N random restarts?</a:t>
            </a:r>
            <a:endParaRPr/>
          </a:p>
        </p:txBody>
      </p:sp>
      <p:grpSp>
        <p:nvGrpSpPr>
          <p:cNvPr id="102" name="Google Shape;102;p18"/>
          <p:cNvGrpSpPr/>
          <p:nvPr/>
        </p:nvGrpSpPr>
        <p:grpSpPr>
          <a:xfrm>
            <a:off x="311545" y="1799978"/>
            <a:ext cx="2292717" cy="1610449"/>
            <a:chOff x="5744050" y="57694"/>
            <a:chExt cx="3088250" cy="2057556"/>
          </a:xfrm>
        </p:grpSpPr>
        <p:grpSp>
          <p:nvGrpSpPr>
            <p:cNvPr id="103" name="Google Shape;103;p18"/>
            <p:cNvGrpSpPr/>
            <p:nvPr/>
          </p:nvGrpSpPr>
          <p:grpSpPr>
            <a:xfrm>
              <a:off x="5744050" y="358700"/>
              <a:ext cx="3088250" cy="1756550"/>
              <a:chOff x="5744050" y="358700"/>
              <a:chExt cx="3088250" cy="1756550"/>
            </a:xfrm>
          </p:grpSpPr>
          <p:grpSp>
            <p:nvGrpSpPr>
              <p:cNvPr id="104" name="Google Shape;104;p18"/>
              <p:cNvGrpSpPr/>
              <p:nvPr/>
            </p:nvGrpSpPr>
            <p:grpSpPr>
              <a:xfrm>
                <a:off x="5744050" y="392125"/>
                <a:ext cx="3088250" cy="1723125"/>
                <a:chOff x="5490750" y="1919475"/>
                <a:chExt cx="3088250" cy="1723125"/>
              </a:xfrm>
            </p:grpSpPr>
            <p:pic>
              <p:nvPicPr>
                <p:cNvPr id="105" name="Google Shape;105;p1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1412" l="0" r="0" t="14511"/>
                <a:stretch/>
              </p:blipFill>
              <p:spPr>
                <a:xfrm>
                  <a:off x="5490750" y="1919475"/>
                  <a:ext cx="3088250" cy="1321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106" name="Google Shape;106;p18"/>
                <p:cNvCxnSpPr/>
                <p:nvPr/>
              </p:nvCxnSpPr>
              <p:spPr>
                <a:xfrm>
                  <a:off x="6559500" y="2146200"/>
                  <a:ext cx="982500" cy="1496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FF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107" name="Google Shape;107;p18"/>
              <p:cNvCxnSpPr/>
              <p:nvPr/>
            </p:nvCxnSpPr>
            <p:spPr>
              <a:xfrm flipH="1" rot="10800000">
                <a:off x="6903500" y="358700"/>
                <a:ext cx="621300" cy="3702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08" name="Google Shape;108;p18"/>
            <p:cNvSpPr txBox="1"/>
            <p:nvPr/>
          </p:nvSpPr>
          <p:spPr>
            <a:xfrm rot="-1853705">
              <a:off x="6650748" y="244632"/>
              <a:ext cx="815631" cy="3167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veat"/>
                  <a:ea typeface="Caveat"/>
                  <a:cs typeface="Caveat"/>
                  <a:sym typeface="Caveat"/>
                </a:rPr>
                <a:t>~50%</a:t>
              </a:r>
              <a:endParaRPr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8175" y="1793800"/>
            <a:ext cx="1114114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5">
            <a:alphaModFix/>
          </a:blip>
          <a:srcRect b="10380" l="9534" r="11600" t="9458"/>
          <a:stretch/>
        </p:blipFill>
        <p:spPr>
          <a:xfrm>
            <a:off x="7275687" y="382850"/>
            <a:ext cx="1556625" cy="118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82174" y="2947450"/>
            <a:ext cx="1250125" cy="9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Genetic (evolutionary) Algorithms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Ingredients:</a:t>
            </a:r>
            <a:endParaRPr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initial population (solutions, i.e., chromosomes)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parents &amp; offspring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fitness function (via objective function)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point &amp; cross-over mutations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convergence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speciation heuristic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726" y="517762"/>
            <a:ext cx="2932575" cy="4107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3347775" y="3152275"/>
            <a:ext cx="3483000" cy="171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Generate the initial population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Compute fitness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Selection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Crossover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Mutation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    Compute fitness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UNTIL population has converged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Annealing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Ingredients: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temperature, 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internal energy, E(s)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candidate function (neighbor)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transition probability function, P(e</a:t>
            </a:r>
            <a:r>
              <a:rPr baseline="-25000" lang="en"/>
              <a:t>i</a:t>
            </a:r>
            <a:r>
              <a:rPr lang="en"/>
              <a:t>,e</a:t>
            </a:r>
            <a:r>
              <a:rPr baseline="-25000" lang="en"/>
              <a:t>j</a:t>
            </a:r>
            <a:r>
              <a:rPr lang="en"/>
              <a:t>,T)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state (minimal internal energy)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925" y="286550"/>
            <a:ext cx="2459374" cy="18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5585550" y="2213625"/>
            <a:ext cx="32070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Annealing is a heat treating process that softens steel. This can make it easier to form or machine.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Source: </a:t>
            </a:r>
            <a:r>
              <a:rPr lang="en" sz="800" u="sng">
                <a:solidFill>
                  <a:schemeClr val="hlink"/>
                </a:solidFill>
                <a:latin typeface="Caveat"/>
                <a:ea typeface="Caveat"/>
                <a:cs typeface="Caveat"/>
                <a:sym typeface="Caveat"/>
                <a:hlinkClick r:id="rId4"/>
              </a:rPr>
              <a:t>https://makeitfrommetal.com/beginners-guide-on-how-to-anneal-steel/</a:t>
            </a:r>
            <a:endParaRPr sz="800"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0138" y="3030825"/>
            <a:ext cx="3157825" cy="15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Situation Calculus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Ingredients: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actions (sequences of actions)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fluents (relations over states)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5593075" y="3211225"/>
            <a:ext cx="32391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Situation Calculus is a predicate-calculus formalization of states, actions, and the effects of actions on states.</a:t>
            </a:r>
            <a:endParaRPr sz="1500"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–McCarthy &amp; Hayes 1969</a:t>
            </a:r>
            <a:endParaRPr sz="1500"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098" y="146375"/>
            <a:ext cx="3239199" cy="292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7998" y="3150123"/>
            <a:ext cx="1520300" cy="7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1686750" y="4091900"/>
            <a:ext cx="25752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Open Sans"/>
                <a:ea typeface="Open Sans"/>
                <a:cs typeface="Open Sans"/>
                <a:sym typeface="Open Sans"/>
              </a:rPr>
              <a:t>S0: On(B,A) ∧ On(A,C)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∧ 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On(C,F1)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∧ 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Clear(B) ....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do(move(B,F1,S0), S1)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