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Economica"/>
      <p:regular r:id="rId22"/>
      <p:bold r:id="rId23"/>
      <p:italic r:id="rId24"/>
      <p:boldItalic r:id="rId25"/>
    </p:embeddedFont>
    <p:embeddedFont>
      <p:font typeface="Caveat"/>
      <p:regular r:id="rId26"/>
      <p:bold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Economica-regular.fntdata"/><Relationship Id="rId21" Type="http://schemas.openxmlformats.org/officeDocument/2006/relationships/slide" Target="slides/slide16.xml"/><Relationship Id="rId24" Type="http://schemas.openxmlformats.org/officeDocument/2006/relationships/font" Target="fonts/Economica-italic.fntdata"/><Relationship Id="rId23" Type="http://schemas.openxmlformats.org/officeDocument/2006/relationships/font" Target="fonts/Economic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Caveat-regular.fntdata"/><Relationship Id="rId25" Type="http://schemas.openxmlformats.org/officeDocument/2006/relationships/font" Target="fonts/Economica-boldItalic.fntdata"/><Relationship Id="rId28" Type="http://schemas.openxmlformats.org/officeDocument/2006/relationships/font" Target="fonts/OpenSans-regular.fntdata"/><Relationship Id="rId27" Type="http://schemas.openxmlformats.org/officeDocument/2006/relationships/font" Target="fonts/Cavea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a6e6fb984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a6e6fb984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a252e729e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a252e729e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a252e729e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a252e729e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252e729e7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252e729e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a252e729e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a252e729e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a252e729e7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a252e729e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a252e729e7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a252e729e7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6e6fb984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6e6fb984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a252e729e7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a252e729e7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a252e729e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a252e729e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252e729e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a252e729e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a252e729e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a252e729e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252e729e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252e729e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a252e729e7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a252e729e7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252e729e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252e729e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252e729e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252e729e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CS 205</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Artificial Intelligence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#3</a:t>
            </a:r>
            <a:endParaRPr/>
          </a:p>
        </p:txBody>
      </p:sp>
      <p:sp>
        <p:nvSpPr>
          <p:cNvPr id="120" name="Google Shape;120;p22"/>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Posted on Slack #homework</a:t>
            </a:r>
            <a:endParaRPr/>
          </a:p>
          <a:p>
            <a:pPr indent="0" lvl="0" marL="0" rtl="0" algn="l">
              <a:spcBef>
                <a:spcPts val="1600"/>
              </a:spcBef>
              <a:spcAft>
                <a:spcPts val="0"/>
              </a:spcAft>
              <a:buNone/>
            </a:pPr>
            <a:r>
              <a:rPr lang="en"/>
              <a:t>"Choose your own adventure" style exploratory project in Machine Learning.</a:t>
            </a:r>
            <a:endParaRPr/>
          </a:p>
          <a:p>
            <a:pPr indent="-342900" lvl="0" marL="457200" rtl="0" algn="l">
              <a:spcBef>
                <a:spcPts val="1600"/>
              </a:spcBef>
              <a:spcAft>
                <a:spcPts val="0"/>
              </a:spcAft>
              <a:buSzPts val="1800"/>
              <a:buChar char="●"/>
            </a:pPr>
            <a:r>
              <a:rPr lang="en"/>
              <a:t>Scope it well. You only have 2 weeks!</a:t>
            </a:r>
            <a:endParaRPr/>
          </a:p>
          <a:p>
            <a:pPr indent="-342900" lvl="0" marL="457200" rtl="0" algn="l">
              <a:spcBef>
                <a:spcPts val="0"/>
              </a:spcBef>
              <a:spcAft>
                <a:spcPts val="0"/>
              </a:spcAft>
              <a:buSzPts val="1800"/>
              <a:buChar char="●"/>
            </a:pPr>
            <a:r>
              <a:rPr lang="en"/>
              <a:t>Share your discovery by tutoring us, i.e., create a step-by-step tutorial.</a:t>
            </a:r>
            <a:endParaRPr/>
          </a:p>
          <a:p>
            <a:pPr indent="-342900" lvl="0" marL="457200" rtl="0" algn="l">
              <a:spcBef>
                <a:spcPts val="0"/>
              </a:spcBef>
              <a:spcAft>
                <a:spcPts val="0"/>
              </a:spcAft>
              <a:buSzPts val="1800"/>
              <a:buChar char="●"/>
            </a:pPr>
            <a:r>
              <a:rPr lang="en"/>
              <a:t>Get more presentation practice by telling us about your journey. We don't want a walkthrough of your tutorial (we can do that on our own), we want to know WHY we should. Sell it to us! Persuade us! Excite us! The best way to do that is to convey your excitement about certain aspects, i.e., what makes you </a:t>
            </a:r>
            <a:r>
              <a:rPr i="1" lang="en"/>
              <a:t>proud</a:t>
            </a:r>
            <a:r>
              <a:rPr lang="en"/>
              <a:t> of your work.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Mind-mapping</a:t>
            </a:r>
            <a:endParaRPr/>
          </a:p>
        </p:txBody>
      </p:sp>
      <p:sp>
        <p:nvSpPr>
          <p:cNvPr id="126" name="Google Shape;126;p23"/>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
              <a:t>Tasks:</a:t>
            </a:r>
            <a:endParaRPr/>
          </a:p>
          <a:p>
            <a:pPr indent="-342900" lvl="0" marL="457200" rtl="0" algn="l">
              <a:spcBef>
                <a:spcPts val="1600"/>
              </a:spcBef>
              <a:spcAft>
                <a:spcPts val="0"/>
              </a:spcAft>
              <a:buSzPts val="1800"/>
              <a:buAutoNum type="arabicPeriod"/>
            </a:pPr>
            <a:r>
              <a:rPr lang="en"/>
              <a:t>Brainstorm: </a:t>
            </a:r>
            <a:r>
              <a:rPr b="1" lang="en"/>
              <a:t>What comprises machine learning?</a:t>
            </a:r>
            <a:r>
              <a:rPr lang="en"/>
              <a:t> Jot down all the ideas and concepts that come to mind.</a:t>
            </a:r>
            <a:endParaRPr/>
          </a:p>
          <a:p>
            <a:pPr indent="-342900" lvl="0" marL="457200" rtl="0" algn="l">
              <a:spcBef>
                <a:spcPts val="0"/>
              </a:spcBef>
              <a:spcAft>
                <a:spcPts val="0"/>
              </a:spcAft>
              <a:buSzPts val="1800"/>
              <a:buAutoNum type="arabicPeriod"/>
            </a:pPr>
            <a:r>
              <a:rPr lang="en"/>
              <a:t>Mind-map: compose those thoughts together into a mind-map.</a:t>
            </a:r>
            <a:endParaRPr/>
          </a:p>
          <a:p>
            <a:pPr indent="-342900" lvl="0" marL="457200" rtl="0" algn="l">
              <a:spcBef>
                <a:spcPts val="0"/>
              </a:spcBef>
              <a:spcAft>
                <a:spcPts val="0"/>
              </a:spcAft>
              <a:buSzPts val="1800"/>
              <a:buAutoNum type="arabicPeriod"/>
            </a:pPr>
            <a:r>
              <a:rPr lang="en"/>
              <a:t>Save and Share when we regroup.</a:t>
            </a:r>
            <a:endParaRPr/>
          </a:p>
        </p:txBody>
      </p:sp>
      <p:pic>
        <p:nvPicPr>
          <p:cNvPr id="127" name="Google Shape;127;p23"/>
          <p:cNvPicPr preferRelativeResize="0"/>
          <p:nvPr/>
        </p:nvPicPr>
        <p:blipFill rotWithShape="1">
          <a:blip r:embed="rId3">
            <a:alphaModFix/>
          </a:blip>
          <a:srcRect b="29077" l="0" r="0" t="29671"/>
          <a:stretch/>
        </p:blipFill>
        <p:spPr>
          <a:xfrm>
            <a:off x="4776075" y="3658775"/>
            <a:ext cx="3359525" cy="652300"/>
          </a:xfrm>
          <a:prstGeom prst="rect">
            <a:avLst/>
          </a:prstGeom>
          <a:noFill/>
          <a:ln>
            <a:noFill/>
          </a:ln>
        </p:spPr>
      </p:pic>
      <p:pic>
        <p:nvPicPr>
          <p:cNvPr id="128" name="Google Shape;128;p23"/>
          <p:cNvPicPr preferRelativeResize="0"/>
          <p:nvPr/>
        </p:nvPicPr>
        <p:blipFill>
          <a:blip r:embed="rId4">
            <a:alphaModFix/>
          </a:blip>
          <a:stretch>
            <a:fillRect/>
          </a:stretch>
        </p:blipFill>
        <p:spPr>
          <a:xfrm>
            <a:off x="5306525" y="111544"/>
            <a:ext cx="3712925" cy="1656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Mind-mapping Results</a:t>
            </a:r>
            <a:endParaRPr/>
          </a:p>
        </p:txBody>
      </p:sp>
      <p:pic>
        <p:nvPicPr>
          <p:cNvPr id="134" name="Google Shape;134;p24"/>
          <p:cNvPicPr preferRelativeResize="0"/>
          <p:nvPr/>
        </p:nvPicPr>
        <p:blipFill>
          <a:blip r:embed="rId3">
            <a:alphaModFix/>
          </a:blip>
          <a:stretch>
            <a:fillRect/>
          </a:stretch>
        </p:blipFill>
        <p:spPr>
          <a:xfrm>
            <a:off x="484100" y="1332076"/>
            <a:ext cx="8175777" cy="3354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Mind-mapping Results</a:t>
            </a:r>
            <a:endParaRPr/>
          </a:p>
        </p:txBody>
      </p:sp>
      <p:pic>
        <p:nvPicPr>
          <p:cNvPr id="140" name="Google Shape;140;p25"/>
          <p:cNvPicPr preferRelativeResize="0"/>
          <p:nvPr/>
        </p:nvPicPr>
        <p:blipFill>
          <a:blip r:embed="rId3">
            <a:alphaModFix/>
          </a:blip>
          <a:stretch>
            <a:fillRect/>
          </a:stretch>
        </p:blipFill>
        <p:spPr>
          <a:xfrm>
            <a:off x="3654775" y="962750"/>
            <a:ext cx="5177525" cy="4049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Mind-mapping Results</a:t>
            </a:r>
            <a:endParaRPr/>
          </a:p>
        </p:txBody>
      </p:sp>
      <p:pic>
        <p:nvPicPr>
          <p:cNvPr id="146" name="Google Shape;146;p26"/>
          <p:cNvPicPr preferRelativeResize="0"/>
          <p:nvPr/>
        </p:nvPicPr>
        <p:blipFill>
          <a:blip r:embed="rId3">
            <a:alphaModFix/>
          </a:blip>
          <a:stretch>
            <a:fillRect/>
          </a:stretch>
        </p:blipFill>
        <p:spPr>
          <a:xfrm>
            <a:off x="385025" y="1223675"/>
            <a:ext cx="8373952" cy="3691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Mind-mapping Results</a:t>
            </a:r>
            <a:endParaRPr/>
          </a:p>
        </p:txBody>
      </p:sp>
      <p:pic>
        <p:nvPicPr>
          <p:cNvPr id="152" name="Google Shape;152;p27"/>
          <p:cNvPicPr preferRelativeResize="0"/>
          <p:nvPr/>
        </p:nvPicPr>
        <p:blipFill>
          <a:blip r:embed="rId3">
            <a:alphaModFix/>
          </a:blip>
          <a:stretch>
            <a:fillRect/>
          </a:stretch>
        </p:blipFill>
        <p:spPr>
          <a:xfrm>
            <a:off x="1075413" y="1147225"/>
            <a:ext cx="6993167" cy="369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158" name="Google Shape;158;p2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Study the Machine Learning slides from Prof. Eamonn. This is an area in which he really excels and his slides are great!</a:t>
            </a:r>
            <a:br>
              <a:rPr lang="en"/>
            </a:br>
            <a:endParaRPr/>
          </a:p>
          <a:p>
            <a:pPr indent="-342900" lvl="0" marL="457200" rtl="0" algn="l">
              <a:spcBef>
                <a:spcPts val="0"/>
              </a:spcBef>
              <a:spcAft>
                <a:spcPts val="0"/>
              </a:spcAft>
              <a:buSzPts val="1800"/>
              <a:buChar char="●"/>
            </a:pPr>
            <a:r>
              <a:rPr lang="en"/>
              <a:t>Start working on your Activity 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Where are we now?</a:t>
            </a:r>
            <a:endParaRPr/>
          </a:p>
        </p:txBody>
      </p:sp>
      <p:pic>
        <p:nvPicPr>
          <p:cNvPr id="69" name="Google Shape;69;p14"/>
          <p:cNvPicPr preferRelativeResize="0"/>
          <p:nvPr/>
        </p:nvPicPr>
        <p:blipFill>
          <a:blip r:embed="rId3">
            <a:alphaModFix/>
          </a:blip>
          <a:stretch>
            <a:fillRect/>
          </a:stretch>
        </p:blipFill>
        <p:spPr>
          <a:xfrm>
            <a:off x="825062" y="1280677"/>
            <a:ext cx="7493874" cy="3164324"/>
          </a:xfrm>
          <a:prstGeom prst="rect">
            <a:avLst/>
          </a:prstGeom>
          <a:noFill/>
          <a:ln>
            <a:noFill/>
          </a:ln>
        </p:spPr>
      </p:pic>
      <p:cxnSp>
        <p:nvCxnSpPr>
          <p:cNvPr id="70" name="Google Shape;70;p14"/>
          <p:cNvCxnSpPr/>
          <p:nvPr/>
        </p:nvCxnSpPr>
        <p:spPr>
          <a:xfrm>
            <a:off x="4061325" y="1712375"/>
            <a:ext cx="560100" cy="2736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76" name="Google Shape;76;p15"/>
          <p:cNvPicPr preferRelativeResize="0"/>
          <p:nvPr/>
        </p:nvPicPr>
        <p:blipFill>
          <a:blip r:embed="rId3">
            <a:alphaModFix/>
          </a:blip>
          <a:stretch>
            <a:fillRect/>
          </a:stretch>
        </p:blipFill>
        <p:spPr>
          <a:xfrm>
            <a:off x="152400" y="1299625"/>
            <a:ext cx="4921967" cy="369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82" name="Google Shape;82;p16"/>
          <p:cNvPicPr preferRelativeResize="0"/>
          <p:nvPr/>
        </p:nvPicPr>
        <p:blipFill>
          <a:blip r:embed="rId3">
            <a:alphaModFix/>
          </a:blip>
          <a:stretch>
            <a:fillRect/>
          </a:stretch>
        </p:blipFill>
        <p:spPr>
          <a:xfrm>
            <a:off x="152400" y="1299625"/>
            <a:ext cx="4921967" cy="369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88" name="Google Shape;88;p17"/>
          <p:cNvPicPr preferRelativeResize="0"/>
          <p:nvPr/>
        </p:nvPicPr>
        <p:blipFill>
          <a:blip r:embed="rId3">
            <a:alphaModFix/>
          </a:blip>
          <a:stretch>
            <a:fillRect/>
          </a:stretch>
        </p:blipFill>
        <p:spPr>
          <a:xfrm>
            <a:off x="152400" y="1299625"/>
            <a:ext cx="4921967" cy="3691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94" name="Google Shape;94;p18"/>
          <p:cNvPicPr preferRelativeResize="0"/>
          <p:nvPr/>
        </p:nvPicPr>
        <p:blipFill>
          <a:blip r:embed="rId3">
            <a:alphaModFix/>
          </a:blip>
          <a:stretch>
            <a:fillRect/>
          </a:stretch>
        </p:blipFill>
        <p:spPr>
          <a:xfrm>
            <a:off x="152400" y="1299625"/>
            <a:ext cx="4921967" cy="369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100" name="Google Shape;100;p19"/>
          <p:cNvPicPr preferRelativeResize="0"/>
          <p:nvPr/>
        </p:nvPicPr>
        <p:blipFill>
          <a:blip r:embed="rId3">
            <a:alphaModFix/>
          </a:blip>
          <a:stretch>
            <a:fillRect/>
          </a:stretch>
        </p:blipFill>
        <p:spPr>
          <a:xfrm>
            <a:off x="152400" y="1299625"/>
            <a:ext cx="4921967" cy="3691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106" name="Google Shape;106;p20"/>
          <p:cNvPicPr preferRelativeResize="0"/>
          <p:nvPr/>
        </p:nvPicPr>
        <p:blipFill>
          <a:blip r:embed="rId3">
            <a:alphaModFix/>
          </a:blip>
          <a:stretch>
            <a:fillRect/>
          </a:stretch>
        </p:blipFill>
        <p:spPr>
          <a:xfrm>
            <a:off x="152400" y="1299625"/>
            <a:ext cx="4921967" cy="3691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Let's play a game...</a:t>
            </a:r>
            <a:endParaRPr/>
          </a:p>
        </p:txBody>
      </p:sp>
      <p:pic>
        <p:nvPicPr>
          <p:cNvPr id="112" name="Google Shape;112;p21"/>
          <p:cNvPicPr preferRelativeResize="0"/>
          <p:nvPr/>
        </p:nvPicPr>
        <p:blipFill>
          <a:blip r:embed="rId3">
            <a:alphaModFix/>
          </a:blip>
          <a:stretch>
            <a:fillRect/>
          </a:stretch>
        </p:blipFill>
        <p:spPr>
          <a:xfrm>
            <a:off x="152400" y="1299625"/>
            <a:ext cx="4921967" cy="3691475"/>
          </a:xfrm>
          <a:prstGeom prst="rect">
            <a:avLst/>
          </a:prstGeom>
          <a:noFill/>
          <a:ln>
            <a:noFill/>
          </a:ln>
        </p:spPr>
      </p:pic>
      <p:sp>
        <p:nvSpPr>
          <p:cNvPr id="113" name="Google Shape;113;p21"/>
          <p:cNvSpPr/>
          <p:nvPr/>
        </p:nvSpPr>
        <p:spPr>
          <a:xfrm>
            <a:off x="2855178" y="1977291"/>
            <a:ext cx="3893125" cy="2052850"/>
          </a:xfrm>
          <a:custGeom>
            <a:rect b="b" l="l" r="r" t="t"/>
            <a:pathLst>
              <a:path extrusionOk="0" h="82114" w="155725">
                <a:moveTo>
                  <a:pt x="97374" y="54214"/>
                </a:moveTo>
                <a:cubicBezTo>
                  <a:pt x="90030" y="44425"/>
                  <a:pt x="73795" y="46149"/>
                  <a:pt x="61557" y="46149"/>
                </a:cubicBezTo>
                <a:cubicBezTo>
                  <a:pt x="53018" y="46149"/>
                  <a:pt x="44314" y="44713"/>
                  <a:pt x="35940" y="46386"/>
                </a:cubicBezTo>
                <a:cubicBezTo>
                  <a:pt x="32336" y="47106"/>
                  <a:pt x="29170" y="49700"/>
                  <a:pt x="25503" y="49944"/>
                </a:cubicBezTo>
                <a:cubicBezTo>
                  <a:pt x="18819" y="50389"/>
                  <a:pt x="11806" y="50979"/>
                  <a:pt x="5815" y="53976"/>
                </a:cubicBezTo>
                <a:cubicBezTo>
                  <a:pt x="-1896" y="57833"/>
                  <a:pt x="-1701" y="74537"/>
                  <a:pt x="5104" y="79831"/>
                </a:cubicBezTo>
                <a:cubicBezTo>
                  <a:pt x="9223" y="83036"/>
                  <a:pt x="16197" y="82602"/>
                  <a:pt x="20759" y="80068"/>
                </a:cubicBezTo>
                <a:cubicBezTo>
                  <a:pt x="23121" y="78756"/>
                  <a:pt x="21136" y="73576"/>
                  <a:pt x="23605" y="72478"/>
                </a:cubicBezTo>
                <a:cubicBezTo>
                  <a:pt x="27595" y="70704"/>
                  <a:pt x="32299" y="70930"/>
                  <a:pt x="36651" y="71292"/>
                </a:cubicBezTo>
                <a:cubicBezTo>
                  <a:pt x="54864" y="72809"/>
                  <a:pt x="73254" y="80167"/>
                  <a:pt x="91207" y="76747"/>
                </a:cubicBezTo>
                <a:cubicBezTo>
                  <a:pt x="96193" y="75797"/>
                  <a:pt x="102505" y="75966"/>
                  <a:pt x="105676" y="72003"/>
                </a:cubicBezTo>
                <a:cubicBezTo>
                  <a:pt x="110734" y="65682"/>
                  <a:pt x="104016" y="55891"/>
                  <a:pt x="103541" y="47809"/>
                </a:cubicBezTo>
                <a:cubicBezTo>
                  <a:pt x="103095" y="40228"/>
                  <a:pt x="105912" y="32579"/>
                  <a:pt x="109234" y="25750"/>
                </a:cubicBezTo>
                <a:cubicBezTo>
                  <a:pt x="116723" y="10355"/>
                  <a:pt x="143611" y="-8170"/>
                  <a:pt x="155725" y="3927"/>
                </a:cubicBezTo>
              </a:path>
            </a:pathLst>
          </a:custGeom>
          <a:noFill/>
          <a:ln cap="flat" cmpd="sng" w="9525">
            <a:solidFill>
              <a:srgbClr val="FF0000"/>
            </a:solidFill>
            <a:prstDash val="solid"/>
            <a:round/>
            <a:headEnd len="med" w="med" type="none"/>
            <a:tailEnd len="med" w="med" type="none"/>
          </a:ln>
        </p:spPr>
      </p:sp>
      <p:sp>
        <p:nvSpPr>
          <p:cNvPr id="114" name="Google Shape;114;p21"/>
          <p:cNvSpPr txBox="1"/>
          <p:nvPr/>
        </p:nvSpPr>
        <p:spPr>
          <a:xfrm>
            <a:off x="6380925" y="2081425"/>
            <a:ext cx="2451300" cy="39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Caveat"/>
                <a:ea typeface="Caveat"/>
                <a:cs typeface="Caveat"/>
                <a:sym typeface="Caveat"/>
              </a:rPr>
              <a:t>wait a minute... really?</a:t>
            </a:r>
            <a:endParaRPr>
              <a:solidFill>
                <a:srgbClr val="FF0000"/>
              </a:solidFill>
              <a:latin typeface="Caveat"/>
              <a:ea typeface="Caveat"/>
              <a:cs typeface="Caveat"/>
              <a:sym typeface="Caveat"/>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