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Economica"/>
      <p:regular r:id="rId19"/>
      <p:bold r:id="rId20"/>
      <p:italic r:id="rId21"/>
      <p:boldItalic r:id="rId22"/>
    </p:embeddedFont>
    <p:embeddedFont>
      <p:font typeface="Caveat"/>
      <p:regular r:id="rId23"/>
      <p:bold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.fntdata"/><Relationship Id="rId22" Type="http://schemas.openxmlformats.org/officeDocument/2006/relationships/font" Target="fonts/Economica-boldItalic.fntdata"/><Relationship Id="rId21" Type="http://schemas.openxmlformats.org/officeDocument/2006/relationships/font" Target="fonts/Economica-italic.fntdata"/><Relationship Id="rId24" Type="http://schemas.openxmlformats.org/officeDocument/2006/relationships/font" Target="fonts/Caveat-bold.fntdata"/><Relationship Id="rId23" Type="http://schemas.openxmlformats.org/officeDocument/2006/relationships/font" Target="fonts/Cave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Economica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ad265f8654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ad265f8654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d265f8654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ad265f8654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d265f8654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d265f8654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d265f8654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d265f8654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d265f8654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d265f8654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d265f8654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d265f8654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d265f8654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d265f8654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d265f8654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d265f8654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d265f8654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d265f8654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d265f8654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d265f8654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d265f8654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d265f8654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d265f8654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d265f8654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d265f8654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ad265f8654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6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CS 205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Artificial Intelligence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DBSCAN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311700" y="1225225"/>
            <a:ext cx="4692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Find the points in the </a:t>
            </a:r>
            <a:r>
              <a:rPr b="1" lang="en" sz="1500"/>
              <a:t>ε-neighborhood</a:t>
            </a:r>
            <a:r>
              <a:rPr lang="en" sz="1500"/>
              <a:t> of every point, and identify the core points with more than </a:t>
            </a:r>
            <a:r>
              <a:rPr b="1" lang="en" sz="1500"/>
              <a:t>minPts</a:t>
            </a:r>
            <a:r>
              <a:rPr lang="en" sz="1500"/>
              <a:t> neighbors.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Find the connected components of core points on the neighbor graph, ignoring all non-core points.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Assign each non-core point to a nearby cluster if the cluster is an ε-neighbor, otherwise assign it to noise.</a:t>
            </a:r>
            <a:endParaRPr sz="1500"/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4294" y="573612"/>
            <a:ext cx="4063754" cy="3996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 txBox="1"/>
          <p:nvPr/>
        </p:nvSpPr>
        <p:spPr>
          <a:xfrm>
            <a:off x="5342900" y="315925"/>
            <a:ext cx="2400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aveat"/>
                <a:ea typeface="Caveat"/>
                <a:cs typeface="Caveat"/>
                <a:sym typeface="Caveat"/>
              </a:rPr>
              <a:t>K-means would not find these...</a:t>
            </a:r>
            <a:endParaRPr>
              <a:solidFill>
                <a:schemeClr val="accent5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311700" y="1225225"/>
            <a:ext cx="3698100" cy="8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matrix transformations to lower dimensional space</a:t>
            </a:r>
            <a:endParaRPr/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150" y="2390725"/>
            <a:ext cx="3806650" cy="2559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9725" y="729100"/>
            <a:ext cx="5058324" cy="385012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Modelling / LDA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11700" y="1225225"/>
            <a:ext cx="38754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generative modelling technique in NLP.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Assumption</a:t>
            </a:r>
            <a:r>
              <a:rPr lang="en"/>
              <a:t>: topics are latent (unobservable) features responsible for generating words on the page, which we do observe.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Can we learn those topics?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7250" y="0"/>
            <a:ext cx="4106750" cy="235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961925"/>
            <a:ext cx="4555000" cy="203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4"/>
          <p:cNvSpPr txBox="1"/>
          <p:nvPr/>
        </p:nvSpPr>
        <p:spPr>
          <a:xfrm>
            <a:off x="4572000" y="2571750"/>
            <a:ext cx="45549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Shahaf et al. "Information Cartography..." KDD 2013</a:t>
            </a:r>
            <a:endParaRPr i="1" sz="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time... Classification</a:t>
            </a:r>
            <a:endParaRPr/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9750" y="174675"/>
            <a:ext cx="3927574" cy="476187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KNN</a:t>
            </a:r>
            <a:r>
              <a:rPr lang="en"/>
              <a:t> — nearest neighbors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Naive Bayes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Logistic Regression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Decision Trees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Clustering: why bother?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aveat"/>
                <a:ea typeface="Caveat"/>
                <a:cs typeface="Caveat"/>
                <a:sym typeface="Caveat"/>
              </a:rPr>
              <a:t>You tell me... why would we want to cluster data?</a:t>
            </a:r>
            <a:endParaRPr>
              <a:solidFill>
                <a:schemeClr val="accent5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group similar items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...what else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 rotWithShape="1">
          <a:blip r:embed="rId3">
            <a:alphaModFix/>
          </a:blip>
          <a:srcRect b="-1020" l="0" r="0" t="0"/>
          <a:stretch/>
        </p:blipFill>
        <p:spPr>
          <a:xfrm>
            <a:off x="5661525" y="1780150"/>
            <a:ext cx="3014375" cy="304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225225"/>
            <a:ext cx="45741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 = no. clusters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General algorithm: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Pick k-centroid points at random.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Assign all points to nearest centroid.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Recalculate k-centroids.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Repeat 2-3 until convergence.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5850" y="744275"/>
            <a:ext cx="3946451" cy="383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Voronoi Diagram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572000" y="3258125"/>
            <a:ext cx="4260300" cy="13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</a:t>
            </a:r>
            <a:r>
              <a:rPr lang="en"/>
              <a:t> partition of a plane into regions close to each of a given set of objects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6025" y="0"/>
            <a:ext cx="2847974" cy="2847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" y="1689775"/>
            <a:ext cx="4160966" cy="335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 rotWithShape="1">
          <a:blip r:embed="rId5">
            <a:alphaModFix/>
          </a:blip>
          <a:srcRect b="24723" l="0" r="0" t="21011"/>
          <a:stretch/>
        </p:blipFill>
        <p:spPr>
          <a:xfrm>
            <a:off x="3770550" y="979725"/>
            <a:ext cx="2335600" cy="12835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7" name="Google Shape;87;p16"/>
          <p:cNvSpPr/>
          <p:nvPr/>
        </p:nvSpPr>
        <p:spPr>
          <a:xfrm>
            <a:off x="2635350" y="2794850"/>
            <a:ext cx="622800" cy="3873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16"/>
          <p:cNvCxnSpPr/>
          <p:nvPr/>
        </p:nvCxnSpPr>
        <p:spPr>
          <a:xfrm rot="10800000">
            <a:off x="3964125" y="1617905"/>
            <a:ext cx="1853400" cy="909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89" name="Google Shape;89;p16"/>
          <p:cNvCxnSpPr/>
          <p:nvPr/>
        </p:nvCxnSpPr>
        <p:spPr>
          <a:xfrm flipH="1" rot="10800000">
            <a:off x="4731247" y="1215245"/>
            <a:ext cx="38100" cy="8505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dot"/>
            <a:round/>
            <a:headEnd len="med" w="med" type="oval"/>
            <a:tailEnd len="med" w="med" type="oval"/>
          </a:ln>
        </p:spPr>
      </p:cxnSp>
      <p:sp>
        <p:nvSpPr>
          <p:cNvPr id="90" name="Google Shape;90;p16"/>
          <p:cNvSpPr/>
          <p:nvPr/>
        </p:nvSpPr>
        <p:spPr>
          <a:xfrm rot="146199">
            <a:off x="4753676" y="1561238"/>
            <a:ext cx="98789" cy="93669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1" name="Google Shape;91;p16"/>
          <p:cNvCxnSpPr/>
          <p:nvPr/>
        </p:nvCxnSpPr>
        <p:spPr>
          <a:xfrm>
            <a:off x="4681550" y="1428750"/>
            <a:ext cx="15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6"/>
          <p:cNvCxnSpPr/>
          <p:nvPr/>
        </p:nvCxnSpPr>
        <p:spPr>
          <a:xfrm>
            <a:off x="4681550" y="1457325"/>
            <a:ext cx="15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6"/>
          <p:cNvCxnSpPr/>
          <p:nvPr/>
        </p:nvCxnSpPr>
        <p:spPr>
          <a:xfrm>
            <a:off x="4667263" y="1766888"/>
            <a:ext cx="15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6"/>
          <p:cNvCxnSpPr/>
          <p:nvPr/>
        </p:nvCxnSpPr>
        <p:spPr>
          <a:xfrm>
            <a:off x="4667263" y="1795463"/>
            <a:ext cx="15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determine k?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311700" y="1225225"/>
            <a:ext cx="31362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distortion, dispersion,  variance, WCCS ... "objective function"</a:t>
            </a:r>
            <a:br>
              <a:rPr lang="en"/>
            </a:br>
            <a:br>
              <a:rPr lang="en"/>
            </a:br>
            <a:r>
              <a:rPr lang="en"/>
              <a:t>Within Cluster Sum of Squares:  sum of the squared distance between each member of the cluster and its centroid.</a:t>
            </a:r>
            <a:br>
              <a:rPr lang="en"/>
            </a:br>
            <a:br>
              <a:rPr lang="en"/>
            </a:br>
            <a:r>
              <a:rPr lang="en"/>
              <a:t>The "elbow" method.</a:t>
            </a:r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 rotWithShape="1">
          <a:blip r:embed="rId3">
            <a:alphaModFix/>
          </a:blip>
          <a:srcRect b="830" l="0" r="3344" t="16161"/>
          <a:stretch/>
        </p:blipFill>
        <p:spPr>
          <a:xfrm>
            <a:off x="3447975" y="1732350"/>
            <a:ext cx="5696026" cy="326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/>
        </p:nvSpPr>
        <p:spPr>
          <a:xfrm>
            <a:off x="6075775" y="2138850"/>
            <a:ext cx="2400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aveat"/>
                <a:ea typeface="Caveat"/>
                <a:cs typeface="Caveat"/>
                <a:sym typeface="Caveat"/>
              </a:rPr>
              <a:t>This is not the ONLY way!</a:t>
            </a:r>
            <a:endParaRPr>
              <a:solidFill>
                <a:schemeClr val="accent5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</a:t>
            </a:r>
            <a:r>
              <a:rPr lang="en"/>
              <a:t> Clustering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Agglomerative (vs. Divisive)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General algorithm: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Every point starts as its own cluster.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Pair nearest clusters.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Repeat 2 until convergence.</a:t>
            </a:r>
            <a:endParaRPr/>
          </a:p>
        </p:txBody>
      </p:sp>
      <p:pic>
        <p:nvPicPr>
          <p:cNvPr id="109" name="Google Shape;109;p18"/>
          <p:cNvPicPr preferRelativeResize="0"/>
          <p:nvPr/>
        </p:nvPicPr>
        <p:blipFill rotWithShape="1">
          <a:blip r:embed="rId3">
            <a:alphaModFix/>
          </a:blip>
          <a:srcRect b="12438" l="39130" r="2526" t="14177"/>
          <a:stretch/>
        </p:blipFill>
        <p:spPr>
          <a:xfrm>
            <a:off x="5969425" y="438125"/>
            <a:ext cx="3174574" cy="4141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0400" y="3265697"/>
            <a:ext cx="3258951" cy="170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Clustering</a:t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 rotWithShape="1">
          <a:blip r:embed="rId3">
            <a:alphaModFix/>
          </a:blip>
          <a:srcRect b="4130" l="0" r="0" t="19375"/>
          <a:stretch/>
        </p:blipFill>
        <p:spPr>
          <a:xfrm>
            <a:off x="311700" y="1147225"/>
            <a:ext cx="6713375" cy="3851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 rotWithShape="1">
          <a:blip r:embed="rId4">
            <a:alphaModFix/>
          </a:blip>
          <a:srcRect b="0" l="46455" r="4244" t="27761"/>
          <a:stretch/>
        </p:blipFill>
        <p:spPr>
          <a:xfrm>
            <a:off x="6956400" y="106325"/>
            <a:ext cx="1875901" cy="20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 rotWithShape="1">
          <a:blip r:embed="rId4">
            <a:alphaModFix/>
          </a:blip>
          <a:srcRect b="2262" l="3813" r="62409" t="68353"/>
          <a:stretch/>
        </p:blipFill>
        <p:spPr>
          <a:xfrm>
            <a:off x="7558203" y="2229800"/>
            <a:ext cx="1274096" cy="83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</a:t>
            </a:r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tasks: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Is the K-means algorithm provided optimal?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the computational complexity of the provided agglomerative clustering algorithm?</a:t>
            </a:r>
            <a:endParaRPr/>
          </a:p>
        </p:txBody>
      </p:sp>
      <p:pic>
        <p:nvPicPr>
          <p:cNvPr id="125" name="Google Shape;125;p20"/>
          <p:cNvPicPr preferRelativeResize="0"/>
          <p:nvPr/>
        </p:nvPicPr>
        <p:blipFill rotWithShape="1">
          <a:blip r:embed="rId3">
            <a:alphaModFix/>
          </a:blip>
          <a:srcRect b="29077" l="0" r="0" t="29671"/>
          <a:stretch/>
        </p:blipFill>
        <p:spPr>
          <a:xfrm>
            <a:off x="4776075" y="3658775"/>
            <a:ext cx="3359525" cy="6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approaches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DBSCAN — density-based spatial clustering of applications with noise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 of time award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of the </a:t>
            </a:r>
            <a:r>
              <a:rPr lang="en"/>
              <a:t>8 most downloaded articles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PCA — </a:t>
            </a:r>
            <a:r>
              <a:rPr lang="en"/>
              <a:t>principal</a:t>
            </a:r>
            <a:r>
              <a:rPr lang="en"/>
              <a:t> components analysis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unsupervised machine learning technique that attempts to derive a set of low-dimensional set of features from a much larger set while still preserving as much variance as possible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Topic Modelling — latent Dirichlet allocation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