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Caveat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6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veat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OpenSans-regular.fntdata"/><Relationship Id="rId27" Type="http://schemas.openxmlformats.org/officeDocument/2006/relationships/font" Target="fonts/Cave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d84d13d2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d84d13d2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d84d13d26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ad84d13d2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d84d13d26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d84d13d26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d84d13d2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d84d13d2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d84d13d2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d84d13d2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d84d13d2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d84d13d2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d84d13d2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d84d13d2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d84d13d2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d84d13d2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d84d13d2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d84d13d2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d84d13d2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d84d13d2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d84d13d26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d84d13d26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d84d13d2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d84d13d2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d84d13d2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d84d13d2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d84d13d2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d84d13d2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d84d13d2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d84d13d2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d84d13d2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d84d13d2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or.nlm.nih.gov/RxNav/?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loud.google.com/products" TargetMode="External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 205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Artificial Intelligence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Bigrams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225225"/>
            <a:ext cx="2465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Words that go together starting to form coherence. 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16844" l="4342" r="0" t="16811"/>
          <a:stretch/>
        </p:blipFill>
        <p:spPr>
          <a:xfrm>
            <a:off x="2777025" y="1635400"/>
            <a:ext cx="6366975" cy="34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we just count the ways?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225225"/>
            <a:ext cx="24495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No!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will never be enough tweets in the world...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 rotWithShape="1">
          <a:blip r:embed="rId3">
            <a:alphaModFix/>
          </a:blip>
          <a:srcRect b="16844" l="4113" r="0" t="16811"/>
          <a:stretch/>
        </p:blipFill>
        <p:spPr>
          <a:xfrm>
            <a:off x="2761300" y="1656550"/>
            <a:ext cx="6382700" cy="34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So w</a:t>
            </a: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hat's the probability that Cher read a  book?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b="24030" l="4581" r="3048" t="20175"/>
          <a:stretch/>
        </p:blipFill>
        <p:spPr>
          <a:xfrm>
            <a:off x="1824075" y="849288"/>
            <a:ext cx="7283400" cy="339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it!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W</a:t>
            </a: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hat's the probability that Cher read a  book?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 rotWithShape="1">
          <a:blip r:embed="rId3">
            <a:alphaModFix/>
          </a:blip>
          <a:srcRect b="25555" l="4461" r="3168" t="20026"/>
          <a:stretch/>
        </p:blipFill>
        <p:spPr>
          <a:xfrm>
            <a:off x="2683875" y="1780200"/>
            <a:ext cx="6148425" cy="279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/>
          <p:nvPr/>
        </p:nvSpPr>
        <p:spPr>
          <a:xfrm>
            <a:off x="2885500" y="3467325"/>
            <a:ext cx="5946900" cy="1112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4">
            <a:alphaModFix/>
          </a:blip>
          <a:srcRect b="34203" l="0" r="0" t="29674"/>
          <a:stretch/>
        </p:blipFill>
        <p:spPr>
          <a:xfrm>
            <a:off x="3164050" y="3757300"/>
            <a:ext cx="3359800" cy="5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Tokenization and Segmentation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Part of Speech Tagging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Parsing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</a:pPr>
            <a:r>
              <a:rPr lang="en">
                <a:solidFill>
                  <a:schemeClr val="accent5"/>
                </a:solidFill>
              </a:rPr>
              <a:t>Semantic Role Labelling</a:t>
            </a:r>
            <a:endParaRPr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</a:pPr>
            <a:r>
              <a:rPr lang="en">
                <a:solidFill>
                  <a:schemeClr val="accent5"/>
                </a:solidFill>
              </a:rPr>
              <a:t>Named Entity Recognition</a:t>
            </a:r>
            <a:endParaRPr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Coreference Resolution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</a:pPr>
            <a:r>
              <a:rPr lang="en">
                <a:solidFill>
                  <a:schemeClr val="accent5"/>
                </a:solidFill>
              </a:rPr>
              <a:t>Relation Extraction</a:t>
            </a:r>
            <a:endParaRPr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Temporal Resolution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</a:pPr>
            <a:r>
              <a:rPr lang="en">
                <a:solidFill>
                  <a:schemeClr val="accent5"/>
                </a:solidFill>
              </a:rPr>
              <a:t>Information Extraction</a:t>
            </a:r>
            <a:endParaRPr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Topic Modelling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Text Summarization</a:t>
            </a:r>
            <a:endParaRPr/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topics in NLP</a:t>
            </a:r>
            <a:endParaRPr/>
          </a:p>
        </p:txBody>
      </p:sp>
      <p:sp>
        <p:nvSpPr>
          <p:cNvPr id="164" name="Google Shape;164;p26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Sentiment Analysis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Discourse Parsing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Speech Synthesis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Question Answering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Machine Translation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Language Generation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Ontology Population</a:t>
            </a:r>
            <a:endParaRPr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</a:pPr>
            <a:r>
              <a:rPr lang="en">
                <a:solidFill>
                  <a:schemeClr val="accent5"/>
                </a:solidFill>
              </a:rPr>
              <a:t>NL Understanding</a:t>
            </a:r>
            <a:endParaRPr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Text Coherence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Fake News Detection</a:t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1957750" y="4068075"/>
            <a:ext cx="687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For example, drugs in the US cohere in a distinctive </a:t>
            </a:r>
            <a:r>
              <a:rPr lang="en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Ontology</a:t>
            </a: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 called RxNORM. My research team, gathers, extracts, applies and expands upon medical knowledge of this sort, as well as diseases, devices and procedures.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https://mor.nlm.nih.gov/RxNav/?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 Techniques in NLP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N-Gram </a:t>
            </a:r>
            <a:r>
              <a:rPr lang="en"/>
              <a:t>Language</a:t>
            </a:r>
            <a:r>
              <a:rPr lang="en"/>
              <a:t>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●"/>
            </a:pPr>
            <a:r>
              <a:rPr lang="en">
                <a:solidFill>
                  <a:srgbClr val="4A86E8"/>
                </a:solidFill>
              </a:rPr>
              <a:t>Distributional Semantics</a:t>
            </a:r>
            <a:endParaRPr>
              <a:solidFill>
                <a:srgbClr val="4A86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●"/>
            </a:pPr>
            <a:r>
              <a:rPr lang="en">
                <a:solidFill>
                  <a:srgbClr val="4A86E8"/>
                </a:solidFill>
              </a:rPr>
              <a:t>Vector-based Models</a:t>
            </a:r>
            <a:endParaRPr>
              <a:solidFill>
                <a:srgbClr val="4A86E8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Expressions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Grammars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Hidden Markov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Maximum Entropy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 Random Fields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Representation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 Neural Networks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 rotWithShape="1">
          <a:blip r:embed="rId3">
            <a:alphaModFix/>
          </a:blip>
          <a:srcRect b="12178" l="7320" r="7158" t="4006"/>
          <a:stretch/>
        </p:blipFill>
        <p:spPr>
          <a:xfrm>
            <a:off x="3946950" y="1147225"/>
            <a:ext cx="5197051" cy="3824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with NLP toolkits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225225"/>
            <a:ext cx="4779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 a chatbot! Super easy these days. Maybe even your final project?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https://cloud.google.com/products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DialogFlow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Natural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Speech to Text and Text to Speech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1300" y="441375"/>
            <a:ext cx="4023475" cy="41770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See Prof Eamonn's slides.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10968" l="2018" r="0" t="0"/>
          <a:stretch/>
        </p:blipFill>
        <p:spPr>
          <a:xfrm>
            <a:off x="2783225" y="691900"/>
            <a:ext cx="6284576" cy="4282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to implement, just check: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are my nearest neighbors?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Assumption: I must me like one of them.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900" y="44723"/>
            <a:ext cx="3839900" cy="49769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075" y="3139350"/>
            <a:ext cx="4343976" cy="1787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KNN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Sensitive to outliers: what if my nearest neighbor is a weirdo?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Computationally tractable, does not always mean practical.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complexity of KNN?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I have a billion data points — how long does a single classification take?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525" y="2571754"/>
            <a:ext cx="5782826" cy="243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.... Thanksgiving Detour: NLP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Every time I teach CS 205, we never get to spend any time on NLP. 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Caveat"/>
                <a:ea typeface="Caveat"/>
                <a:cs typeface="Caveat"/>
                <a:sym typeface="Caveat"/>
              </a:rPr>
              <a:t>Well, happy Thanksgiving, this year we will.</a:t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will return to Classification again next week.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Language Processing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 Language Models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Chain Rule</a:t>
            </a:r>
            <a:r>
              <a:rPr lang="en"/>
              <a:t> — joint probability of a sequence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Markov Assumption</a:t>
            </a:r>
            <a:r>
              <a:rPr lang="en"/>
              <a:t> — approximate "near" history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900" y="2702788"/>
            <a:ext cx="70104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</a:t>
            </a:r>
            <a:r>
              <a:rPr lang="en">
                <a:solidFill>
                  <a:srgbClr val="FF0000"/>
                </a:solidFill>
              </a:rPr>
              <a:t>here</a:t>
            </a:r>
            <a:r>
              <a:rPr lang="en"/>
              <a:t> | </a:t>
            </a:r>
            <a:r>
              <a:rPr lang="en">
                <a:solidFill>
                  <a:srgbClr val="4A86E8"/>
                </a:solidFill>
              </a:rPr>
              <a:t>Can you please come</a:t>
            </a:r>
            <a:r>
              <a:rPr lang="en"/>
              <a:t>) = 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P(</a:t>
            </a:r>
            <a:r>
              <a:rPr lang="en">
                <a:solidFill>
                  <a:srgbClr val="4A86E8"/>
                </a:solidFill>
              </a:rPr>
              <a:t>Can you please come </a:t>
            </a:r>
            <a:r>
              <a:rPr lang="en">
                <a:solidFill>
                  <a:srgbClr val="FF0000"/>
                </a:solidFill>
              </a:rPr>
              <a:t>here</a:t>
            </a:r>
            <a:r>
              <a:rPr lang="en"/>
              <a:t>) /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	P(</a:t>
            </a:r>
            <a:r>
              <a:rPr lang="en">
                <a:solidFill>
                  <a:srgbClr val="4A86E8"/>
                </a:solidFill>
              </a:rPr>
              <a:t>Can you please come)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575" y="1775950"/>
            <a:ext cx="219075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4363" y="2951313"/>
            <a:ext cx="30289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5">
            <a:alphaModFix/>
          </a:blip>
          <a:srcRect b="0" l="0" r="4470" t="0"/>
          <a:stretch/>
        </p:blipFill>
        <p:spPr>
          <a:xfrm>
            <a:off x="6625862" y="566200"/>
            <a:ext cx="201747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61538" y="3883888"/>
            <a:ext cx="65817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8876" y="2166638"/>
            <a:ext cx="4303424" cy="6978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Assumption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P(</a:t>
            </a:r>
            <a:r>
              <a:rPr lang="en">
                <a:solidFill>
                  <a:srgbClr val="FF0000"/>
                </a:solidFill>
              </a:rPr>
              <a:t>here</a:t>
            </a:r>
            <a:r>
              <a:rPr lang="en"/>
              <a:t> | </a:t>
            </a:r>
            <a:r>
              <a:rPr lang="en">
                <a:solidFill>
                  <a:srgbClr val="4A86E8"/>
                </a:solidFill>
              </a:rPr>
              <a:t>Can you please come</a:t>
            </a:r>
            <a:r>
              <a:rPr lang="en"/>
              <a:t>) ~= </a:t>
            </a:r>
            <a:endParaRPr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P(</a:t>
            </a:r>
            <a:r>
              <a:rPr lang="en">
                <a:solidFill>
                  <a:srgbClr val="4A86E8"/>
                </a:solidFill>
              </a:rPr>
              <a:t>please come </a:t>
            </a:r>
            <a:r>
              <a:rPr lang="en">
                <a:solidFill>
                  <a:srgbClr val="FF0000"/>
                </a:solidFill>
              </a:rPr>
              <a:t>here</a:t>
            </a:r>
            <a:r>
              <a:rPr lang="en"/>
              <a:t>) /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	P(</a:t>
            </a:r>
            <a:r>
              <a:rPr lang="en">
                <a:solidFill>
                  <a:srgbClr val="4A86E8"/>
                </a:solidFill>
              </a:rPr>
              <a:t>please come)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^^^ </a:t>
            </a:r>
            <a:r>
              <a:rPr b="1" lang="en"/>
              <a:t>tri-gram</a:t>
            </a:r>
            <a:r>
              <a:rPr lang="en"/>
              <a:t> model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					</a:t>
            </a:r>
            <a:r>
              <a:rPr b="1" lang="en"/>
              <a:t>bi-gram</a:t>
            </a:r>
            <a:r>
              <a:rPr lang="en"/>
              <a:t> model &gt;&gt;&gt;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4187" t="0"/>
          <a:stretch/>
        </p:blipFill>
        <p:spPr>
          <a:xfrm>
            <a:off x="6066949" y="1225225"/>
            <a:ext cx="27653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4">
            <a:alphaModFix/>
          </a:blip>
          <a:srcRect b="0" l="0" r="1400" t="0"/>
          <a:stretch/>
        </p:blipFill>
        <p:spPr>
          <a:xfrm>
            <a:off x="5302600" y="1922350"/>
            <a:ext cx="35297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7775" y="3874375"/>
            <a:ext cx="2514525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9638" y="2650299"/>
            <a:ext cx="4412662" cy="6978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7829" y="3456975"/>
            <a:ext cx="4874471" cy="4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Unigram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225225"/>
            <a:ext cx="2462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great.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sentences generated are meaningless sequences of frequent words.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16748" l="4297" r="0" t="16602"/>
          <a:stretch/>
        </p:blipFill>
        <p:spPr>
          <a:xfrm>
            <a:off x="2774000" y="1611825"/>
            <a:ext cx="6370001" cy="34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