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Caveat"/>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ve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Caveat-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d84d13d2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d84d13d2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5803557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5803557f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5803557f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5803557f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803557f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5803557f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5803557f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5803557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5803557f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5803557f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5803557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5803557f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5803557f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5803557f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5803557f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5803557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803557f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803557f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5803557f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5803557f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5803557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5803557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5803557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5803557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5803557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5803557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84d13d2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d84d13d2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d84d13d2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d84d13d2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d84d13d2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d84d13d2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5803557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5803557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5803557f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5803557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M-QUkgk3HyE"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CS 205</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26" name="Google Shape;126;p22"/>
          <p:cNvSpPr txBox="1"/>
          <p:nvPr>
            <p:ph idx="1" type="body"/>
          </p:nvPr>
        </p:nvSpPr>
        <p:spPr>
          <a:xfrm>
            <a:off x="4445575" y="3564600"/>
            <a:ext cx="4494600" cy="132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latin typeface="Caveat"/>
                <a:ea typeface="Caveat"/>
                <a:cs typeface="Caveat"/>
                <a:sym typeface="Caveat"/>
              </a:rPr>
              <a:t>Not all classes are equally easily decided.</a:t>
            </a:r>
            <a:endParaRPr>
              <a:solidFill>
                <a:schemeClr val="accent5"/>
              </a:solidFill>
              <a:latin typeface="Caveat"/>
              <a:ea typeface="Caveat"/>
              <a:cs typeface="Caveat"/>
              <a:sym typeface="Caveat"/>
            </a:endParaRPr>
          </a:p>
        </p:txBody>
      </p:sp>
      <p:pic>
        <p:nvPicPr>
          <p:cNvPr id="127" name="Google Shape;127;p22"/>
          <p:cNvPicPr preferRelativeResize="0"/>
          <p:nvPr/>
        </p:nvPicPr>
        <p:blipFill>
          <a:blip r:embed="rId3">
            <a:alphaModFix/>
          </a:blip>
          <a:stretch>
            <a:fillRect/>
          </a:stretch>
        </p:blipFill>
        <p:spPr>
          <a:xfrm>
            <a:off x="4526475" y="0"/>
            <a:ext cx="4617526" cy="3463150"/>
          </a:xfrm>
          <a:prstGeom prst="rect">
            <a:avLst/>
          </a:prstGeom>
          <a:noFill/>
          <a:ln cap="flat" cmpd="sng" w="9525">
            <a:solidFill>
              <a:schemeClr val="dk2"/>
            </a:solidFill>
            <a:prstDash val="solid"/>
            <a:round/>
            <a:headEnd len="sm" w="sm" type="none"/>
            <a:tailEnd len="sm" w="sm" type="none"/>
          </a:ln>
        </p:spPr>
      </p:pic>
      <p:pic>
        <p:nvPicPr>
          <p:cNvPr id="128" name="Google Shape;128;p22"/>
          <p:cNvPicPr preferRelativeResize="0"/>
          <p:nvPr/>
        </p:nvPicPr>
        <p:blipFill>
          <a:blip r:embed="rId4">
            <a:alphaModFix/>
          </a:blip>
          <a:stretch>
            <a:fillRect/>
          </a:stretch>
        </p:blipFill>
        <p:spPr>
          <a:xfrm>
            <a:off x="0" y="1809650"/>
            <a:ext cx="4332926" cy="3249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34" name="Google Shape;13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Accuracy</a:t>
            </a:r>
            <a:endParaRPr/>
          </a:p>
          <a:p>
            <a:pPr indent="-342900" lvl="0" marL="457200" rtl="0" algn="l">
              <a:spcBef>
                <a:spcPts val="0"/>
              </a:spcBef>
              <a:spcAft>
                <a:spcPts val="0"/>
              </a:spcAft>
              <a:buSzPts val="1800"/>
              <a:buChar char="●"/>
            </a:pPr>
            <a:r>
              <a:rPr lang="en"/>
              <a:t>Speed and scalability</a:t>
            </a:r>
            <a:endParaRPr/>
          </a:p>
          <a:p>
            <a:pPr indent="-317500" lvl="1" marL="914400" rtl="0" algn="l">
              <a:spcBef>
                <a:spcPts val="0"/>
              </a:spcBef>
              <a:spcAft>
                <a:spcPts val="0"/>
              </a:spcAft>
              <a:buSzPts val="1400"/>
              <a:buChar char="○"/>
            </a:pPr>
            <a:r>
              <a:rPr lang="en"/>
              <a:t>time to construct model</a:t>
            </a:r>
            <a:endParaRPr/>
          </a:p>
          <a:p>
            <a:pPr indent="-317500" lvl="1" marL="914400" rtl="0" algn="l">
              <a:spcBef>
                <a:spcPts val="0"/>
              </a:spcBef>
              <a:spcAft>
                <a:spcPts val="0"/>
              </a:spcAft>
              <a:buSzPts val="1400"/>
              <a:buChar char="○"/>
            </a:pPr>
            <a:r>
              <a:rPr lang="en"/>
              <a:t>time to apply model</a:t>
            </a:r>
            <a:endParaRPr/>
          </a:p>
          <a:p>
            <a:pPr indent="-317500" lvl="1" marL="914400" rtl="0" algn="l">
              <a:spcBef>
                <a:spcPts val="0"/>
              </a:spcBef>
              <a:spcAft>
                <a:spcPts val="0"/>
              </a:spcAft>
              <a:buSzPts val="1400"/>
              <a:buChar char="○"/>
            </a:pPr>
            <a:r>
              <a:rPr lang="en"/>
              <a:t>latency and disk-resident data</a:t>
            </a:r>
            <a:endParaRPr/>
          </a:p>
          <a:p>
            <a:pPr indent="-342900" lvl="0" marL="457200" rtl="0" algn="l">
              <a:spcBef>
                <a:spcPts val="0"/>
              </a:spcBef>
              <a:spcAft>
                <a:spcPts val="0"/>
              </a:spcAft>
              <a:buSzPts val="1800"/>
              <a:buChar char="●"/>
            </a:pPr>
            <a:r>
              <a:rPr lang="en"/>
              <a:t>Robustness</a:t>
            </a:r>
            <a:endParaRPr/>
          </a:p>
          <a:p>
            <a:pPr indent="-317500" lvl="1" marL="914400" rtl="0" algn="l">
              <a:spcBef>
                <a:spcPts val="0"/>
              </a:spcBef>
              <a:spcAft>
                <a:spcPts val="0"/>
              </a:spcAft>
              <a:buSzPts val="1400"/>
              <a:buChar char="○"/>
            </a:pPr>
            <a:r>
              <a:rPr lang="en"/>
              <a:t>noise, missing values, irrelevant features, streaming data, portability</a:t>
            </a:r>
            <a:endParaRPr/>
          </a:p>
          <a:p>
            <a:pPr indent="-342900" lvl="0" marL="457200" rtl="0" algn="l">
              <a:spcBef>
                <a:spcPts val="0"/>
              </a:spcBef>
              <a:spcAft>
                <a:spcPts val="0"/>
              </a:spcAft>
              <a:buSzPts val="1800"/>
              <a:buChar char="●"/>
            </a:pPr>
            <a:r>
              <a:rPr lang="en"/>
              <a:t>Interpretability</a:t>
            </a:r>
            <a:endParaRPr/>
          </a:p>
          <a:p>
            <a:pPr indent="-317500" lvl="1" marL="914400" rtl="0" algn="l">
              <a:spcBef>
                <a:spcPts val="0"/>
              </a:spcBef>
              <a:spcAft>
                <a:spcPts val="0"/>
              </a:spcAft>
              <a:buSzPts val="1400"/>
              <a:buChar char="○"/>
            </a:pPr>
            <a:r>
              <a:rPr lang="en"/>
              <a:t>gaining insight from the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140" name="Google Shape;140;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 the tradeoffs between recall, precision and specificity.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
            </a:br>
            <a:r>
              <a:rPr lang="en"/>
              <a:t>Image source: Wikipedia</a:t>
            </a:r>
            <a:endParaRPr/>
          </a:p>
        </p:txBody>
      </p:sp>
      <p:pic>
        <p:nvPicPr>
          <p:cNvPr id="141" name="Google Shape;141;p24"/>
          <p:cNvPicPr preferRelativeResize="0"/>
          <p:nvPr/>
        </p:nvPicPr>
        <p:blipFill>
          <a:blip r:embed="rId3">
            <a:alphaModFix/>
          </a:blip>
          <a:stretch>
            <a:fillRect/>
          </a:stretch>
        </p:blipFill>
        <p:spPr>
          <a:xfrm>
            <a:off x="272388" y="1919076"/>
            <a:ext cx="8599226" cy="2485600"/>
          </a:xfrm>
          <a:prstGeom prst="rect">
            <a:avLst/>
          </a:prstGeom>
          <a:noFill/>
          <a:ln>
            <a:noFill/>
          </a:ln>
        </p:spPr>
      </p:pic>
      <p:sp>
        <p:nvSpPr>
          <p:cNvPr id="142" name="Google Shape;142;p24"/>
          <p:cNvSpPr/>
          <p:nvPr/>
        </p:nvSpPr>
        <p:spPr>
          <a:xfrm>
            <a:off x="2604121" y="636250"/>
            <a:ext cx="3326025" cy="1767800"/>
          </a:xfrm>
          <a:custGeom>
            <a:rect b="b" l="l" r="r" t="t"/>
            <a:pathLst>
              <a:path extrusionOk="0" h="70712" w="133041">
                <a:moveTo>
                  <a:pt x="42008" y="54162"/>
                </a:moveTo>
                <a:cubicBezTo>
                  <a:pt x="42570" y="51919"/>
                  <a:pt x="39055" y="50048"/>
                  <a:pt x="36788" y="49594"/>
                </a:cubicBezTo>
                <a:cubicBezTo>
                  <a:pt x="25684" y="47372"/>
                  <a:pt x="12568" y="45405"/>
                  <a:pt x="2855" y="51226"/>
                </a:cubicBezTo>
                <a:cubicBezTo>
                  <a:pt x="-970" y="53518"/>
                  <a:pt x="-927" y="62241"/>
                  <a:pt x="2855" y="64603"/>
                </a:cubicBezTo>
                <a:cubicBezTo>
                  <a:pt x="13282" y="71116"/>
                  <a:pt x="30538" y="73752"/>
                  <a:pt x="39725" y="65582"/>
                </a:cubicBezTo>
                <a:cubicBezTo>
                  <a:pt x="43510" y="62216"/>
                  <a:pt x="45418" y="55643"/>
                  <a:pt x="43640" y="50900"/>
                </a:cubicBezTo>
                <a:cubicBezTo>
                  <a:pt x="42682" y="48346"/>
                  <a:pt x="37771" y="45454"/>
                  <a:pt x="36135" y="47637"/>
                </a:cubicBezTo>
                <a:cubicBezTo>
                  <a:pt x="35626" y="48317"/>
                  <a:pt x="36929" y="49454"/>
                  <a:pt x="37767" y="49594"/>
                </a:cubicBezTo>
                <a:cubicBezTo>
                  <a:pt x="41630" y="50238"/>
                  <a:pt x="45696" y="50148"/>
                  <a:pt x="49513" y="49268"/>
                </a:cubicBezTo>
                <a:cubicBezTo>
                  <a:pt x="58854" y="47113"/>
                  <a:pt x="67417" y="42165"/>
                  <a:pt x="75615" y="37196"/>
                </a:cubicBezTo>
                <a:cubicBezTo>
                  <a:pt x="95119" y="25375"/>
                  <a:pt x="116914" y="16127"/>
                  <a:pt x="133041" y="0"/>
                </a:cubicBezTo>
              </a:path>
            </a:pathLst>
          </a:custGeom>
          <a:noFill/>
          <a:ln cap="flat" cmpd="sng" w="9525">
            <a:solidFill>
              <a:schemeClr val="accent5"/>
            </a:solidFill>
            <a:prstDash val="solid"/>
            <a:round/>
            <a:headEnd len="med" w="med" type="none"/>
            <a:tailEnd len="med" w="med" type="none"/>
          </a:ln>
        </p:spPr>
      </p:sp>
      <p:sp>
        <p:nvSpPr>
          <p:cNvPr id="143" name="Google Shape;143;p24"/>
          <p:cNvSpPr txBox="1"/>
          <p:nvPr/>
        </p:nvSpPr>
        <p:spPr>
          <a:xfrm>
            <a:off x="5930150" y="383400"/>
            <a:ext cx="27408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this is like god, an infallible being</a:t>
            </a:r>
            <a:endParaRPr>
              <a:solidFill>
                <a:schemeClr val="accent5"/>
              </a:solidFill>
              <a:latin typeface="Caveat"/>
              <a:ea typeface="Caveat"/>
              <a:cs typeface="Caveat"/>
              <a:sym typeface="Caveat"/>
            </a:endParaRPr>
          </a:p>
        </p:txBody>
      </p:sp>
      <p:sp>
        <p:nvSpPr>
          <p:cNvPr id="144" name="Google Shape;144;p24"/>
          <p:cNvSpPr/>
          <p:nvPr/>
        </p:nvSpPr>
        <p:spPr>
          <a:xfrm>
            <a:off x="289390" y="2444197"/>
            <a:ext cx="3593325" cy="2245100"/>
          </a:xfrm>
          <a:custGeom>
            <a:rect b="b" l="l" r="r" t="t"/>
            <a:pathLst>
              <a:path extrusionOk="0" h="89804" w="143733">
                <a:moveTo>
                  <a:pt x="11264" y="41880"/>
                </a:moveTo>
                <a:cubicBezTo>
                  <a:pt x="6994" y="35713"/>
                  <a:pt x="1100" y="29746"/>
                  <a:pt x="170" y="22303"/>
                </a:cubicBezTo>
                <a:cubicBezTo>
                  <a:pt x="-874" y="13948"/>
                  <a:pt x="3874" y="-813"/>
                  <a:pt x="12242" y="116"/>
                </a:cubicBezTo>
                <a:cubicBezTo>
                  <a:pt x="24243" y="1448"/>
                  <a:pt x="20687" y="24466"/>
                  <a:pt x="17137" y="36007"/>
                </a:cubicBezTo>
                <a:cubicBezTo>
                  <a:pt x="16068" y="39481"/>
                  <a:pt x="12155" y="47607"/>
                  <a:pt x="10285" y="44490"/>
                </a:cubicBezTo>
                <a:cubicBezTo>
                  <a:pt x="8932" y="42234"/>
                  <a:pt x="11569" y="37638"/>
                  <a:pt x="14200" y="37638"/>
                </a:cubicBezTo>
                <a:cubicBezTo>
                  <a:pt x="27611" y="37638"/>
                  <a:pt x="41914" y="43489"/>
                  <a:pt x="51396" y="52973"/>
                </a:cubicBezTo>
                <a:cubicBezTo>
                  <a:pt x="63223" y="64803"/>
                  <a:pt x="74108" y="78806"/>
                  <a:pt x="89245" y="85928"/>
                </a:cubicBezTo>
                <a:cubicBezTo>
                  <a:pt x="105679" y="93661"/>
                  <a:pt x="125660" y="87734"/>
                  <a:pt x="143733" y="85928"/>
                </a:cubicBezTo>
              </a:path>
            </a:pathLst>
          </a:custGeom>
          <a:noFill/>
          <a:ln cap="flat" cmpd="sng" w="9525">
            <a:solidFill>
              <a:schemeClr val="accent5"/>
            </a:solidFill>
            <a:prstDash val="solid"/>
            <a:round/>
            <a:headEnd len="med" w="med" type="none"/>
            <a:tailEnd len="med" w="med" type="none"/>
          </a:ln>
        </p:spPr>
      </p:sp>
      <p:sp>
        <p:nvSpPr>
          <p:cNvPr id="145" name="Google Shape;145;p24"/>
          <p:cNvSpPr txBox="1"/>
          <p:nvPr/>
        </p:nvSpPr>
        <p:spPr>
          <a:xfrm>
            <a:off x="3882725" y="4404675"/>
            <a:ext cx="36381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this is your algorithm, flawed and imperfect</a:t>
            </a:r>
            <a:endParaRPr>
              <a:solidFill>
                <a:schemeClr val="accent5"/>
              </a:solidFill>
              <a:latin typeface="Caveat"/>
              <a:ea typeface="Caveat"/>
              <a:cs typeface="Caveat"/>
              <a:sym typeface="Caveat"/>
            </a:endParaRPr>
          </a:p>
        </p:txBody>
      </p:sp>
      <p:sp>
        <p:nvSpPr>
          <p:cNvPr id="146" name="Google Shape;146;p24"/>
          <p:cNvSpPr/>
          <p:nvPr/>
        </p:nvSpPr>
        <p:spPr>
          <a:xfrm>
            <a:off x="7191658" y="1819000"/>
            <a:ext cx="1362175" cy="857700"/>
          </a:xfrm>
          <a:custGeom>
            <a:rect b="b" l="l" r="r" t="t"/>
            <a:pathLst>
              <a:path extrusionOk="0" h="34308" w="54487">
                <a:moveTo>
                  <a:pt x="54276" y="18272"/>
                </a:moveTo>
                <a:cubicBezTo>
                  <a:pt x="44507" y="12170"/>
                  <a:pt x="31861" y="11747"/>
                  <a:pt x="20342" y="11747"/>
                </a:cubicBezTo>
                <a:cubicBezTo>
                  <a:pt x="13071" y="11747"/>
                  <a:pt x="1140" y="12706"/>
                  <a:pt x="113" y="19904"/>
                </a:cubicBezTo>
                <a:cubicBezTo>
                  <a:pt x="-1510" y="31274"/>
                  <a:pt x="19951" y="34260"/>
                  <a:pt x="31436" y="34260"/>
                </a:cubicBezTo>
                <a:cubicBezTo>
                  <a:pt x="39220" y="34260"/>
                  <a:pt x="50467" y="35022"/>
                  <a:pt x="53949" y="28061"/>
                </a:cubicBezTo>
                <a:cubicBezTo>
                  <a:pt x="56086" y="23790"/>
                  <a:pt x="51043" y="17796"/>
                  <a:pt x="46771" y="15662"/>
                </a:cubicBezTo>
                <a:cubicBezTo>
                  <a:pt x="42001" y="13279"/>
                  <a:pt x="35449" y="15499"/>
                  <a:pt x="31110" y="12399"/>
                </a:cubicBezTo>
                <a:cubicBezTo>
                  <a:pt x="27740" y="9991"/>
                  <a:pt x="22425" y="4945"/>
                  <a:pt x="24910" y="1632"/>
                </a:cubicBezTo>
                <a:cubicBezTo>
                  <a:pt x="25819" y="420"/>
                  <a:pt x="27892" y="841"/>
                  <a:pt x="29152" y="0"/>
                </a:cubicBezTo>
              </a:path>
            </a:pathLst>
          </a:custGeom>
          <a:noFill/>
          <a:ln cap="flat" cmpd="sng" w="9525">
            <a:solidFill>
              <a:schemeClr val="accent5"/>
            </a:solidFill>
            <a:prstDash val="solid"/>
            <a:round/>
            <a:headEnd len="med" w="med" type="none"/>
            <a:tailEnd len="med" w="med" type="none"/>
          </a:ln>
        </p:spPr>
      </p:sp>
      <p:sp>
        <p:nvSpPr>
          <p:cNvPr id="147" name="Google Shape;147;p24"/>
          <p:cNvSpPr txBox="1"/>
          <p:nvPr/>
        </p:nvSpPr>
        <p:spPr>
          <a:xfrm>
            <a:off x="6229375" y="1546750"/>
            <a:ext cx="25638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"accuracy" is only one way to look at it</a:t>
            </a:r>
            <a:endParaRPr>
              <a:solidFill>
                <a:schemeClr val="accent5"/>
              </a:solidFill>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Cross-validation</a:t>
            </a:r>
            <a:endParaRPr/>
          </a:p>
        </p:txBody>
      </p:sp>
      <p:sp>
        <p:nvSpPr>
          <p:cNvPr id="153" name="Google Shape;153;p25"/>
          <p:cNvSpPr txBox="1"/>
          <p:nvPr>
            <p:ph idx="1" type="body"/>
          </p:nvPr>
        </p:nvSpPr>
        <p:spPr>
          <a:xfrm>
            <a:off x="311700" y="1225225"/>
            <a:ext cx="36165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K-fold cross validation?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What is the difference between "validation" and "evaluation"?</a:t>
            </a:r>
            <a:endParaRPr/>
          </a:p>
        </p:txBody>
      </p:sp>
      <p:pic>
        <p:nvPicPr>
          <p:cNvPr id="154" name="Google Shape;154;p25"/>
          <p:cNvPicPr preferRelativeResize="0"/>
          <p:nvPr/>
        </p:nvPicPr>
        <p:blipFill>
          <a:blip r:embed="rId3">
            <a:alphaModFix/>
          </a:blip>
          <a:stretch>
            <a:fillRect/>
          </a:stretch>
        </p:blipFill>
        <p:spPr>
          <a:xfrm>
            <a:off x="3928200" y="1136400"/>
            <a:ext cx="5139599" cy="3854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60" name="Google Shape;160;p26"/>
          <p:cNvSpPr txBox="1"/>
          <p:nvPr>
            <p:ph idx="1" type="body"/>
          </p:nvPr>
        </p:nvSpPr>
        <p:spPr>
          <a:xfrm>
            <a:off x="311700" y="1225225"/>
            <a:ext cx="35730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versus external validation.</a:t>
            </a:r>
            <a:endParaRPr/>
          </a:p>
          <a:p>
            <a:pPr indent="0" lvl="0" marL="0" rtl="0" algn="l">
              <a:spcBef>
                <a:spcPts val="1600"/>
              </a:spcBef>
              <a:spcAft>
                <a:spcPts val="0"/>
              </a:spcAft>
              <a:buNone/>
            </a:pPr>
            <a:r>
              <a:rPr lang="en"/>
              <a:t>Cross-validation does not equate with external validation, a common mistake made by newbies.</a:t>
            </a:r>
            <a:endParaRPr/>
          </a:p>
          <a:p>
            <a:pPr indent="0" lvl="0" marL="0" rtl="0" algn="l">
              <a:spcBef>
                <a:spcPts val="1600"/>
              </a:spcBef>
              <a:spcAft>
                <a:spcPts val="1600"/>
              </a:spcAft>
              <a:buNone/>
            </a:pPr>
            <a:r>
              <a:rPr lang="en"/>
              <a:t>Your final evaluations results are just that, final. Preferably, blind. </a:t>
            </a:r>
            <a:endParaRPr/>
          </a:p>
        </p:txBody>
      </p:sp>
      <p:pic>
        <p:nvPicPr>
          <p:cNvPr id="161" name="Google Shape;161;p26"/>
          <p:cNvPicPr preferRelativeResize="0"/>
          <p:nvPr/>
        </p:nvPicPr>
        <p:blipFill>
          <a:blip r:embed="rId3">
            <a:alphaModFix/>
          </a:blip>
          <a:stretch>
            <a:fillRect/>
          </a:stretch>
        </p:blipFill>
        <p:spPr>
          <a:xfrm>
            <a:off x="3884775" y="1093050"/>
            <a:ext cx="5259226" cy="3944425"/>
          </a:xfrm>
          <a:prstGeom prst="rect">
            <a:avLst/>
          </a:prstGeom>
          <a:noFill/>
          <a:ln>
            <a:noFill/>
          </a:ln>
        </p:spPr>
      </p:pic>
      <p:sp>
        <p:nvSpPr>
          <p:cNvPr id="162" name="Google Shape;162;p26"/>
          <p:cNvSpPr/>
          <p:nvPr/>
        </p:nvSpPr>
        <p:spPr>
          <a:xfrm>
            <a:off x="2210550" y="4339525"/>
            <a:ext cx="4894200" cy="762900"/>
          </a:xfrm>
          <a:custGeom>
            <a:rect b="b" l="l" r="r" t="t"/>
            <a:pathLst>
              <a:path extrusionOk="0" h="30516" w="195768">
                <a:moveTo>
                  <a:pt x="195768" y="15988"/>
                </a:moveTo>
                <a:cubicBezTo>
                  <a:pt x="174238" y="11019"/>
                  <a:pt x="151628" y="13378"/>
                  <a:pt x="129533" y="13378"/>
                </a:cubicBezTo>
                <a:cubicBezTo>
                  <a:pt x="119742" y="13378"/>
                  <a:pt x="109937" y="13379"/>
                  <a:pt x="100168" y="14030"/>
                </a:cubicBezTo>
                <a:cubicBezTo>
                  <a:pt x="96633" y="14265"/>
                  <a:pt x="91174" y="13932"/>
                  <a:pt x="90053" y="17293"/>
                </a:cubicBezTo>
                <a:cubicBezTo>
                  <a:pt x="87066" y="26250"/>
                  <a:pt x="106523" y="27443"/>
                  <a:pt x="115829" y="29039"/>
                </a:cubicBezTo>
                <a:cubicBezTo>
                  <a:pt x="130626" y="31576"/>
                  <a:pt x="145843" y="30018"/>
                  <a:pt x="160856" y="30018"/>
                </a:cubicBezTo>
                <a:cubicBezTo>
                  <a:pt x="168303" y="30018"/>
                  <a:pt x="176847" y="31538"/>
                  <a:pt x="183043" y="27408"/>
                </a:cubicBezTo>
                <a:cubicBezTo>
                  <a:pt x="185403" y="25835"/>
                  <a:pt x="184396" y="20930"/>
                  <a:pt x="182390" y="18924"/>
                </a:cubicBezTo>
                <a:cubicBezTo>
                  <a:pt x="178964" y="15498"/>
                  <a:pt x="172863" y="17042"/>
                  <a:pt x="168034" y="16640"/>
                </a:cubicBezTo>
                <a:cubicBezTo>
                  <a:pt x="158602" y="15855"/>
                  <a:pt x="149112" y="15988"/>
                  <a:pt x="139648" y="15988"/>
                </a:cubicBezTo>
                <a:cubicBezTo>
                  <a:pt x="107889" y="15988"/>
                  <a:pt x="76081" y="18453"/>
                  <a:pt x="44374" y="16640"/>
                </a:cubicBezTo>
                <a:cubicBezTo>
                  <a:pt x="28603" y="15738"/>
                  <a:pt x="0" y="15797"/>
                  <a:pt x="0" y="0"/>
                </a:cubicBezTo>
              </a:path>
            </a:pathLst>
          </a:custGeom>
          <a:noFill/>
          <a:ln cap="flat" cmpd="sng" w="9525">
            <a:solidFill>
              <a:srgbClr val="FF0000"/>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68" name="Google Shape;168;p27"/>
          <p:cNvSpPr txBox="1"/>
          <p:nvPr>
            <p:ph idx="1" type="body"/>
          </p:nvPr>
        </p:nvSpPr>
        <p:spPr>
          <a:xfrm>
            <a:off x="311700" y="1225225"/>
            <a:ext cx="3693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Combinations of features may be interesting, but... there may be many combinations to search!</a:t>
            </a:r>
            <a:endParaRPr/>
          </a:p>
        </p:txBody>
      </p:sp>
      <p:pic>
        <p:nvPicPr>
          <p:cNvPr id="169" name="Google Shape;169;p27"/>
          <p:cNvPicPr preferRelativeResize="0"/>
          <p:nvPr/>
        </p:nvPicPr>
        <p:blipFill>
          <a:blip r:embed="rId3">
            <a:alphaModFix/>
          </a:blip>
          <a:stretch>
            <a:fillRect/>
          </a:stretch>
        </p:blipFill>
        <p:spPr>
          <a:xfrm>
            <a:off x="3967900" y="1147225"/>
            <a:ext cx="5176100" cy="388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Feature Engineering</a:t>
            </a:r>
            <a:endParaRPr/>
          </a:p>
        </p:txBody>
      </p:sp>
      <p:sp>
        <p:nvSpPr>
          <p:cNvPr id="175" name="Google Shape;175;p28"/>
          <p:cNvSpPr txBox="1"/>
          <p:nvPr>
            <p:ph idx="1" type="body"/>
          </p:nvPr>
        </p:nvSpPr>
        <p:spPr>
          <a:xfrm>
            <a:off x="311700" y="1225225"/>
            <a:ext cx="3603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search problem!</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One, as some might say, where most of the magic of machine learning happens.</a:t>
            </a:r>
            <a:endParaRPr/>
          </a:p>
        </p:txBody>
      </p:sp>
      <p:pic>
        <p:nvPicPr>
          <p:cNvPr id="176" name="Google Shape;176;p28"/>
          <p:cNvPicPr preferRelativeResize="0"/>
          <p:nvPr/>
        </p:nvPicPr>
        <p:blipFill>
          <a:blip r:embed="rId3">
            <a:alphaModFix/>
          </a:blip>
          <a:stretch>
            <a:fillRect/>
          </a:stretch>
        </p:blipFill>
        <p:spPr>
          <a:xfrm>
            <a:off x="3971800" y="1182775"/>
            <a:ext cx="5111699" cy="3833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82" name="Google Shape;182;p29"/>
          <p:cNvSpPr txBox="1"/>
          <p:nvPr>
            <p:ph idx="1" type="body"/>
          </p:nvPr>
        </p:nvSpPr>
        <p:spPr>
          <a:xfrm>
            <a:off x="311700" y="1225225"/>
            <a:ext cx="3570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rate is established with no features.</a:t>
            </a:r>
            <a:endParaRPr/>
          </a:p>
          <a:p>
            <a:pPr indent="0" lvl="0" marL="0" rtl="0" algn="l">
              <a:spcBef>
                <a:spcPts val="1600"/>
              </a:spcBef>
              <a:spcAft>
                <a:spcPts val="0"/>
              </a:spcAft>
              <a:buNone/>
            </a:pPr>
            <a:r>
              <a:rPr lang="en"/>
              <a:t>Then, we can incrementally add features that greedily improve accuracy.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Feature generation:</a:t>
            </a:r>
            <a:endParaRPr/>
          </a:p>
          <a:p>
            <a:pPr indent="457200" lvl="0" marL="0" rtl="0" algn="l">
              <a:spcBef>
                <a:spcPts val="1600"/>
              </a:spcBef>
              <a:spcAft>
                <a:spcPts val="1600"/>
              </a:spcAft>
              <a:buNone/>
            </a:pPr>
            <a:r>
              <a:rPr lang="en"/>
              <a:t>BMI = height/weight</a:t>
            </a:r>
            <a:r>
              <a:rPr baseline="30000" lang="en"/>
              <a:t>2</a:t>
            </a:r>
            <a:endParaRPr baseline="30000"/>
          </a:p>
        </p:txBody>
      </p:sp>
      <p:pic>
        <p:nvPicPr>
          <p:cNvPr id="183" name="Google Shape;183;p29"/>
          <p:cNvPicPr preferRelativeResize="0"/>
          <p:nvPr/>
        </p:nvPicPr>
        <p:blipFill>
          <a:blip r:embed="rId3">
            <a:alphaModFix/>
          </a:blip>
          <a:stretch>
            <a:fillRect/>
          </a:stretch>
        </p:blipFill>
        <p:spPr>
          <a:xfrm>
            <a:off x="3981625" y="1147225"/>
            <a:ext cx="5162375" cy="38717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189" name="Google Shape;189;p30"/>
          <p:cNvSpPr txBox="1"/>
          <p:nvPr>
            <p:ph idx="1" type="body"/>
          </p:nvPr>
        </p:nvSpPr>
        <p:spPr>
          <a:xfrm>
            <a:off x="311700" y="1225225"/>
            <a:ext cx="24210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Simple is better.</a:t>
            </a:r>
            <a:endParaRPr/>
          </a:p>
        </p:txBody>
      </p:sp>
      <p:pic>
        <p:nvPicPr>
          <p:cNvPr id="190" name="Google Shape;190;p30"/>
          <p:cNvPicPr preferRelativeResize="0"/>
          <p:nvPr/>
        </p:nvPicPr>
        <p:blipFill>
          <a:blip r:embed="rId3">
            <a:alphaModFix/>
          </a:blip>
          <a:stretch>
            <a:fillRect/>
          </a:stretch>
        </p:blipFill>
        <p:spPr>
          <a:xfrm>
            <a:off x="2789700" y="225375"/>
            <a:ext cx="6354301" cy="4765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196" name="Google Shape;196;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Naive Bayes</a:t>
            </a:r>
            <a:endParaRPr/>
          </a:p>
          <a:p>
            <a:pPr indent="-342900" lvl="0" marL="457200" rtl="0" algn="l">
              <a:spcBef>
                <a:spcPts val="0"/>
              </a:spcBef>
              <a:spcAft>
                <a:spcPts val="0"/>
              </a:spcAft>
              <a:buSzPts val="1800"/>
              <a:buChar char="●"/>
            </a:pPr>
            <a:r>
              <a:rPr lang="en"/>
              <a:t>Regression</a:t>
            </a:r>
            <a:endParaRPr/>
          </a:p>
          <a:p>
            <a:pPr indent="-342900" lvl="0" marL="457200" rtl="0" algn="l">
              <a:spcBef>
                <a:spcPts val="0"/>
              </a:spcBef>
              <a:spcAft>
                <a:spcPts val="0"/>
              </a:spcAft>
              <a:buSzPts val="1800"/>
              <a:buChar char="●"/>
            </a:pPr>
            <a:r>
              <a:rPr lang="en"/>
              <a:t>Neural Nets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Machine Learning?</a:t>
            </a:r>
            <a:endParaRPr/>
          </a:p>
        </p:txBody>
      </p:sp>
      <p:sp>
        <p:nvSpPr>
          <p:cNvPr id="69" name="Google Shape;69;p14"/>
          <p:cNvSpPr txBox="1"/>
          <p:nvPr>
            <p:ph idx="1" type="body"/>
          </p:nvPr>
        </p:nvSpPr>
        <p:spPr>
          <a:xfrm>
            <a:off x="311700" y="1225225"/>
            <a:ext cx="39135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too complicated (e.g., driving)</a:t>
            </a:r>
            <a:endParaRPr/>
          </a:p>
          <a:p>
            <a:pPr indent="-342900" lvl="0" marL="457200" rtl="0" algn="l">
              <a:spcBef>
                <a:spcPts val="0"/>
              </a:spcBef>
              <a:spcAft>
                <a:spcPts val="0"/>
              </a:spcAft>
              <a:buSzPts val="1800"/>
              <a:buChar char="●"/>
            </a:pPr>
            <a:r>
              <a:rPr lang="en"/>
              <a:t>too fast (e.g., spam)</a:t>
            </a:r>
            <a:endParaRPr/>
          </a:p>
        </p:txBody>
      </p:sp>
      <p:pic>
        <p:nvPicPr>
          <p:cNvPr descr="Stanford computer scientists have developed an artificial intelligence system that enables robotic helicopters to teach themselves to fly difficult stunts by watching other helicopters perform the same maneuvers. The technique is known as &quot;apprenticeship learning.&quot; The result is an autonomous helicopter than can fly dazzling stunts on its own.  &#10; &#10;Stanford University:  &#10;http://www.stanford.edu/  &#10; &#10;Stanford News Service:  &#10;http://news-service.stanford.edu  &#10; &#10;Stanford on YouTube: &#10;http://www.youtube.com/stanford/" id="70" name="Google Shape;70;p14" title="Autonomous Helicopters Teach Themselves to Fly Stunts">
            <a:hlinkClick r:id="rId3"/>
          </p:cNvPr>
          <p:cNvPicPr preferRelativeResize="0"/>
          <p:nvPr/>
        </p:nvPicPr>
        <p:blipFill>
          <a:blip r:embed="rId4">
            <a:alphaModFix/>
          </a:blip>
          <a:stretch>
            <a:fillRect/>
          </a:stretch>
        </p:blipFill>
        <p:spPr>
          <a:xfrm>
            <a:off x="4336500" y="1147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sp>
        <p:nvSpPr>
          <p:cNvPr id="76" name="Google Shape;76;p15"/>
          <p:cNvSpPr txBox="1"/>
          <p:nvPr>
            <p:ph idx="1" type="body"/>
          </p:nvPr>
        </p:nvSpPr>
        <p:spPr>
          <a:xfrm>
            <a:off x="311700" y="1225225"/>
            <a:ext cx="38157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that </a:t>
            </a:r>
            <a:r>
              <a:rPr b="1" lang="en"/>
              <a:t>learn</a:t>
            </a:r>
            <a:r>
              <a:rPr lang="en"/>
              <a:t> from data.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Decision problems that have numerous applications.</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 which can be said of ANY algorithm.</a:t>
            </a:r>
            <a:endParaRPr>
              <a:solidFill>
                <a:schemeClr val="accent5"/>
              </a:solidFill>
              <a:latin typeface="Caveat"/>
              <a:ea typeface="Caveat"/>
              <a:cs typeface="Caveat"/>
              <a:sym typeface="Caveat"/>
            </a:endParaRPr>
          </a:p>
        </p:txBody>
      </p:sp>
      <p:pic>
        <p:nvPicPr>
          <p:cNvPr id="77" name="Google Shape;77;p15"/>
          <p:cNvPicPr preferRelativeResize="0"/>
          <p:nvPr/>
        </p:nvPicPr>
        <p:blipFill>
          <a:blip r:embed="rId3">
            <a:alphaModFix/>
          </a:blip>
          <a:stretch>
            <a:fillRect/>
          </a:stretch>
        </p:blipFill>
        <p:spPr>
          <a:xfrm>
            <a:off x="4164675" y="1225213"/>
            <a:ext cx="4876800" cy="368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83" name="Google Shape;83;p16"/>
          <p:cNvSpPr txBox="1"/>
          <p:nvPr>
            <p:ph idx="1" type="body"/>
          </p:nvPr>
        </p:nvSpPr>
        <p:spPr>
          <a:xfrm>
            <a:off x="311700" y="1225225"/>
            <a:ext cx="36078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collection of </a:t>
            </a:r>
            <a:r>
              <a:rPr lang="en"/>
              <a:t>labeled</a:t>
            </a:r>
            <a:r>
              <a:rPr lang="en"/>
              <a:t> data, </a:t>
            </a:r>
            <a:r>
              <a:rPr b="1" lang="en"/>
              <a:t>decide</a:t>
            </a:r>
            <a:r>
              <a:rPr lang="en"/>
              <a:t> what type is a new </a:t>
            </a:r>
            <a:r>
              <a:rPr lang="en"/>
              <a:t>unlabeled</a:t>
            </a:r>
            <a:r>
              <a:rPr lang="en"/>
              <a:t> instance.</a:t>
            </a:r>
            <a:endParaRPr/>
          </a:p>
          <a:p>
            <a:pPr indent="0" lvl="0" marL="0" rtl="0" algn="l">
              <a:spcBef>
                <a:spcPts val="1600"/>
              </a:spcBef>
              <a:spcAft>
                <a:spcPts val="0"/>
              </a:spcAft>
              <a:buNone/>
            </a:pPr>
            <a:r>
              <a:rPr lang="en">
                <a:solidFill>
                  <a:schemeClr val="accent5"/>
                </a:solidFill>
                <a:latin typeface="Caveat"/>
                <a:ea typeface="Caveat"/>
                <a:cs typeface="Caveat"/>
                <a:sym typeface="Caveat"/>
              </a:rPr>
              <a:t>Q: </a:t>
            </a:r>
            <a:r>
              <a:rPr lang="en">
                <a:solidFill>
                  <a:schemeClr val="accent5"/>
                </a:solidFill>
                <a:latin typeface="Caveat"/>
                <a:ea typeface="Caveat"/>
                <a:cs typeface="Caveat"/>
                <a:sym typeface="Caveat"/>
              </a:rPr>
              <a:t>How is </a:t>
            </a:r>
            <a:r>
              <a:rPr b="1" lang="en">
                <a:solidFill>
                  <a:schemeClr val="accent5"/>
                </a:solidFill>
                <a:latin typeface="Caveat"/>
                <a:ea typeface="Caveat"/>
                <a:cs typeface="Caveat"/>
                <a:sym typeface="Caveat"/>
              </a:rPr>
              <a:t>classification</a:t>
            </a:r>
            <a:r>
              <a:rPr lang="en">
                <a:solidFill>
                  <a:schemeClr val="accent5"/>
                </a:solidFill>
                <a:latin typeface="Caveat"/>
                <a:ea typeface="Caveat"/>
                <a:cs typeface="Caveat"/>
                <a:sym typeface="Caveat"/>
              </a:rPr>
              <a:t> related to but different from </a:t>
            </a:r>
            <a:r>
              <a:rPr b="1" lang="en">
                <a:solidFill>
                  <a:schemeClr val="accent5"/>
                </a:solidFill>
                <a:latin typeface="Caveat"/>
                <a:ea typeface="Caveat"/>
                <a:cs typeface="Caveat"/>
                <a:sym typeface="Caveat"/>
              </a:rPr>
              <a:t>prediction</a:t>
            </a:r>
            <a:r>
              <a:rPr lang="en">
                <a:solidFill>
                  <a:schemeClr val="accent5"/>
                </a:solidFill>
                <a:latin typeface="Caveat"/>
                <a:ea typeface="Caveat"/>
                <a:cs typeface="Caveat"/>
                <a:sym typeface="Caveat"/>
              </a:rPr>
              <a:t>?</a:t>
            </a:r>
            <a:endParaRPr>
              <a:solidFill>
                <a:schemeClr val="accent5"/>
              </a:solidFill>
              <a:latin typeface="Caveat"/>
              <a:ea typeface="Caveat"/>
              <a:cs typeface="Caveat"/>
              <a:sym typeface="Caveat"/>
            </a:endParaRPr>
          </a:p>
          <a:p>
            <a:pPr indent="0" lvl="0" marL="0" rtl="0" algn="l">
              <a:spcBef>
                <a:spcPts val="1600"/>
              </a:spcBef>
              <a:spcAft>
                <a:spcPts val="1600"/>
              </a:spcAft>
              <a:buNone/>
            </a:pPr>
            <a:r>
              <a:rPr lang="en">
                <a:solidFill>
                  <a:schemeClr val="accent5"/>
                </a:solidFill>
                <a:latin typeface="Caveat"/>
                <a:ea typeface="Caveat"/>
                <a:cs typeface="Caveat"/>
                <a:sym typeface="Caveat"/>
              </a:rPr>
              <a:t>A: Are we </a:t>
            </a:r>
            <a:r>
              <a:rPr b="1" lang="en">
                <a:solidFill>
                  <a:schemeClr val="accent5"/>
                </a:solidFill>
                <a:latin typeface="Caveat"/>
                <a:ea typeface="Caveat"/>
                <a:cs typeface="Caveat"/>
                <a:sym typeface="Caveat"/>
              </a:rPr>
              <a:t>predicting</a:t>
            </a:r>
            <a:r>
              <a:rPr lang="en">
                <a:solidFill>
                  <a:schemeClr val="accent5"/>
                </a:solidFill>
                <a:latin typeface="Caveat"/>
                <a:ea typeface="Caveat"/>
                <a:cs typeface="Caveat"/>
                <a:sym typeface="Caveat"/>
              </a:rPr>
              <a:t> this is a katydid? No, it was always a katydid and we are just now recognizing (classifying) it as such.</a:t>
            </a:r>
            <a:br>
              <a:rPr lang="en">
                <a:solidFill>
                  <a:schemeClr val="accent5"/>
                </a:solidFill>
                <a:latin typeface="Caveat"/>
                <a:ea typeface="Caveat"/>
                <a:cs typeface="Caveat"/>
                <a:sym typeface="Caveat"/>
              </a:rPr>
            </a:br>
            <a:r>
              <a:rPr lang="en">
                <a:solidFill>
                  <a:schemeClr val="accent5"/>
                </a:solidFill>
                <a:latin typeface="Caveat"/>
                <a:ea typeface="Caveat"/>
                <a:cs typeface="Caveat"/>
                <a:sym typeface="Caveat"/>
              </a:rPr>
              <a:t>A: Weather is often a prediction problem, because it hasn't happened yet!</a:t>
            </a:r>
            <a:endParaRPr>
              <a:solidFill>
                <a:schemeClr val="accent5"/>
              </a:solidFill>
              <a:latin typeface="Caveat"/>
              <a:ea typeface="Caveat"/>
              <a:cs typeface="Caveat"/>
              <a:sym typeface="Caveat"/>
            </a:endParaRPr>
          </a:p>
        </p:txBody>
      </p:sp>
      <p:pic>
        <p:nvPicPr>
          <p:cNvPr id="84" name="Google Shape;84;p16"/>
          <p:cNvPicPr preferRelativeResize="0"/>
          <p:nvPr/>
        </p:nvPicPr>
        <p:blipFill>
          <a:blip r:embed="rId3">
            <a:alphaModFix/>
          </a:blip>
          <a:stretch>
            <a:fillRect/>
          </a:stretch>
        </p:blipFill>
        <p:spPr>
          <a:xfrm>
            <a:off x="3919625" y="996625"/>
            <a:ext cx="5224374" cy="3918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90" name="Google Shape;90;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See Prof Eamonn's slides.</a:t>
            </a:r>
            <a:endParaRPr>
              <a:solidFill>
                <a:schemeClr val="accent5"/>
              </a:solidFill>
              <a:latin typeface="Caveat"/>
              <a:ea typeface="Caveat"/>
              <a:cs typeface="Caveat"/>
              <a:sym typeface="Caveat"/>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solidFill>
                <a:schemeClr val="accent5"/>
              </a:solidFill>
              <a:latin typeface="Caveat"/>
              <a:ea typeface="Caveat"/>
              <a:cs typeface="Caveat"/>
              <a:sym typeface="Caveat"/>
            </a:endParaRPr>
          </a:p>
        </p:txBody>
      </p:sp>
      <p:pic>
        <p:nvPicPr>
          <p:cNvPr id="91" name="Google Shape;91;p17"/>
          <p:cNvPicPr preferRelativeResize="0"/>
          <p:nvPr/>
        </p:nvPicPr>
        <p:blipFill rotWithShape="1">
          <a:blip r:embed="rId3">
            <a:alphaModFix/>
          </a:blip>
          <a:srcRect b="10968" l="2018" r="0" t="0"/>
          <a:stretch/>
        </p:blipFill>
        <p:spPr>
          <a:xfrm>
            <a:off x="2783225" y="691900"/>
            <a:ext cx="6284576" cy="4282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K-Nearest Neighbors</a:t>
            </a:r>
            <a:endParaRPr/>
          </a:p>
        </p:txBody>
      </p:sp>
      <p:sp>
        <p:nvSpPr>
          <p:cNvPr id="97" name="Google Shape;97;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Easy to implement, just check:</a:t>
            </a:r>
            <a:endParaRPr/>
          </a:p>
          <a:p>
            <a:pPr indent="-342900" lvl="0" marL="457200" rtl="0" algn="l">
              <a:spcBef>
                <a:spcPts val="1600"/>
              </a:spcBef>
              <a:spcAft>
                <a:spcPts val="0"/>
              </a:spcAft>
              <a:buSzPts val="1800"/>
              <a:buChar char="●"/>
            </a:pPr>
            <a:r>
              <a:rPr lang="en"/>
              <a:t>Which are my nearest neighbors?</a:t>
            </a:r>
            <a:endParaRPr/>
          </a:p>
          <a:p>
            <a:pPr indent="0" lvl="0" marL="0" rtl="0" algn="l">
              <a:spcBef>
                <a:spcPts val="1600"/>
              </a:spcBef>
              <a:spcAft>
                <a:spcPts val="1600"/>
              </a:spcAft>
              <a:buNone/>
            </a:pPr>
            <a:r>
              <a:rPr lang="en"/>
              <a:t>Assumption: I must me like one of them.</a:t>
            </a:r>
            <a:endParaRPr/>
          </a:p>
        </p:txBody>
      </p:sp>
      <p:pic>
        <p:nvPicPr>
          <p:cNvPr id="98" name="Google Shape;98;p18"/>
          <p:cNvPicPr preferRelativeResize="0"/>
          <p:nvPr/>
        </p:nvPicPr>
        <p:blipFill>
          <a:blip r:embed="rId3">
            <a:alphaModFix/>
          </a:blip>
          <a:stretch>
            <a:fillRect/>
          </a:stretch>
        </p:blipFill>
        <p:spPr>
          <a:xfrm>
            <a:off x="5227900" y="44723"/>
            <a:ext cx="3839900" cy="4976924"/>
          </a:xfrm>
          <a:prstGeom prst="rect">
            <a:avLst/>
          </a:prstGeom>
          <a:noFill/>
          <a:ln cap="flat" cmpd="sng" w="9525">
            <a:solidFill>
              <a:schemeClr val="dk2"/>
            </a:solidFill>
            <a:prstDash val="solid"/>
            <a:round/>
            <a:headEnd len="sm" w="sm" type="none"/>
            <a:tailEnd len="sm" w="sm" type="none"/>
          </a:ln>
        </p:spPr>
      </p:pic>
      <p:pic>
        <p:nvPicPr>
          <p:cNvPr id="99" name="Google Shape;99;p18"/>
          <p:cNvPicPr preferRelativeResize="0"/>
          <p:nvPr/>
        </p:nvPicPr>
        <p:blipFill>
          <a:blip r:embed="rId4">
            <a:alphaModFix/>
          </a:blip>
          <a:stretch>
            <a:fillRect/>
          </a:stretch>
        </p:blipFill>
        <p:spPr>
          <a:xfrm>
            <a:off x="397075" y="3139350"/>
            <a:ext cx="4343976" cy="1787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Issues with KNN</a:t>
            </a:r>
            <a:endParaRPr/>
          </a:p>
        </p:txBody>
      </p:sp>
      <p:sp>
        <p:nvSpPr>
          <p:cNvPr id="105" name="Google Shape;105;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Sensitive to outliers: what if my nearest neighbor is a weirdo?</a:t>
            </a:r>
            <a:endParaRPr/>
          </a:p>
          <a:p>
            <a:pPr indent="-342900" lvl="0" marL="457200" rtl="0" algn="l">
              <a:spcBef>
                <a:spcPts val="0"/>
              </a:spcBef>
              <a:spcAft>
                <a:spcPts val="0"/>
              </a:spcAft>
              <a:buSzPts val="1800"/>
              <a:buChar char="●"/>
            </a:pPr>
            <a:r>
              <a:rPr lang="en"/>
              <a:t>Computationally tractable, does not always mean practical.</a:t>
            </a:r>
            <a:endParaRPr/>
          </a:p>
          <a:p>
            <a:pPr indent="-317500" lvl="1" marL="914400" rtl="0" algn="l">
              <a:spcBef>
                <a:spcPts val="0"/>
              </a:spcBef>
              <a:spcAft>
                <a:spcPts val="0"/>
              </a:spcAft>
              <a:buSzPts val="1400"/>
              <a:buChar char="○"/>
            </a:pPr>
            <a:r>
              <a:rPr lang="en"/>
              <a:t>What is the complexity of KNN?</a:t>
            </a:r>
            <a:endParaRPr/>
          </a:p>
          <a:p>
            <a:pPr indent="-317500" lvl="1" marL="914400" rtl="0" algn="l">
              <a:spcBef>
                <a:spcPts val="0"/>
              </a:spcBef>
              <a:spcAft>
                <a:spcPts val="0"/>
              </a:spcAft>
              <a:buSzPts val="1400"/>
              <a:buChar char="○"/>
            </a:pPr>
            <a:r>
              <a:rPr lang="en"/>
              <a:t>What if I have a billion data points — how long does a single classification take?</a:t>
            </a:r>
            <a:endParaRPr/>
          </a:p>
        </p:txBody>
      </p:sp>
      <p:pic>
        <p:nvPicPr>
          <p:cNvPr id="106" name="Google Shape;106;p19"/>
          <p:cNvPicPr preferRelativeResize="0"/>
          <p:nvPr/>
        </p:nvPicPr>
        <p:blipFill>
          <a:blip r:embed="rId3">
            <a:alphaModFix/>
          </a:blip>
          <a:stretch>
            <a:fillRect/>
          </a:stretch>
        </p:blipFill>
        <p:spPr>
          <a:xfrm>
            <a:off x="1340525" y="2571754"/>
            <a:ext cx="5782826" cy="2431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12" name="Google Shape;112;p20"/>
          <p:cNvSpPr txBox="1"/>
          <p:nvPr>
            <p:ph idx="1" type="body"/>
          </p:nvPr>
        </p:nvSpPr>
        <p:spPr>
          <a:xfrm>
            <a:off x="311700" y="1225225"/>
            <a:ext cx="41277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Measureable inputs that may help separate or decide instances.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If you imagine rows of data instances in a matrix, features are often the columns or attributes of the data instances.</a:t>
            </a:r>
            <a:endParaRPr/>
          </a:p>
        </p:txBody>
      </p:sp>
      <p:pic>
        <p:nvPicPr>
          <p:cNvPr id="113" name="Google Shape;113;p20"/>
          <p:cNvPicPr preferRelativeResize="0"/>
          <p:nvPr/>
        </p:nvPicPr>
        <p:blipFill>
          <a:blip r:embed="rId3">
            <a:alphaModFix/>
          </a:blip>
          <a:stretch>
            <a:fillRect/>
          </a:stretch>
        </p:blipFill>
        <p:spPr>
          <a:xfrm>
            <a:off x="4363225" y="1441000"/>
            <a:ext cx="4704575" cy="3528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19" name="Google Shape;119;p21"/>
          <p:cNvSpPr txBox="1"/>
          <p:nvPr>
            <p:ph idx="1" type="body"/>
          </p:nvPr>
        </p:nvSpPr>
        <p:spPr>
          <a:xfrm>
            <a:off x="311700" y="1225225"/>
            <a:ext cx="33120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the data you have simply does not do the job.</a:t>
            </a:r>
            <a:endParaRPr/>
          </a:p>
          <a:p>
            <a:pPr indent="0" lvl="0" marL="0" rtl="0" algn="l">
              <a:spcBef>
                <a:spcPts val="1600"/>
              </a:spcBef>
              <a:spcAft>
                <a:spcPts val="0"/>
              </a:spcAft>
              <a:buNone/>
            </a:pPr>
            <a:r>
              <a:rPr lang="en"/>
              <a:t>You may have the WRONG features and no amount of algorithm tricky will help. </a:t>
            </a:r>
            <a:endParaRPr/>
          </a:p>
          <a:p>
            <a:pPr indent="0" lvl="0" marL="0" rtl="0" algn="l">
              <a:spcBef>
                <a:spcPts val="1600"/>
              </a:spcBef>
              <a:spcAft>
                <a:spcPts val="1600"/>
              </a:spcAft>
              <a:buNone/>
            </a:pPr>
            <a:r>
              <a:rPr lang="en"/>
              <a:t>Rather, you may simply need more data or more features.</a:t>
            </a:r>
            <a:endParaRPr/>
          </a:p>
        </p:txBody>
      </p:sp>
      <p:pic>
        <p:nvPicPr>
          <p:cNvPr id="120" name="Google Shape;120;p21"/>
          <p:cNvPicPr preferRelativeResize="0"/>
          <p:nvPr/>
        </p:nvPicPr>
        <p:blipFill>
          <a:blip r:embed="rId3">
            <a:alphaModFix/>
          </a:blip>
          <a:stretch>
            <a:fillRect/>
          </a:stretch>
        </p:blipFill>
        <p:spPr>
          <a:xfrm>
            <a:off x="3623775" y="921750"/>
            <a:ext cx="5520226" cy="414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