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Caveat"/>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regular.fntdata"/><Relationship Id="rId25" Type="http://schemas.openxmlformats.org/officeDocument/2006/relationships/font" Target="fonts/Economica-boldItalic.fntdata"/><Relationship Id="rId28" Type="http://schemas.openxmlformats.org/officeDocument/2006/relationships/font" Target="fonts/OpenSans-regular.fntdata"/><Relationship Id="rId27" Type="http://schemas.openxmlformats.org/officeDocument/2006/relationships/font" Target="fonts/Cave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84d13d2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84d13d2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af2992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eaf2992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eaf2992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eaf2992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eaf29923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eaf29923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eaf29923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eaf29923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af29923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af29923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eaf29923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eaf29923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5803557f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5803557f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eaf29923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eaf29923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eaf2992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eaf2992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eaf2992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eaf2992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eaf299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eaf299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af29923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af29923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eaf29923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eaf29923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eaf29923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eaf29923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eaf2992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eaf2992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BwoTvvpMd4U"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31" name="Google Shape;131;p22"/>
          <p:cNvSpPr txBox="1"/>
          <p:nvPr>
            <p:ph idx="1" type="body"/>
          </p:nvPr>
        </p:nvSpPr>
        <p:spPr>
          <a:xfrm>
            <a:off x="311700" y="1225225"/>
            <a:ext cx="3570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rate is established with no features.</a:t>
            </a:r>
            <a:endParaRPr/>
          </a:p>
          <a:p>
            <a:pPr indent="0" lvl="0" marL="0" rtl="0" algn="l">
              <a:spcBef>
                <a:spcPts val="1600"/>
              </a:spcBef>
              <a:spcAft>
                <a:spcPts val="0"/>
              </a:spcAft>
              <a:buNone/>
            </a:pPr>
            <a:r>
              <a:rPr lang="en"/>
              <a:t>Then, we can incrementally add features that greedily improve accuracy.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Feature generation:</a:t>
            </a:r>
            <a:endParaRPr/>
          </a:p>
          <a:p>
            <a:pPr indent="457200" lvl="0" marL="0" rtl="0" algn="l">
              <a:spcBef>
                <a:spcPts val="1600"/>
              </a:spcBef>
              <a:spcAft>
                <a:spcPts val="1600"/>
              </a:spcAft>
              <a:buNone/>
            </a:pPr>
            <a:r>
              <a:rPr lang="en"/>
              <a:t>BMI = height/weight</a:t>
            </a:r>
            <a:r>
              <a:rPr baseline="30000" lang="en"/>
              <a:t>2</a:t>
            </a:r>
            <a:endParaRPr baseline="30000"/>
          </a:p>
        </p:txBody>
      </p:sp>
      <p:pic>
        <p:nvPicPr>
          <p:cNvPr id="132" name="Google Shape;132;p22"/>
          <p:cNvPicPr preferRelativeResize="0"/>
          <p:nvPr/>
        </p:nvPicPr>
        <p:blipFill>
          <a:blip r:embed="rId3">
            <a:alphaModFix/>
          </a:blip>
          <a:stretch>
            <a:fillRect/>
          </a:stretch>
        </p:blipFill>
        <p:spPr>
          <a:xfrm>
            <a:off x="3981625" y="1147225"/>
            <a:ext cx="5162375" cy="38717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138" name="Google Shape;138;p23"/>
          <p:cNvSpPr txBox="1"/>
          <p:nvPr>
            <p:ph idx="1" type="body"/>
          </p:nvPr>
        </p:nvSpPr>
        <p:spPr>
          <a:xfrm>
            <a:off x="311700" y="1225225"/>
            <a:ext cx="24210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Simple is better.</a:t>
            </a:r>
            <a:endParaRPr/>
          </a:p>
        </p:txBody>
      </p:sp>
      <p:pic>
        <p:nvPicPr>
          <p:cNvPr id="139" name="Google Shape;139;p23"/>
          <p:cNvPicPr preferRelativeResize="0"/>
          <p:nvPr/>
        </p:nvPicPr>
        <p:blipFill>
          <a:blip r:embed="rId3">
            <a:alphaModFix/>
          </a:blip>
          <a:stretch>
            <a:fillRect/>
          </a:stretch>
        </p:blipFill>
        <p:spPr>
          <a:xfrm>
            <a:off x="2789700" y="225375"/>
            <a:ext cx="6354301" cy="4765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Trees</a:t>
            </a:r>
            <a:endParaRPr/>
          </a:p>
        </p:txBody>
      </p:sp>
      <p:sp>
        <p:nvSpPr>
          <p:cNvPr id="145" name="Google Shape;145;p24"/>
          <p:cNvSpPr txBox="1"/>
          <p:nvPr>
            <p:ph idx="1" type="body"/>
          </p:nvPr>
        </p:nvSpPr>
        <p:spPr>
          <a:xfrm>
            <a:off x="311700" y="1225225"/>
            <a:ext cx="3582900" cy="134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greedy algorithm often chooses next-best feature based on entropy or information gain metric.</a:t>
            </a:r>
            <a:endParaRPr/>
          </a:p>
        </p:txBody>
      </p:sp>
      <p:pic>
        <p:nvPicPr>
          <p:cNvPr id="146" name="Google Shape;146;p24"/>
          <p:cNvPicPr preferRelativeResize="0"/>
          <p:nvPr/>
        </p:nvPicPr>
        <p:blipFill rotWithShape="1">
          <a:blip r:embed="rId3">
            <a:alphaModFix/>
          </a:blip>
          <a:srcRect b="0" l="0" r="0" t="13554"/>
          <a:stretch/>
        </p:blipFill>
        <p:spPr>
          <a:xfrm>
            <a:off x="3970925" y="1673025"/>
            <a:ext cx="5173076" cy="3353999"/>
          </a:xfrm>
          <a:prstGeom prst="rect">
            <a:avLst/>
          </a:prstGeom>
          <a:noFill/>
          <a:ln cap="flat" cmpd="sng" w="9525">
            <a:solidFill>
              <a:schemeClr val="dk2"/>
            </a:solidFill>
            <a:prstDash val="solid"/>
            <a:round/>
            <a:headEnd len="sm" w="sm" type="none"/>
            <a:tailEnd len="sm" w="sm" type="none"/>
          </a:ln>
        </p:spPr>
      </p:pic>
      <p:pic>
        <p:nvPicPr>
          <p:cNvPr id="147" name="Google Shape;147;p24"/>
          <p:cNvPicPr preferRelativeResize="0"/>
          <p:nvPr/>
        </p:nvPicPr>
        <p:blipFill rotWithShape="1">
          <a:blip r:embed="rId4">
            <a:alphaModFix/>
          </a:blip>
          <a:srcRect b="0" l="0" r="49060" t="19341"/>
          <a:stretch/>
        </p:blipFill>
        <p:spPr>
          <a:xfrm>
            <a:off x="7005800" y="440850"/>
            <a:ext cx="1985800" cy="2358300"/>
          </a:xfrm>
          <a:prstGeom prst="rect">
            <a:avLst/>
          </a:prstGeom>
          <a:noFill/>
          <a:ln cap="flat" cmpd="sng" w="9525">
            <a:solidFill>
              <a:schemeClr val="dk2"/>
            </a:solidFill>
            <a:prstDash val="solid"/>
            <a:round/>
            <a:headEnd len="sm" w="sm" type="none"/>
            <a:tailEnd len="sm" w="sm" type="none"/>
          </a:ln>
        </p:spPr>
      </p:pic>
      <p:pic>
        <p:nvPicPr>
          <p:cNvPr id="148" name="Google Shape;148;p24"/>
          <p:cNvPicPr preferRelativeResize="0"/>
          <p:nvPr/>
        </p:nvPicPr>
        <p:blipFill>
          <a:blip r:embed="rId5">
            <a:alphaModFix/>
          </a:blip>
          <a:stretch>
            <a:fillRect/>
          </a:stretch>
        </p:blipFill>
        <p:spPr>
          <a:xfrm>
            <a:off x="4303650" y="76200"/>
            <a:ext cx="2385200" cy="1788900"/>
          </a:xfrm>
          <a:prstGeom prst="rect">
            <a:avLst/>
          </a:prstGeom>
          <a:noFill/>
          <a:ln cap="flat" cmpd="sng" w="9525">
            <a:solidFill>
              <a:schemeClr val="dk2"/>
            </a:solidFill>
            <a:prstDash val="solid"/>
            <a:round/>
            <a:headEnd len="sm" w="sm" type="none"/>
            <a:tailEnd len="sm" w="sm" type="none"/>
          </a:ln>
        </p:spPr>
      </p:pic>
      <p:pic>
        <p:nvPicPr>
          <p:cNvPr id="149" name="Google Shape;149;p24"/>
          <p:cNvPicPr preferRelativeResize="0"/>
          <p:nvPr/>
        </p:nvPicPr>
        <p:blipFill rotWithShape="1">
          <a:blip r:embed="rId6">
            <a:alphaModFix/>
          </a:blip>
          <a:srcRect b="0" l="0" r="0" t="31342"/>
          <a:stretch/>
        </p:blipFill>
        <p:spPr>
          <a:xfrm>
            <a:off x="129575" y="3079481"/>
            <a:ext cx="3765026" cy="1938763"/>
          </a:xfrm>
          <a:prstGeom prst="rect">
            <a:avLst/>
          </a:prstGeom>
          <a:noFill/>
          <a:ln cap="flat" cmpd="sng" w="9525">
            <a:solidFill>
              <a:schemeClr val="dk2"/>
            </a:solidFill>
            <a:prstDash val="solid"/>
            <a:round/>
            <a:headEnd len="sm" w="sm" type="none"/>
            <a:tailEnd len="sm" w="sm" type="none"/>
          </a:ln>
        </p:spPr>
      </p:pic>
      <p:pic>
        <p:nvPicPr>
          <p:cNvPr id="150" name="Google Shape;150;p24"/>
          <p:cNvPicPr preferRelativeResize="0"/>
          <p:nvPr/>
        </p:nvPicPr>
        <p:blipFill>
          <a:blip r:embed="rId7">
            <a:alphaModFix/>
          </a:blip>
          <a:stretch>
            <a:fillRect/>
          </a:stretch>
        </p:blipFill>
        <p:spPr>
          <a:xfrm>
            <a:off x="966793" y="2618600"/>
            <a:ext cx="2593074" cy="37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156" name="Google Shape;156;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This is the trouble.</a:t>
            </a:r>
            <a:endParaRPr>
              <a:solidFill>
                <a:schemeClr val="accent5"/>
              </a:solidFill>
              <a:latin typeface="Caveat"/>
              <a:ea typeface="Caveat"/>
              <a:cs typeface="Caveat"/>
              <a:sym typeface="Caveat"/>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accent5"/>
                </a:solidFill>
                <a:latin typeface="Caveat"/>
                <a:ea typeface="Caveat"/>
                <a:cs typeface="Caveat"/>
                <a:sym typeface="Caveat"/>
              </a:rPr>
              <a:t>This is the solution: independence.</a:t>
            </a:r>
            <a:endParaRPr>
              <a:solidFill>
                <a:schemeClr val="accent5"/>
              </a:solidFill>
              <a:latin typeface="Caveat"/>
              <a:ea typeface="Caveat"/>
              <a:cs typeface="Caveat"/>
              <a:sym typeface="Caveat"/>
            </a:endParaRPr>
          </a:p>
          <a:p>
            <a:pPr indent="0" lvl="0" marL="0" rtl="0" algn="l">
              <a:spcBef>
                <a:spcPts val="1600"/>
              </a:spcBef>
              <a:spcAft>
                <a:spcPts val="0"/>
              </a:spcAft>
              <a:buNone/>
            </a:pPr>
            <a:br>
              <a:rPr lang="en">
                <a:solidFill>
                  <a:srgbClr val="000000"/>
                </a:solidFill>
              </a:rPr>
            </a:br>
            <a:r>
              <a:rPr lang="en">
                <a:solidFill>
                  <a:srgbClr val="000000"/>
                </a:solidFill>
              </a:rPr>
              <a:t>Why is </a:t>
            </a:r>
            <a:r>
              <a:rPr b="1" lang="en">
                <a:solidFill>
                  <a:srgbClr val="000000"/>
                </a:solidFill>
              </a:rPr>
              <a:t>P(x|c)</a:t>
            </a:r>
            <a:r>
              <a:rPr lang="en">
                <a:solidFill>
                  <a:srgbClr val="000000"/>
                </a:solidFill>
              </a:rPr>
              <a:t> trouble? Chain rule — a lot of marginal probabilities to calculate!</a:t>
            </a:r>
            <a:endParaRPr>
              <a:solidFill>
                <a:srgbClr val="000000"/>
              </a:solidFill>
            </a:endParaRPr>
          </a:p>
          <a:p>
            <a:pPr indent="457200" lvl="0" marL="0" rtl="0" algn="l">
              <a:spcBef>
                <a:spcPts val="1600"/>
              </a:spcBef>
              <a:spcAft>
                <a:spcPts val="0"/>
              </a:spcAft>
              <a:buNone/>
            </a:pPr>
            <a:r>
              <a:rPr lang="en">
                <a:solidFill>
                  <a:srgbClr val="000000"/>
                </a:solidFill>
              </a:rPr>
              <a:t>P (x|c) = P(x</a:t>
            </a:r>
            <a:r>
              <a:rPr baseline="-25000" lang="en">
                <a:solidFill>
                  <a:srgbClr val="000000"/>
                </a:solidFill>
              </a:rPr>
              <a:t>1</a:t>
            </a:r>
            <a:r>
              <a:rPr lang="en">
                <a:solidFill>
                  <a:srgbClr val="000000"/>
                </a:solidFill>
              </a:rPr>
              <a:t>...x</a:t>
            </a:r>
            <a:r>
              <a:rPr baseline="-25000" lang="en">
                <a:solidFill>
                  <a:srgbClr val="000000"/>
                </a:solidFill>
              </a:rPr>
              <a:t>n</a:t>
            </a:r>
            <a:r>
              <a:rPr lang="en">
                <a:solidFill>
                  <a:srgbClr val="000000"/>
                </a:solidFill>
              </a:rPr>
              <a:t>|c) = P(x</a:t>
            </a:r>
            <a:r>
              <a:rPr baseline="-25000" lang="en">
                <a:solidFill>
                  <a:srgbClr val="000000"/>
                </a:solidFill>
              </a:rPr>
              <a:t>1</a:t>
            </a:r>
            <a:r>
              <a:rPr lang="en">
                <a:solidFill>
                  <a:srgbClr val="000000"/>
                </a:solidFill>
              </a:rPr>
              <a:t>| </a:t>
            </a:r>
            <a:r>
              <a:rPr lang="en">
                <a:solidFill>
                  <a:schemeClr val="accent5"/>
                </a:solidFill>
              </a:rPr>
              <a:t>x</a:t>
            </a:r>
            <a:r>
              <a:rPr baseline="-25000" lang="en">
                <a:solidFill>
                  <a:schemeClr val="accent5"/>
                </a:solidFill>
              </a:rPr>
              <a:t>2</a:t>
            </a:r>
            <a:r>
              <a:rPr lang="en">
                <a:solidFill>
                  <a:schemeClr val="accent5"/>
                </a:solidFill>
              </a:rPr>
              <a:t>...x</a:t>
            </a:r>
            <a:r>
              <a:rPr baseline="-25000" lang="en">
                <a:solidFill>
                  <a:schemeClr val="accent5"/>
                </a:solidFill>
              </a:rPr>
              <a:t>n</a:t>
            </a:r>
            <a:r>
              <a:rPr lang="en">
                <a:solidFill>
                  <a:srgbClr val="000000"/>
                </a:solidFill>
              </a:rPr>
              <a:t>,c) * P(x</a:t>
            </a:r>
            <a:r>
              <a:rPr baseline="-25000" lang="en">
                <a:solidFill>
                  <a:srgbClr val="000000"/>
                </a:solidFill>
              </a:rPr>
              <a:t>2</a:t>
            </a:r>
            <a:r>
              <a:rPr lang="en">
                <a:solidFill>
                  <a:srgbClr val="000000"/>
                </a:solidFill>
              </a:rPr>
              <a:t> | </a:t>
            </a:r>
            <a:r>
              <a:rPr lang="en">
                <a:solidFill>
                  <a:schemeClr val="accent5"/>
                </a:solidFill>
              </a:rPr>
              <a:t>x</a:t>
            </a:r>
            <a:r>
              <a:rPr baseline="-25000" lang="en">
                <a:solidFill>
                  <a:schemeClr val="accent5"/>
                </a:solidFill>
              </a:rPr>
              <a:t>3</a:t>
            </a:r>
            <a:r>
              <a:rPr lang="en">
                <a:solidFill>
                  <a:schemeClr val="accent5"/>
                </a:solidFill>
              </a:rPr>
              <a:t>...x</a:t>
            </a:r>
            <a:r>
              <a:rPr baseline="-25000" lang="en">
                <a:solidFill>
                  <a:schemeClr val="accent5"/>
                </a:solidFill>
              </a:rPr>
              <a:t>n</a:t>
            </a:r>
            <a:r>
              <a:rPr lang="en">
                <a:solidFill>
                  <a:srgbClr val="000000"/>
                </a:solidFill>
              </a:rPr>
              <a:t>,c) ... * P(x</a:t>
            </a:r>
            <a:r>
              <a:rPr baseline="-25000" lang="en">
                <a:solidFill>
                  <a:srgbClr val="000000"/>
                </a:solidFill>
              </a:rPr>
              <a:t>n</a:t>
            </a:r>
            <a:r>
              <a:rPr lang="en">
                <a:solidFill>
                  <a:srgbClr val="000000"/>
                </a:solidFill>
              </a:rPr>
              <a:t>|c)</a:t>
            </a:r>
            <a:endParaRPr>
              <a:solidFill>
                <a:srgbClr val="000000"/>
              </a:solidFill>
            </a:endParaRPr>
          </a:p>
          <a:p>
            <a:pPr indent="0" lvl="0" marL="0" rtl="0" algn="l">
              <a:spcBef>
                <a:spcPts val="1600"/>
              </a:spcBef>
              <a:spcAft>
                <a:spcPts val="1600"/>
              </a:spcAft>
              <a:buNone/>
            </a:pPr>
            <a:r>
              <a:rPr lang="en">
                <a:solidFill>
                  <a:srgbClr val="000000"/>
                </a:solidFill>
              </a:rPr>
              <a:t>Independence makes all that go </a:t>
            </a:r>
            <a:r>
              <a:rPr lang="en">
                <a:solidFill>
                  <a:schemeClr val="accent5"/>
                </a:solidFill>
              </a:rPr>
              <a:t>poof</a:t>
            </a:r>
            <a:r>
              <a:rPr lang="en">
                <a:solidFill>
                  <a:srgbClr val="000000"/>
                </a:solidFill>
              </a:rPr>
              <a:t>.</a:t>
            </a:r>
            <a:endParaRPr>
              <a:solidFill>
                <a:srgbClr val="000000"/>
              </a:solidFill>
            </a:endParaRPr>
          </a:p>
        </p:txBody>
      </p:sp>
      <p:pic>
        <p:nvPicPr>
          <p:cNvPr id="157" name="Google Shape;157;p25"/>
          <p:cNvPicPr preferRelativeResize="0"/>
          <p:nvPr/>
        </p:nvPicPr>
        <p:blipFill>
          <a:blip r:embed="rId3">
            <a:alphaModFix/>
          </a:blip>
          <a:stretch>
            <a:fillRect/>
          </a:stretch>
        </p:blipFill>
        <p:spPr>
          <a:xfrm>
            <a:off x="4441263" y="253575"/>
            <a:ext cx="4391025" cy="2514600"/>
          </a:xfrm>
          <a:prstGeom prst="rect">
            <a:avLst/>
          </a:prstGeom>
          <a:noFill/>
          <a:ln cap="flat" cmpd="sng" w="9525">
            <a:solidFill>
              <a:schemeClr val="dk2"/>
            </a:solidFill>
            <a:prstDash val="solid"/>
            <a:round/>
            <a:headEnd len="sm" w="sm" type="none"/>
            <a:tailEnd len="sm" w="sm" type="none"/>
          </a:ln>
        </p:spPr>
      </p:pic>
      <p:sp>
        <p:nvSpPr>
          <p:cNvPr id="158" name="Google Shape;158;p25"/>
          <p:cNvSpPr/>
          <p:nvPr/>
        </p:nvSpPr>
        <p:spPr>
          <a:xfrm>
            <a:off x="2165300" y="927868"/>
            <a:ext cx="4805550" cy="498800"/>
          </a:xfrm>
          <a:custGeom>
            <a:rect b="b" l="l" r="r" t="t"/>
            <a:pathLst>
              <a:path extrusionOk="0" h="19952" w="192222">
                <a:moveTo>
                  <a:pt x="165242" y="8704"/>
                </a:moveTo>
                <a:cubicBezTo>
                  <a:pt x="167029" y="17626"/>
                  <a:pt x="185264" y="23828"/>
                  <a:pt x="191255" y="16980"/>
                </a:cubicBezTo>
                <a:cubicBezTo>
                  <a:pt x="193990" y="13854"/>
                  <a:pt x="190415" y="6911"/>
                  <a:pt x="186526" y="5452"/>
                </a:cubicBezTo>
                <a:cubicBezTo>
                  <a:pt x="179545" y="2834"/>
                  <a:pt x="171666" y="6944"/>
                  <a:pt x="164355" y="8408"/>
                </a:cubicBezTo>
                <a:cubicBezTo>
                  <a:pt x="158358" y="9609"/>
                  <a:pt x="152136" y="9617"/>
                  <a:pt x="146028" y="9295"/>
                </a:cubicBezTo>
                <a:cubicBezTo>
                  <a:pt x="117093" y="7770"/>
                  <a:pt x="87671" y="-4517"/>
                  <a:pt x="59416" y="1905"/>
                </a:cubicBezTo>
                <a:cubicBezTo>
                  <a:pt x="49361" y="4190"/>
                  <a:pt x="41203" y="11671"/>
                  <a:pt x="31629" y="15502"/>
                </a:cubicBezTo>
                <a:cubicBezTo>
                  <a:pt x="21757" y="19453"/>
                  <a:pt x="10633" y="19641"/>
                  <a:pt x="0" y="19641"/>
                </a:cubicBezTo>
              </a:path>
            </a:pathLst>
          </a:custGeom>
          <a:noFill/>
          <a:ln cap="flat" cmpd="sng" w="9525">
            <a:solidFill>
              <a:schemeClr val="accent5"/>
            </a:solidFill>
            <a:prstDash val="solid"/>
            <a:round/>
            <a:headEnd len="med" w="med" type="none"/>
            <a:tailEnd len="med" w="med" type="none"/>
          </a:ln>
        </p:spPr>
      </p:sp>
      <p:sp>
        <p:nvSpPr>
          <p:cNvPr id="159" name="Google Shape;159;p25"/>
          <p:cNvSpPr/>
          <p:nvPr/>
        </p:nvSpPr>
        <p:spPr>
          <a:xfrm>
            <a:off x="3140775" y="2042760"/>
            <a:ext cx="3831125" cy="775125"/>
          </a:xfrm>
          <a:custGeom>
            <a:rect b="b" l="l" r="r" t="t"/>
            <a:pathLst>
              <a:path extrusionOk="0" h="31005" w="153245">
                <a:moveTo>
                  <a:pt x="91933" y="14657"/>
                </a:moveTo>
                <a:cubicBezTo>
                  <a:pt x="110589" y="7191"/>
                  <a:pt x="162798" y="6219"/>
                  <a:pt x="151645" y="22934"/>
                </a:cubicBezTo>
                <a:cubicBezTo>
                  <a:pt x="142072" y="37282"/>
                  <a:pt x="115341" y="29465"/>
                  <a:pt x="99914" y="21751"/>
                </a:cubicBezTo>
                <a:cubicBezTo>
                  <a:pt x="88075" y="15832"/>
                  <a:pt x="78129" y="5609"/>
                  <a:pt x="65329" y="2241"/>
                </a:cubicBezTo>
                <a:cubicBezTo>
                  <a:pt x="55512" y="-342"/>
                  <a:pt x="44158" y="-1289"/>
                  <a:pt x="34882" y="2833"/>
                </a:cubicBezTo>
                <a:cubicBezTo>
                  <a:pt x="22962" y="8130"/>
                  <a:pt x="13044" y="20569"/>
                  <a:pt x="0" y="20569"/>
                </a:cubicBezTo>
              </a:path>
            </a:pathLst>
          </a:custGeom>
          <a:noFill/>
          <a:ln cap="flat" cmpd="sng" w="9525">
            <a:solidFill>
              <a:schemeClr val="accent5"/>
            </a:solidFill>
            <a:prstDash val="solid"/>
            <a:round/>
            <a:headEnd len="med" w="med" type="none"/>
            <a:tailEnd len="med" w="med" type="none"/>
          </a:ln>
        </p:spPr>
      </p:sp>
      <p:sp>
        <p:nvSpPr>
          <p:cNvPr id="160" name="Google Shape;160;p25"/>
          <p:cNvSpPr txBox="1"/>
          <p:nvPr/>
        </p:nvSpPr>
        <p:spPr>
          <a:xfrm>
            <a:off x="5067775" y="4126950"/>
            <a:ext cx="3918600" cy="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veat"/>
                <a:ea typeface="Caveat"/>
                <a:cs typeface="Caveat"/>
                <a:sym typeface="Caveat"/>
              </a:rPr>
              <a:t>Q: Why do we call Naive Bayes a generative model?</a:t>
            </a:r>
            <a:br>
              <a:rPr lang="en">
                <a:solidFill>
                  <a:srgbClr val="FF0000"/>
                </a:solidFill>
                <a:latin typeface="Caveat"/>
                <a:ea typeface="Caveat"/>
                <a:cs typeface="Caveat"/>
                <a:sym typeface="Caveat"/>
              </a:rPr>
            </a:br>
            <a:r>
              <a:rPr lang="en">
                <a:solidFill>
                  <a:srgbClr val="FF0000"/>
                </a:solidFill>
                <a:latin typeface="Caveat"/>
                <a:ea typeface="Caveat"/>
                <a:cs typeface="Caveat"/>
                <a:sym typeface="Caveat"/>
              </a:rPr>
              <a:t>A: Because we assume c "generates" x in P(x|c), which is similar to what we discussed in Topic Modelling.</a:t>
            </a:r>
            <a:endParaRPr>
              <a:solidFill>
                <a:srgbClr val="FF0000"/>
              </a:solidFill>
              <a:latin typeface="Caveat"/>
              <a:ea typeface="Caveat"/>
              <a:cs typeface="Caveat"/>
              <a:sym typeface="Caveat"/>
            </a:endParaRPr>
          </a:p>
        </p:txBody>
      </p:sp>
      <p:sp>
        <p:nvSpPr>
          <p:cNvPr id="161" name="Google Shape;161;p25"/>
          <p:cNvSpPr txBox="1"/>
          <p:nvPr/>
        </p:nvSpPr>
        <p:spPr>
          <a:xfrm>
            <a:off x="3213700" y="113050"/>
            <a:ext cx="3863700" cy="36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Effectively, a quadratic decision boundary.</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167" name="Google Shape;16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Linear</a:t>
            </a:r>
            <a:r>
              <a:rPr lang="en"/>
              <a:t>: continuous dependent variable</a:t>
            </a:r>
            <a:endParaRPr/>
          </a:p>
          <a:p>
            <a:pPr indent="-342900" lvl="0" marL="457200" rtl="0" algn="l">
              <a:spcBef>
                <a:spcPts val="0"/>
              </a:spcBef>
              <a:spcAft>
                <a:spcPts val="0"/>
              </a:spcAft>
              <a:buSzPts val="1800"/>
              <a:buChar char="●"/>
            </a:pPr>
            <a:r>
              <a:rPr b="1" lang="en">
                <a:solidFill>
                  <a:schemeClr val="accent5"/>
                </a:solidFill>
              </a:rPr>
              <a:t>Logistic</a:t>
            </a:r>
            <a:r>
              <a:rPr lang="en"/>
              <a:t>: discrete or nominal dependent variable (i.e., class)</a:t>
            </a:r>
            <a:endParaRPr/>
          </a:p>
          <a:p>
            <a:pPr indent="0" lvl="0" marL="0" rtl="0" algn="l">
              <a:spcBef>
                <a:spcPts val="1600"/>
              </a:spcBef>
              <a:spcAft>
                <a:spcPts val="0"/>
              </a:spcAft>
              <a:buNone/>
            </a:pPr>
            <a:r>
              <a:rPr lang="en"/>
              <a:t>Y = mX + b</a:t>
            </a:r>
            <a:endParaRPr/>
          </a:p>
          <a:p>
            <a:pPr indent="0" lvl="0" marL="0" rtl="0" algn="l">
              <a:spcBef>
                <a:spcPts val="1600"/>
              </a:spcBef>
              <a:spcAft>
                <a:spcPts val="0"/>
              </a:spcAft>
              <a:buNone/>
            </a:pPr>
            <a:r>
              <a:rPr lang="en"/>
              <a:t>The </a:t>
            </a:r>
            <a:r>
              <a:rPr i="1" lang="en"/>
              <a:t>logit</a:t>
            </a:r>
            <a:r>
              <a:rPr lang="en"/>
              <a:t> and </a:t>
            </a:r>
            <a:r>
              <a:rPr i="1" lang="en"/>
              <a:t>sigmoid</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 mx +b</a:t>
            </a:r>
            <a:endParaRPr/>
          </a:p>
        </p:txBody>
      </p:sp>
      <p:pic>
        <p:nvPicPr>
          <p:cNvPr id="168" name="Google Shape;168;p26"/>
          <p:cNvPicPr preferRelativeResize="0"/>
          <p:nvPr/>
        </p:nvPicPr>
        <p:blipFill>
          <a:blip r:embed="rId3">
            <a:alphaModFix/>
          </a:blip>
          <a:stretch>
            <a:fillRect/>
          </a:stretch>
        </p:blipFill>
        <p:spPr>
          <a:xfrm>
            <a:off x="3642700" y="2660425"/>
            <a:ext cx="5477325" cy="2347425"/>
          </a:xfrm>
          <a:prstGeom prst="rect">
            <a:avLst/>
          </a:prstGeom>
          <a:noFill/>
          <a:ln cap="flat" cmpd="sng" w="9525">
            <a:solidFill>
              <a:schemeClr val="dk2"/>
            </a:solidFill>
            <a:prstDash val="solid"/>
            <a:round/>
            <a:headEnd len="sm" w="sm" type="none"/>
            <a:tailEnd len="sm" w="sm" type="none"/>
          </a:ln>
        </p:spPr>
      </p:pic>
      <p:pic>
        <p:nvPicPr>
          <p:cNvPr id="169" name="Google Shape;169;p26"/>
          <p:cNvPicPr preferRelativeResize="0"/>
          <p:nvPr/>
        </p:nvPicPr>
        <p:blipFill>
          <a:blip r:embed="rId4">
            <a:alphaModFix/>
          </a:blip>
          <a:stretch>
            <a:fillRect/>
          </a:stretch>
        </p:blipFill>
        <p:spPr>
          <a:xfrm>
            <a:off x="884025" y="3029925"/>
            <a:ext cx="1650775" cy="444775"/>
          </a:xfrm>
          <a:prstGeom prst="rect">
            <a:avLst/>
          </a:prstGeom>
          <a:noFill/>
          <a:ln>
            <a:noFill/>
          </a:ln>
        </p:spPr>
      </p:pic>
      <p:pic>
        <p:nvPicPr>
          <p:cNvPr id="170" name="Google Shape;170;p26"/>
          <p:cNvPicPr preferRelativeResize="0"/>
          <p:nvPr/>
        </p:nvPicPr>
        <p:blipFill>
          <a:blip r:embed="rId5">
            <a:alphaModFix/>
          </a:blip>
          <a:stretch>
            <a:fillRect/>
          </a:stretch>
        </p:blipFill>
        <p:spPr>
          <a:xfrm>
            <a:off x="270650" y="3567298"/>
            <a:ext cx="2145900" cy="383450"/>
          </a:xfrm>
          <a:prstGeom prst="rect">
            <a:avLst/>
          </a:prstGeom>
          <a:noFill/>
          <a:ln>
            <a:noFill/>
          </a:ln>
        </p:spPr>
      </p:pic>
      <p:pic>
        <p:nvPicPr>
          <p:cNvPr id="171" name="Google Shape;171;p26"/>
          <p:cNvPicPr preferRelativeResize="0"/>
          <p:nvPr/>
        </p:nvPicPr>
        <p:blipFill>
          <a:blip r:embed="rId6">
            <a:alphaModFix/>
          </a:blip>
          <a:stretch>
            <a:fillRect/>
          </a:stretch>
        </p:blipFill>
        <p:spPr>
          <a:xfrm>
            <a:off x="860925" y="4195775"/>
            <a:ext cx="1696985" cy="383450"/>
          </a:xfrm>
          <a:prstGeom prst="rect">
            <a:avLst/>
          </a:prstGeom>
          <a:noFill/>
          <a:ln>
            <a:noFill/>
          </a:ln>
        </p:spPr>
      </p:pic>
      <p:sp>
        <p:nvSpPr>
          <p:cNvPr id="172" name="Google Shape;172;p26"/>
          <p:cNvSpPr/>
          <p:nvPr/>
        </p:nvSpPr>
        <p:spPr>
          <a:xfrm>
            <a:off x="1382395" y="2261375"/>
            <a:ext cx="2571300" cy="1426575"/>
          </a:xfrm>
          <a:custGeom>
            <a:rect b="b" l="l" r="r" t="t"/>
            <a:pathLst>
              <a:path extrusionOk="0" h="57063" w="102852">
                <a:moveTo>
                  <a:pt x="45800" y="36063"/>
                </a:moveTo>
                <a:cubicBezTo>
                  <a:pt x="42715" y="29893"/>
                  <a:pt x="33466" y="28870"/>
                  <a:pt x="26586" y="28378"/>
                </a:cubicBezTo>
                <a:cubicBezTo>
                  <a:pt x="18523" y="27801"/>
                  <a:pt x="9108" y="27370"/>
                  <a:pt x="2642" y="32220"/>
                </a:cubicBezTo>
                <a:cubicBezTo>
                  <a:pt x="-2847" y="36337"/>
                  <a:pt x="1149" y="48864"/>
                  <a:pt x="7076" y="52321"/>
                </a:cubicBezTo>
                <a:cubicBezTo>
                  <a:pt x="17886" y="58626"/>
                  <a:pt x="34060" y="58745"/>
                  <a:pt x="44618" y="52026"/>
                </a:cubicBezTo>
                <a:cubicBezTo>
                  <a:pt x="49273" y="49063"/>
                  <a:pt x="49852" y="33725"/>
                  <a:pt x="44618" y="35472"/>
                </a:cubicBezTo>
                <a:cubicBezTo>
                  <a:pt x="42001" y="36345"/>
                  <a:pt x="50289" y="36378"/>
                  <a:pt x="52895" y="35472"/>
                </a:cubicBezTo>
                <a:cubicBezTo>
                  <a:pt x="57724" y="33793"/>
                  <a:pt x="62263" y="31249"/>
                  <a:pt x="66493" y="28378"/>
                </a:cubicBezTo>
                <a:cubicBezTo>
                  <a:pt x="79214" y="19745"/>
                  <a:pt x="88577" y="5708"/>
                  <a:pt x="102852" y="0"/>
                </a:cubicBezTo>
              </a:path>
            </a:pathLst>
          </a:custGeom>
          <a:noFill/>
          <a:ln cap="flat" cmpd="sng" w="9525">
            <a:solidFill>
              <a:schemeClr val="accent5"/>
            </a:solidFill>
            <a:prstDash val="solid"/>
            <a:round/>
            <a:headEnd len="med" w="med" type="none"/>
            <a:tailEnd len="med" w="med" type="none"/>
          </a:ln>
        </p:spPr>
      </p:sp>
      <p:sp>
        <p:nvSpPr>
          <p:cNvPr id="173" name="Google Shape;173;p26"/>
          <p:cNvSpPr txBox="1"/>
          <p:nvPr/>
        </p:nvSpPr>
        <p:spPr>
          <a:xfrm>
            <a:off x="3889975" y="2079400"/>
            <a:ext cx="42567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classification!</a:t>
            </a:r>
            <a:endParaRPr>
              <a:solidFill>
                <a:schemeClr val="accent5"/>
              </a:solidFill>
              <a:latin typeface="Caveat"/>
              <a:ea typeface="Caveat"/>
              <a:cs typeface="Caveat"/>
              <a:sym typeface="Caveat"/>
            </a:endParaRPr>
          </a:p>
        </p:txBody>
      </p:sp>
      <p:sp>
        <p:nvSpPr>
          <p:cNvPr id="174" name="Google Shape;174;p26"/>
          <p:cNvSpPr txBox="1"/>
          <p:nvPr/>
        </p:nvSpPr>
        <p:spPr>
          <a:xfrm>
            <a:off x="5439100" y="502525"/>
            <a:ext cx="33930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Effectively, a linear decision boundary.</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180" name="Google Shape;180;p27"/>
          <p:cNvSpPr txBox="1"/>
          <p:nvPr>
            <p:ph idx="1" type="body"/>
          </p:nvPr>
        </p:nvSpPr>
        <p:spPr>
          <a:xfrm>
            <a:off x="311700" y="1225225"/>
            <a:ext cx="57360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Inspired from biology, </a:t>
            </a:r>
            <a:r>
              <a:rPr i="1" lang="en" sz="1600"/>
              <a:t>perceptrons</a:t>
            </a:r>
            <a:r>
              <a:rPr lang="en" sz="1600"/>
              <a:t> can be layered, and weights are adjusted via </a:t>
            </a:r>
            <a:r>
              <a:rPr i="1" lang="en" sz="1600"/>
              <a:t>back propagation</a:t>
            </a:r>
            <a:r>
              <a:rPr lang="en" sz="1600"/>
              <a:t> of errors, where the </a:t>
            </a:r>
            <a:r>
              <a:rPr i="1" lang="en" sz="1600"/>
              <a:t>sigmoid</a:t>
            </a:r>
            <a:r>
              <a:rPr lang="en" sz="1600"/>
              <a:t> again comes into play. These algorithms are computationally expensive.</a:t>
            </a:r>
            <a:endParaRPr sz="1600"/>
          </a:p>
          <a:p>
            <a:pPr indent="0" lvl="0" marL="0" rtl="0" algn="l">
              <a:spcBef>
                <a:spcPts val="1600"/>
              </a:spcBef>
              <a:spcAft>
                <a:spcPts val="0"/>
              </a:spcAft>
              <a:buNone/>
            </a:pPr>
            <a:r>
              <a:rPr lang="en" sz="1600"/>
              <a:t>A single layered neural net is precisely logistic regression! </a:t>
            </a:r>
            <a:endParaRPr sz="1600"/>
          </a:p>
          <a:p>
            <a:pPr indent="0" lvl="0" marL="0" rtl="0" algn="l">
              <a:spcBef>
                <a:spcPts val="1600"/>
              </a:spcBef>
              <a:spcAft>
                <a:spcPts val="1600"/>
              </a:spcAft>
              <a:buNone/>
            </a:pPr>
            <a:r>
              <a:rPr lang="en" sz="1600"/>
              <a:t>The weights are are simply the log-odds ratios of each feature on the outcome variable, and they give us insight into feature importance. However, when we layer perceptrons, the interactions among layers, variables and weights becomes harder to interpret.</a:t>
            </a:r>
            <a:endParaRPr sz="1600"/>
          </a:p>
        </p:txBody>
      </p:sp>
      <p:pic>
        <p:nvPicPr>
          <p:cNvPr id="181" name="Google Shape;181;p27"/>
          <p:cNvPicPr preferRelativeResize="0"/>
          <p:nvPr/>
        </p:nvPicPr>
        <p:blipFill>
          <a:blip r:embed="rId3">
            <a:alphaModFix/>
          </a:blip>
          <a:stretch>
            <a:fillRect/>
          </a:stretch>
        </p:blipFill>
        <p:spPr>
          <a:xfrm>
            <a:off x="6047550" y="-6"/>
            <a:ext cx="3096450" cy="2533950"/>
          </a:xfrm>
          <a:prstGeom prst="rect">
            <a:avLst/>
          </a:prstGeom>
          <a:noFill/>
          <a:ln>
            <a:noFill/>
          </a:ln>
        </p:spPr>
      </p:pic>
      <p:pic>
        <p:nvPicPr>
          <p:cNvPr id="182" name="Google Shape;182;p27"/>
          <p:cNvPicPr preferRelativeResize="0"/>
          <p:nvPr/>
        </p:nvPicPr>
        <p:blipFill>
          <a:blip r:embed="rId4">
            <a:alphaModFix/>
          </a:blip>
          <a:stretch>
            <a:fillRect/>
          </a:stretch>
        </p:blipFill>
        <p:spPr>
          <a:xfrm>
            <a:off x="6234775" y="2671750"/>
            <a:ext cx="2909225" cy="237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188" name="Google Shape;188;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Project Presentation Rules:</a:t>
            </a:r>
            <a:endParaRPr/>
          </a:p>
          <a:p>
            <a:pPr indent="-317500" lvl="1" marL="914400" rtl="0" algn="l">
              <a:spcBef>
                <a:spcPts val="0"/>
              </a:spcBef>
              <a:spcAft>
                <a:spcPts val="0"/>
              </a:spcAft>
              <a:buSzPts val="1400"/>
              <a:buChar char="○"/>
            </a:pPr>
            <a:r>
              <a:rPr lang="en"/>
              <a:t>10 minutes max time — points will be subtracted if you go over</a:t>
            </a:r>
            <a:endParaRPr/>
          </a:p>
          <a:p>
            <a:pPr indent="-317500" lvl="1" marL="914400" rtl="0" algn="l">
              <a:spcBef>
                <a:spcPts val="0"/>
              </a:spcBef>
              <a:spcAft>
                <a:spcPts val="0"/>
              </a:spcAft>
              <a:buSzPts val="1400"/>
              <a:buChar char="○"/>
            </a:pPr>
            <a:r>
              <a:rPr lang="en"/>
              <a:t>it IS NOT a step-by-step walkthrough of your project</a:t>
            </a:r>
            <a:endParaRPr/>
          </a:p>
          <a:p>
            <a:pPr indent="-317500" lvl="1" marL="914400" rtl="0" algn="l">
              <a:spcBef>
                <a:spcPts val="0"/>
              </a:spcBef>
              <a:spcAft>
                <a:spcPts val="0"/>
              </a:spcAft>
              <a:buSzPts val="1400"/>
              <a:buChar char="○"/>
            </a:pPr>
            <a:r>
              <a:rPr lang="en"/>
              <a:t>it IS a </a:t>
            </a:r>
            <a:r>
              <a:rPr b="1" lang="en"/>
              <a:t>high-level summary</a:t>
            </a:r>
            <a:r>
              <a:rPr lang="en"/>
              <a:t>/overview of your project</a:t>
            </a:r>
            <a:endParaRPr/>
          </a:p>
          <a:p>
            <a:pPr indent="-317500" lvl="1" marL="914400" rtl="0" algn="l">
              <a:spcBef>
                <a:spcPts val="0"/>
              </a:spcBef>
              <a:spcAft>
                <a:spcPts val="0"/>
              </a:spcAft>
              <a:buSzPts val="1400"/>
              <a:buChar char="○"/>
            </a:pPr>
            <a:r>
              <a:rPr lang="en"/>
              <a:t>it IS like a </a:t>
            </a:r>
            <a:r>
              <a:rPr b="1" lang="en"/>
              <a:t>project pitch</a:t>
            </a:r>
            <a:r>
              <a:rPr lang="en"/>
              <a:t>, as you might have done for a hackathon</a:t>
            </a:r>
            <a:endParaRPr/>
          </a:p>
          <a:p>
            <a:pPr indent="-317500" lvl="1" marL="914400" rtl="0" algn="l">
              <a:spcBef>
                <a:spcPts val="0"/>
              </a:spcBef>
              <a:spcAft>
                <a:spcPts val="0"/>
              </a:spcAft>
              <a:buSzPts val="1400"/>
              <a:buChar char="○"/>
            </a:pPr>
            <a:r>
              <a:rPr lang="en"/>
              <a:t>goals:</a:t>
            </a:r>
            <a:endParaRPr/>
          </a:p>
          <a:p>
            <a:pPr indent="-317500" lvl="2" marL="1371600" rtl="0" algn="l">
              <a:spcBef>
                <a:spcPts val="0"/>
              </a:spcBef>
              <a:spcAft>
                <a:spcPts val="0"/>
              </a:spcAft>
              <a:buSzPts val="1400"/>
              <a:buChar char="■"/>
            </a:pPr>
            <a:r>
              <a:rPr b="1" lang="en"/>
              <a:t>WHO</a:t>
            </a:r>
            <a:r>
              <a:rPr lang="en"/>
              <a:t> — briefly introduce the team and roles</a:t>
            </a:r>
            <a:endParaRPr/>
          </a:p>
          <a:p>
            <a:pPr indent="-317500" lvl="2" marL="1371600" rtl="0" algn="l">
              <a:spcBef>
                <a:spcPts val="0"/>
              </a:spcBef>
              <a:spcAft>
                <a:spcPts val="0"/>
              </a:spcAft>
              <a:buSzPts val="1400"/>
              <a:buChar char="■"/>
            </a:pPr>
            <a:r>
              <a:rPr b="1" lang="en"/>
              <a:t>WHAT</a:t>
            </a:r>
            <a:r>
              <a:rPr lang="en"/>
              <a:t> — explain what your project is about and does</a:t>
            </a:r>
            <a:endParaRPr/>
          </a:p>
          <a:p>
            <a:pPr indent="-317500" lvl="2" marL="1371600" rtl="0" algn="l">
              <a:spcBef>
                <a:spcPts val="0"/>
              </a:spcBef>
              <a:spcAft>
                <a:spcPts val="0"/>
              </a:spcAft>
              <a:buSzPts val="1400"/>
              <a:buChar char="■"/>
            </a:pPr>
            <a:r>
              <a:rPr b="1" lang="en"/>
              <a:t>WHY</a:t>
            </a:r>
            <a:r>
              <a:rPr lang="en"/>
              <a:t> — motivate why it's interesting</a:t>
            </a:r>
            <a:endParaRPr/>
          </a:p>
          <a:p>
            <a:pPr indent="-317500" lvl="2" marL="1371600" rtl="0" algn="l">
              <a:spcBef>
                <a:spcPts val="0"/>
              </a:spcBef>
              <a:spcAft>
                <a:spcPts val="0"/>
              </a:spcAft>
              <a:buSzPts val="1400"/>
              <a:buChar char="■"/>
            </a:pPr>
            <a:r>
              <a:rPr b="1" lang="en"/>
              <a:t>HOW</a:t>
            </a:r>
            <a:r>
              <a:rPr lang="en"/>
              <a:t> — briefly describe the technology and methods</a:t>
            </a:r>
            <a:endParaRPr/>
          </a:p>
          <a:p>
            <a:pPr indent="-317500" lvl="2" marL="1371600" rtl="0" algn="l">
              <a:spcBef>
                <a:spcPts val="0"/>
              </a:spcBef>
              <a:spcAft>
                <a:spcPts val="0"/>
              </a:spcAft>
              <a:buSzPts val="1400"/>
              <a:buChar char="■"/>
            </a:pPr>
            <a:r>
              <a:rPr lang="en"/>
              <a:t>MISC — what went wrong? how did you recover? future work? other thoughts...</a:t>
            </a:r>
            <a:endParaRPr/>
          </a:p>
          <a:p>
            <a:pPr indent="-317500" lvl="1" marL="914400" rtl="0" algn="l">
              <a:spcBef>
                <a:spcPts val="0"/>
              </a:spcBef>
              <a:spcAft>
                <a:spcPts val="0"/>
              </a:spcAft>
              <a:buSzPts val="1400"/>
              <a:buChar char="○"/>
            </a:pPr>
            <a:r>
              <a:rPr lang="en"/>
              <a:t>each member of the team must participate</a:t>
            </a:r>
            <a:endParaRPr/>
          </a:p>
          <a:p>
            <a:pPr indent="-342900" lvl="0" marL="457200" rtl="0" algn="l">
              <a:spcBef>
                <a:spcPts val="0"/>
              </a:spcBef>
              <a:spcAft>
                <a:spcPts val="0"/>
              </a:spcAft>
              <a:buSzPts val="1800"/>
              <a:buChar char="●"/>
            </a:pPr>
            <a:r>
              <a:rPr lang="en"/>
              <a:t>There will be a sign-up sheet for your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Lecture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Evaluation and Features .... continued</a:t>
            </a:r>
            <a:endParaRPr/>
          </a:p>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Naive Bayes</a:t>
            </a:r>
            <a:endParaRPr/>
          </a:p>
          <a:p>
            <a:pPr indent="-342900" lvl="0" marL="457200" rtl="0" algn="l">
              <a:spcBef>
                <a:spcPts val="0"/>
              </a:spcBef>
              <a:spcAft>
                <a:spcPts val="0"/>
              </a:spcAft>
              <a:buSzPts val="1800"/>
              <a:buChar char="●"/>
            </a:pPr>
            <a:r>
              <a:rPr lang="en"/>
              <a:t>Regression</a:t>
            </a:r>
            <a:endParaRPr/>
          </a:p>
          <a:p>
            <a:pPr indent="-342900" lvl="0" marL="457200" rtl="0" algn="l">
              <a:spcBef>
                <a:spcPts val="0"/>
              </a:spcBef>
              <a:spcAft>
                <a:spcPts val="0"/>
              </a:spcAft>
              <a:buSzPts val="1800"/>
              <a:buChar char="●"/>
            </a:pPr>
            <a:r>
              <a:rPr lang="en"/>
              <a:t>Neural Nets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Accuracy</a:t>
            </a:r>
            <a:endParaRPr/>
          </a:p>
          <a:p>
            <a:pPr indent="-342900" lvl="0" marL="457200" rtl="0" algn="l">
              <a:spcBef>
                <a:spcPts val="0"/>
              </a:spcBef>
              <a:spcAft>
                <a:spcPts val="0"/>
              </a:spcAft>
              <a:buSzPts val="1800"/>
              <a:buChar char="●"/>
            </a:pPr>
            <a:r>
              <a:rPr lang="en"/>
              <a:t>Speed and scalability</a:t>
            </a:r>
            <a:endParaRPr/>
          </a:p>
          <a:p>
            <a:pPr indent="-317500" lvl="1" marL="914400" rtl="0" algn="l">
              <a:spcBef>
                <a:spcPts val="0"/>
              </a:spcBef>
              <a:spcAft>
                <a:spcPts val="0"/>
              </a:spcAft>
              <a:buSzPts val="1400"/>
              <a:buChar char="○"/>
            </a:pPr>
            <a:r>
              <a:rPr lang="en"/>
              <a:t>time to construct model</a:t>
            </a:r>
            <a:endParaRPr/>
          </a:p>
          <a:p>
            <a:pPr indent="-317500" lvl="1" marL="914400" rtl="0" algn="l">
              <a:spcBef>
                <a:spcPts val="0"/>
              </a:spcBef>
              <a:spcAft>
                <a:spcPts val="0"/>
              </a:spcAft>
              <a:buSzPts val="1400"/>
              <a:buChar char="○"/>
            </a:pPr>
            <a:r>
              <a:rPr lang="en"/>
              <a:t>time to apply model</a:t>
            </a:r>
            <a:endParaRPr/>
          </a:p>
          <a:p>
            <a:pPr indent="-317500" lvl="1" marL="914400" rtl="0" algn="l">
              <a:spcBef>
                <a:spcPts val="0"/>
              </a:spcBef>
              <a:spcAft>
                <a:spcPts val="0"/>
              </a:spcAft>
              <a:buSzPts val="1400"/>
              <a:buChar char="○"/>
            </a:pPr>
            <a:r>
              <a:rPr lang="en"/>
              <a:t>latency and disk-resident data</a:t>
            </a:r>
            <a:endParaRPr/>
          </a:p>
          <a:p>
            <a:pPr indent="-342900" lvl="0" marL="457200" rtl="0" algn="l">
              <a:spcBef>
                <a:spcPts val="0"/>
              </a:spcBef>
              <a:spcAft>
                <a:spcPts val="0"/>
              </a:spcAft>
              <a:buSzPts val="1800"/>
              <a:buChar char="●"/>
            </a:pPr>
            <a:r>
              <a:rPr lang="en"/>
              <a:t>Robustness</a:t>
            </a:r>
            <a:endParaRPr/>
          </a:p>
          <a:p>
            <a:pPr indent="-317500" lvl="1" marL="914400" rtl="0" algn="l">
              <a:spcBef>
                <a:spcPts val="0"/>
              </a:spcBef>
              <a:spcAft>
                <a:spcPts val="0"/>
              </a:spcAft>
              <a:buSzPts val="1400"/>
              <a:buChar char="○"/>
            </a:pPr>
            <a:r>
              <a:rPr lang="en"/>
              <a:t>noise, missing values, irrelevant features, streaming data, portability</a:t>
            </a:r>
            <a:endParaRPr/>
          </a:p>
          <a:p>
            <a:pPr indent="-342900" lvl="0" marL="457200" rtl="0" algn="l">
              <a:spcBef>
                <a:spcPts val="0"/>
              </a:spcBef>
              <a:spcAft>
                <a:spcPts val="0"/>
              </a:spcAft>
              <a:buSzPts val="1800"/>
              <a:buChar char="●"/>
            </a:pPr>
            <a:r>
              <a:rPr lang="en"/>
              <a:t>Interpretability</a:t>
            </a:r>
            <a:endParaRPr/>
          </a:p>
          <a:p>
            <a:pPr indent="-317500" lvl="1" marL="914400" rtl="0" algn="l">
              <a:spcBef>
                <a:spcPts val="0"/>
              </a:spcBef>
              <a:spcAft>
                <a:spcPts val="0"/>
              </a:spcAft>
              <a:buSzPts val="1400"/>
              <a:buChar char="○"/>
            </a:pPr>
            <a:r>
              <a:rPr lang="en"/>
              <a:t>gaining insight from the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 the tradeoffs between recall, precision and specificity.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r>
              <a:rPr lang="en"/>
              <a:t>Image source: Wikipedia</a:t>
            </a:r>
            <a:endParaRPr/>
          </a:p>
        </p:txBody>
      </p:sp>
      <p:pic>
        <p:nvPicPr>
          <p:cNvPr id="82" name="Google Shape;82;p16"/>
          <p:cNvPicPr preferRelativeResize="0"/>
          <p:nvPr/>
        </p:nvPicPr>
        <p:blipFill>
          <a:blip r:embed="rId3">
            <a:alphaModFix/>
          </a:blip>
          <a:stretch>
            <a:fillRect/>
          </a:stretch>
        </p:blipFill>
        <p:spPr>
          <a:xfrm>
            <a:off x="272388" y="1919076"/>
            <a:ext cx="8599226" cy="2485600"/>
          </a:xfrm>
          <a:prstGeom prst="rect">
            <a:avLst/>
          </a:prstGeom>
          <a:noFill/>
          <a:ln>
            <a:noFill/>
          </a:ln>
        </p:spPr>
      </p:pic>
      <p:sp>
        <p:nvSpPr>
          <p:cNvPr id="83" name="Google Shape;83;p16"/>
          <p:cNvSpPr/>
          <p:nvPr/>
        </p:nvSpPr>
        <p:spPr>
          <a:xfrm>
            <a:off x="2604121" y="636250"/>
            <a:ext cx="3326025" cy="1767800"/>
          </a:xfrm>
          <a:custGeom>
            <a:rect b="b" l="l" r="r" t="t"/>
            <a:pathLst>
              <a:path extrusionOk="0" h="70712" w="133041">
                <a:moveTo>
                  <a:pt x="42008" y="54162"/>
                </a:moveTo>
                <a:cubicBezTo>
                  <a:pt x="42570" y="51919"/>
                  <a:pt x="39055" y="50048"/>
                  <a:pt x="36788" y="49594"/>
                </a:cubicBezTo>
                <a:cubicBezTo>
                  <a:pt x="25684" y="47372"/>
                  <a:pt x="12568" y="45405"/>
                  <a:pt x="2855" y="51226"/>
                </a:cubicBezTo>
                <a:cubicBezTo>
                  <a:pt x="-970" y="53518"/>
                  <a:pt x="-927" y="62241"/>
                  <a:pt x="2855" y="64603"/>
                </a:cubicBezTo>
                <a:cubicBezTo>
                  <a:pt x="13282" y="71116"/>
                  <a:pt x="30538" y="73752"/>
                  <a:pt x="39725" y="65582"/>
                </a:cubicBezTo>
                <a:cubicBezTo>
                  <a:pt x="43510" y="62216"/>
                  <a:pt x="45418" y="55643"/>
                  <a:pt x="43640" y="50900"/>
                </a:cubicBezTo>
                <a:cubicBezTo>
                  <a:pt x="42682" y="48346"/>
                  <a:pt x="37771" y="45454"/>
                  <a:pt x="36135" y="47637"/>
                </a:cubicBezTo>
                <a:cubicBezTo>
                  <a:pt x="35626" y="48317"/>
                  <a:pt x="36929" y="49454"/>
                  <a:pt x="37767" y="49594"/>
                </a:cubicBezTo>
                <a:cubicBezTo>
                  <a:pt x="41630" y="50238"/>
                  <a:pt x="45696" y="50148"/>
                  <a:pt x="49513" y="49268"/>
                </a:cubicBezTo>
                <a:cubicBezTo>
                  <a:pt x="58854" y="47113"/>
                  <a:pt x="67417" y="42165"/>
                  <a:pt x="75615" y="37196"/>
                </a:cubicBezTo>
                <a:cubicBezTo>
                  <a:pt x="95119" y="25375"/>
                  <a:pt x="116914" y="16127"/>
                  <a:pt x="133041" y="0"/>
                </a:cubicBezTo>
              </a:path>
            </a:pathLst>
          </a:custGeom>
          <a:noFill/>
          <a:ln cap="flat" cmpd="sng" w="9525">
            <a:solidFill>
              <a:schemeClr val="accent5"/>
            </a:solidFill>
            <a:prstDash val="solid"/>
            <a:round/>
            <a:headEnd len="med" w="med" type="none"/>
            <a:tailEnd len="med" w="med" type="none"/>
          </a:ln>
        </p:spPr>
      </p:sp>
      <p:sp>
        <p:nvSpPr>
          <p:cNvPr id="84" name="Google Shape;84;p16"/>
          <p:cNvSpPr txBox="1"/>
          <p:nvPr/>
        </p:nvSpPr>
        <p:spPr>
          <a:xfrm>
            <a:off x="5930150" y="383400"/>
            <a:ext cx="27408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this is like god, an infallible being</a:t>
            </a:r>
            <a:endParaRPr>
              <a:solidFill>
                <a:schemeClr val="accent5"/>
              </a:solidFill>
              <a:latin typeface="Caveat"/>
              <a:ea typeface="Caveat"/>
              <a:cs typeface="Caveat"/>
              <a:sym typeface="Caveat"/>
            </a:endParaRPr>
          </a:p>
        </p:txBody>
      </p:sp>
      <p:sp>
        <p:nvSpPr>
          <p:cNvPr id="85" name="Google Shape;85;p16"/>
          <p:cNvSpPr/>
          <p:nvPr/>
        </p:nvSpPr>
        <p:spPr>
          <a:xfrm>
            <a:off x="289390" y="2444197"/>
            <a:ext cx="3593325" cy="2245100"/>
          </a:xfrm>
          <a:custGeom>
            <a:rect b="b" l="l" r="r" t="t"/>
            <a:pathLst>
              <a:path extrusionOk="0" h="89804" w="143733">
                <a:moveTo>
                  <a:pt x="11264" y="41880"/>
                </a:moveTo>
                <a:cubicBezTo>
                  <a:pt x="6994" y="35713"/>
                  <a:pt x="1100" y="29746"/>
                  <a:pt x="170" y="22303"/>
                </a:cubicBezTo>
                <a:cubicBezTo>
                  <a:pt x="-874" y="13948"/>
                  <a:pt x="3874" y="-813"/>
                  <a:pt x="12242" y="116"/>
                </a:cubicBezTo>
                <a:cubicBezTo>
                  <a:pt x="24243" y="1448"/>
                  <a:pt x="20687" y="24466"/>
                  <a:pt x="17137" y="36007"/>
                </a:cubicBezTo>
                <a:cubicBezTo>
                  <a:pt x="16068" y="39481"/>
                  <a:pt x="12155" y="47607"/>
                  <a:pt x="10285" y="44490"/>
                </a:cubicBezTo>
                <a:cubicBezTo>
                  <a:pt x="8932" y="42234"/>
                  <a:pt x="11569" y="37638"/>
                  <a:pt x="14200" y="37638"/>
                </a:cubicBezTo>
                <a:cubicBezTo>
                  <a:pt x="27611" y="37638"/>
                  <a:pt x="41914" y="43489"/>
                  <a:pt x="51396" y="52973"/>
                </a:cubicBezTo>
                <a:cubicBezTo>
                  <a:pt x="63223" y="64803"/>
                  <a:pt x="74108" y="78806"/>
                  <a:pt x="89245" y="85928"/>
                </a:cubicBezTo>
                <a:cubicBezTo>
                  <a:pt x="105679" y="93661"/>
                  <a:pt x="125660" y="87734"/>
                  <a:pt x="143733" y="85928"/>
                </a:cubicBezTo>
              </a:path>
            </a:pathLst>
          </a:custGeom>
          <a:noFill/>
          <a:ln cap="flat" cmpd="sng" w="9525">
            <a:solidFill>
              <a:schemeClr val="accent5"/>
            </a:solidFill>
            <a:prstDash val="solid"/>
            <a:round/>
            <a:headEnd len="med" w="med" type="none"/>
            <a:tailEnd len="med" w="med" type="none"/>
          </a:ln>
        </p:spPr>
      </p:sp>
      <p:sp>
        <p:nvSpPr>
          <p:cNvPr id="86" name="Google Shape;86;p16"/>
          <p:cNvSpPr txBox="1"/>
          <p:nvPr/>
        </p:nvSpPr>
        <p:spPr>
          <a:xfrm>
            <a:off x="3882725" y="4404675"/>
            <a:ext cx="36381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this is your algorithm, flawed and imperfect</a:t>
            </a:r>
            <a:endParaRPr>
              <a:solidFill>
                <a:schemeClr val="accent5"/>
              </a:solidFill>
              <a:latin typeface="Caveat"/>
              <a:ea typeface="Caveat"/>
              <a:cs typeface="Caveat"/>
              <a:sym typeface="Caveat"/>
            </a:endParaRPr>
          </a:p>
        </p:txBody>
      </p:sp>
      <p:sp>
        <p:nvSpPr>
          <p:cNvPr id="87" name="Google Shape;87;p16"/>
          <p:cNvSpPr/>
          <p:nvPr/>
        </p:nvSpPr>
        <p:spPr>
          <a:xfrm>
            <a:off x="7191658" y="1819000"/>
            <a:ext cx="1362175" cy="857700"/>
          </a:xfrm>
          <a:custGeom>
            <a:rect b="b" l="l" r="r" t="t"/>
            <a:pathLst>
              <a:path extrusionOk="0" h="34308" w="54487">
                <a:moveTo>
                  <a:pt x="54276" y="18272"/>
                </a:moveTo>
                <a:cubicBezTo>
                  <a:pt x="44507" y="12170"/>
                  <a:pt x="31861" y="11747"/>
                  <a:pt x="20342" y="11747"/>
                </a:cubicBezTo>
                <a:cubicBezTo>
                  <a:pt x="13071" y="11747"/>
                  <a:pt x="1140" y="12706"/>
                  <a:pt x="113" y="19904"/>
                </a:cubicBezTo>
                <a:cubicBezTo>
                  <a:pt x="-1510" y="31274"/>
                  <a:pt x="19951" y="34260"/>
                  <a:pt x="31436" y="34260"/>
                </a:cubicBezTo>
                <a:cubicBezTo>
                  <a:pt x="39220" y="34260"/>
                  <a:pt x="50467" y="35022"/>
                  <a:pt x="53949" y="28061"/>
                </a:cubicBezTo>
                <a:cubicBezTo>
                  <a:pt x="56086" y="23790"/>
                  <a:pt x="51043" y="17796"/>
                  <a:pt x="46771" y="15662"/>
                </a:cubicBezTo>
                <a:cubicBezTo>
                  <a:pt x="42001" y="13279"/>
                  <a:pt x="35449" y="15499"/>
                  <a:pt x="31110" y="12399"/>
                </a:cubicBezTo>
                <a:cubicBezTo>
                  <a:pt x="27740" y="9991"/>
                  <a:pt x="22425" y="4945"/>
                  <a:pt x="24910" y="1632"/>
                </a:cubicBezTo>
                <a:cubicBezTo>
                  <a:pt x="25819" y="420"/>
                  <a:pt x="27892" y="841"/>
                  <a:pt x="29152" y="0"/>
                </a:cubicBezTo>
              </a:path>
            </a:pathLst>
          </a:custGeom>
          <a:noFill/>
          <a:ln cap="flat" cmpd="sng" w="9525">
            <a:solidFill>
              <a:schemeClr val="accent5"/>
            </a:solidFill>
            <a:prstDash val="solid"/>
            <a:round/>
            <a:headEnd len="med" w="med" type="none"/>
            <a:tailEnd len="med" w="med" type="none"/>
          </a:ln>
        </p:spPr>
      </p:sp>
      <p:sp>
        <p:nvSpPr>
          <p:cNvPr id="88" name="Google Shape;88;p16"/>
          <p:cNvSpPr txBox="1"/>
          <p:nvPr/>
        </p:nvSpPr>
        <p:spPr>
          <a:xfrm>
            <a:off x="6229375" y="1546750"/>
            <a:ext cx="25638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"accuracy" is only one way to look at it</a:t>
            </a:r>
            <a:endParaRPr>
              <a:solidFill>
                <a:schemeClr val="accent5"/>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Sensitivity</a:t>
            </a:r>
            <a:endParaRPr/>
          </a:p>
        </p:txBody>
      </p:sp>
      <p:sp>
        <p:nvSpPr>
          <p:cNvPr id="94" name="Google Shape;94;p17"/>
          <p:cNvSpPr txBox="1"/>
          <p:nvPr>
            <p:ph idx="1" type="body"/>
          </p:nvPr>
        </p:nvSpPr>
        <p:spPr>
          <a:xfrm>
            <a:off x="311700" y="1225225"/>
            <a:ext cx="4048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COVID-19: "If you're trying to find out if </a:t>
            </a:r>
            <a:r>
              <a:rPr b="1" lang="en"/>
              <a:t>a</a:t>
            </a:r>
            <a:r>
              <a:rPr lang="en"/>
              <a:t> person is infected... then you want a highly </a:t>
            </a:r>
            <a:r>
              <a:rPr i="1" lang="en"/>
              <a:t>sensitive</a:t>
            </a:r>
            <a:r>
              <a:rPr lang="en"/>
              <a:t> test."</a:t>
            </a:r>
            <a:br>
              <a:rPr lang="en"/>
            </a:br>
            <a:r>
              <a:rPr lang="en"/>
              <a:t>	–Dr. Fauci</a:t>
            </a:r>
            <a:endParaRPr/>
          </a:p>
        </p:txBody>
      </p:sp>
      <p:pic>
        <p:nvPicPr>
          <p:cNvPr descr="National Institute of Allergy and Infectious Diseases director Dr. Anthony Fauci is interviewed on &quot;This Week.&quot;&#10;&#10;#ABCNews #ThisWeek #AnthonyFauci #COVID19 #Coronavirus #Pandemic #Vaccine" id="95" name="Google Shape;95;p17" title="Can't see a sudden 'relaxation' of COVID restrictions by Christmas: Fauci | ABC News">
            <a:hlinkClick r:id="rId3"/>
          </p:cNvPr>
          <p:cNvPicPr preferRelativeResize="0"/>
          <p:nvPr/>
        </p:nvPicPr>
        <p:blipFill>
          <a:blip r:embed="rId4">
            <a:alphaModFix/>
          </a:blip>
          <a:stretch>
            <a:fillRect/>
          </a:stretch>
        </p:blipFill>
        <p:spPr>
          <a:xfrm>
            <a:off x="4360300" y="1147225"/>
            <a:ext cx="4472000" cy="335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01" name="Google Shape;101;p18"/>
          <p:cNvSpPr txBox="1"/>
          <p:nvPr>
            <p:ph idx="1" type="body"/>
          </p:nvPr>
        </p:nvSpPr>
        <p:spPr>
          <a:xfrm>
            <a:off x="311700" y="1225225"/>
            <a:ext cx="35730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versus external validation.</a:t>
            </a:r>
            <a:endParaRPr/>
          </a:p>
          <a:p>
            <a:pPr indent="0" lvl="0" marL="0" rtl="0" algn="l">
              <a:spcBef>
                <a:spcPts val="1600"/>
              </a:spcBef>
              <a:spcAft>
                <a:spcPts val="0"/>
              </a:spcAft>
              <a:buNone/>
            </a:pPr>
            <a:r>
              <a:rPr lang="en"/>
              <a:t>Cross-validation does not equate with external validation, a common mistake made by newbies.</a:t>
            </a:r>
            <a:endParaRPr/>
          </a:p>
          <a:p>
            <a:pPr indent="0" lvl="0" marL="0" rtl="0" algn="l">
              <a:spcBef>
                <a:spcPts val="1600"/>
              </a:spcBef>
              <a:spcAft>
                <a:spcPts val="1600"/>
              </a:spcAft>
              <a:buNone/>
            </a:pPr>
            <a:r>
              <a:rPr lang="en"/>
              <a:t>Your final evaluations results are just that, final. Preferably, blind. </a:t>
            </a:r>
            <a:endParaRPr/>
          </a:p>
        </p:txBody>
      </p:sp>
      <p:pic>
        <p:nvPicPr>
          <p:cNvPr id="102" name="Google Shape;102;p18"/>
          <p:cNvPicPr preferRelativeResize="0"/>
          <p:nvPr/>
        </p:nvPicPr>
        <p:blipFill>
          <a:blip r:embed="rId3">
            <a:alphaModFix/>
          </a:blip>
          <a:stretch>
            <a:fillRect/>
          </a:stretch>
        </p:blipFill>
        <p:spPr>
          <a:xfrm>
            <a:off x="3884775" y="1093050"/>
            <a:ext cx="5259226" cy="3944425"/>
          </a:xfrm>
          <a:prstGeom prst="rect">
            <a:avLst/>
          </a:prstGeom>
          <a:noFill/>
          <a:ln>
            <a:noFill/>
          </a:ln>
        </p:spPr>
      </p:pic>
      <p:sp>
        <p:nvSpPr>
          <p:cNvPr id="103" name="Google Shape;103;p18"/>
          <p:cNvSpPr/>
          <p:nvPr/>
        </p:nvSpPr>
        <p:spPr>
          <a:xfrm>
            <a:off x="2210550" y="4339525"/>
            <a:ext cx="4894200" cy="762900"/>
          </a:xfrm>
          <a:custGeom>
            <a:rect b="b" l="l" r="r" t="t"/>
            <a:pathLst>
              <a:path extrusionOk="0" h="30516" w="195768">
                <a:moveTo>
                  <a:pt x="195768" y="15988"/>
                </a:moveTo>
                <a:cubicBezTo>
                  <a:pt x="174238" y="11019"/>
                  <a:pt x="151628" y="13378"/>
                  <a:pt x="129533" y="13378"/>
                </a:cubicBezTo>
                <a:cubicBezTo>
                  <a:pt x="119742" y="13378"/>
                  <a:pt x="109937" y="13379"/>
                  <a:pt x="100168" y="14030"/>
                </a:cubicBezTo>
                <a:cubicBezTo>
                  <a:pt x="96633" y="14265"/>
                  <a:pt x="91174" y="13932"/>
                  <a:pt x="90053" y="17293"/>
                </a:cubicBezTo>
                <a:cubicBezTo>
                  <a:pt x="87066" y="26250"/>
                  <a:pt x="106523" y="27443"/>
                  <a:pt x="115829" y="29039"/>
                </a:cubicBezTo>
                <a:cubicBezTo>
                  <a:pt x="130626" y="31576"/>
                  <a:pt x="145843" y="30018"/>
                  <a:pt x="160856" y="30018"/>
                </a:cubicBezTo>
                <a:cubicBezTo>
                  <a:pt x="168303" y="30018"/>
                  <a:pt x="176847" y="31538"/>
                  <a:pt x="183043" y="27408"/>
                </a:cubicBezTo>
                <a:cubicBezTo>
                  <a:pt x="185403" y="25835"/>
                  <a:pt x="184396" y="20930"/>
                  <a:pt x="182390" y="18924"/>
                </a:cubicBezTo>
                <a:cubicBezTo>
                  <a:pt x="178964" y="15498"/>
                  <a:pt x="172863" y="17042"/>
                  <a:pt x="168034" y="16640"/>
                </a:cubicBezTo>
                <a:cubicBezTo>
                  <a:pt x="158602" y="15855"/>
                  <a:pt x="149112" y="15988"/>
                  <a:pt x="139648" y="15988"/>
                </a:cubicBezTo>
                <a:cubicBezTo>
                  <a:pt x="107889" y="15988"/>
                  <a:pt x="76081" y="18453"/>
                  <a:pt x="44374" y="16640"/>
                </a:cubicBezTo>
                <a:cubicBezTo>
                  <a:pt x="28603" y="15738"/>
                  <a:pt x="0" y="15797"/>
                  <a:pt x="0" y="0"/>
                </a:cubicBezTo>
              </a:path>
            </a:pathLst>
          </a:custGeom>
          <a:noFill/>
          <a:ln cap="flat" cmpd="sng" w="9525">
            <a:solidFill>
              <a:srgbClr val="FF0000"/>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Cross-validation</a:t>
            </a:r>
            <a:endParaRPr/>
          </a:p>
        </p:txBody>
      </p:sp>
      <p:sp>
        <p:nvSpPr>
          <p:cNvPr id="109" name="Google Shape;109;p19"/>
          <p:cNvSpPr txBox="1"/>
          <p:nvPr>
            <p:ph idx="1" type="body"/>
          </p:nvPr>
        </p:nvSpPr>
        <p:spPr>
          <a:xfrm>
            <a:off x="311700" y="1225225"/>
            <a:ext cx="3616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K-fold cross validation?</a:t>
            </a:r>
            <a:br>
              <a:rPr lang="en"/>
            </a:br>
            <a:br>
              <a:rPr lang="en"/>
            </a:br>
            <a:r>
              <a:rPr lang="en"/>
              <a:t>What is the difference between "validation" and "evaluation"?</a:t>
            </a:r>
            <a:endParaRPr/>
          </a:p>
        </p:txBody>
      </p:sp>
      <p:pic>
        <p:nvPicPr>
          <p:cNvPr id="110" name="Google Shape;110;p19"/>
          <p:cNvPicPr preferRelativeResize="0"/>
          <p:nvPr/>
        </p:nvPicPr>
        <p:blipFill>
          <a:blip r:embed="rId3">
            <a:alphaModFix/>
          </a:blip>
          <a:stretch>
            <a:fillRect/>
          </a:stretch>
        </p:blipFill>
        <p:spPr>
          <a:xfrm>
            <a:off x="3928200" y="1136400"/>
            <a:ext cx="5139599" cy="3854700"/>
          </a:xfrm>
          <a:prstGeom prst="rect">
            <a:avLst/>
          </a:prstGeom>
          <a:noFill/>
          <a:ln cap="flat" cmpd="sng" w="9525">
            <a:solidFill>
              <a:schemeClr val="dk2"/>
            </a:solidFill>
            <a:prstDash val="solid"/>
            <a:round/>
            <a:headEnd len="sm" w="sm" type="none"/>
            <a:tailEnd len="sm" w="sm" type="none"/>
          </a:ln>
        </p:spPr>
      </p:pic>
      <p:pic>
        <p:nvPicPr>
          <p:cNvPr id="111" name="Google Shape;111;p19"/>
          <p:cNvPicPr preferRelativeResize="0"/>
          <p:nvPr/>
        </p:nvPicPr>
        <p:blipFill rotWithShape="1">
          <a:blip r:embed="rId4">
            <a:alphaModFix/>
          </a:blip>
          <a:srcRect b="0" l="0" r="0" t="19165"/>
          <a:stretch/>
        </p:blipFill>
        <p:spPr>
          <a:xfrm>
            <a:off x="218950" y="3126675"/>
            <a:ext cx="3616499" cy="18009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17" name="Google Shape;117;p20"/>
          <p:cNvSpPr txBox="1"/>
          <p:nvPr>
            <p:ph idx="1" type="body"/>
          </p:nvPr>
        </p:nvSpPr>
        <p:spPr>
          <a:xfrm>
            <a:off x="311700" y="1225225"/>
            <a:ext cx="3603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search problem!</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One, as some might say, is where most of the magic of machine learning happens.</a:t>
            </a:r>
            <a:endParaRPr/>
          </a:p>
        </p:txBody>
      </p:sp>
      <p:pic>
        <p:nvPicPr>
          <p:cNvPr id="118" name="Google Shape;118;p20"/>
          <p:cNvPicPr preferRelativeResize="0"/>
          <p:nvPr/>
        </p:nvPicPr>
        <p:blipFill>
          <a:blip r:embed="rId3">
            <a:alphaModFix/>
          </a:blip>
          <a:stretch>
            <a:fillRect/>
          </a:stretch>
        </p:blipFill>
        <p:spPr>
          <a:xfrm>
            <a:off x="3971800" y="1182775"/>
            <a:ext cx="5111699" cy="3833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24" name="Google Shape;124;p21"/>
          <p:cNvSpPr txBox="1"/>
          <p:nvPr>
            <p:ph idx="1" type="body"/>
          </p:nvPr>
        </p:nvSpPr>
        <p:spPr>
          <a:xfrm>
            <a:off x="311700" y="1225225"/>
            <a:ext cx="3693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Combinations of features may be interesting, but... there may be too many combinations to search!</a:t>
            </a:r>
            <a:endParaRPr/>
          </a:p>
        </p:txBody>
      </p:sp>
      <p:pic>
        <p:nvPicPr>
          <p:cNvPr id="125" name="Google Shape;125;p21"/>
          <p:cNvPicPr preferRelativeResize="0"/>
          <p:nvPr/>
        </p:nvPicPr>
        <p:blipFill>
          <a:blip r:embed="rId3">
            <a:alphaModFix/>
          </a:blip>
          <a:stretch>
            <a:fillRect/>
          </a:stretch>
        </p:blipFill>
        <p:spPr>
          <a:xfrm>
            <a:off x="3967900" y="1147225"/>
            <a:ext cx="5176100" cy="3882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