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dbb25f7b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dbb25f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dbb25f7b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dbb25f7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dbb25f7b5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dbb25f7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dbb25f7b5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dbb25f7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dbb25f7b5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dbb25f7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c7530c8d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c7530c8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c7530c8d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c7530c8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6a2e0172_1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6a2e0172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96a2e0172_1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96a2e0172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cd42487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1cd4248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1cd424873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1cd4248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63cfa34f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63cfa3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63cfa34f1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63cfa34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5.jpg"/><Relationship Id="rId5" Type="http://schemas.openxmlformats.org/officeDocument/2006/relationships/image" Target="../media/image9.jpg"/><Relationship Id="rId6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Email Financial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95275" y="3902525"/>
            <a:ext cx="3470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 Berta Desi Suryanti</a:t>
            </a:r>
            <a:br>
              <a:rPr lang="en"/>
            </a:br>
            <a:r>
              <a:rPr lang="en"/>
              <a:t>Puji Resmiati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35700" y="2889500"/>
            <a:ext cx="31938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Science Study Case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28" name="Google Shape;228;p22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Extraction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950" y="1078000"/>
            <a:ext cx="3320800" cy="38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>
            <p:ph idx="2" type="body"/>
          </p:nvPr>
        </p:nvSpPr>
        <p:spPr>
          <a:xfrm>
            <a:off x="1297500" y="1926475"/>
            <a:ext cx="39882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Tax : 2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Health_insurance : 5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Public_utilities : 4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Credit_card : 3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Shopping : 112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Comm_internet : 26 number of rows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Loan : 37 number of rows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36" name="Google Shape;236;p23"/>
          <p:cNvSpPr txBox="1"/>
          <p:nvPr>
            <p:ph idx="2" type="body"/>
          </p:nvPr>
        </p:nvSpPr>
        <p:spPr>
          <a:xfrm>
            <a:off x="1219050" y="8924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Pre-process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000" y="2112375"/>
            <a:ext cx="7397125" cy="10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>
            <p:ph idx="2" type="body"/>
          </p:nvPr>
        </p:nvSpPr>
        <p:spPr>
          <a:xfrm>
            <a:off x="1312950" y="1436860"/>
            <a:ext cx="356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using </a:t>
            </a:r>
            <a:r>
              <a:rPr lang="en"/>
              <a:t>Sastrawi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44" name="Google Shape;244;p24"/>
          <p:cNvSpPr txBox="1"/>
          <p:nvPr>
            <p:ph idx="2" type="body"/>
          </p:nvPr>
        </p:nvSpPr>
        <p:spPr>
          <a:xfrm>
            <a:off x="1219050" y="8924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Pre-process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5" name="Google Shape;245;p24"/>
          <p:cNvSpPr txBox="1"/>
          <p:nvPr>
            <p:ph idx="2" type="body"/>
          </p:nvPr>
        </p:nvSpPr>
        <p:spPr>
          <a:xfrm>
            <a:off x="1312950" y="1436860"/>
            <a:ext cx="356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labeled email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>
            <p:ph idx="2" type="body"/>
          </p:nvPr>
        </p:nvSpPr>
        <p:spPr>
          <a:xfrm>
            <a:off x="1312950" y="2641700"/>
            <a:ext cx="3566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Labeled email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187" y="1789050"/>
            <a:ext cx="5938938" cy="6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725" y="2768825"/>
            <a:ext cx="3388025" cy="22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54" name="Google Shape;254;p25"/>
          <p:cNvSpPr txBox="1"/>
          <p:nvPr>
            <p:ph idx="2" type="body"/>
          </p:nvPr>
        </p:nvSpPr>
        <p:spPr>
          <a:xfrm>
            <a:off x="1219050" y="9611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Training and 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5" name="Google Shape;255;p25"/>
          <p:cNvSpPr txBox="1"/>
          <p:nvPr>
            <p:ph idx="2" type="body"/>
          </p:nvPr>
        </p:nvSpPr>
        <p:spPr>
          <a:xfrm>
            <a:off x="1219050" y="1542525"/>
            <a:ext cx="29205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coding and implementation, it becomes a challenge when training a data set using a specific word. This research applies the manual labeling into the data set and then being trained by supervised learning using the fastText library.  Using epoch =25,lr=1.0, and wordNgrams=1 classifications. Below is the distribution of the dataset to the manual labeling.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550" y="1125634"/>
            <a:ext cx="3653851" cy="3324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Implementation</a:t>
            </a:r>
            <a:endParaRPr sz="2800"/>
          </a:p>
        </p:txBody>
      </p:sp>
      <p:sp>
        <p:nvSpPr>
          <p:cNvPr id="262" name="Google Shape;262;p26"/>
          <p:cNvSpPr txBox="1"/>
          <p:nvPr>
            <p:ph idx="2" type="body"/>
          </p:nvPr>
        </p:nvSpPr>
        <p:spPr>
          <a:xfrm>
            <a:off x="1219050" y="9611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Transformation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3" name="Google Shape;263;p26"/>
          <p:cNvSpPr txBox="1"/>
          <p:nvPr>
            <p:ph idx="2" type="body"/>
          </p:nvPr>
        </p:nvSpPr>
        <p:spPr>
          <a:xfrm>
            <a:off x="569925" y="4294325"/>
            <a:ext cx="4011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 Machine Learning Modeling Classification  Result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4" name="Google Shape;264;p26"/>
          <p:cNvSpPr txBox="1"/>
          <p:nvPr>
            <p:ph idx="2" type="body"/>
          </p:nvPr>
        </p:nvSpPr>
        <p:spPr>
          <a:xfrm>
            <a:off x="5371450" y="4294325"/>
            <a:ext cx="33030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ig. Manual Modeling Classification Result</a:t>
            </a:r>
            <a:r>
              <a:rPr lang="en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00" y="1893125"/>
            <a:ext cx="4011975" cy="22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947" y="1893125"/>
            <a:ext cx="4056654" cy="22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1219050" y="427900"/>
            <a:ext cx="3426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Evaluation Model</a:t>
            </a:r>
            <a:endParaRPr sz="2800"/>
          </a:p>
        </p:txBody>
      </p:sp>
      <p:sp>
        <p:nvSpPr>
          <p:cNvPr id="272" name="Google Shape;272;p27"/>
          <p:cNvSpPr txBox="1"/>
          <p:nvPr>
            <p:ph idx="2" type="body"/>
          </p:nvPr>
        </p:nvSpPr>
        <p:spPr>
          <a:xfrm>
            <a:off x="1312950" y="1436825"/>
            <a:ext cx="5172000" cy="20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accuracy percentage is 85.71%, calculated with the ML model result / Manual model labeling. Only the label Shopping is not being predicted during the process.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1219050" y="427900"/>
            <a:ext cx="3426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278" name="Google Shape;278;p28"/>
          <p:cNvSpPr txBox="1"/>
          <p:nvPr>
            <p:ph idx="2" type="body"/>
          </p:nvPr>
        </p:nvSpPr>
        <p:spPr>
          <a:xfrm>
            <a:off x="1312950" y="1436825"/>
            <a:ext cx="5172000" cy="20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classification method is quite accurate to categorize the expenses from the GMAIL mailbox.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future research, data pre-processing steps should produce a clean data set.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3" name="Google Shape;14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79636">
            <a:off x="1261900" y="1744250"/>
            <a:ext cx="2077225" cy="2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950" y="1244025"/>
            <a:ext cx="2077226" cy="214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8518">
            <a:off x="5314037" y="1020250"/>
            <a:ext cx="2937873" cy="219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173">
            <a:off x="3766000" y="2782425"/>
            <a:ext cx="3158350" cy="195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5" name="Google Shape;15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25" y="1355913"/>
            <a:ext cx="26289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888" y="1927050"/>
            <a:ext cx="250507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5">
            <a:alphaModFix/>
          </a:blip>
          <a:srcRect b="-3030" l="0" r="0" t="3030"/>
          <a:stretch/>
        </p:blipFill>
        <p:spPr>
          <a:xfrm>
            <a:off x="5137763" y="1041225"/>
            <a:ext cx="25050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3953" y="2355113"/>
            <a:ext cx="2443025" cy="20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6"/>
          <p:cNvSpPr txBox="1"/>
          <p:nvPr>
            <p:ph idx="4294967295" type="body"/>
          </p:nvPr>
        </p:nvSpPr>
        <p:spPr>
          <a:xfrm>
            <a:off x="1297500" y="1926475"/>
            <a:ext cx="5970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unorganized email in our GMAIL inbox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Those emails are uncategorized and coming from so many application (e-commerce, entertainment, bank, membership account)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hard to analyse the email related to billing and other expenses email</a:t>
            </a:r>
            <a:endParaRPr sz="1700"/>
          </a:p>
        </p:txBody>
      </p:sp>
      <p:sp>
        <p:nvSpPr>
          <p:cNvPr id="170" name="Google Shape;170;p16"/>
          <p:cNvSpPr txBox="1"/>
          <p:nvPr>
            <p:ph idx="4294967295" type="body"/>
          </p:nvPr>
        </p:nvSpPr>
        <p:spPr>
          <a:xfrm>
            <a:off x="1357925" y="11703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Problem statement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 deep-dive</a:t>
            </a:r>
            <a:endParaRPr sz="2800"/>
          </a:p>
        </p:txBody>
      </p:sp>
      <p:sp>
        <p:nvSpPr>
          <p:cNvPr id="176" name="Google Shape;176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7"/>
          <p:cNvSpPr txBox="1"/>
          <p:nvPr>
            <p:ph idx="4294967295" type="body"/>
          </p:nvPr>
        </p:nvSpPr>
        <p:spPr>
          <a:xfrm>
            <a:off x="3404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Extraction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Body email extraction needs extra care code to process it, and it’s not easy to do it</a:t>
            </a:r>
            <a:endParaRPr sz="1500"/>
          </a:p>
        </p:txBody>
      </p:sp>
      <p:sp>
        <p:nvSpPr>
          <p:cNvPr id="179" name="Google Shape;179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>
            <p:ph idx="4294967295" type="body"/>
          </p:nvPr>
        </p:nvSpPr>
        <p:spPr>
          <a:xfrm>
            <a:off x="341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7"/>
          <p:cNvSpPr txBox="1"/>
          <p:nvPr>
            <p:ph idx="4294967295" type="body"/>
          </p:nvPr>
        </p:nvSpPr>
        <p:spPr>
          <a:xfrm>
            <a:off x="6406621" y="20145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format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Cleansing the data to the standard format is one of thing to do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idx="4294967295" type="body"/>
          </p:nvPr>
        </p:nvSpPr>
        <p:spPr>
          <a:xfrm>
            <a:off x="64066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17"/>
          <p:cNvSpPr txBox="1"/>
          <p:nvPr>
            <p:ph idx="4294967295" type="body"/>
          </p:nvPr>
        </p:nvSpPr>
        <p:spPr>
          <a:xfrm>
            <a:off x="447688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Collection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Found non standard email will give homework to the project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Analysis</a:t>
            </a:r>
            <a:endParaRPr sz="2800"/>
          </a:p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Qualitative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700" y="1694925"/>
            <a:ext cx="5348575" cy="32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Analysis</a:t>
            </a:r>
            <a:endParaRPr sz="2800"/>
          </a:p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Quantitative</a:t>
            </a:r>
            <a:r>
              <a:rPr lang="en" sz="1600"/>
              <a:t>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737950"/>
            <a:ext cx="5190656" cy="31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>
            <p:ph idx="4294967295" type="body"/>
          </p:nvPr>
        </p:nvSpPr>
        <p:spPr>
          <a:xfrm>
            <a:off x="3412700" y="3885575"/>
            <a:ext cx="24717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Database Design:</a:t>
            </a:r>
            <a:br>
              <a:rPr b="1" lang="en" sz="1600"/>
            </a:br>
            <a:r>
              <a:rPr b="1" lang="en" sz="1600"/>
              <a:t>Mysql</a:t>
            </a:r>
            <a:endParaRPr sz="1600"/>
          </a:p>
        </p:txBody>
      </p:sp>
      <p:sp>
        <p:nvSpPr>
          <p:cNvPr id="205" name="Google Shape;205;p20"/>
          <p:cNvSpPr/>
          <p:nvPr/>
        </p:nvSpPr>
        <p:spPr>
          <a:xfrm>
            <a:off x="2600602" y="7000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>
            <p:ph idx="4294967295" type="body"/>
          </p:nvPr>
        </p:nvSpPr>
        <p:spPr>
          <a:xfrm>
            <a:off x="7445625" y="1937825"/>
            <a:ext cx="17928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Report Design: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Graph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07" name="Google Shape;207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4294967295" type="body"/>
          </p:nvPr>
        </p:nvSpPr>
        <p:spPr>
          <a:xfrm>
            <a:off x="110875" y="1760977"/>
            <a:ext cx="16926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System Design: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Python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Gmail API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BeautifulSoup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SzPts val="440"/>
              <a:buNone/>
            </a:pPr>
            <a:r>
              <a:t/>
            </a:r>
            <a:endParaRPr b="1" sz="1140"/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99" y="1126575"/>
            <a:ext cx="5292125" cy="25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Result </a:t>
            </a:r>
            <a:r>
              <a:rPr lang="en" sz="2800"/>
              <a:t>Design</a:t>
            </a:r>
            <a:endParaRPr sz="2800"/>
          </a:p>
        </p:txBody>
      </p:sp>
      <p:sp>
        <p:nvSpPr>
          <p:cNvPr id="215" name="Google Shape;215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idx="4294967295" type="body"/>
          </p:nvPr>
        </p:nvSpPr>
        <p:spPr>
          <a:xfrm>
            <a:off x="3404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7" name="Google Shape;217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idx="4294967295" type="body"/>
          </p:nvPr>
        </p:nvSpPr>
        <p:spPr>
          <a:xfrm>
            <a:off x="341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>
              <a:solidFill>
                <a:schemeClr val="lt1"/>
              </a:solidFill>
            </a:endParaRPr>
          </a:p>
        </p:txBody>
      </p:sp>
      <p:sp>
        <p:nvSpPr>
          <p:cNvPr id="219" name="Google Shape;219;p21"/>
          <p:cNvSpPr txBox="1"/>
          <p:nvPr>
            <p:ph idx="4294967295" type="body"/>
          </p:nvPr>
        </p:nvSpPr>
        <p:spPr>
          <a:xfrm>
            <a:off x="6406621" y="20145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20" name="Google Shape;220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idx="4294967295" type="body"/>
          </p:nvPr>
        </p:nvSpPr>
        <p:spPr>
          <a:xfrm>
            <a:off x="64066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>
              <a:solidFill>
                <a:schemeClr val="lt1"/>
              </a:solidFill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48"/>
            <a:ext cx="7249736" cy="30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