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tel og 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Titteltekst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 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«Skriv et sitat her.»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horisont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25070" y="928687"/>
            <a:ext cx="13722210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– sentr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Titteltekst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–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 og 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tel, punktteg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Titteltekst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354364" indent="-465364">
              <a:spcBef>
                <a:spcPts val="4500"/>
              </a:spcBef>
              <a:defRPr sz="3800"/>
            </a:lvl3pPr>
            <a:lvl4pPr marL="1798864" indent="-465364">
              <a:spcBef>
                <a:spcPts val="4500"/>
              </a:spcBef>
              <a:defRPr sz="3800"/>
            </a:lvl4pPr>
            <a:lvl5pPr marL="2243364" indent="-465364">
              <a:spcBef>
                <a:spcPts val="4500"/>
              </a:spcBef>
              <a:defRPr sz="3800"/>
            </a:lvl5pPr>
          </a:lstStyle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e – 3 pe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20548" y="13019484"/>
            <a:ext cx="325045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8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52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97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41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86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30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75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19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64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ertin/blog" TargetMode="External"/><Relationship Id="rId3" Type="http://schemas.openxmlformats.org/officeDocument/2006/relationships/hyperlink" Target="https://github.com/bertin/video_browser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4833937" y="2257056"/>
            <a:ext cx="14716126" cy="4643439"/>
          </a:xfrm>
          <a:prstGeom prst="rect">
            <a:avLst/>
          </a:prstGeom>
        </p:spPr>
        <p:txBody>
          <a:bodyPr/>
          <a:lstStyle/>
          <a:p>
            <a:pPr/>
            <a:r>
              <a:t>React / Redux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7762216" y="6674492"/>
            <a:ext cx="14716126" cy="11761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 comprehensive introduction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283084" y="12238332"/>
            <a:ext cx="13970880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3500">
                <a:solidFill>
                  <a:srgbClr val="ED7D3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Bertin Hansen  </a:t>
            </a:r>
          </a:p>
          <a:p>
            <a:pPr algn="l">
              <a:defRPr b="1" sz="3500">
                <a:solidFill>
                  <a:srgbClr val="ED7D3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https://github.com/bertin</a:t>
            </a:r>
            <a:r>
              <a:t> </a:t>
            </a:r>
          </a:p>
        </p:txBody>
      </p:sp>
      <p:pic>
        <p:nvPicPr>
          <p:cNvPr id="122" name="react-image-filtered.png"/>
          <p:cNvPicPr>
            <a:picLocks noChangeAspect="1"/>
          </p:cNvPicPr>
          <p:nvPr/>
        </p:nvPicPr>
        <p:blipFill>
          <a:blip r:embed="rId2">
            <a:alphaModFix amt="40655"/>
            <a:extLst/>
          </a:blip>
          <a:stretch>
            <a:fillRect/>
          </a:stretch>
        </p:blipFill>
        <p:spPr>
          <a:xfrm>
            <a:off x="7851116" y="1612997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redux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2413" y="2057236"/>
            <a:ext cx="3064331" cy="292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kjermbilde 2017-02-03 kl. 20.55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5946" y="4978563"/>
            <a:ext cx="14597143" cy="863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2476510" y="450792"/>
            <a:ext cx="19430979" cy="3036094"/>
          </a:xfrm>
          <a:prstGeom prst="rect">
            <a:avLst/>
          </a:prstGeom>
        </p:spPr>
        <p:txBody>
          <a:bodyPr/>
          <a:lstStyle/>
          <a:p>
            <a:pPr/>
            <a:r>
              <a:t>Built-in JSX elements</a:t>
            </a:r>
          </a:p>
        </p:txBody>
      </p:sp>
      <p:sp>
        <p:nvSpPr>
          <p:cNvPr id="193" name="Shape 193"/>
          <p:cNvSpPr/>
          <p:nvPr/>
        </p:nvSpPr>
        <p:spPr>
          <a:xfrm>
            <a:off x="4750809" y="4046443"/>
            <a:ext cx="14882382" cy="924794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777305" y="4212906"/>
            <a:ext cx="14645151" cy="867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    return (</a:t>
            </a:r>
          </a:p>
          <a:p>
            <a:pPr algn="l">
              <a:defRPr sz="40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&gt;This is the header&lt;/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label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htmlFor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name</a:t>
            </a:r>
            <a:r>
              <a:t>"&gt;Firstname&lt;/</a:t>
            </a:r>
            <a:r>
              <a:rPr>
                <a:solidFill>
                  <a:schemeClr val="accent5"/>
                </a:solidFill>
              </a:rPr>
              <a:t>label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input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id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name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demo</a:t>
            </a:r>
            <a:r>
              <a:t>" </a:t>
            </a:r>
            <a:r>
              <a:rPr>
                <a:solidFill>
                  <a:schemeClr val="accent5"/>
                </a:solidFill>
              </a:rPr>
              <a:t>/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</a:t>
            </a:r>
            <a:r>
              <a:t>"&gt;</a:t>
            </a:r>
          </a:p>
          <a:p>
            <a:pPr algn="l">
              <a:defRPr sz="40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&gt;First item&lt;/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40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&gt;Second item&lt;/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40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p</a:t>
            </a:r>
            <a:r>
              <a:t>&gt;Hello&lt;/</a:t>
            </a:r>
            <a:r>
              <a:rPr>
                <a:solidFill>
                  <a:schemeClr val="accent5"/>
                </a:solidFill>
              </a:rPr>
              <a:t>p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a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href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http://www.google.com</a:t>
            </a:r>
            <a:r>
              <a:t>"&gt;Search on Google&lt;/</a:t>
            </a:r>
            <a:r>
              <a:rPr>
                <a:solidFill>
                  <a:schemeClr val="accent5"/>
                </a:solidFill>
              </a:rPr>
              <a:t>a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btn</a:t>
            </a:r>
            <a:r>
              <a:t>"&gt;Press me&lt;/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&gt;</a:t>
            </a:r>
          </a:p>
          <a:p>
            <a:pPr algn="l">
              <a:defRPr sz="4000"/>
            </a:pPr>
            <a:r>
              <a:t>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000"/>
            </a:pPr>
            <a:r>
              <a:t>   )</a:t>
            </a:r>
          </a:p>
        </p:txBody>
      </p:sp>
      <p:sp>
        <p:nvSpPr>
          <p:cNvPr id="195" name="Shape 195"/>
          <p:cNvSpPr/>
          <p:nvPr/>
        </p:nvSpPr>
        <p:spPr>
          <a:xfrm>
            <a:off x="4744459" y="3135218"/>
            <a:ext cx="32251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example.js</a:t>
            </a:r>
          </a:p>
        </p:txBody>
      </p:sp>
      <p:sp>
        <p:nvSpPr>
          <p:cNvPr id="196" name="Shape 196"/>
          <p:cNvSpPr/>
          <p:nvPr/>
        </p:nvSpPr>
        <p:spPr>
          <a:xfrm>
            <a:off x="7637064" y="6042025"/>
            <a:ext cx="184924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htmlFor</a:t>
            </a:r>
          </a:p>
        </p:txBody>
      </p:sp>
      <p:sp>
        <p:nvSpPr>
          <p:cNvPr id="197" name="Shape 197"/>
          <p:cNvSpPr/>
          <p:nvPr/>
        </p:nvSpPr>
        <p:spPr>
          <a:xfrm>
            <a:off x="10112283" y="6655372"/>
            <a:ext cx="269608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2543698" y="450792"/>
            <a:ext cx="19430980" cy="3036094"/>
          </a:xfrm>
          <a:prstGeom prst="rect">
            <a:avLst/>
          </a:prstGeom>
        </p:spPr>
        <p:txBody>
          <a:bodyPr/>
          <a:lstStyle/>
          <a:p>
            <a:pPr/>
            <a:r>
              <a:t>Build your own Components</a:t>
            </a:r>
          </a:p>
        </p:txBody>
      </p:sp>
      <p:sp>
        <p:nvSpPr>
          <p:cNvPr id="200" name="Shape 200"/>
          <p:cNvSpPr/>
          <p:nvPr/>
        </p:nvSpPr>
        <p:spPr>
          <a:xfrm>
            <a:off x="3011261" y="10317587"/>
            <a:ext cx="14451742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4000"/>
            </a:pPr>
            <a:r>
              <a:t>Your own components must always start with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Capital</a:t>
            </a:r>
            <a:r>
              <a:t> letter</a:t>
            </a:r>
          </a:p>
        </p:txBody>
      </p:sp>
      <p:sp>
        <p:nvSpPr>
          <p:cNvPr id="201" name="Shape 201"/>
          <p:cNvSpPr/>
          <p:nvPr/>
        </p:nvSpPr>
        <p:spPr>
          <a:xfrm>
            <a:off x="4689540" y="3493236"/>
            <a:ext cx="15004919" cy="556577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898939" y="3626585"/>
            <a:ext cx="14586121" cy="529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800"/>
            </a:pPr>
            <a:r>
              <a:t>return (</a:t>
            </a:r>
          </a:p>
          <a:p>
            <a:pPr algn="l">
              <a:defRPr sz="48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8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SearchBar</a:t>
            </a:r>
            <a:r>
              <a:t> /&gt;</a:t>
            </a:r>
          </a:p>
          <a:p>
            <a:pPr algn="l">
              <a:defRPr sz="48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VideoDetail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video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{this.state.selectedVideo} /&gt;</a:t>
            </a:r>
          </a:p>
          <a:p>
            <a:pPr algn="l">
              <a:defRPr sz="48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VideoList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videos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{this.state.videos} /&gt;</a:t>
            </a:r>
          </a:p>
          <a:p>
            <a:pPr algn="l">
              <a:defRPr sz="4800"/>
            </a:pPr>
            <a:r>
              <a:t>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800"/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3"/>
      <p:bldP build="whole" bldLvl="1" animBg="1" rev="0" advAuto="0" spid="202" grpId="1"/>
      <p:bldP build="whole" bldLvl="1" animBg="1" rev="0" advAuto="0" spid="20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200243" y="4403907"/>
            <a:ext cx="15609095" cy="1997668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demo</a:t>
            </a:r>
          </a:p>
        </p:txBody>
      </p:sp>
      <p:sp>
        <p:nvSpPr>
          <p:cNvPr id="205" name="Shape 205"/>
          <p:cNvSpPr/>
          <p:nvPr/>
        </p:nvSpPr>
        <p:spPr>
          <a:xfrm>
            <a:off x="2495602" y="7583566"/>
            <a:ext cx="1901837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/>
            <a:r>
              <a:t>lets look at some JSX, and see why we want to use it</a:t>
            </a:r>
          </a:p>
        </p:txBody>
      </p:sp>
      <p:sp>
        <p:nvSpPr>
          <p:cNvPr id="206" name="Shape 206"/>
          <p:cNvSpPr/>
          <p:nvPr/>
        </p:nvSpPr>
        <p:spPr>
          <a:xfrm>
            <a:off x="1242161" y="11634903"/>
            <a:ext cx="21067110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900">
                <a:solidFill>
                  <a:schemeClr val="accent3"/>
                </a:solidFill>
              </a:defRPr>
            </a:lvl1pPr>
          </a:lstStyle>
          <a:p>
            <a:pPr/>
            <a:r>
              <a:t>https://babeljs.io/repl/#?experimental=false&amp;evaluate=true&amp;loose=false&amp;spec=false&amp;code=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ES6 ”need-to-know” basics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5124053" y="3827741"/>
            <a:ext cx="17247357" cy="8053437"/>
          </a:xfrm>
          <a:prstGeom prst="rect">
            <a:avLst/>
          </a:prstGeom>
        </p:spPr>
        <p:txBody>
          <a:bodyPr/>
          <a:lstStyle/>
          <a:p>
            <a:pPr marL="413238" indent="-413238" defTabSz="772239">
              <a:spcBef>
                <a:spcPts val="5500"/>
              </a:spcBef>
              <a:defRPr sz="4700"/>
            </a:pPr>
            <a:r>
              <a:t>var, let or const?</a:t>
            </a:r>
          </a:p>
          <a:p>
            <a:pPr marL="413238" indent="-413238" defTabSz="772239">
              <a:spcBef>
                <a:spcPts val="5500"/>
              </a:spcBef>
              <a:defRPr sz="4700"/>
            </a:pPr>
            <a:r>
              <a:t>Export and Import statements</a:t>
            </a:r>
          </a:p>
          <a:p>
            <a:pPr marL="413238" indent="-413238" defTabSz="772239">
              <a:spcBef>
                <a:spcPts val="5500"/>
              </a:spcBef>
              <a:defRPr sz="4700"/>
            </a:pPr>
            <a:r>
              <a:t>Destructuring variables</a:t>
            </a:r>
          </a:p>
          <a:p>
            <a:pPr marL="571767" indent="-571767" defTabSz="772239">
              <a:spcBef>
                <a:spcPts val="5500"/>
              </a:spcBef>
              <a:defRPr sz="4888"/>
            </a:pPr>
            <a:r>
              <a:t>Spread operator</a:t>
            </a:r>
          </a:p>
          <a:p>
            <a:pPr marL="413238" indent="-413238" defTabSz="772239">
              <a:spcBef>
                <a:spcPts val="5500"/>
              </a:spcBef>
              <a:defRPr sz="4700"/>
            </a:pPr>
            <a:r>
              <a:t>Fat arrow functions</a:t>
            </a:r>
          </a:p>
          <a:p>
            <a:pPr marL="413238" indent="-413238" defTabSz="772239">
              <a:spcBef>
                <a:spcPts val="5500"/>
              </a:spcBef>
              <a:defRPr sz="4700"/>
            </a:pPr>
            <a:r>
              <a:t>Template literals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2631681" y="380588"/>
            <a:ext cx="19120638" cy="3036095"/>
          </a:xfrm>
          <a:prstGeom prst="rect">
            <a:avLst/>
          </a:prstGeom>
        </p:spPr>
        <p:txBody>
          <a:bodyPr/>
          <a:lstStyle/>
          <a:p>
            <a:pPr/>
            <a:r>
              <a:t>var, let or const?</a:t>
            </a:r>
          </a:p>
        </p:txBody>
      </p:sp>
      <p:sp>
        <p:nvSpPr>
          <p:cNvPr id="212" name="Shape 212"/>
          <p:cNvSpPr/>
          <p:nvPr/>
        </p:nvSpPr>
        <p:spPr>
          <a:xfrm>
            <a:off x="6421215" y="3744912"/>
            <a:ext cx="1661466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is a signal that the identifier won’t be reassigned</a:t>
            </a:r>
          </a:p>
        </p:txBody>
      </p:sp>
      <p:sp>
        <p:nvSpPr>
          <p:cNvPr id="213" name="Shape 213"/>
          <p:cNvSpPr/>
          <p:nvPr/>
        </p:nvSpPr>
        <p:spPr>
          <a:xfrm>
            <a:off x="6421215" y="5740399"/>
            <a:ext cx="16614661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is a signal that the variable may be reassigned, such as a counter in a loop, or a value swap in an algorithm </a:t>
            </a:r>
          </a:p>
          <a:p>
            <a:pPr algn="l">
              <a:defRPr sz="4000"/>
            </a:pPr>
            <a:r>
              <a:t>the variable will be used only in the block it’s defined in, which is not always the entire containing function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6421215" y="9161279"/>
            <a:ext cx="16614661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is now the weakest signal available when you define a variable in JavaScript. The variable may or may not be reassigned, and the variable may or may not be used for an entire function, or just for the purpose of a block or loop</a:t>
            </a:r>
          </a:p>
        </p:txBody>
      </p:sp>
      <p:sp>
        <p:nvSpPr>
          <p:cNvPr id="215" name="Shape 215"/>
          <p:cNvSpPr/>
          <p:nvPr/>
        </p:nvSpPr>
        <p:spPr>
          <a:xfrm>
            <a:off x="3404616" y="3643312"/>
            <a:ext cx="227653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b="1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const</a:t>
            </a:r>
          </a:p>
        </p:txBody>
      </p:sp>
      <p:sp>
        <p:nvSpPr>
          <p:cNvPr id="216" name="Shape 216"/>
          <p:cNvSpPr/>
          <p:nvPr/>
        </p:nvSpPr>
        <p:spPr>
          <a:xfrm>
            <a:off x="3404616" y="5630862"/>
            <a:ext cx="227653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b="1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let</a:t>
            </a:r>
          </a:p>
        </p:txBody>
      </p:sp>
      <p:sp>
        <p:nvSpPr>
          <p:cNvPr id="217" name="Shape 217"/>
          <p:cNvSpPr/>
          <p:nvPr/>
        </p:nvSpPr>
        <p:spPr>
          <a:xfrm>
            <a:off x="3404616" y="9161279"/>
            <a:ext cx="227653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b="1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</a:t>
            </a:r>
          </a:p>
        </p:txBody>
      </p:sp>
      <p:sp>
        <p:nvSpPr>
          <p:cNvPr id="218" name="Shape 218"/>
          <p:cNvSpPr/>
          <p:nvPr/>
        </p:nvSpPr>
        <p:spPr>
          <a:xfrm flipV="1">
            <a:off x="6223440" y="8762245"/>
            <a:ext cx="12431608" cy="3379344"/>
          </a:xfrm>
          <a:prstGeom prst="line">
            <a:avLst/>
          </a:prstGeom>
          <a:ln w="152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6223346" y="9034434"/>
            <a:ext cx="12431797" cy="3240774"/>
          </a:xfrm>
          <a:prstGeom prst="line">
            <a:avLst/>
          </a:prstGeom>
          <a:ln w="152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6"/>
      <p:bldP build="whole" bldLvl="1" animBg="1" rev="0" advAuto="0" spid="215" grpId="1"/>
      <p:bldP build="whole" bldLvl="1" animBg="1" rev="0" advAuto="0" spid="212" grpId="2"/>
      <p:bldP build="whole" bldLvl="1" animBg="1" rev="0" advAuto="0" spid="216" grpId="3"/>
      <p:bldP build="whole" bldLvl="1" animBg="1" rev="0" advAuto="0" spid="213" grpId="4"/>
      <p:bldP build="whole" bldLvl="1" animBg="1" rev="0" advAuto="0" spid="217" grpId="5"/>
      <p:bldP build="whole" bldLvl="1" animBg="1" rev="0" advAuto="0" spid="218" grpId="7"/>
      <p:bldP build="whole" bldLvl="1" animBg="1" rev="0" advAuto="0" spid="219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3433400" y="3416682"/>
            <a:ext cx="17517201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spcBef>
                <a:spcPts val="5900"/>
              </a:spcBef>
              <a:defRPr sz="4000"/>
            </a:lvl1pPr>
          </a:lstStyle>
          <a:p>
            <a:pPr/>
            <a:r>
              <a:t>The React code that we write relies heavily on ES6 syntax and ES6 modules</a:t>
            </a:r>
          </a:p>
        </p:txBody>
      </p:sp>
      <p:sp>
        <p:nvSpPr>
          <p:cNvPr id="222" name="Shape 222"/>
          <p:cNvSpPr/>
          <p:nvPr/>
        </p:nvSpPr>
        <p:spPr>
          <a:xfrm>
            <a:off x="4246360" y="8387523"/>
            <a:ext cx="15187598" cy="260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439615" indent="-439615" algn="l">
              <a:spcBef>
                <a:spcPts val="5900"/>
              </a:spcBef>
              <a:buSzPct val="75000"/>
              <a:buChar char="•"/>
              <a:defRPr sz="4000"/>
            </a:pPr>
            <a:r>
              <a:t>All the code that we write in separate javascript files are completely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siloed</a:t>
            </a:r>
            <a:r>
              <a:t> from each other, unless we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explicitly</a:t>
            </a:r>
            <a:r>
              <a:t> say that we want access</a:t>
            </a:r>
          </a:p>
        </p:txBody>
      </p:sp>
      <p:sp>
        <p:nvSpPr>
          <p:cNvPr id="223" name="Shape 223"/>
          <p:cNvSpPr/>
          <p:nvPr/>
        </p:nvSpPr>
        <p:spPr>
          <a:xfrm>
            <a:off x="4246360" y="5167243"/>
            <a:ext cx="15187598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ES6 modules are stored in files</a:t>
            </a:r>
          </a:p>
        </p:txBody>
      </p:sp>
      <p:sp>
        <p:nvSpPr>
          <p:cNvPr id="224" name="Shape 224"/>
          <p:cNvSpPr/>
          <p:nvPr/>
        </p:nvSpPr>
        <p:spPr>
          <a:xfrm>
            <a:off x="4246360" y="6218583"/>
            <a:ext cx="15187598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There is exactly one module per file</a:t>
            </a:r>
          </a:p>
        </p:txBody>
      </p:sp>
      <p:sp>
        <p:nvSpPr>
          <p:cNvPr id="225" name="Shape 225"/>
          <p:cNvSpPr/>
          <p:nvPr/>
        </p:nvSpPr>
        <p:spPr>
          <a:xfrm>
            <a:off x="4246360" y="7248642"/>
            <a:ext cx="15187598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… and one file per module</a:t>
            </a:r>
          </a:p>
        </p:txBody>
      </p:sp>
      <p:sp>
        <p:nvSpPr>
          <p:cNvPr id="226" name="Shape 226"/>
          <p:cNvSpPr/>
          <p:nvPr/>
        </p:nvSpPr>
        <p:spPr>
          <a:xfrm>
            <a:off x="2631681" y="380588"/>
            <a:ext cx="19120638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defRPr sz="11200"/>
            </a:lvl1pPr>
          </a:lstStyle>
          <a:p>
            <a:pPr/>
            <a:r>
              <a:t>Export and Import statements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4"/>
      <p:bldP build="whole" bldLvl="1" animBg="1" rev="0" advAuto="0" spid="222" grpId="5"/>
      <p:bldP build="whole" bldLvl="1" animBg="1" rev="0" advAuto="0" spid="221" grpId="1"/>
      <p:bldP build="whole" bldLvl="1" animBg="1" rev="0" advAuto="0" spid="223" grpId="2"/>
      <p:bldP build="whole" bldLvl="1" animBg="1" rev="0" advAuto="0" spid="224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2631681" y="380588"/>
            <a:ext cx="19120638" cy="3036095"/>
          </a:xfrm>
          <a:prstGeom prst="rect">
            <a:avLst/>
          </a:prstGeom>
        </p:spPr>
        <p:txBody>
          <a:bodyPr/>
          <a:lstStyle/>
          <a:p>
            <a:pPr/>
            <a:r>
              <a:t>Export and Import statements</a:t>
            </a:r>
          </a:p>
        </p:txBody>
      </p:sp>
      <p:sp>
        <p:nvSpPr>
          <p:cNvPr id="229" name="Shape 229"/>
          <p:cNvSpPr/>
          <p:nvPr/>
        </p:nvSpPr>
        <p:spPr>
          <a:xfrm>
            <a:off x="1116773" y="5001569"/>
            <a:ext cx="9859372" cy="460402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1110423" y="4090344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folder/file1.js</a:t>
            </a:r>
          </a:p>
        </p:txBody>
      </p:sp>
      <p:sp>
        <p:nvSpPr>
          <p:cNvPr id="231" name="Shape 231"/>
          <p:cNvSpPr/>
          <p:nvPr/>
        </p:nvSpPr>
        <p:spPr>
          <a:xfrm>
            <a:off x="1347506" y="5108456"/>
            <a:ext cx="9372506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'use strict';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const</a:t>
            </a:r>
            <a:r>
              <a:t> color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‘orange’;</a:t>
            </a:r>
          </a:p>
        </p:txBody>
      </p:sp>
      <p:sp>
        <p:nvSpPr>
          <p:cNvPr id="232" name="Shape 232"/>
          <p:cNvSpPr/>
          <p:nvPr/>
        </p:nvSpPr>
        <p:spPr>
          <a:xfrm>
            <a:off x="12991334" y="5001569"/>
            <a:ext cx="10269440" cy="460402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2984985" y="4090344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folder/file2.js</a:t>
            </a:r>
          </a:p>
        </p:txBody>
      </p:sp>
      <p:sp>
        <p:nvSpPr>
          <p:cNvPr id="234" name="Shape 234"/>
          <p:cNvSpPr/>
          <p:nvPr/>
        </p:nvSpPr>
        <p:spPr>
          <a:xfrm>
            <a:off x="13263469" y="5133855"/>
            <a:ext cx="9725169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'use strict';</a:t>
            </a:r>
          </a:p>
          <a:p>
            <a:pPr algn="l"/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(color);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7373132" y="7550031"/>
            <a:ext cx="1" cy="3486425"/>
          </a:xfrm>
          <a:prstGeom prst="line">
            <a:avLst/>
          </a:prstGeom>
          <a:ln w="88900">
            <a:solidFill>
              <a:schemeClr val="accent5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5743191" y="11036455"/>
            <a:ext cx="3259882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Undefined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3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2631681" y="380588"/>
            <a:ext cx="19120638" cy="3036095"/>
          </a:xfrm>
          <a:prstGeom prst="rect">
            <a:avLst/>
          </a:prstGeom>
        </p:spPr>
        <p:txBody>
          <a:bodyPr/>
          <a:lstStyle/>
          <a:p>
            <a:pPr/>
            <a:r>
              <a:t>Export and Import statements</a:t>
            </a:r>
          </a:p>
        </p:txBody>
      </p:sp>
      <p:sp>
        <p:nvSpPr>
          <p:cNvPr id="239" name="Shape 239"/>
          <p:cNvSpPr/>
          <p:nvPr/>
        </p:nvSpPr>
        <p:spPr>
          <a:xfrm>
            <a:off x="1116773" y="5001569"/>
            <a:ext cx="9859372" cy="460402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1110423" y="4090344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folder/file1.js</a:t>
            </a:r>
          </a:p>
        </p:txBody>
      </p:sp>
      <p:sp>
        <p:nvSpPr>
          <p:cNvPr id="241" name="Shape 241"/>
          <p:cNvSpPr/>
          <p:nvPr/>
        </p:nvSpPr>
        <p:spPr>
          <a:xfrm>
            <a:off x="1347506" y="5108456"/>
            <a:ext cx="9372506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'use strict’;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export const</a:t>
            </a:r>
            <a:r>
              <a:t> color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‘orange’;</a:t>
            </a:r>
          </a:p>
        </p:txBody>
      </p:sp>
      <p:sp>
        <p:nvSpPr>
          <p:cNvPr id="242" name="Shape 242"/>
          <p:cNvSpPr/>
          <p:nvPr/>
        </p:nvSpPr>
        <p:spPr>
          <a:xfrm>
            <a:off x="12991334" y="5001569"/>
            <a:ext cx="10269440" cy="460402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12984985" y="4090344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folder/file2.js</a:t>
            </a:r>
          </a:p>
        </p:txBody>
      </p:sp>
      <p:sp>
        <p:nvSpPr>
          <p:cNvPr id="244" name="Shape 244"/>
          <p:cNvSpPr/>
          <p:nvPr/>
        </p:nvSpPr>
        <p:spPr>
          <a:xfrm>
            <a:off x="13263469" y="5133856"/>
            <a:ext cx="9725169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t>'use strict’;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import</a:t>
            </a:r>
            <a:r>
              <a:t> {color}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‘./file1.js’;</a:t>
            </a:r>
          </a:p>
          <a:p>
            <a:pPr algn="l"/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(color);</a:t>
            </a:r>
          </a:p>
        </p:txBody>
      </p:sp>
      <p:sp>
        <p:nvSpPr>
          <p:cNvPr id="245" name="Shape 245"/>
          <p:cNvSpPr/>
          <p:nvPr/>
        </p:nvSpPr>
        <p:spPr>
          <a:xfrm flipV="1">
            <a:off x="17373132" y="9074031"/>
            <a:ext cx="1" cy="1617847"/>
          </a:xfrm>
          <a:prstGeom prst="line">
            <a:avLst/>
          </a:prstGeom>
          <a:ln w="889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pic>
        <p:nvPicPr>
          <p:cNvPr id="246" name="thumbs-up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3131" y="10295295"/>
            <a:ext cx="1523538" cy="1523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2"/>
      <p:bldP build="whole" bldLvl="1" animBg="1" rev="0" advAuto="0" spid="24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2631681" y="380588"/>
            <a:ext cx="19120638" cy="3036095"/>
          </a:xfrm>
          <a:prstGeom prst="rect">
            <a:avLst/>
          </a:prstGeom>
        </p:spPr>
        <p:txBody>
          <a:bodyPr/>
          <a:lstStyle/>
          <a:p>
            <a:pPr/>
            <a:r>
              <a:t>Export and Import statements</a:t>
            </a:r>
          </a:p>
        </p:txBody>
      </p:sp>
      <p:sp>
        <p:nvSpPr>
          <p:cNvPr id="249" name="Shape 249"/>
          <p:cNvSpPr/>
          <p:nvPr/>
        </p:nvSpPr>
        <p:spPr>
          <a:xfrm>
            <a:off x="523270" y="4343972"/>
            <a:ext cx="11261612" cy="348085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820330" y="4336559"/>
            <a:ext cx="9372506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export const</a:t>
            </a:r>
            <a:r>
              <a:t> number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42;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export const</a:t>
            </a:r>
            <a:r>
              <a:t> color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‘orange’;</a:t>
            </a:r>
          </a:p>
        </p:txBody>
      </p:sp>
      <p:sp>
        <p:nvSpPr>
          <p:cNvPr id="251" name="Shape 251"/>
          <p:cNvSpPr/>
          <p:nvPr/>
        </p:nvSpPr>
        <p:spPr>
          <a:xfrm>
            <a:off x="12599117" y="4343972"/>
            <a:ext cx="11261612" cy="348085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12836976" y="4336559"/>
            <a:ext cx="10785897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import</a:t>
            </a:r>
            <a:r>
              <a:t> {color, number}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‘./file1.js’;</a:t>
            </a:r>
          </a:p>
          <a:p>
            <a:pPr algn="l"/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(color);</a:t>
            </a:r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(number);</a:t>
            </a:r>
          </a:p>
        </p:txBody>
      </p:sp>
      <p:sp>
        <p:nvSpPr>
          <p:cNvPr id="253" name="Shape 253"/>
          <p:cNvSpPr/>
          <p:nvPr/>
        </p:nvSpPr>
        <p:spPr>
          <a:xfrm>
            <a:off x="12599117" y="8596863"/>
            <a:ext cx="11261612" cy="348085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2836976" y="8590514"/>
            <a:ext cx="10785897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import</a:t>
            </a:r>
            <a:r>
              <a:t> * as bertin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‘./file1.js’;</a:t>
            </a:r>
          </a:p>
          <a:p>
            <a:pPr algn="l"/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(bertin.color);</a:t>
            </a:r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(bertin.number);</a:t>
            </a:r>
          </a:p>
        </p:txBody>
      </p:sp>
      <p:sp>
        <p:nvSpPr>
          <p:cNvPr id="255" name="Shape 255"/>
          <p:cNvSpPr/>
          <p:nvPr/>
        </p:nvSpPr>
        <p:spPr>
          <a:xfrm>
            <a:off x="12592768" y="3432747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folder/file2.js</a:t>
            </a:r>
          </a:p>
        </p:txBody>
      </p:sp>
      <p:sp>
        <p:nvSpPr>
          <p:cNvPr id="256" name="Shape 256"/>
          <p:cNvSpPr/>
          <p:nvPr/>
        </p:nvSpPr>
        <p:spPr>
          <a:xfrm>
            <a:off x="516920" y="3432747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folder/file1.js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2631681" y="380588"/>
            <a:ext cx="19120638" cy="3036095"/>
          </a:xfrm>
          <a:prstGeom prst="rect">
            <a:avLst/>
          </a:prstGeom>
        </p:spPr>
        <p:txBody>
          <a:bodyPr/>
          <a:lstStyle/>
          <a:p>
            <a:pPr/>
            <a:r>
              <a:t>Export and Import statements</a:t>
            </a:r>
          </a:p>
        </p:txBody>
      </p:sp>
      <p:sp>
        <p:nvSpPr>
          <p:cNvPr id="259" name="Shape 259"/>
          <p:cNvSpPr/>
          <p:nvPr/>
        </p:nvSpPr>
        <p:spPr>
          <a:xfrm>
            <a:off x="523270" y="4343972"/>
            <a:ext cx="9964128" cy="578906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19501" y="4353688"/>
            <a:ext cx="8989221" cy="547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export const</a:t>
            </a:r>
            <a:r>
              <a:t> number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42;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export const</a:t>
            </a:r>
            <a:r>
              <a:t> color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‘orange’;</a:t>
            </a:r>
          </a:p>
          <a:p>
            <a:pPr algn="l"/>
          </a:p>
          <a:p>
            <a:pPr algn="l"/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() {</a:t>
            </a:r>
          </a:p>
          <a:p>
            <a:pPr algn="l"/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"Red banana";</a:t>
            </a:r>
          </a:p>
          <a:p>
            <a:pPr algn="l"/>
            <a:r>
              <a:t>} </a:t>
            </a:r>
          </a:p>
        </p:txBody>
      </p:sp>
      <p:sp>
        <p:nvSpPr>
          <p:cNvPr id="261" name="Shape 261"/>
          <p:cNvSpPr/>
          <p:nvPr/>
        </p:nvSpPr>
        <p:spPr>
          <a:xfrm>
            <a:off x="11033800" y="4343972"/>
            <a:ext cx="12826929" cy="578906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11319739" y="4340988"/>
            <a:ext cx="12255051" cy="39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import</a:t>
            </a:r>
            <a:r>
              <a:t> pig, {color, number}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‘./file1.js’;</a:t>
            </a:r>
          </a:p>
          <a:p>
            <a:pPr algn="l"/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 color );</a:t>
            </a:r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 number );</a:t>
            </a:r>
          </a:p>
          <a:p>
            <a:pPr algn="l"/>
            <a:r>
              <a:t>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pig</a:t>
            </a:r>
            <a:r>
              <a:t>() );</a:t>
            </a:r>
          </a:p>
        </p:txBody>
      </p:sp>
      <p:sp>
        <p:nvSpPr>
          <p:cNvPr id="263" name="Shape 263"/>
          <p:cNvSpPr/>
          <p:nvPr/>
        </p:nvSpPr>
        <p:spPr>
          <a:xfrm>
            <a:off x="516920" y="3432747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folder/file1.js</a:t>
            </a:r>
          </a:p>
        </p:txBody>
      </p:sp>
      <p:sp>
        <p:nvSpPr>
          <p:cNvPr id="264" name="Shape 264"/>
          <p:cNvSpPr/>
          <p:nvPr/>
        </p:nvSpPr>
        <p:spPr>
          <a:xfrm>
            <a:off x="11027450" y="3432747"/>
            <a:ext cx="37547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folder/file2.js</a:t>
            </a:r>
          </a:p>
        </p:txBody>
      </p:sp>
      <p:sp>
        <p:nvSpPr>
          <p:cNvPr id="265" name="Shape 265"/>
          <p:cNvSpPr/>
          <p:nvPr/>
        </p:nvSpPr>
        <p:spPr>
          <a:xfrm>
            <a:off x="819501" y="10447132"/>
            <a:ext cx="7294093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You can have ONE default export per file</a:t>
            </a:r>
          </a:p>
        </p:txBody>
      </p:sp>
      <p:sp>
        <p:nvSpPr>
          <p:cNvPr id="266" name="Shape 266"/>
          <p:cNvSpPr/>
          <p:nvPr/>
        </p:nvSpPr>
        <p:spPr>
          <a:xfrm>
            <a:off x="819501" y="12184275"/>
            <a:ext cx="9561445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It may or may NOT be named</a:t>
            </a:r>
          </a:p>
        </p:txBody>
      </p:sp>
      <p:sp>
        <p:nvSpPr>
          <p:cNvPr id="267" name="Shape 267"/>
          <p:cNvSpPr/>
          <p:nvPr/>
        </p:nvSpPr>
        <p:spPr>
          <a:xfrm>
            <a:off x="11502889" y="10447132"/>
            <a:ext cx="12364190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When importing the default exported variable, you can call it whatever you want</a:t>
            </a:r>
          </a:p>
        </p:txBody>
      </p:sp>
      <p:sp>
        <p:nvSpPr>
          <p:cNvPr id="268" name="Shape 268"/>
          <p:cNvSpPr/>
          <p:nvPr/>
        </p:nvSpPr>
        <p:spPr>
          <a:xfrm>
            <a:off x="11319739" y="8715271"/>
            <a:ext cx="122550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// Outputs: orange, 42, Red banana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4"/>
      <p:bldP build="whole" bldLvl="1" animBg="1" rev="0" advAuto="0" spid="268" grpId="1"/>
      <p:bldP build="whole" bldLvl="1" animBg="1" rev="0" advAuto="0" spid="265" grpId="2"/>
      <p:bldP build="whole" bldLvl="1" animBg="1" rev="0" advAuto="0" spid="26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1995056" y="3038903"/>
            <a:ext cx="9699756" cy="1151467"/>
          </a:xfrm>
          <a:prstGeom prst="rect">
            <a:avLst/>
          </a:prstGeom>
        </p:spPr>
        <p:txBody>
          <a:bodyPr/>
          <a:lstStyle>
            <a:lvl1pPr marL="406400" indent="-406400">
              <a:defRPr sz="4000"/>
            </a:lvl1pPr>
          </a:lstStyle>
          <a:p>
            <a:pPr/>
            <a:r>
              <a:t>What is React?</a:t>
            </a:r>
          </a:p>
        </p:txBody>
      </p:sp>
      <p:sp>
        <p:nvSpPr>
          <p:cNvPr id="128" name="Shape 128"/>
          <p:cNvSpPr/>
          <p:nvPr/>
        </p:nvSpPr>
        <p:spPr>
          <a:xfrm>
            <a:off x="1995056" y="534183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ES6 ”need-to-know” basics</a:t>
            </a:r>
          </a:p>
        </p:txBody>
      </p:sp>
      <p:sp>
        <p:nvSpPr>
          <p:cNvPr id="129" name="Shape 129"/>
          <p:cNvSpPr/>
          <p:nvPr/>
        </p:nvSpPr>
        <p:spPr>
          <a:xfrm>
            <a:off x="1995056" y="662181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Three types of React Components</a:t>
            </a:r>
          </a:p>
        </p:txBody>
      </p:sp>
      <p:sp>
        <p:nvSpPr>
          <p:cNvPr id="130" name="Shape 130"/>
          <p:cNvSpPr/>
          <p:nvPr/>
        </p:nvSpPr>
        <p:spPr>
          <a:xfrm>
            <a:off x="1995056" y="10368317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– definition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1995056" y="910889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State</a:t>
            </a:r>
          </a:p>
        </p:txBody>
      </p:sp>
      <p:sp>
        <p:nvSpPr>
          <p:cNvPr id="132" name="Shape 132"/>
          <p:cNvSpPr/>
          <p:nvPr/>
        </p:nvSpPr>
        <p:spPr>
          <a:xfrm>
            <a:off x="1995056" y="115959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– the three principles of redux</a:t>
            </a:r>
          </a:p>
        </p:txBody>
      </p:sp>
      <p:sp>
        <p:nvSpPr>
          <p:cNvPr id="133" name="Shape 133"/>
          <p:cNvSpPr/>
          <p:nvPr/>
        </p:nvSpPr>
        <p:spPr>
          <a:xfrm>
            <a:off x="13337702" y="3038903"/>
            <a:ext cx="9699756" cy="1151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406400" indent="-406400" algn="l">
              <a:spcBef>
                <a:spcPts val="5900"/>
              </a:spcBef>
              <a:buSzPct val="75000"/>
              <a:buChar char="•"/>
              <a:defRPr sz="4000"/>
            </a:pPr>
            <a:r>
              <a:t>Redux –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why? / what’s the benefit?</a:t>
            </a:r>
          </a:p>
        </p:txBody>
      </p:sp>
      <p:sp>
        <p:nvSpPr>
          <p:cNvPr id="134" name="Shape 134"/>
          <p:cNvSpPr/>
          <p:nvPr/>
        </p:nvSpPr>
        <p:spPr>
          <a:xfrm>
            <a:off x="13337702" y="534183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Axios – the savior to get rid of jQuery</a:t>
            </a:r>
          </a:p>
        </p:txBody>
      </p:sp>
      <p:sp>
        <p:nvSpPr>
          <p:cNvPr id="135" name="Shape 135"/>
          <p:cNvSpPr/>
          <p:nvPr/>
        </p:nvSpPr>
        <p:spPr>
          <a:xfrm>
            <a:off x="13337702" y="662181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middleware</a:t>
            </a:r>
          </a:p>
        </p:txBody>
      </p:sp>
      <p:sp>
        <p:nvSpPr>
          <p:cNvPr id="136" name="Shape 136"/>
          <p:cNvSpPr/>
          <p:nvPr/>
        </p:nvSpPr>
        <p:spPr>
          <a:xfrm>
            <a:off x="13337702" y="9108899"/>
            <a:ext cx="10667887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382015" indent="-382015" algn="l" defTabSz="772239">
              <a:spcBef>
                <a:spcPts val="5500"/>
              </a:spcBef>
              <a:buSzPct val="75000"/>
              <a:buChar char="•"/>
              <a:defRPr sz="3759"/>
            </a:lvl1pPr>
          </a:lstStyle>
          <a:p>
            <a:pPr/>
            <a:r>
              <a:t>React Router and the beautiful Link Component</a:t>
            </a:r>
          </a:p>
        </p:txBody>
      </p:sp>
      <p:sp>
        <p:nvSpPr>
          <p:cNvPr id="137" name="Shape 137"/>
          <p:cNvSpPr/>
          <p:nvPr/>
        </p:nvSpPr>
        <p:spPr>
          <a:xfrm>
            <a:off x="13337702" y="78240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Promise</a:t>
            </a:r>
          </a:p>
        </p:txBody>
      </p:sp>
      <p:sp>
        <p:nvSpPr>
          <p:cNvPr id="138" name="Shape 138"/>
          <p:cNvSpPr/>
          <p:nvPr/>
        </p:nvSpPr>
        <p:spPr>
          <a:xfrm>
            <a:off x="13337702" y="10368317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Form</a:t>
            </a:r>
          </a:p>
        </p:txBody>
      </p:sp>
      <p:sp>
        <p:nvSpPr>
          <p:cNvPr id="139" name="Shape 139"/>
          <p:cNvSpPr/>
          <p:nvPr/>
        </p:nvSpPr>
        <p:spPr>
          <a:xfrm>
            <a:off x="13337702" y="115959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HOC - Higher Ordered Components</a:t>
            </a:r>
          </a:p>
        </p:txBody>
      </p:sp>
      <p:sp>
        <p:nvSpPr>
          <p:cNvPr id="140" name="Shape 140"/>
          <p:cNvSpPr/>
          <p:nvPr/>
        </p:nvSpPr>
        <p:spPr>
          <a:xfrm>
            <a:off x="13337702" y="419036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Lifecycle</a:t>
            </a:r>
          </a:p>
        </p:txBody>
      </p:sp>
      <p:sp>
        <p:nvSpPr>
          <p:cNvPr id="141" name="Shape 141"/>
          <p:cNvSpPr/>
          <p:nvPr/>
        </p:nvSpPr>
        <p:spPr>
          <a:xfrm>
            <a:off x="1995056" y="419036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JSX</a:t>
            </a:r>
          </a:p>
        </p:txBody>
      </p:sp>
      <p:sp>
        <p:nvSpPr>
          <p:cNvPr id="142" name="Shape 142"/>
          <p:cNvSpPr/>
          <p:nvPr/>
        </p:nvSpPr>
        <p:spPr>
          <a:xfrm>
            <a:off x="1995056" y="78240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React Lifecycle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4"/>
      <p:bldP build="whole" bldLvl="1" animBg="1" rev="0" advAuto="0" spid="142" grpId="5"/>
      <p:bldP build="whole" bldLvl="1" animBg="1" rev="0" advAuto="0" spid="137" grpId="13"/>
      <p:bldP build="whole" bldLvl="1" animBg="1" rev="0" advAuto="0" spid="134" grpId="11"/>
      <p:bldP build="whole" bldLvl="1" animBg="1" rev="0" advAuto="0" spid="138" grpId="15"/>
      <p:bldP build="whole" bldLvl="1" animBg="1" rev="0" advAuto="0" spid="131" grpId="6"/>
      <p:bldP build="whole" bldLvl="1" animBg="1" rev="0" advAuto="0" spid="127" grpId="1"/>
      <p:bldP build="whole" bldLvl="1" animBg="1" rev="0" advAuto="0" spid="135" grpId="12"/>
      <p:bldP build="whole" bldLvl="1" animBg="1" rev="0" advAuto="0" spid="139" grpId="16"/>
      <p:bldP build="whole" bldLvl="1" animBg="1" rev="0" advAuto="0" spid="141" grpId="2"/>
      <p:bldP build="whole" bldLvl="1" animBg="1" rev="0" advAuto="0" spid="128" grpId="3"/>
      <p:bldP build="whole" bldLvl="1" animBg="1" rev="0" advAuto="0" spid="133" grpId="9"/>
      <p:bldP build="whole" bldLvl="1" animBg="1" rev="0" advAuto="0" spid="130" grpId="7"/>
      <p:bldP build="whole" bldLvl="1" animBg="1" rev="0" advAuto="0" spid="132" grpId="8"/>
      <p:bldP build="whole" bldLvl="1" animBg="1" rev="0" advAuto="0" spid="136" grpId="14"/>
      <p:bldP build="whole" bldLvl="1" animBg="1" rev="0" advAuto="0" spid="140" grpId="1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 variables</a:t>
            </a:r>
          </a:p>
        </p:txBody>
      </p:sp>
      <p:sp>
        <p:nvSpPr>
          <p:cNvPr id="271" name="Shape 271"/>
          <p:cNvSpPr/>
          <p:nvPr/>
        </p:nvSpPr>
        <p:spPr>
          <a:xfrm>
            <a:off x="3857447" y="3563439"/>
            <a:ext cx="16669107" cy="153463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145487" y="3944551"/>
            <a:ext cx="1627246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{ </a:t>
            </a:r>
            <a:r>
              <a:rPr>
                <a:solidFill>
                  <a:schemeClr val="accent6"/>
                </a:solidFill>
              </a:rPr>
              <a:t>fields</a:t>
            </a:r>
            <a:r>
              <a:t>: { </a:t>
            </a:r>
            <a:r>
              <a:rPr>
                <a:solidFill>
                  <a:schemeClr val="accent6"/>
                </a:solidFill>
              </a:rPr>
              <a:t>title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categories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content</a:t>
            </a:r>
            <a:r>
              <a:t> }, </a:t>
            </a:r>
            <a:r>
              <a:rPr>
                <a:solidFill>
                  <a:schemeClr val="accent6"/>
                </a:solidFill>
              </a:rPr>
              <a:t>handleSubmit</a:t>
            </a:r>
            <a:r>
              <a:t> }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this.props;</a:t>
            </a:r>
          </a:p>
        </p:txBody>
      </p:sp>
      <p:sp>
        <p:nvSpPr>
          <p:cNvPr id="273" name="Shape 273"/>
          <p:cNvSpPr/>
          <p:nvPr/>
        </p:nvSpPr>
        <p:spPr>
          <a:xfrm>
            <a:off x="3857447" y="8072579"/>
            <a:ext cx="16669107" cy="335846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100879" y="8431598"/>
            <a:ext cx="16317072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title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this.props.fields.title;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categories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this.props.fields.categories;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content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this.props.fields.content;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handleSubmit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this.props.handleSubmit;</a:t>
            </a:r>
          </a:p>
        </p:txBody>
      </p:sp>
      <p:sp>
        <p:nvSpPr>
          <p:cNvPr id="275" name="Shape 275"/>
          <p:cNvSpPr/>
          <p:nvPr/>
        </p:nvSpPr>
        <p:spPr>
          <a:xfrm>
            <a:off x="12192000" y="5321339"/>
            <a:ext cx="1" cy="2528991"/>
          </a:xfrm>
          <a:prstGeom prst="line">
            <a:avLst/>
          </a:prstGeom>
          <a:ln w="889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12429517" y="6105525"/>
            <a:ext cx="467322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exactly the same 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3"/>
      <p:bldP build="whole" bldLvl="1" animBg="1" rev="0" advAuto="0" spid="276" grpId="4"/>
      <p:bldP build="whole" bldLvl="1" animBg="1" rev="0" advAuto="0" spid="274" grpId="2"/>
      <p:bldP build="whole" bldLvl="1" animBg="1" rev="0" advAuto="0" spid="27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 variables</a:t>
            </a:r>
          </a:p>
        </p:txBody>
      </p:sp>
      <p:sp>
        <p:nvSpPr>
          <p:cNvPr id="279" name="Shape 279"/>
          <p:cNvSpPr/>
          <p:nvPr/>
        </p:nvSpPr>
        <p:spPr>
          <a:xfrm>
            <a:off x="3857447" y="3563439"/>
            <a:ext cx="16669107" cy="2371929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4145487" y="3756350"/>
            <a:ext cx="16272465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VideoListItem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({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onVideoSelect</a:t>
            </a:r>
            <a:r>
              <a:t>})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</a:t>
            </a:r>
          </a:p>
          <a:p>
            <a:pPr algn="l">
              <a:defRPr sz="4000"/>
            </a:pPr>
            <a:r>
              <a:t>   // Do something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281" name="Shape 281"/>
          <p:cNvSpPr/>
          <p:nvPr/>
        </p:nvSpPr>
        <p:spPr>
          <a:xfrm>
            <a:off x="3857447" y="8072579"/>
            <a:ext cx="16669107" cy="356304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100879" y="8213398"/>
            <a:ext cx="16317072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VideoListItem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props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video = props.video;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onVideoSelect = props.onVideoSelect;</a:t>
            </a:r>
          </a:p>
          <a:p>
            <a:pPr algn="l">
              <a:defRPr sz="4000"/>
            </a:pPr>
            <a:r>
              <a:t>   // Do something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12191999" y="6091095"/>
            <a:ext cx="1" cy="1759235"/>
          </a:xfrm>
          <a:prstGeom prst="line">
            <a:avLst/>
          </a:prstGeom>
          <a:ln w="889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2367260" y="6481762"/>
            <a:ext cx="467322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exactly the same 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2"/>
      <p:bldP build="whole" bldLvl="1" animBg="1" rev="0" advAuto="0" spid="284" grpId="4"/>
      <p:bldP build="whole" bldLvl="1" animBg="1" rev="0" advAuto="0" spid="281" grpId="1"/>
      <p:bldP build="whole" bldLvl="1" animBg="1" rev="0" advAuto="0" spid="283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 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7940268" y="3650649"/>
            <a:ext cx="8503464" cy="284939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7940268" y="8912031"/>
            <a:ext cx="8503464" cy="302339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8063333" y="9094983"/>
            <a:ext cx="7871254" cy="2581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{</a:t>
            </a:r>
          </a:p>
          <a:p>
            <a:pPr algn="l">
              <a:defRPr sz="4000"/>
            </a:pPr>
            <a:r>
              <a:t>    fetchPosts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fetchPosts,</a:t>
            </a:r>
          </a:p>
          <a:p>
            <a:pPr algn="l">
              <a:defRPr sz="4000"/>
            </a:pPr>
            <a:r>
              <a:t>    selectedBook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selectedBook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290" name="Shape 290"/>
          <p:cNvSpPr/>
          <p:nvPr/>
        </p:nvSpPr>
        <p:spPr>
          <a:xfrm>
            <a:off x="12191999" y="6751495"/>
            <a:ext cx="1" cy="1759235"/>
          </a:xfrm>
          <a:prstGeom prst="line">
            <a:avLst/>
          </a:prstGeom>
          <a:ln w="889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12367260" y="7192962"/>
            <a:ext cx="467322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exactly the same as</a:t>
            </a:r>
          </a:p>
        </p:txBody>
      </p:sp>
      <p:sp>
        <p:nvSpPr>
          <p:cNvPr id="292" name="Shape 292"/>
          <p:cNvSpPr/>
          <p:nvPr/>
        </p:nvSpPr>
        <p:spPr>
          <a:xfrm>
            <a:off x="8083409" y="3785413"/>
            <a:ext cx="7915861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{</a:t>
            </a:r>
          </a:p>
          <a:p>
            <a:pPr algn="l">
              <a:defRPr sz="4000"/>
            </a:pPr>
            <a:r>
              <a:t>   fetchPosts,</a:t>
            </a:r>
          </a:p>
          <a:p>
            <a:pPr algn="l">
              <a:defRPr sz="4000"/>
            </a:pPr>
            <a:r>
              <a:t>   selectedBook</a:t>
            </a:r>
          </a:p>
          <a:p>
            <a:pPr algn="l">
              <a:defRPr sz="4000"/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89" grpId="4"/>
      <p:bldP build="whole" bldLvl="1" animBg="1" rev="0" advAuto="0" spid="290" grpId="2"/>
      <p:bldP build="whole" bldLvl="1" animBg="1" rev="0" advAuto="0" spid="291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 operator</a:t>
            </a:r>
          </a:p>
        </p:txBody>
      </p:sp>
      <p:sp>
        <p:nvSpPr>
          <p:cNvPr id="295" name="Shape 295"/>
          <p:cNvSpPr/>
          <p:nvPr/>
        </p:nvSpPr>
        <p:spPr>
          <a:xfrm>
            <a:off x="1685199" y="3190081"/>
            <a:ext cx="21013602" cy="349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lnSpc>
                <a:spcPct val="150000"/>
              </a:lnSpc>
              <a:defRPr sz="4000"/>
            </a:pPr>
            <a:r>
              <a:t>The spread operator allows an expression to be expanded / flattened out in places where </a:t>
            </a:r>
          </a:p>
          <a:p>
            <a:pPr lvl="2" marL="1356894" indent="-467894" algn="l" defTabSz="457200">
              <a:lnSpc>
                <a:spcPct val="150000"/>
              </a:lnSpc>
              <a:buSzPct val="75000"/>
              <a:buChar char="•"/>
              <a:defRPr sz="4000"/>
            </a:pPr>
            <a:r>
              <a:t>multiple arguments (for function calls)</a:t>
            </a:r>
          </a:p>
          <a:p>
            <a:pPr lvl="2" marL="1356894" indent="-467894" algn="l" defTabSz="457200">
              <a:lnSpc>
                <a:spcPct val="150000"/>
              </a:lnSpc>
              <a:buSzPct val="75000"/>
              <a:buChar char="•"/>
              <a:defRPr sz="4000"/>
            </a:pPr>
            <a:r>
              <a:t>multiple elements (for array literals)</a:t>
            </a:r>
          </a:p>
          <a:p>
            <a:pPr algn="l" defTabSz="457200">
              <a:lnSpc>
                <a:spcPct val="150000"/>
              </a:lnSpc>
              <a:defRPr sz="4000"/>
            </a:pPr>
            <a:r>
              <a:t>are expected</a:t>
            </a:r>
          </a:p>
        </p:txBody>
      </p:sp>
      <p:sp>
        <p:nvSpPr>
          <p:cNvPr id="296" name="Shape 296"/>
          <p:cNvSpPr/>
          <p:nvPr/>
        </p:nvSpPr>
        <p:spPr>
          <a:xfrm>
            <a:off x="2715546" y="7604704"/>
            <a:ext cx="18952908" cy="445676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2958978" y="7932846"/>
            <a:ext cx="18466043" cy="380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makeGroup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</a:t>
            </a:r>
            <a:r>
              <a:t>) { console.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log</a:t>
            </a:r>
            <a:r>
              <a:t>(a, b, c, d);  };</a:t>
            </a: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let</a:t>
            </a:r>
            <a:r>
              <a:t> women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['Liza', 'Monica'];</a:t>
            </a: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let</a:t>
            </a:r>
            <a:r>
              <a:t> men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['John', 'William'];</a:t>
            </a:r>
          </a:p>
          <a:p>
            <a:pPr algn="l">
              <a:defRPr sz="4000"/>
            </a:pP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makeGroup</a:t>
            </a:r>
            <a:r>
              <a:t>(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...</a:t>
            </a:r>
            <a:r>
              <a:t>women,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...</a:t>
            </a:r>
            <a:r>
              <a:t>men);  </a:t>
            </a:r>
            <a:r>
              <a:rPr>
                <a:solidFill>
                  <a:srgbClr val="53585F"/>
                </a:solidFill>
              </a:rPr>
              <a:t>//makeGroup('Liza', 'Monica', 'John', 'William');</a:t>
            </a:r>
            <a:endParaRPr>
              <a:solidFill>
                <a:srgbClr val="53585F"/>
              </a:solidFill>
            </a:endParaRPr>
          </a:p>
          <a:p>
            <a:pPr algn="l">
              <a:defRPr sz="4000"/>
            </a:pPr>
          </a:p>
          <a:p>
            <a:pPr algn="l">
              <a:defRPr sz="4000">
                <a:solidFill>
                  <a:srgbClr val="53585F"/>
                </a:solidFill>
              </a:defRPr>
            </a:pPr>
            <a:r>
              <a:t>// Outputs: Liza Monica John William</a:t>
            </a:r>
          </a:p>
        </p:txBody>
      </p:sp>
      <p:sp>
        <p:nvSpPr>
          <p:cNvPr id="298" name="Shape 298"/>
          <p:cNvSpPr/>
          <p:nvPr/>
        </p:nvSpPr>
        <p:spPr>
          <a:xfrm>
            <a:off x="2715546" y="7604704"/>
            <a:ext cx="18952908" cy="445676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2958978" y="8542442"/>
            <a:ext cx="18466043" cy="2581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let</a:t>
            </a:r>
            <a:r>
              <a:t> animals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[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'Cow'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'Pig'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'Dog'</a:t>
            </a:r>
            <a:r>
              <a:t>];</a:t>
            </a: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let</a:t>
            </a:r>
            <a:r>
              <a:t> cat_first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[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'Cat'</a:t>
            </a:r>
            <a:r>
              <a:t>,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...</a:t>
            </a:r>
            <a:r>
              <a:t>animals];    </a:t>
            </a:r>
            <a:r>
              <a:rPr>
                <a:solidFill>
                  <a:srgbClr val="53585F"/>
                </a:solidFill>
              </a:rPr>
              <a:t>// results in ['Cat', 'Cow', 'Pig', 'Dog']</a:t>
            </a:r>
            <a:endParaRPr>
              <a:solidFill>
                <a:srgbClr val="53585F"/>
              </a:solidFill>
            </a:endParaRP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let</a:t>
            </a:r>
            <a:r>
              <a:t> cat_last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 [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...</a:t>
            </a:r>
            <a:r>
              <a:t>animals,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'Cat'</a:t>
            </a:r>
            <a:r>
              <a:t>];   </a:t>
            </a:r>
            <a:r>
              <a:rPr>
                <a:solidFill>
                  <a:srgbClr val="53585F"/>
                </a:solidFill>
              </a:rPr>
              <a:t>// results in ['Cow', 'Pig', 'Dog', 'Cat']</a:t>
            </a:r>
          </a:p>
        </p:txBody>
      </p:sp>
      <p:sp>
        <p:nvSpPr>
          <p:cNvPr id="300" name="Shape 300"/>
          <p:cNvSpPr/>
          <p:nvPr/>
        </p:nvSpPr>
        <p:spPr>
          <a:xfrm>
            <a:off x="18148157" y="940196"/>
            <a:ext cx="1590676" cy="187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113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6"/>
      <p:bldP build="whole" bldLvl="1" animBg="1" rev="0" advAuto="0" spid="296" grpId="3"/>
      <p:bldP build="whole" bldLvl="1" animBg="1" rev="0" advAuto="0" spid="298" grpId="5"/>
      <p:bldP build="whole" bldLvl="1" animBg="1" rev="0" advAuto="0" spid="300" grpId="1"/>
      <p:bldP build="whole" bldLvl="1" animBg="1" rev="0" advAuto="0" spid="297" grpId="4"/>
      <p:bldP build="whole" bldLvl="1" animBg="1" rev="0" advAuto="0" spid="29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387453" y="333786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Fat arrow functions</a:t>
            </a:r>
          </a:p>
        </p:txBody>
      </p:sp>
      <p:sp>
        <p:nvSpPr>
          <p:cNvPr id="303" name="Shape 303"/>
          <p:cNvSpPr/>
          <p:nvPr/>
        </p:nvSpPr>
        <p:spPr>
          <a:xfrm>
            <a:off x="4793932" y="3369879"/>
            <a:ext cx="147961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Two reasons why we should love fat arrow functions</a:t>
            </a:r>
          </a:p>
        </p:txBody>
      </p:sp>
      <p:sp>
        <p:nvSpPr>
          <p:cNvPr id="304" name="Shape 304"/>
          <p:cNvSpPr/>
          <p:nvPr/>
        </p:nvSpPr>
        <p:spPr>
          <a:xfrm>
            <a:off x="7606409" y="4960346"/>
            <a:ext cx="496948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function () {}</a:t>
            </a:r>
          </a:p>
        </p:txBody>
      </p:sp>
      <p:sp>
        <p:nvSpPr>
          <p:cNvPr id="305" name="Shape 305"/>
          <p:cNvSpPr/>
          <p:nvPr/>
        </p:nvSpPr>
        <p:spPr>
          <a:xfrm>
            <a:off x="7606409" y="7455687"/>
            <a:ext cx="496948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i="1"/>
            </a:lvl1pPr>
          </a:lstStyle>
          <a:p>
            <a:pPr/>
            <a:r>
              <a:t>this</a:t>
            </a:r>
          </a:p>
        </p:txBody>
      </p:sp>
      <p:sp>
        <p:nvSpPr>
          <p:cNvPr id="306" name="Shape 306"/>
          <p:cNvSpPr/>
          <p:nvPr/>
        </p:nvSpPr>
        <p:spPr>
          <a:xfrm>
            <a:off x="12120449" y="4943677"/>
            <a:ext cx="10210007" cy="195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0" y="0"/>
                </a:moveTo>
                <a:cubicBezTo>
                  <a:pt x="766" y="0"/>
                  <a:pt x="706" y="313"/>
                  <a:pt x="706" y="700"/>
                </a:cubicBezTo>
                <a:lnTo>
                  <a:pt x="706" y="3762"/>
                </a:lnTo>
                <a:lnTo>
                  <a:pt x="0" y="5162"/>
                </a:lnTo>
                <a:lnTo>
                  <a:pt x="706" y="6566"/>
                </a:lnTo>
                <a:lnTo>
                  <a:pt x="706" y="20900"/>
                </a:lnTo>
                <a:cubicBezTo>
                  <a:pt x="706" y="21287"/>
                  <a:pt x="766" y="21600"/>
                  <a:pt x="840" y="21600"/>
                </a:cubicBezTo>
                <a:lnTo>
                  <a:pt x="21466" y="21600"/>
                </a:lnTo>
                <a:cubicBezTo>
                  <a:pt x="21540" y="21600"/>
                  <a:pt x="21600" y="21287"/>
                  <a:pt x="21600" y="20900"/>
                </a:cubicBezTo>
                <a:lnTo>
                  <a:pt x="21600" y="700"/>
                </a:lnTo>
                <a:cubicBezTo>
                  <a:pt x="21600" y="313"/>
                  <a:pt x="21540" y="0"/>
                  <a:pt x="21466" y="0"/>
                </a:cubicBezTo>
                <a:lnTo>
                  <a:pt x="84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5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2778699" y="5184183"/>
            <a:ext cx="8942635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every time you need a function you have to type out the full function syntax</a:t>
            </a:r>
          </a:p>
        </p:txBody>
      </p:sp>
      <p:sp>
        <p:nvSpPr>
          <p:cNvPr id="308" name="Shape 308"/>
          <p:cNvSpPr/>
          <p:nvPr/>
        </p:nvSpPr>
        <p:spPr>
          <a:xfrm>
            <a:off x="10814415" y="7537255"/>
            <a:ext cx="12462273" cy="404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9" y="0"/>
                </a:moveTo>
                <a:cubicBezTo>
                  <a:pt x="439" y="0"/>
                  <a:pt x="389" y="152"/>
                  <a:pt x="389" y="339"/>
                </a:cubicBezTo>
                <a:lnTo>
                  <a:pt x="389" y="2048"/>
                </a:lnTo>
                <a:lnTo>
                  <a:pt x="0" y="2725"/>
                </a:lnTo>
                <a:lnTo>
                  <a:pt x="389" y="3403"/>
                </a:lnTo>
                <a:lnTo>
                  <a:pt x="389" y="21261"/>
                </a:lnTo>
                <a:cubicBezTo>
                  <a:pt x="389" y="21448"/>
                  <a:pt x="439" y="21600"/>
                  <a:pt x="499" y="21600"/>
                </a:cubicBezTo>
                <a:lnTo>
                  <a:pt x="21490" y="21600"/>
                </a:lnTo>
                <a:cubicBezTo>
                  <a:pt x="21551" y="21600"/>
                  <a:pt x="21600" y="21448"/>
                  <a:pt x="21600" y="21261"/>
                </a:cubicBezTo>
                <a:lnTo>
                  <a:pt x="21600" y="339"/>
                </a:lnTo>
                <a:cubicBezTo>
                  <a:pt x="21600" y="152"/>
                  <a:pt x="21551" y="0"/>
                  <a:pt x="21490" y="0"/>
                </a:cubicBezTo>
                <a:lnTo>
                  <a:pt x="499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11524727" y="8088715"/>
            <a:ext cx="1019660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 b="1" i="1"/>
              <a:t>this</a:t>
            </a:r>
            <a:r>
              <a:t> keyword points to the function itself</a:t>
            </a:r>
          </a:p>
        </p:txBody>
      </p:sp>
      <p:sp>
        <p:nvSpPr>
          <p:cNvPr id="310" name="Shape 310"/>
          <p:cNvSpPr/>
          <p:nvPr/>
        </p:nvSpPr>
        <p:spPr>
          <a:xfrm>
            <a:off x="1627645" y="4875212"/>
            <a:ext cx="5851130" cy="137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" y="0"/>
                </a:moveTo>
                <a:cubicBezTo>
                  <a:pt x="105" y="0"/>
                  <a:pt x="0" y="448"/>
                  <a:pt x="0" y="1001"/>
                </a:cubicBezTo>
                <a:lnTo>
                  <a:pt x="0" y="20599"/>
                </a:lnTo>
                <a:cubicBezTo>
                  <a:pt x="0" y="21152"/>
                  <a:pt x="105" y="21600"/>
                  <a:pt x="234" y="21600"/>
                </a:cubicBezTo>
                <a:lnTo>
                  <a:pt x="20683" y="21600"/>
                </a:lnTo>
                <a:cubicBezTo>
                  <a:pt x="20812" y="21600"/>
                  <a:pt x="20917" y="21152"/>
                  <a:pt x="20917" y="20599"/>
                </a:cubicBezTo>
                <a:lnTo>
                  <a:pt x="20917" y="10522"/>
                </a:lnTo>
                <a:lnTo>
                  <a:pt x="21600" y="8520"/>
                </a:lnTo>
                <a:lnTo>
                  <a:pt x="20917" y="6518"/>
                </a:lnTo>
                <a:lnTo>
                  <a:pt x="20917" y="1001"/>
                </a:lnTo>
                <a:cubicBezTo>
                  <a:pt x="20917" y="448"/>
                  <a:pt x="20812" y="0"/>
                  <a:pt x="20683" y="0"/>
                </a:cubicBezTo>
                <a:lnTo>
                  <a:pt x="234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1851609" y="5184183"/>
            <a:ext cx="503365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abbreviated syntax</a:t>
            </a:r>
          </a:p>
        </p:txBody>
      </p:sp>
      <p:sp>
        <p:nvSpPr>
          <p:cNvPr id="312" name="Shape 312"/>
          <p:cNvSpPr/>
          <p:nvPr/>
        </p:nvSpPr>
        <p:spPr>
          <a:xfrm>
            <a:off x="1627645" y="7380678"/>
            <a:ext cx="5851130" cy="1959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" y="0"/>
                </a:moveTo>
                <a:cubicBezTo>
                  <a:pt x="105" y="0"/>
                  <a:pt x="0" y="313"/>
                  <a:pt x="0" y="700"/>
                </a:cubicBezTo>
                <a:lnTo>
                  <a:pt x="0" y="20900"/>
                </a:lnTo>
                <a:cubicBezTo>
                  <a:pt x="0" y="21287"/>
                  <a:pt x="105" y="21600"/>
                  <a:pt x="234" y="21600"/>
                </a:cubicBezTo>
                <a:lnTo>
                  <a:pt x="20683" y="21600"/>
                </a:lnTo>
                <a:cubicBezTo>
                  <a:pt x="20812" y="21600"/>
                  <a:pt x="20917" y="21287"/>
                  <a:pt x="20917" y="20900"/>
                </a:cubicBezTo>
                <a:lnTo>
                  <a:pt x="20917" y="7357"/>
                </a:lnTo>
                <a:lnTo>
                  <a:pt x="21600" y="5958"/>
                </a:lnTo>
                <a:lnTo>
                  <a:pt x="20917" y="4558"/>
                </a:lnTo>
                <a:lnTo>
                  <a:pt x="20917" y="700"/>
                </a:lnTo>
                <a:cubicBezTo>
                  <a:pt x="20917" y="313"/>
                  <a:pt x="20812" y="0"/>
                  <a:pt x="20683" y="0"/>
                </a:cubicBezTo>
                <a:lnTo>
                  <a:pt x="234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1851609" y="7689650"/>
            <a:ext cx="5033651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40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i="1"/>
              <a:t>this</a:t>
            </a:r>
            <a:r>
              <a:t> points to the surrounding context</a:t>
            </a:r>
          </a:p>
        </p:txBody>
      </p:sp>
      <p:sp>
        <p:nvSpPr>
          <p:cNvPr id="314" name="Shape 314"/>
          <p:cNvSpPr/>
          <p:nvPr/>
        </p:nvSpPr>
        <p:spPr>
          <a:xfrm>
            <a:off x="11524727" y="9249151"/>
            <a:ext cx="1070433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var self = this;</a:t>
            </a:r>
            <a:r>
              <a:t>     </a:t>
            </a:r>
            <a:r>
              <a:rPr>
                <a:solidFill>
                  <a:srgbClr val="53585F"/>
                </a:solidFill>
              </a:rPr>
              <a:t>// before calling the function</a:t>
            </a:r>
          </a:p>
        </p:txBody>
      </p:sp>
      <p:sp>
        <p:nvSpPr>
          <p:cNvPr id="315" name="Shape 315"/>
          <p:cNvSpPr/>
          <p:nvPr/>
        </p:nvSpPr>
        <p:spPr>
          <a:xfrm>
            <a:off x="11043297" y="12207533"/>
            <a:ext cx="970457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red text = old fashion / normal functions</a:t>
            </a:r>
          </a:p>
        </p:txBody>
      </p:sp>
      <p:sp>
        <p:nvSpPr>
          <p:cNvPr id="316" name="Shape 316"/>
          <p:cNvSpPr/>
          <p:nvPr/>
        </p:nvSpPr>
        <p:spPr>
          <a:xfrm>
            <a:off x="1621295" y="12207533"/>
            <a:ext cx="764196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green text = fat arrow functions</a:t>
            </a:r>
          </a:p>
        </p:txBody>
      </p:sp>
      <p:sp>
        <p:nvSpPr>
          <p:cNvPr id="317" name="Shape 317"/>
          <p:cNvSpPr/>
          <p:nvPr/>
        </p:nvSpPr>
        <p:spPr>
          <a:xfrm>
            <a:off x="18712479" y="1121597"/>
            <a:ext cx="503365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85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() =&gt; {}</a:t>
            </a:r>
          </a:p>
        </p:txBody>
      </p:sp>
      <p:sp>
        <p:nvSpPr>
          <p:cNvPr id="318" name="Shape 318"/>
          <p:cNvSpPr/>
          <p:nvPr/>
        </p:nvSpPr>
        <p:spPr>
          <a:xfrm>
            <a:off x="11524727" y="10409587"/>
            <a:ext cx="1158686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this.onClick.</a:t>
            </a:r>
            <a:r>
              <a:rPr b="1"/>
              <a:t>bind(this)</a:t>
            </a:r>
            <a:r>
              <a:t>   </a:t>
            </a:r>
            <a:r>
              <a:rPr>
                <a:solidFill>
                  <a:srgbClr val="53585F"/>
                </a:solidFill>
              </a:rPr>
              <a:t>// when calling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2"/>
      <p:bldP build="whole" bldLvl="1" animBg="1" rev="0" advAuto="0" spid="314" grpId="9"/>
      <p:bldP build="whole" bldLvl="1" animBg="1" rev="0" advAuto="0" spid="307" grpId="6"/>
      <p:bldP build="whole" bldLvl="1" animBg="1" rev="0" advAuto="0" spid="304" grpId="3"/>
      <p:bldP build="whole" bldLvl="1" animBg="1" rev="0" advAuto="0" spid="305" grpId="4"/>
      <p:bldP build="whole" bldLvl="1" animBg="1" rev="0" advAuto="0" spid="317" grpId="1"/>
      <p:bldP build="whole" bldLvl="1" animBg="1" rev="0" advAuto="0" spid="303" grpId="2"/>
      <p:bldP build="whole" bldLvl="1" animBg="1" rev="0" advAuto="0" spid="316" grpId="13"/>
      <p:bldP build="whole" bldLvl="1" animBg="1" rev="0" advAuto="0" spid="318" grpId="10"/>
      <p:bldP build="whole" bldLvl="1" animBg="1" rev="0" advAuto="0" spid="308" grpId="7"/>
      <p:bldP build="whole" bldLvl="1" animBg="1" rev="0" advAuto="0" spid="309" grpId="8"/>
      <p:bldP build="whole" bldLvl="1" animBg="1" rev="0" advAuto="0" spid="306" grpId="5"/>
      <p:bldP build="whole" bldLvl="1" animBg="1" rev="0" advAuto="0" spid="315" grpId="14"/>
      <p:bldP build="whole" bldLvl="1" animBg="1" rev="0" advAuto="0" spid="310" grpId="11"/>
      <p:bldP build="whole" bldLvl="1" animBg="1" rev="0" advAuto="0" spid="312" grpId="15"/>
      <p:bldP build="whole" bldLvl="1" animBg="1" rev="0" advAuto="0" spid="313" grpId="1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387453" y="333786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Fat arrow functions</a:t>
            </a:r>
          </a:p>
        </p:txBody>
      </p:sp>
      <p:sp>
        <p:nvSpPr>
          <p:cNvPr id="321" name="Shape 321"/>
          <p:cNvSpPr/>
          <p:nvPr/>
        </p:nvSpPr>
        <p:spPr>
          <a:xfrm>
            <a:off x="461541" y="2825262"/>
            <a:ext cx="16089289" cy="514929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704973" y="3179379"/>
            <a:ext cx="15371886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getVerifiedToken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selector</a:t>
            </a:r>
            <a:r>
              <a:t>) {</a:t>
            </a:r>
          </a:p>
          <a:p>
            <a:pPr algn="l">
              <a:defRPr sz="4000"/>
            </a:pPr>
            <a:r>
              <a:t> 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getUsers(selector)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) {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users[0]; })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(verifyUser)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verifiedToken</a:t>
            </a:r>
            <a:r>
              <a:t>) {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verifiedToken; })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catch</a:t>
            </a:r>
            <a:r>
              <a:t>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err</a:t>
            </a:r>
            <a:r>
              <a:t>) 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log</a:t>
            </a:r>
            <a:r>
              <a:t>(err.stack); });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323" name="Shape 323"/>
          <p:cNvSpPr/>
          <p:nvPr/>
        </p:nvSpPr>
        <p:spPr>
          <a:xfrm>
            <a:off x="12476326" y="8287725"/>
            <a:ext cx="11621588" cy="514929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12719759" y="8657331"/>
            <a:ext cx="11134723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getVerifiedToken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selector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</a:p>
          <a:p>
            <a:pPr algn="l">
              <a:defRPr sz="4000"/>
            </a:pPr>
            <a:r>
              <a:t>  getUsers(selector)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users[0]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verifyUser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verifiedToken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verifiedToken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catch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err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log</a:t>
            </a:r>
            <a:r>
              <a:t>(err.stack); } );</a:t>
            </a:r>
          </a:p>
        </p:txBody>
      </p:sp>
      <p:sp>
        <p:nvSpPr>
          <p:cNvPr id="325" name="Shape 325"/>
          <p:cNvSpPr/>
          <p:nvPr/>
        </p:nvSpPr>
        <p:spPr>
          <a:xfrm>
            <a:off x="17648316" y="4073525"/>
            <a:ext cx="4696461" cy="166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example, </a:t>
            </a:r>
          </a:p>
          <a:p>
            <a:pPr algn="l"/>
            <a:r>
              <a:t>a promise chain</a:t>
            </a:r>
          </a:p>
        </p:txBody>
      </p:sp>
      <p:sp>
        <p:nvSpPr>
          <p:cNvPr id="326" name="Shape 326"/>
          <p:cNvSpPr/>
          <p:nvPr/>
        </p:nvSpPr>
        <p:spPr>
          <a:xfrm>
            <a:off x="18712479" y="1121597"/>
            <a:ext cx="503365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85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() =&gt; {}</a:t>
            </a:r>
          </a:p>
        </p:txBody>
      </p:sp>
      <p:sp>
        <p:nvSpPr>
          <p:cNvPr id="327" name="Shape 327"/>
          <p:cNvSpPr/>
          <p:nvPr/>
        </p:nvSpPr>
        <p:spPr>
          <a:xfrm>
            <a:off x="461541" y="8287725"/>
            <a:ext cx="11621588" cy="514929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704973" y="8682731"/>
            <a:ext cx="11134724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getVerifiedToken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selector</a:t>
            </a:r>
            <a:r>
              <a:t>) {</a:t>
            </a:r>
          </a:p>
          <a:p>
            <a:pPr algn="l">
              <a:defRPr sz="4000"/>
            </a:pPr>
            <a:r>
              <a:t> 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getUsers(selector)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)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users[0]; }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verifyUser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verifiedToken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verifiedToken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catch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err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log</a:t>
            </a:r>
            <a:r>
              <a:t>(err.stack); } );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329" name="Shape 329"/>
          <p:cNvSpPr/>
          <p:nvPr/>
        </p:nvSpPr>
        <p:spPr>
          <a:xfrm>
            <a:off x="461541" y="8287725"/>
            <a:ext cx="11621588" cy="514929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704973" y="8682731"/>
            <a:ext cx="11134724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getVerifiedToken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selector</a:t>
            </a:r>
            <a:r>
              <a:t>) {</a:t>
            </a:r>
          </a:p>
          <a:p>
            <a:pPr algn="l">
              <a:defRPr sz="4000"/>
            </a:pPr>
            <a:r>
              <a:t> 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getUsers(selector)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users[0]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verifyUser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verifiedToken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verifiedToken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catch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err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log</a:t>
            </a:r>
            <a:r>
              <a:t>(err.stack); } );</a:t>
            </a:r>
          </a:p>
          <a:p>
            <a:pPr algn="l">
              <a:defRPr sz="4000"/>
            </a:pPr>
            <a:r>
              <a:t>}</a:t>
            </a:r>
          </a:p>
        </p:txBody>
      </p:sp>
      <p:sp>
        <p:nvSpPr>
          <p:cNvPr id="331" name="Shape 331"/>
          <p:cNvSpPr/>
          <p:nvPr/>
        </p:nvSpPr>
        <p:spPr>
          <a:xfrm>
            <a:off x="2701548" y="9926459"/>
            <a:ext cx="678192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000"/>
            </a:pP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)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users[0]; }</a:t>
            </a:r>
          </a:p>
        </p:txBody>
      </p:sp>
      <p:sp>
        <p:nvSpPr>
          <p:cNvPr id="332" name="Shape 332"/>
          <p:cNvSpPr/>
          <p:nvPr/>
        </p:nvSpPr>
        <p:spPr>
          <a:xfrm>
            <a:off x="2723280" y="9903173"/>
            <a:ext cx="421348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users[0]</a:t>
            </a:r>
          </a:p>
        </p:txBody>
      </p:sp>
      <p:sp>
        <p:nvSpPr>
          <p:cNvPr id="333" name="Shape 333"/>
          <p:cNvSpPr/>
          <p:nvPr/>
        </p:nvSpPr>
        <p:spPr>
          <a:xfrm>
            <a:off x="461541" y="8287725"/>
            <a:ext cx="11621588" cy="514929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704973" y="8682731"/>
            <a:ext cx="11134724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getVerifiedToken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selector</a:t>
            </a:r>
            <a:r>
              <a:t>) {</a:t>
            </a:r>
          </a:p>
          <a:p>
            <a:pPr algn="l">
              <a:defRPr sz="4000"/>
            </a:pPr>
            <a:r>
              <a:t>  </a:t>
            </a:r>
            <a:r>
              <a:rPr>
                <a:solidFill>
                  <a:schemeClr val="accent6"/>
                </a:solidFill>
              </a:rPr>
              <a:t>return</a:t>
            </a:r>
            <a:r>
              <a:t> getUsers(selector)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users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users[0]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verifyUser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then</a:t>
            </a:r>
            <a:r>
              <a:t>(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user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verifiedToken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verifiedToken )</a:t>
            </a:r>
          </a:p>
          <a:p>
            <a:pPr algn="l">
              <a:defRPr sz="4000"/>
            </a:pPr>
            <a:r>
              <a:t>    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catch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err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log</a:t>
            </a:r>
            <a:r>
              <a:t>(err.stack); } );</a:t>
            </a:r>
          </a:p>
          <a:p>
            <a:pPr algn="l">
              <a:defRPr sz="4000"/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9"/>
      <p:bldP build="whole" bldLvl="1" animBg="1" rev="0" advAuto="0" spid="329" grpId="4"/>
      <p:bldP build="whole" bldLvl="1" animBg="1" rev="0" advAuto="0" spid="323" grpId="10"/>
      <p:bldP build="whole" bldLvl="1" animBg="1" rev="0" advAuto="0" spid="324" grpId="11"/>
      <p:bldP build="whole" bldLvl="1" animBg="1" rev="0" advAuto="0" spid="332" grpId="6"/>
      <p:bldP build="whole" bldLvl="1" animBg="1" rev="0" advAuto="0" spid="330" grpId="5"/>
      <p:bldP build="whole" bldLvl="1" animBg="1" rev="0" advAuto="0" spid="328" grpId="2"/>
      <p:bldP build="whole" bldLvl="1" animBg="1" rev="0" advAuto="0" spid="327" grpId="1"/>
      <p:bldP build="whole" bldLvl="1" animBg="1" rev="0" advAuto="0" spid="331" grpId="3"/>
      <p:bldP build="whole" bldLvl="1" animBg="1" rev="0" advAuto="0" spid="333" grpId="8"/>
      <p:bldP build="whole" bldLvl="1" animBg="1" rev="0" advAuto="0" spid="331" grpId="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387453" y="333786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Fat arrow functions</a:t>
            </a:r>
          </a:p>
        </p:txBody>
      </p:sp>
      <p:sp>
        <p:nvSpPr>
          <p:cNvPr id="337" name="Shape 337"/>
          <p:cNvSpPr/>
          <p:nvPr/>
        </p:nvSpPr>
        <p:spPr>
          <a:xfrm>
            <a:off x="881645" y="5605660"/>
            <a:ext cx="10382881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1125078" y="5746667"/>
            <a:ext cx="98960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() { return 1; }</a:t>
            </a:r>
          </a:p>
        </p:txBody>
      </p:sp>
      <p:sp>
        <p:nvSpPr>
          <p:cNvPr id="339" name="Shape 339"/>
          <p:cNvSpPr/>
          <p:nvPr/>
        </p:nvSpPr>
        <p:spPr>
          <a:xfrm>
            <a:off x="10314482" y="3527042"/>
            <a:ext cx="375503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/>
            </a:lvl1pPr>
          </a:lstStyle>
          <a:p>
            <a:pPr/>
            <a:r>
              <a:t>more examples</a:t>
            </a:r>
          </a:p>
        </p:txBody>
      </p:sp>
      <p:sp>
        <p:nvSpPr>
          <p:cNvPr id="340" name="Shape 340"/>
          <p:cNvSpPr/>
          <p:nvPr/>
        </p:nvSpPr>
        <p:spPr>
          <a:xfrm>
            <a:off x="13060238" y="5605660"/>
            <a:ext cx="10382880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13303671" y="5746667"/>
            <a:ext cx="989601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1</a:t>
            </a:r>
          </a:p>
        </p:txBody>
      </p:sp>
      <p:sp>
        <p:nvSpPr>
          <p:cNvPr id="342" name="Shape 342"/>
          <p:cNvSpPr/>
          <p:nvPr/>
        </p:nvSpPr>
        <p:spPr>
          <a:xfrm>
            <a:off x="881645" y="7312243"/>
            <a:ext cx="10382881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1125078" y="7453249"/>
            <a:ext cx="98960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</a:t>
            </a:r>
            <a:r>
              <a:t>) { return a * 2; }</a:t>
            </a:r>
          </a:p>
        </p:txBody>
      </p:sp>
      <p:sp>
        <p:nvSpPr>
          <p:cNvPr id="344" name="Shape 344"/>
          <p:cNvSpPr/>
          <p:nvPr/>
        </p:nvSpPr>
        <p:spPr>
          <a:xfrm>
            <a:off x="13060238" y="7312243"/>
            <a:ext cx="10382880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3303671" y="7453249"/>
            <a:ext cx="989601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a * 2</a:t>
            </a:r>
          </a:p>
        </p:txBody>
      </p:sp>
      <p:sp>
        <p:nvSpPr>
          <p:cNvPr id="346" name="Shape 346"/>
          <p:cNvSpPr/>
          <p:nvPr/>
        </p:nvSpPr>
        <p:spPr>
          <a:xfrm>
            <a:off x="881645" y="9272713"/>
            <a:ext cx="10382881" cy="114102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1125078" y="9413719"/>
            <a:ext cx="98960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</a:t>
            </a:r>
            <a:r>
              <a:t>) { return a * b; }</a:t>
            </a:r>
          </a:p>
        </p:txBody>
      </p:sp>
      <p:sp>
        <p:nvSpPr>
          <p:cNvPr id="348" name="Shape 348"/>
          <p:cNvSpPr/>
          <p:nvPr/>
        </p:nvSpPr>
        <p:spPr>
          <a:xfrm>
            <a:off x="13060238" y="9272713"/>
            <a:ext cx="10382880" cy="114102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13303671" y="9413719"/>
            <a:ext cx="989601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</a:t>
            </a:r>
            <a:r>
              <a:t>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a * b</a:t>
            </a:r>
          </a:p>
        </p:txBody>
      </p:sp>
      <p:sp>
        <p:nvSpPr>
          <p:cNvPr id="350" name="Shape 350"/>
          <p:cNvSpPr/>
          <p:nvPr/>
        </p:nvSpPr>
        <p:spPr>
          <a:xfrm>
            <a:off x="911264" y="11126651"/>
            <a:ext cx="10382880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1154696" y="11267658"/>
            <a:ext cx="98960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() { return arguments[0]; }</a:t>
            </a:r>
          </a:p>
        </p:txBody>
      </p:sp>
      <p:sp>
        <p:nvSpPr>
          <p:cNvPr id="352" name="Shape 352"/>
          <p:cNvSpPr/>
          <p:nvPr/>
        </p:nvSpPr>
        <p:spPr>
          <a:xfrm>
            <a:off x="13089856" y="11126651"/>
            <a:ext cx="10382881" cy="114102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13333290" y="11267658"/>
            <a:ext cx="989601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(...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args</a:t>
            </a:r>
            <a:r>
              <a:t>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args[0]</a:t>
            </a:r>
          </a:p>
        </p:txBody>
      </p:sp>
      <p:sp>
        <p:nvSpPr>
          <p:cNvPr id="354" name="Shape 354"/>
          <p:cNvSpPr/>
          <p:nvPr/>
        </p:nvSpPr>
        <p:spPr>
          <a:xfrm>
            <a:off x="18712479" y="1121597"/>
            <a:ext cx="503365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85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() =&gt; {}</a:t>
            </a:r>
          </a:p>
        </p:txBody>
      </p:sp>
      <p:sp>
        <p:nvSpPr>
          <p:cNvPr id="355" name="Shape 355"/>
          <p:cNvSpPr/>
          <p:nvPr/>
        </p:nvSpPr>
        <p:spPr>
          <a:xfrm>
            <a:off x="875295" y="4694435"/>
            <a:ext cx="424954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old fashion syntax</a:t>
            </a:r>
          </a:p>
        </p:txBody>
      </p:sp>
      <p:sp>
        <p:nvSpPr>
          <p:cNvPr id="356" name="Shape 356"/>
          <p:cNvSpPr/>
          <p:nvPr/>
        </p:nvSpPr>
        <p:spPr>
          <a:xfrm>
            <a:off x="13053889" y="4684630"/>
            <a:ext cx="556679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new abbreviated syntax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387453" y="333786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Fat arrow functions</a:t>
            </a:r>
          </a:p>
        </p:txBody>
      </p:sp>
      <p:sp>
        <p:nvSpPr>
          <p:cNvPr id="359" name="Shape 359"/>
          <p:cNvSpPr/>
          <p:nvPr/>
        </p:nvSpPr>
        <p:spPr>
          <a:xfrm>
            <a:off x="12198350" y="7523360"/>
            <a:ext cx="11951704" cy="230827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12441781" y="7588167"/>
            <a:ext cx="11464842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$('.current-time').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each</a:t>
            </a:r>
            <a:r>
              <a:t>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() {</a:t>
            </a:r>
          </a:p>
          <a:p>
            <a:pPr algn="l">
              <a:defRPr sz="4000"/>
            </a:pPr>
            <a:r>
              <a:t>  setInterval( 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$(this).text(Date.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now</a:t>
            </a:r>
            <a:r>
              <a:t>()), </a:t>
            </a:r>
            <a:r>
              <a:rPr>
                <a:solidFill>
                  <a:schemeClr val="accent6"/>
                </a:solidFill>
              </a:rPr>
              <a:t>1000</a:t>
            </a:r>
            <a:r>
              <a:t>);</a:t>
            </a:r>
          </a:p>
          <a:p>
            <a:pPr algn="l">
              <a:defRPr sz="4000"/>
            </a:pPr>
            <a:r>
              <a:t>});</a:t>
            </a:r>
          </a:p>
        </p:txBody>
      </p:sp>
      <p:sp>
        <p:nvSpPr>
          <p:cNvPr id="361" name="Shape 361"/>
          <p:cNvSpPr/>
          <p:nvPr/>
        </p:nvSpPr>
        <p:spPr>
          <a:xfrm>
            <a:off x="233945" y="7523360"/>
            <a:ext cx="11621588" cy="462925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477378" y="7588167"/>
            <a:ext cx="11134723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$('.current-time').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each</a:t>
            </a:r>
            <a:r>
              <a:t>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() {</a:t>
            </a:r>
          </a:p>
          <a:p>
            <a:pPr algn="l">
              <a:defRPr sz="4000"/>
            </a:pPr>
            <a:r>
              <a:t>  var self = this;</a:t>
            </a:r>
          </a:p>
          <a:p>
            <a:pPr algn="l">
              <a:defRPr sz="4000"/>
            </a:pPr>
            <a:r>
              <a:t> </a:t>
            </a:r>
          </a:p>
          <a:p>
            <a:pPr algn="l">
              <a:defRPr sz="4000"/>
            </a:pPr>
            <a:r>
              <a:t>  setInterval(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() {</a:t>
            </a:r>
          </a:p>
          <a:p>
            <a:pPr algn="l">
              <a:defRPr sz="4000"/>
            </a:pPr>
            <a:r>
              <a:t>    $(self).text(Date.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now</a:t>
            </a:r>
            <a:r>
              <a:t>());</a:t>
            </a:r>
          </a:p>
          <a:p>
            <a:pPr algn="l">
              <a:defRPr sz="4000"/>
            </a:pPr>
            <a:r>
              <a:t>  }, </a:t>
            </a:r>
            <a:r>
              <a:rPr>
                <a:solidFill>
                  <a:schemeClr val="accent6"/>
                </a:solidFill>
              </a:rPr>
              <a:t>1000</a:t>
            </a:r>
            <a:r>
              <a:t>);</a:t>
            </a:r>
          </a:p>
          <a:p>
            <a:pPr algn="l">
              <a:defRPr sz="4000"/>
            </a:pPr>
            <a:r>
              <a:t>});</a:t>
            </a:r>
          </a:p>
        </p:txBody>
      </p:sp>
      <p:sp>
        <p:nvSpPr>
          <p:cNvPr id="363" name="Shape 363"/>
          <p:cNvSpPr/>
          <p:nvPr/>
        </p:nvSpPr>
        <p:spPr>
          <a:xfrm>
            <a:off x="3366260" y="5929326"/>
            <a:ext cx="1765148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/>
            </a:lvl1pPr>
          </a:lstStyle>
          <a:p>
            <a:pPr/>
            <a:r>
              <a:t>The example below display a clock that updates every second using jQuery</a:t>
            </a:r>
          </a:p>
        </p:txBody>
      </p:sp>
      <p:sp>
        <p:nvSpPr>
          <p:cNvPr id="364" name="Shape 364"/>
          <p:cNvSpPr/>
          <p:nvPr/>
        </p:nvSpPr>
        <p:spPr>
          <a:xfrm>
            <a:off x="4057336" y="2486833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 sz="11200"/>
            </a:pPr>
            <a:r>
              <a:t>lexical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this</a:t>
            </a:r>
          </a:p>
        </p:txBody>
      </p:sp>
      <p:sp>
        <p:nvSpPr>
          <p:cNvPr id="365" name="Shape 365"/>
          <p:cNvSpPr/>
          <p:nvPr/>
        </p:nvSpPr>
        <p:spPr>
          <a:xfrm>
            <a:off x="18712479" y="1115247"/>
            <a:ext cx="5033651" cy="145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86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() =&gt; {}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1"/>
      <p:bldP build="whole" bldLvl="1" animBg="1" rev="0" advAuto="0" spid="36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387453" y="333786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Template literals</a:t>
            </a:r>
          </a:p>
        </p:txBody>
      </p:sp>
      <p:sp>
        <p:nvSpPr>
          <p:cNvPr id="368" name="Shape 368"/>
          <p:cNvSpPr/>
          <p:nvPr/>
        </p:nvSpPr>
        <p:spPr>
          <a:xfrm>
            <a:off x="1690695" y="3174563"/>
            <a:ext cx="13620479" cy="235782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1801695" y="3317225"/>
            <a:ext cx="13398480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post_id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5</a:t>
            </a:r>
            <a:r>
              <a:t>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ROOT_URL</a:t>
            </a:r>
            <a:r>
              <a:t> =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http://reduxblog.herokuapp.com/api</a:t>
            </a:r>
            <a:r>
              <a:t>';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API_KEY</a:t>
            </a:r>
            <a:r>
              <a:t> =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?key=bertinhansen</a:t>
            </a:r>
            <a:r>
              <a:t>';</a:t>
            </a:r>
          </a:p>
        </p:txBody>
      </p:sp>
      <p:sp>
        <p:nvSpPr>
          <p:cNvPr id="370" name="Shape 370"/>
          <p:cNvSpPr/>
          <p:nvPr/>
        </p:nvSpPr>
        <p:spPr>
          <a:xfrm>
            <a:off x="6905196" y="6681592"/>
            <a:ext cx="13519475" cy="118740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7016196" y="6858000"/>
            <a:ext cx="1318903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const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url</a:t>
            </a:r>
            <a:r>
              <a:rPr>
                <a:solidFill>
                  <a:schemeClr val="accent5"/>
                </a:solidFill>
              </a:rPr>
              <a:t> =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ROOT_URL</a:t>
            </a:r>
            <a:r>
              <a:rPr>
                <a:solidFill>
                  <a:schemeClr val="accent5"/>
                </a:solidFill>
              </a:rPr>
              <a:t> + 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/posts/</a:t>
            </a:r>
            <a:r>
              <a:rPr>
                <a:solidFill>
                  <a:schemeClr val="accent5"/>
                </a:solidFill>
              </a:rPr>
              <a:t>" + </a:t>
            </a:r>
            <a:r>
              <a:t>post_id</a:t>
            </a:r>
            <a:r>
              <a:rPr>
                <a:solidFill>
                  <a:schemeClr val="accent5"/>
                </a:solidFill>
              </a:rPr>
              <a:t> +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API_KEY</a:t>
            </a:r>
            <a:r>
              <a:rPr>
                <a:solidFill>
                  <a:schemeClr val="accent5"/>
                </a:solidFill>
              </a:rPr>
              <a:t>;</a:t>
            </a:r>
          </a:p>
        </p:txBody>
      </p:sp>
      <p:sp>
        <p:nvSpPr>
          <p:cNvPr id="372" name="Shape 372"/>
          <p:cNvSpPr/>
          <p:nvPr/>
        </p:nvSpPr>
        <p:spPr>
          <a:xfrm>
            <a:off x="6905196" y="10087801"/>
            <a:ext cx="13519475" cy="118740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7016196" y="10255863"/>
            <a:ext cx="1318903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solidFill>
                  <a:schemeClr val="accent5"/>
                </a:solidFill>
              </a:defRPr>
            </a:pPr>
            <a:r>
              <a:t>const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url</a:t>
            </a:r>
            <a:r>
              <a:t> = `${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ROOT_URL</a:t>
            </a:r>
            <a:r>
              <a:t>}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/posts/</a:t>
            </a:r>
            <a:r>
              <a:t>${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post_id</a:t>
            </a:r>
            <a:r>
              <a:t>}${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API_KEY</a:t>
            </a:r>
            <a:r>
              <a:t>}`;</a:t>
            </a:r>
          </a:p>
        </p:txBody>
      </p:sp>
      <p:sp>
        <p:nvSpPr>
          <p:cNvPr id="374" name="Shape 374"/>
          <p:cNvSpPr/>
          <p:nvPr/>
        </p:nvSpPr>
        <p:spPr>
          <a:xfrm>
            <a:off x="13429336" y="7991743"/>
            <a:ext cx="1" cy="1973310"/>
          </a:xfrm>
          <a:prstGeom prst="line">
            <a:avLst/>
          </a:prstGeom>
          <a:ln w="889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13666854" y="8394660"/>
            <a:ext cx="467322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exactly the same as</a:t>
            </a:r>
          </a:p>
        </p:txBody>
      </p:sp>
      <p:sp>
        <p:nvSpPr>
          <p:cNvPr id="376" name="Shape 376"/>
          <p:cNvSpPr/>
          <p:nvPr/>
        </p:nvSpPr>
        <p:spPr>
          <a:xfrm flipH="1" flipV="1">
            <a:off x="9773256" y="10681838"/>
            <a:ext cx="1632350" cy="163235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11625910" y="12117067"/>
            <a:ext cx="58616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These are </a:t>
            </a:r>
            <a:r>
              <a:rPr i="1"/>
              <a:t>backtick</a:t>
            </a:r>
            <a:r>
              <a:t>s</a:t>
            </a:r>
          </a:p>
        </p:txBody>
      </p:sp>
      <p:sp>
        <p:nvSpPr>
          <p:cNvPr id="378" name="Shape 378"/>
          <p:cNvSpPr/>
          <p:nvPr/>
        </p:nvSpPr>
        <p:spPr>
          <a:xfrm flipV="1">
            <a:off x="17507944" y="10681502"/>
            <a:ext cx="2020482" cy="163076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4"/>
      <p:bldP build="whole" bldLvl="1" animBg="1" rev="0" advAuto="0" spid="371" grpId="2"/>
      <p:bldP build="whole" bldLvl="1" animBg="1" rev="0" advAuto="0" spid="377" grpId="8"/>
      <p:bldP build="whole" bldLvl="1" animBg="1" rev="0" advAuto="0" spid="373" grpId="5"/>
      <p:bldP build="whole" bldLvl="1" animBg="1" rev="0" advAuto="0" spid="378" grpId="9"/>
      <p:bldP build="whole" bldLvl="1" animBg="1" rev="0" advAuto="0" spid="372" grpId="6"/>
      <p:bldP build="whole" bldLvl="1" animBg="1" rev="0" advAuto="0" spid="376" grpId="7"/>
      <p:bldP build="whole" bldLvl="1" animBg="1" rev="0" advAuto="0" spid="370" grpId="1"/>
      <p:bldP build="whole" bldLvl="1" animBg="1" rev="0" advAuto="0" spid="375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7949247" y="3138688"/>
            <a:ext cx="84855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enough of this, lets talk about</a:t>
            </a:r>
          </a:p>
        </p:txBody>
      </p:sp>
      <p:sp>
        <p:nvSpPr>
          <p:cNvPr id="381" name="Shape 381"/>
          <p:cNvSpPr/>
          <p:nvPr/>
        </p:nvSpPr>
        <p:spPr>
          <a:xfrm>
            <a:off x="6661911" y="4472502"/>
            <a:ext cx="11106659" cy="517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0">
                <a:solidFill>
                  <a:schemeClr val="accent3"/>
                </a:solidFill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382" name="Shape 382"/>
          <p:cNvSpPr/>
          <p:nvPr/>
        </p:nvSpPr>
        <p:spPr>
          <a:xfrm>
            <a:off x="6615430" y="10225669"/>
            <a:ext cx="111531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5"/>
                </a:solidFill>
              </a:defRPr>
            </a:lvl1pPr>
          </a:lstStyle>
          <a:p>
            <a:pPr/>
            <a:r>
              <a:t>————— after the break  —————</a:t>
            </a:r>
          </a:p>
        </p:txBody>
      </p:sp>
      <p:sp>
        <p:nvSpPr>
          <p:cNvPr id="383" name="Shape 383"/>
          <p:cNvSpPr/>
          <p:nvPr/>
        </p:nvSpPr>
        <p:spPr>
          <a:xfrm>
            <a:off x="11013122" y="11711636"/>
            <a:ext cx="23577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9 minutes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2"/>
      <p:bldP build="whole" bldLvl="1" animBg="1" rev="0" advAuto="0" spid="38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45" name="Shape 145"/>
          <p:cNvSpPr/>
          <p:nvPr/>
        </p:nvSpPr>
        <p:spPr>
          <a:xfrm>
            <a:off x="5271535" y="3072637"/>
            <a:ext cx="1384093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000"/>
            </a:lvl1pPr>
          </a:lstStyle>
          <a:p>
            <a:pPr/>
            <a:r>
              <a:t>A way to generate html from javascript</a:t>
            </a:r>
          </a:p>
        </p:txBody>
      </p:sp>
      <p:sp>
        <p:nvSpPr>
          <p:cNvPr id="146" name="Shape 146"/>
          <p:cNvSpPr/>
          <p:nvPr/>
        </p:nvSpPr>
        <p:spPr>
          <a:xfrm>
            <a:off x="1587189" y="6574225"/>
            <a:ext cx="141414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... a JavaScript library for creating user interfaces</a:t>
            </a:r>
          </a:p>
        </p:txBody>
      </p:sp>
      <p:sp>
        <p:nvSpPr>
          <p:cNvPr id="147" name="Shape 147"/>
          <p:cNvSpPr/>
          <p:nvPr/>
        </p:nvSpPr>
        <p:spPr>
          <a:xfrm>
            <a:off x="2182600" y="8106631"/>
            <a:ext cx="1141349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... a component-based view abstraction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2892236" y="9639038"/>
            <a:ext cx="207524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... a DOM abstraction used to avoid dealing directly with HTML Elements</a:t>
            </a:r>
          </a:p>
        </p:txBody>
      </p:sp>
      <p:sp>
        <p:nvSpPr>
          <p:cNvPr id="149" name="Shape 149"/>
          <p:cNvSpPr/>
          <p:nvPr/>
        </p:nvSpPr>
        <p:spPr>
          <a:xfrm>
            <a:off x="3832007" y="11171445"/>
            <a:ext cx="453136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... the V in MVC</a:t>
            </a:r>
          </a:p>
        </p:txBody>
      </p:sp>
      <p:sp>
        <p:nvSpPr>
          <p:cNvPr id="150" name="Shape 150"/>
          <p:cNvSpPr/>
          <p:nvPr/>
        </p:nvSpPr>
        <p:spPr>
          <a:xfrm>
            <a:off x="441116" y="4675781"/>
            <a:ext cx="23032721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/>
          </a:lstStyle>
          <a:p>
            <a:pPr/>
            <a:r>
              <a:t>… a JavaScript view library (similar to a template engine) that enables fast DOM updates via a 'virtual DOM'</a:t>
            </a:r>
          </a:p>
        </p:txBody>
      </p:sp>
      <p:sp>
        <p:nvSpPr>
          <p:cNvPr id="151" name="Shape 151"/>
          <p:cNvSpPr/>
          <p:nvPr/>
        </p:nvSpPr>
        <p:spPr>
          <a:xfrm rot="20880000">
            <a:off x="5496692" y="4079646"/>
            <a:ext cx="12548173" cy="8026401"/>
          </a:xfrm>
          <a:prstGeom prst="rect">
            <a:avLst/>
          </a:prstGeom>
          <a:solidFill>
            <a:srgbClr val="000000"/>
          </a:solidFill>
          <a:ln w="508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>
              <a:defRPr b="1" sz="1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All of this is true, but it’s a lot of fancy 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5"/>
      <p:bldP build="whole" bldLvl="1" animBg="1" rev="0" advAuto="0" spid="149" grpId="6"/>
      <p:bldP build="whole" bldLvl="1" animBg="1" rev="0" advAuto="0" spid="145" grpId="1"/>
      <p:bldP build="whole" bldLvl="1" animBg="1" rev="0" advAuto="0" spid="151" grpId="7"/>
      <p:bldP build="whole" bldLvl="1" animBg="1" rev="0" advAuto="0" spid="150" grpId="2"/>
      <p:bldP build="whole" bldLvl="1" animBg="1" rev="0" advAuto="0" spid="146" grpId="3"/>
      <p:bldP build="whole" bldLvl="1" animBg="1" rev="0" advAuto="0" spid="147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1382141" y="357187"/>
            <a:ext cx="21136887" cy="3036095"/>
          </a:xfrm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Three types of React Components</a:t>
            </a:r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xfrm>
            <a:off x="3311000" y="3210299"/>
            <a:ext cx="15609094" cy="1480821"/>
          </a:xfrm>
          <a:prstGeom prst="rect">
            <a:avLst/>
          </a:prstGeom>
        </p:spPr>
        <p:txBody>
          <a:bodyPr/>
          <a:lstStyle>
            <a:lvl1pPr marL="439615" indent="-439615">
              <a:defRPr sz="6000"/>
            </a:lvl1pPr>
          </a:lstStyle>
          <a:p>
            <a:pPr/>
            <a:r>
              <a:t>Functional based Components</a:t>
            </a:r>
          </a:p>
        </p:txBody>
      </p:sp>
      <p:sp>
        <p:nvSpPr>
          <p:cNvPr id="387" name="Shape 387"/>
          <p:cNvSpPr/>
          <p:nvPr/>
        </p:nvSpPr>
        <p:spPr>
          <a:xfrm>
            <a:off x="3311000" y="6117590"/>
            <a:ext cx="15609094" cy="148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6000"/>
            </a:lvl1pPr>
          </a:lstStyle>
          <a:p>
            <a:pPr/>
            <a:r>
              <a:t>Class based Components</a:t>
            </a:r>
          </a:p>
        </p:txBody>
      </p:sp>
      <p:sp>
        <p:nvSpPr>
          <p:cNvPr id="388" name="Shape 388"/>
          <p:cNvSpPr/>
          <p:nvPr/>
        </p:nvSpPr>
        <p:spPr>
          <a:xfrm>
            <a:off x="3311000" y="9492903"/>
            <a:ext cx="15609094" cy="148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6000"/>
            </a:lvl1pPr>
          </a:lstStyle>
          <a:p>
            <a:pPr/>
            <a:r>
              <a:t>Container Components</a:t>
            </a:r>
          </a:p>
        </p:txBody>
      </p:sp>
      <p:sp>
        <p:nvSpPr>
          <p:cNvPr id="389" name="Shape 389"/>
          <p:cNvSpPr/>
          <p:nvPr/>
        </p:nvSpPr>
        <p:spPr>
          <a:xfrm>
            <a:off x="4197487" y="4521957"/>
            <a:ext cx="1553890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algn="l">
              <a:spcBef>
                <a:spcPts val="1000"/>
              </a:spcBef>
              <a:defRPr sz="4600">
                <a:solidFill>
                  <a:schemeClr val="accent3"/>
                </a:solidFill>
              </a:defRPr>
            </a:pPr>
            <a:r>
              <a:t>no concept of state, just render some content on the page</a:t>
            </a:r>
          </a:p>
        </p:txBody>
      </p:sp>
      <p:sp>
        <p:nvSpPr>
          <p:cNvPr id="390" name="Shape 390"/>
          <p:cNvSpPr/>
          <p:nvPr/>
        </p:nvSpPr>
        <p:spPr>
          <a:xfrm>
            <a:off x="4153246" y="7404905"/>
            <a:ext cx="18365781" cy="153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1" algn="l">
              <a:spcBef>
                <a:spcPts val="1000"/>
              </a:spcBef>
              <a:defRPr sz="4600">
                <a:solidFill>
                  <a:schemeClr val="accent3"/>
                </a:solidFill>
              </a:defRPr>
            </a:pPr>
            <a:r>
              <a:t>may have internal / component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</a:t>
            </a:r>
            <a:r>
              <a:t>, and / or we want to make use of the React Components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lifecycle methods</a:t>
            </a:r>
          </a:p>
        </p:txBody>
      </p:sp>
      <p:sp>
        <p:nvSpPr>
          <p:cNvPr id="391" name="Shape 391"/>
          <p:cNvSpPr/>
          <p:nvPr/>
        </p:nvSpPr>
        <p:spPr>
          <a:xfrm>
            <a:off x="4164036" y="10863301"/>
            <a:ext cx="16691499" cy="84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marL="982578" indent="-538078" algn="l">
              <a:spcBef>
                <a:spcPts val="1000"/>
              </a:spcBef>
              <a:buSzPct val="75000"/>
              <a:buChar char="•"/>
              <a:defRPr sz="4600">
                <a:solidFill>
                  <a:schemeClr val="accent3"/>
                </a:solidFill>
              </a:defRPr>
            </a:pPr>
            <a:r>
              <a:t>a component that knows about the Redux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application</a:t>
            </a:r>
            <a:r>
              <a:t> state</a:t>
            </a:r>
          </a:p>
        </p:txBody>
      </p:sp>
      <p:sp>
        <p:nvSpPr>
          <p:cNvPr id="392" name="Shape 392"/>
          <p:cNvSpPr/>
          <p:nvPr/>
        </p:nvSpPr>
        <p:spPr>
          <a:xfrm>
            <a:off x="4197487" y="11764722"/>
            <a:ext cx="1207963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marL="982578" indent="-538078" algn="l">
              <a:spcBef>
                <a:spcPts val="1000"/>
              </a:spcBef>
              <a:buSzPct val="75000"/>
              <a:buChar char="•"/>
              <a:defRPr sz="4600">
                <a:solidFill>
                  <a:schemeClr val="accent3"/>
                </a:solidFill>
              </a:defRPr>
            </a:pPr>
            <a:r>
              <a:t>extends / «</a:t>
            </a:r>
            <a:r>
              <a:rPr i="1"/>
              <a:t>is a»</a:t>
            </a:r>
            <a:r>
              <a:t> Class based Component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2"/>
      <p:bldP build="whole" bldLvl="1" animBg="1" rev="0" advAuto="0" spid="391" grpId="3"/>
      <p:bldP build="whole" bldLvl="1" animBg="1" rev="0" advAuto="0" spid="392" grpId="4"/>
      <p:bldP build="whole" bldLvl="1" animBg="1" rev="0" advAuto="0" spid="38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3705254" y="344487"/>
            <a:ext cx="16973492" cy="3036095"/>
          </a:xfrm>
          <a:prstGeom prst="rect">
            <a:avLst/>
          </a:prstGeom>
        </p:spPr>
        <p:txBody>
          <a:bodyPr/>
          <a:lstStyle>
            <a:lvl1pPr defTabSz="706516">
              <a:defRPr sz="9632"/>
            </a:lvl1pPr>
          </a:lstStyle>
          <a:p>
            <a:pPr/>
            <a:r>
              <a:t>Functional based Components</a:t>
            </a:r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xfrm>
            <a:off x="5093052" y="2189059"/>
            <a:ext cx="14197895" cy="11915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no concept of state, just render some content on the page</a:t>
            </a:r>
          </a:p>
        </p:txBody>
      </p:sp>
      <p:sp>
        <p:nvSpPr>
          <p:cNvPr id="396" name="Shape 396"/>
          <p:cNvSpPr/>
          <p:nvPr/>
        </p:nvSpPr>
        <p:spPr>
          <a:xfrm>
            <a:off x="1013742" y="3832999"/>
            <a:ext cx="11148507" cy="950818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108992" y="3930810"/>
            <a:ext cx="10958007" cy="867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Funky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props</a:t>
            </a:r>
            <a:r>
              <a:t>) {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{</a:t>
            </a:r>
            <a:r>
              <a:rPr>
                <a:solidFill>
                  <a:schemeClr val="accent6"/>
                </a:solidFill>
              </a:rPr>
              <a:t>first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last</a:t>
            </a:r>
            <a:r>
              <a:t>}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props;</a:t>
            </a:r>
          </a:p>
          <a:p>
            <a:pPr algn="l">
              <a:defRPr sz="4000"/>
            </a:pPr>
            <a:r>
              <a:t>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Functional Based Component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Hello, {first} {last}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);</a:t>
            </a:r>
          </a:p>
          <a:p>
            <a:pPr algn="l">
              <a:defRPr sz="4000"/>
            </a:pPr>
            <a:r>
              <a:t>}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Funky;</a:t>
            </a:r>
          </a:p>
        </p:txBody>
      </p:sp>
      <p:sp>
        <p:nvSpPr>
          <p:cNvPr id="398" name="Shape 398"/>
          <p:cNvSpPr/>
          <p:nvPr/>
        </p:nvSpPr>
        <p:spPr>
          <a:xfrm>
            <a:off x="12718932" y="3832999"/>
            <a:ext cx="10224710" cy="272939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12909797" y="4145234"/>
            <a:ext cx="993859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Funky first="Jane" last="Doe"</a:t>
            </a:r>
            <a:r>
              <a:rPr>
                <a:solidFill>
                  <a:schemeClr val="accent5"/>
                </a:solidFill>
              </a:rPr>
              <a:t>/&gt;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</p:txBody>
      </p:sp>
      <p:sp>
        <p:nvSpPr>
          <p:cNvPr id="400" name="Shape 400"/>
          <p:cNvSpPr/>
          <p:nvPr/>
        </p:nvSpPr>
        <p:spPr>
          <a:xfrm>
            <a:off x="12909797" y="6990730"/>
            <a:ext cx="11161207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t>Funky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&gt;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invokes</a:t>
            </a:r>
            <a:r>
              <a:t> the function</a:t>
            </a:r>
          </a:p>
        </p:txBody>
      </p:sp>
      <p:sp>
        <p:nvSpPr>
          <p:cNvPr id="401" name="Shape 401"/>
          <p:cNvSpPr/>
          <p:nvPr/>
        </p:nvSpPr>
        <p:spPr>
          <a:xfrm>
            <a:off x="12909797" y="8165198"/>
            <a:ext cx="10958007" cy="136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all parameters are sendt in as a parameter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props</a:t>
            </a:r>
            <a:r>
              <a:t> to the function</a:t>
            </a:r>
          </a:p>
        </p:txBody>
      </p:sp>
      <p:sp>
        <p:nvSpPr>
          <p:cNvPr id="402" name="Shape 402"/>
          <p:cNvSpPr/>
          <p:nvPr/>
        </p:nvSpPr>
        <p:spPr>
          <a:xfrm>
            <a:off x="12909797" y="9949267"/>
            <a:ext cx="11508361" cy="75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function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must</a:t>
            </a:r>
            <a:r>
              <a:t> return either</a:t>
            </a:r>
          </a:p>
        </p:txBody>
      </p:sp>
      <p:sp>
        <p:nvSpPr>
          <p:cNvPr id="403" name="Shape 403"/>
          <p:cNvSpPr/>
          <p:nvPr/>
        </p:nvSpPr>
        <p:spPr>
          <a:xfrm>
            <a:off x="14849868" y="10701749"/>
            <a:ext cx="6058453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a single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JSX</a:t>
            </a:r>
            <a:r>
              <a:t> element</a:t>
            </a:r>
          </a:p>
        </p:txBody>
      </p:sp>
      <p:sp>
        <p:nvSpPr>
          <p:cNvPr id="404" name="Shape 404"/>
          <p:cNvSpPr/>
          <p:nvPr/>
        </p:nvSpPr>
        <p:spPr>
          <a:xfrm>
            <a:off x="14849868" y="11454232"/>
            <a:ext cx="6058453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null</a:t>
            </a:r>
          </a:p>
        </p:txBody>
      </p:sp>
      <p:sp>
        <p:nvSpPr>
          <p:cNvPr id="405" name="Shape 405"/>
          <p:cNvSpPr/>
          <p:nvPr/>
        </p:nvSpPr>
        <p:spPr>
          <a:xfrm>
            <a:off x="14849868" y="12231844"/>
            <a:ext cx="6058453" cy="75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  <p:bldP build="whole" bldLvl="1" animBg="1" rev="0" advAuto="0" spid="401" grpId="6"/>
      <p:bldP build="whole" bldLvl="1" animBg="1" rev="0" advAuto="0" spid="397" grpId="2"/>
      <p:bldP build="whole" bldLvl="1" animBg="1" rev="0" advAuto="0" spid="404" grpId="9"/>
      <p:bldP build="whole" bldLvl="1" animBg="1" rev="0" advAuto="0" spid="398" grpId="3"/>
      <p:bldP build="whole" bldLvl="1" animBg="1" rev="0" advAuto="0" spid="399" grpId="4"/>
      <p:bldP build="whole" bldLvl="1" animBg="1" rev="0" advAuto="0" spid="400" grpId="5"/>
      <p:bldP build="whole" bldLvl="1" animBg="1" rev="0" advAuto="0" spid="403" grpId="8"/>
      <p:bldP build="whole" bldLvl="1" animBg="1" rev="0" advAuto="0" spid="405" grpId="10"/>
      <p:bldP build="whole" bldLvl="1" animBg="1" rev="0" advAuto="0" spid="402" grpId="7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Class based Components</a:t>
            </a:r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xfrm>
            <a:off x="4073706" y="2457452"/>
            <a:ext cx="16675673" cy="93583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pPr>
            <a:r>
              <a:t>component state, </a:t>
            </a:r>
            <a:r>
              <a:t>make use of the React Components lifecycle methods</a:t>
            </a:r>
          </a:p>
        </p:txBody>
      </p:sp>
      <p:sp>
        <p:nvSpPr>
          <p:cNvPr id="409" name="Shape 409"/>
          <p:cNvSpPr/>
          <p:nvPr/>
        </p:nvSpPr>
        <p:spPr>
          <a:xfrm>
            <a:off x="783143" y="3832999"/>
            <a:ext cx="11148507" cy="950818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878393" y="3930810"/>
            <a:ext cx="10958007" cy="92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Classy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{</a:t>
            </a:r>
            <a:r>
              <a:rPr>
                <a:solidFill>
                  <a:schemeClr val="accent6"/>
                </a:solidFill>
              </a:rPr>
              <a:t>first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last</a:t>
            </a:r>
            <a:r>
              <a:t>} = this.props;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Class Based Component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Hello, {first} {last}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);</a:t>
            </a:r>
          </a:p>
          <a:p>
            <a:pPr algn="l">
              <a:defRPr sz="4000"/>
            </a:pPr>
            <a:r>
              <a:t>   }</a:t>
            </a:r>
          </a:p>
          <a:p>
            <a:pPr algn="l">
              <a:defRPr sz="4000"/>
            </a:pPr>
            <a:r>
              <a:t>}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Classy;</a:t>
            </a:r>
          </a:p>
        </p:txBody>
      </p:sp>
      <p:sp>
        <p:nvSpPr>
          <p:cNvPr id="411" name="Shape 411"/>
          <p:cNvSpPr/>
          <p:nvPr/>
        </p:nvSpPr>
        <p:spPr>
          <a:xfrm>
            <a:off x="12464932" y="3832999"/>
            <a:ext cx="10224710" cy="272939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12655797" y="4145234"/>
            <a:ext cx="993859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Classy first="John" last="Doe"</a:t>
            </a:r>
            <a:r>
              <a:rPr>
                <a:solidFill>
                  <a:schemeClr val="accent5"/>
                </a:solidFill>
              </a:rPr>
              <a:t>/&gt;</a:t>
            </a: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</p:txBody>
      </p:sp>
      <p:sp>
        <p:nvSpPr>
          <p:cNvPr id="413" name="Shape 413"/>
          <p:cNvSpPr/>
          <p:nvPr/>
        </p:nvSpPr>
        <p:spPr>
          <a:xfrm>
            <a:off x="12179182" y="7013558"/>
            <a:ext cx="11306825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&lt;</a:t>
            </a:r>
            <a:r>
              <a:t>Classy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&gt;</a:t>
            </a:r>
            <a:r>
              <a:t> creates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instance</a:t>
            </a:r>
            <a:r>
              <a:t> of the class</a:t>
            </a:r>
          </a:p>
        </p:txBody>
      </p:sp>
      <p:sp>
        <p:nvSpPr>
          <p:cNvPr id="414" name="Shape 414"/>
          <p:cNvSpPr/>
          <p:nvPr/>
        </p:nvSpPr>
        <p:spPr>
          <a:xfrm>
            <a:off x="12157542" y="7834614"/>
            <a:ext cx="11773544" cy="75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parameters sendt in are reached via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this.props</a:t>
            </a:r>
          </a:p>
        </p:txBody>
      </p:sp>
      <p:sp>
        <p:nvSpPr>
          <p:cNvPr id="415" name="Shape 415"/>
          <p:cNvSpPr/>
          <p:nvPr/>
        </p:nvSpPr>
        <p:spPr>
          <a:xfrm>
            <a:off x="12157542" y="8809500"/>
            <a:ext cx="11161207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class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must</a:t>
            </a:r>
            <a:r>
              <a:t> extend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Component</a:t>
            </a:r>
          </a:p>
        </p:txBody>
      </p:sp>
      <p:sp>
        <p:nvSpPr>
          <p:cNvPr id="416" name="Shape 416"/>
          <p:cNvSpPr/>
          <p:nvPr/>
        </p:nvSpPr>
        <p:spPr>
          <a:xfrm>
            <a:off x="12157542" y="9852962"/>
            <a:ext cx="11773545" cy="136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class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must</a:t>
            </a:r>
            <a:r>
              <a:t> implement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render()</a:t>
            </a:r>
            <a:r>
              <a:t> method,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return</a:t>
            </a:r>
            <a:r>
              <a:t> single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JSX</a:t>
            </a:r>
            <a:r>
              <a:t> element (or </a:t>
            </a:r>
            <a:r>
              <a:rPr i="1"/>
              <a:t>null</a:t>
            </a:r>
            <a:r>
              <a:t> or </a:t>
            </a:r>
            <a:r>
              <a:rPr i="1"/>
              <a:t>false</a:t>
            </a:r>
            <a:r>
              <a:t>)</a:t>
            </a:r>
          </a:p>
        </p:txBody>
      </p:sp>
      <p:sp>
        <p:nvSpPr>
          <p:cNvPr id="417" name="Shape 417"/>
          <p:cNvSpPr/>
          <p:nvPr/>
        </p:nvSpPr>
        <p:spPr>
          <a:xfrm>
            <a:off x="12157542" y="11493332"/>
            <a:ext cx="12226458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class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may</a:t>
            </a:r>
            <a:r>
              <a:t> implement some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lifecycle</a:t>
            </a:r>
            <a:r>
              <a:t> methods</a:t>
            </a:r>
          </a:p>
        </p:txBody>
      </p:sp>
      <p:sp>
        <p:nvSpPr>
          <p:cNvPr id="418" name="Shape 418"/>
          <p:cNvSpPr/>
          <p:nvPr/>
        </p:nvSpPr>
        <p:spPr>
          <a:xfrm>
            <a:off x="12157542" y="12465202"/>
            <a:ext cx="11972458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  <a:defRPr sz="4000"/>
            </a:pPr>
            <a:r>
              <a:t>the class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may</a:t>
            </a:r>
            <a:r>
              <a:t> have (component)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3"/>
      <p:bldP build="whole" bldLvl="1" animBg="1" rev="0" advAuto="0" spid="416" grpId="8"/>
      <p:bldP build="whole" bldLvl="1" animBg="1" rev="0" advAuto="0" spid="418" grpId="10"/>
      <p:bldP build="whole" bldLvl="1" animBg="1" rev="0" advAuto="0" spid="417" grpId="9"/>
      <p:bldP build="whole" bldLvl="1" animBg="1" rev="0" advAuto="0" spid="410" grpId="2"/>
      <p:bldP build="whole" bldLvl="1" animBg="1" rev="0" advAuto="0" spid="415" grpId="7"/>
      <p:bldP build="whole" bldLvl="1" animBg="1" rev="0" advAuto="0" spid="412" grpId="4"/>
      <p:bldP build="whole" bldLvl="1" animBg="1" rev="0" advAuto="0" spid="414" grpId="6"/>
      <p:bldP build="whole" bldLvl="1" animBg="1" rev="0" advAuto="0" spid="413" grpId="5"/>
      <p:bldP build="whole" bldLvl="1" animBg="1" rev="0" advAuto="0" spid="40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xfrm>
            <a:off x="557891" y="357187"/>
            <a:ext cx="23268218" cy="3036095"/>
          </a:xfrm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pPr/>
            <a:r>
              <a:t>Functional vs Class based Components</a:t>
            </a:r>
          </a:p>
        </p:txBody>
      </p:sp>
      <p:sp>
        <p:nvSpPr>
          <p:cNvPr id="421" name="Shape 421"/>
          <p:cNvSpPr/>
          <p:nvPr/>
        </p:nvSpPr>
        <p:spPr>
          <a:xfrm>
            <a:off x="1013742" y="3832999"/>
            <a:ext cx="11148507" cy="950818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1108992" y="3930810"/>
            <a:ext cx="10958007" cy="867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Funky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props</a:t>
            </a:r>
            <a:r>
              <a:t>) {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{</a:t>
            </a:r>
            <a:r>
              <a:rPr>
                <a:solidFill>
                  <a:schemeClr val="accent6"/>
                </a:solidFill>
              </a:rPr>
              <a:t>first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last</a:t>
            </a:r>
            <a:r>
              <a:t>}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props;</a:t>
            </a:r>
          </a:p>
          <a:p>
            <a:pPr algn="l">
              <a:defRPr sz="4000"/>
            </a:pPr>
            <a:r>
              <a:t>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Functional Based Component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Hello, {first} {last}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);</a:t>
            </a:r>
          </a:p>
          <a:p>
            <a:pPr algn="l">
              <a:defRPr sz="4000"/>
            </a:pPr>
            <a:r>
              <a:t>}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Funky;</a:t>
            </a:r>
          </a:p>
        </p:txBody>
      </p:sp>
      <p:sp>
        <p:nvSpPr>
          <p:cNvPr id="423" name="Shape 423"/>
          <p:cNvSpPr/>
          <p:nvPr/>
        </p:nvSpPr>
        <p:spPr>
          <a:xfrm>
            <a:off x="12508728" y="3832999"/>
            <a:ext cx="11148508" cy="950818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12603978" y="3930810"/>
            <a:ext cx="10958008" cy="92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Classy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40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{</a:t>
            </a:r>
            <a:r>
              <a:rPr>
                <a:solidFill>
                  <a:schemeClr val="accent6"/>
                </a:solidFill>
              </a:rPr>
              <a:t>first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last</a:t>
            </a:r>
            <a:r>
              <a:t>} = this.props;</a:t>
            </a:r>
          </a:p>
          <a:p>
            <a:pPr algn="l">
              <a:defRPr sz="40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Class Based Component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h2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&lt;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  <a:r>
              <a:t>Hello, {first} {last}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p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&lt;/</a:t>
            </a:r>
            <a:r>
              <a:t>div</a:t>
            </a:r>
            <a:r>
              <a:rPr>
                <a:solidFill>
                  <a:schemeClr val="accent5"/>
                </a:solidFill>
              </a:rPr>
              <a:t>&gt;</a:t>
            </a:r>
          </a:p>
          <a:p>
            <a:pPr algn="l">
              <a:defRPr sz="4000"/>
            </a:pPr>
            <a:r>
              <a:t>      );</a:t>
            </a:r>
          </a:p>
          <a:p>
            <a:pPr algn="l">
              <a:defRPr sz="4000"/>
            </a:pPr>
            <a:r>
              <a:t>   }</a:t>
            </a:r>
          </a:p>
          <a:p>
            <a:pPr algn="l">
              <a:defRPr sz="4000"/>
            </a:pPr>
            <a:r>
              <a:t>}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Classy;</a:t>
            </a:r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xfrm>
            <a:off x="3128840" y="2967020"/>
            <a:ext cx="7138611" cy="93583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Functional based Components</a:t>
            </a:r>
          </a:p>
        </p:txBody>
      </p:sp>
      <p:sp>
        <p:nvSpPr>
          <p:cNvPr id="426" name="Shape 426"/>
          <p:cNvSpPr/>
          <p:nvPr/>
        </p:nvSpPr>
        <p:spPr>
          <a:xfrm>
            <a:off x="14623826" y="2967020"/>
            <a:ext cx="6258235" cy="93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Class based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Components</a:t>
            </a:r>
          </a:p>
        </p:txBody>
      </p:sp>
      <p:sp>
        <p:nvSpPr>
          <p:cNvPr id="429" name="Shape 429"/>
          <p:cNvSpPr/>
          <p:nvPr>
            <p:ph type="body" sz="quarter" idx="1"/>
          </p:nvPr>
        </p:nvSpPr>
        <p:spPr>
          <a:xfrm>
            <a:off x="3718006" y="2406372"/>
            <a:ext cx="16947988" cy="129388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pPr>
            <a:r>
              <a:t>a React Component that has knowledge about the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Redux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 application state</a:t>
            </a:r>
          </a:p>
        </p:txBody>
      </p:sp>
      <p:sp>
        <p:nvSpPr>
          <p:cNvPr id="430" name="Shape 430"/>
          <p:cNvSpPr/>
          <p:nvPr/>
        </p:nvSpPr>
        <p:spPr>
          <a:xfrm>
            <a:off x="1513183" y="4836222"/>
            <a:ext cx="47428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/>
            <a:r>
              <a:t>Two use cases:</a:t>
            </a:r>
          </a:p>
        </p:txBody>
      </p:sp>
      <p:sp>
        <p:nvSpPr>
          <p:cNvPr id="431" name="Shape 431"/>
          <p:cNvSpPr/>
          <p:nvPr/>
        </p:nvSpPr>
        <p:spPr>
          <a:xfrm>
            <a:off x="1867520" y="6405557"/>
            <a:ext cx="15034497" cy="90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84868" indent="-584868" algn="l">
              <a:buSzPct val="75000"/>
              <a:buChar char="•"/>
            </a:pPr>
            <a:r>
              <a:t>Get access to some piece of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application</a:t>
            </a:r>
            <a:r>
              <a:t> state</a:t>
            </a:r>
          </a:p>
        </p:txBody>
      </p:sp>
      <p:sp>
        <p:nvSpPr>
          <p:cNvPr id="432" name="Shape 432"/>
          <p:cNvSpPr/>
          <p:nvPr/>
        </p:nvSpPr>
        <p:spPr>
          <a:xfrm>
            <a:off x="1867520" y="9314012"/>
            <a:ext cx="1729425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Update some piece of the application state</a:t>
            </a:r>
          </a:p>
        </p:txBody>
      </p:sp>
      <p:sp>
        <p:nvSpPr>
          <p:cNvPr id="433" name="Shape 433"/>
          <p:cNvSpPr/>
          <p:nvPr/>
        </p:nvSpPr>
        <p:spPr>
          <a:xfrm>
            <a:off x="3338560" y="7758542"/>
            <a:ext cx="1278787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solidFill>
                  <a:schemeClr val="accent3"/>
                </a:solidFill>
              </a:defRPr>
            </a:pPr>
            <a:r>
              <a:rPr>
                <a:solidFill>
                  <a:srgbClr val="FFFFFF"/>
                </a:solidFill>
              </a:rPr>
              <a:t>implement the</a:t>
            </a:r>
            <a:r>
              <a:t> mapStateToProps() </a:t>
            </a:r>
            <a:r>
              <a:rPr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434" name="Shape 434"/>
          <p:cNvSpPr/>
          <p:nvPr/>
        </p:nvSpPr>
        <p:spPr>
          <a:xfrm>
            <a:off x="3338560" y="10604662"/>
            <a:ext cx="1319300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solidFill>
                  <a:schemeClr val="accent3"/>
                </a:solidFill>
              </a:defRPr>
            </a:pPr>
            <a:r>
              <a:rPr>
                <a:solidFill>
                  <a:srgbClr val="FFFFFF"/>
                </a:solidFill>
              </a:rPr>
              <a:t>implement the</a:t>
            </a:r>
            <a:r>
              <a:t> mapDispatchToProps() </a:t>
            </a:r>
            <a:r>
              <a:rPr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435" name="Shape 435"/>
          <p:cNvSpPr/>
          <p:nvPr/>
        </p:nvSpPr>
        <p:spPr>
          <a:xfrm>
            <a:off x="16834757" y="6782497"/>
            <a:ext cx="1424306" cy="471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0">
                <a:solidFill>
                  <a:schemeClr val="accent3"/>
                </a:solidFill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436" name="Shape 436"/>
          <p:cNvSpPr/>
          <p:nvPr/>
        </p:nvSpPr>
        <p:spPr>
          <a:xfrm>
            <a:off x="18149627" y="7858274"/>
            <a:ext cx="5489327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/>
            </a:pPr>
            <a:r>
              <a:t>and use the </a:t>
            </a:r>
          </a:p>
          <a:p>
            <a:pPr>
              <a:defRPr sz="4000">
                <a:solidFill>
                  <a:schemeClr val="accent3"/>
                </a:solidFill>
              </a:defRPr>
            </a:pPr>
            <a:r>
              <a:t>connect()</a:t>
            </a:r>
          </a:p>
          <a:p>
            <a:pPr>
              <a:defRPr sz="4000"/>
            </a:pPr>
            <a:r>
              <a:t>helper method</a:t>
            </a:r>
          </a:p>
          <a:p>
            <a:pPr>
              <a:defRPr sz="4000"/>
            </a:pPr>
            <a:r>
              <a:t>to make it a</a:t>
            </a:r>
          </a:p>
          <a:p>
            <a:pPr>
              <a:defRPr b="1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Container Component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4"/>
      <p:bldP build="whole" bldLvl="1" animBg="1" rev="0" advAuto="0" spid="432" grpId="2"/>
      <p:bldP build="whole" bldLvl="1" animBg="1" rev="0" advAuto="0" spid="433" grpId="3"/>
      <p:bldP build="whole" bldLvl="1" animBg="1" rev="0" advAuto="0" spid="435" grpId="5"/>
      <p:bldP build="whole" bldLvl="1" animBg="1" rev="0" advAuto="0" spid="436" grpId="6"/>
      <p:bldP build="whole" bldLvl="1" animBg="1" rev="0" advAuto="0" spid="43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797842" y="211006"/>
            <a:ext cx="11549944" cy="1341307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918492" y="133510"/>
            <a:ext cx="11273508" cy="135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connect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selectBook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../actions/index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bindActionCreators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BookList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this.props.books.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key</a:t>
            </a:r>
            <a:r>
              <a:t>={book.title}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onClick</a:t>
            </a:r>
            <a:r>
              <a:t>={ 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this.props.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(book) 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list-group-item</a:t>
            </a:r>
            <a:r>
              <a:t>"&gt;</a:t>
            </a:r>
          </a:p>
          <a:p>
            <a:pPr algn="l">
              <a:defRPr sz="2600"/>
            </a:pPr>
            <a:r>
              <a:t>            {book.title}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 col-sm-4</a:t>
            </a:r>
            <a:r>
              <a:t>"&gt;</a:t>
            </a:r>
          </a:p>
          <a:p>
            <a:pPr algn="l">
              <a:defRPr sz="2600"/>
            </a:pPr>
            <a:r>
              <a:t>            {this.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mapStateToProps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state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state.books };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mapDispatchToProps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dispatch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bindActionCreators</a:t>
            </a:r>
            <a:r>
              <a:t>( { selectBook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selectBook}, dispatch );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connect</a:t>
            </a:r>
            <a:r>
              <a:t>(mapStateToProps, mapDispatchToProps)(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BookList</a:t>
            </a:r>
            <a:r>
              <a:t>);</a:t>
            </a:r>
          </a:p>
        </p:txBody>
      </p:sp>
      <p:sp>
        <p:nvSpPr>
          <p:cNvPr id="440" name="Shape 440"/>
          <p:cNvSpPr/>
          <p:nvPr/>
        </p:nvSpPr>
        <p:spPr>
          <a:xfrm>
            <a:off x="12771114" y="853651"/>
            <a:ext cx="10915910" cy="407372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12904464" y="930774"/>
            <a:ext cx="10515702" cy="385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combineReducers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BooksReducer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./reducer_books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ActiveBookReducer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./reducer_active_book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rootReducer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combineReducers({</a:t>
            </a:r>
          </a:p>
          <a:p>
            <a:pPr algn="l">
              <a:defRPr sz="2400"/>
            </a:pPr>
            <a:r>
              <a:t>  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BooksReducer,</a:t>
            </a:r>
          </a:p>
          <a:p>
            <a:pPr algn="l">
              <a:defRPr sz="2400"/>
            </a:pPr>
            <a:r>
              <a:t>   activeBook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ActiveBookReducer</a:t>
            </a:r>
          </a:p>
          <a:p>
            <a:pPr algn="l">
              <a:defRPr sz="2400"/>
            </a:pPr>
            <a:r>
              <a:t>});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rootReducer;</a:t>
            </a:r>
          </a:p>
        </p:txBody>
      </p:sp>
      <p:sp>
        <p:nvSpPr>
          <p:cNvPr id="442" name="Shape 442"/>
          <p:cNvSpPr/>
          <p:nvPr/>
        </p:nvSpPr>
        <p:spPr>
          <a:xfrm>
            <a:off x="12771114" y="6186514"/>
            <a:ext cx="10915909" cy="261390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12904464" y="6208872"/>
            <a:ext cx="10515702" cy="250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) {</a:t>
            </a:r>
          </a:p>
          <a:p>
            <a:pPr algn="l">
              <a:defRPr sz="2600"/>
            </a:pPr>
            <a:r>
              <a:t>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2600"/>
            </a:pPr>
            <a:r>
              <a:t>      type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BOOK_SELECTED</a:t>
            </a:r>
            <a:r>
              <a:t>',</a:t>
            </a:r>
          </a:p>
          <a:p>
            <a:pPr algn="l">
              <a:defRPr sz="2600"/>
            </a:pPr>
            <a:r>
              <a:t>      payload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</a:t>
            </a:r>
          </a:p>
          <a:p>
            <a:pPr algn="l">
              <a:defRPr sz="2600"/>
            </a:pPr>
            <a:r>
              <a:t>   };</a:t>
            </a:r>
          </a:p>
          <a:p>
            <a:pPr algn="l">
              <a:defRPr sz="2600"/>
            </a:pPr>
            <a:r>
              <a:t>}</a:t>
            </a:r>
          </a:p>
        </p:txBody>
      </p:sp>
      <p:sp>
        <p:nvSpPr>
          <p:cNvPr id="444" name="Shape 444"/>
          <p:cNvSpPr/>
          <p:nvPr/>
        </p:nvSpPr>
        <p:spPr>
          <a:xfrm>
            <a:off x="12771114" y="9948760"/>
            <a:ext cx="10915910" cy="367532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12904464" y="9930633"/>
            <a:ext cx="10515703" cy="368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state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null,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action</a:t>
            </a:r>
            <a:r>
              <a:t>) {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'BOOK_SELECTED':</a:t>
            </a:r>
          </a:p>
          <a:p>
            <a:pPr algn="l">
              <a:defRPr sz="26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action.payload;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state;</a:t>
            </a:r>
          </a:p>
          <a:p>
            <a:pPr algn="l">
              <a:defRPr sz="2600"/>
            </a:pPr>
            <a:r>
              <a:t>};</a:t>
            </a:r>
          </a:p>
        </p:txBody>
      </p:sp>
      <p:sp>
        <p:nvSpPr>
          <p:cNvPr id="446" name="Shape 446"/>
          <p:cNvSpPr/>
          <p:nvPr>
            <p:ph type="body" sz="quarter" idx="1"/>
          </p:nvPr>
        </p:nvSpPr>
        <p:spPr>
          <a:xfrm>
            <a:off x="12764764" y="204656"/>
            <a:ext cx="7138612" cy="6372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the application state</a:t>
            </a:r>
          </a:p>
        </p:txBody>
      </p:sp>
      <p:sp>
        <p:nvSpPr>
          <p:cNvPr id="447" name="Shape 447"/>
          <p:cNvSpPr/>
          <p:nvPr/>
        </p:nvSpPr>
        <p:spPr>
          <a:xfrm>
            <a:off x="12764764" y="5542946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an action creator</a:t>
            </a:r>
          </a:p>
        </p:txBody>
      </p:sp>
      <p:sp>
        <p:nvSpPr>
          <p:cNvPr id="448" name="Shape 448"/>
          <p:cNvSpPr/>
          <p:nvPr/>
        </p:nvSpPr>
        <p:spPr>
          <a:xfrm>
            <a:off x="12764764" y="9305192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implement a reducer</a:t>
            </a:r>
          </a:p>
        </p:txBody>
      </p:sp>
      <p:sp>
        <p:nvSpPr>
          <p:cNvPr id="449" name="Shape 449"/>
          <p:cNvSpPr/>
          <p:nvPr/>
        </p:nvSpPr>
        <p:spPr>
          <a:xfrm rot="20880000">
            <a:off x="2043129" y="4735672"/>
            <a:ext cx="20297741" cy="2946401"/>
          </a:xfrm>
          <a:prstGeom prst="rect">
            <a:avLst/>
          </a:prstGeom>
          <a:solidFill>
            <a:srgbClr val="000000"/>
          </a:solidFill>
          <a:ln w="508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>
              <a:defRPr b="1" sz="18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Crazy syntax alert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51" dur="1000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6"/>
      <p:bldP build="whole" bldLvl="1" animBg="1" rev="0" advAuto="0" spid="444" grpId="7"/>
      <p:bldP build="whole" bldLvl="1" animBg="1" rev="0" advAuto="0" spid="448" grpId="9"/>
      <p:bldP build="whole" bldLvl="1" animBg="1" rev="0" advAuto="0" spid="449" grpId="10"/>
      <p:bldP build="whole" bldLvl="1" animBg="1" rev="0" advAuto="0" spid="441" grpId="2"/>
      <p:bldP build="whole" bldLvl="1" animBg="1" rev="0" advAuto="0" spid="449" grpId="11"/>
      <p:bldP build="whole" bldLvl="1" animBg="1" rev="0" advAuto="0" spid="440" grpId="1"/>
      <p:bldP build="whole" bldLvl="1" animBg="1" rev="0" advAuto="0" spid="442" grpId="4"/>
      <p:bldP build="whole" bldLvl="1" animBg="1" rev="0" advAuto="0" spid="445" grpId="8"/>
      <p:bldP build="whole" bldLvl="1" animBg="1" rev="0" advAuto="0" spid="446" grpId="3"/>
      <p:bldP build="whole" bldLvl="1" animBg="1" rev="0" advAuto="0" spid="443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797842" y="211006"/>
            <a:ext cx="11549944" cy="1341307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918492" y="133510"/>
            <a:ext cx="11273508" cy="135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connect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selectBook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../actions/index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bindActionCreators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BookList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this.props.books.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key</a:t>
            </a:r>
            <a:r>
              <a:t>={book.title}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onClick</a:t>
            </a:r>
            <a:r>
              <a:t>={ 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this.props.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(book) 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list-group-item</a:t>
            </a:r>
            <a:r>
              <a:t>"&gt;</a:t>
            </a:r>
          </a:p>
          <a:p>
            <a:pPr algn="l">
              <a:defRPr sz="2600"/>
            </a:pPr>
            <a:r>
              <a:t>            {book.title}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 col-sm-4</a:t>
            </a:r>
            <a:r>
              <a:t>"&gt;</a:t>
            </a:r>
          </a:p>
          <a:p>
            <a:pPr algn="l">
              <a:defRPr sz="2600"/>
            </a:pPr>
            <a:r>
              <a:t>            {this.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mapStateToProps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state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state.books };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mapDispatchToProps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dispatch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bindActionCreators</a:t>
            </a:r>
            <a:r>
              <a:t>( { selectBook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selectBook}, dispatch );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connect</a:t>
            </a:r>
            <a:r>
              <a:t>(mapStateToProps, mapDispatchToProps)(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BookList</a:t>
            </a:r>
            <a:r>
              <a:t>);</a:t>
            </a:r>
          </a:p>
        </p:txBody>
      </p:sp>
      <p:sp>
        <p:nvSpPr>
          <p:cNvPr id="453" name="Shape 453"/>
          <p:cNvSpPr/>
          <p:nvPr/>
        </p:nvSpPr>
        <p:spPr>
          <a:xfrm>
            <a:off x="12771114" y="853651"/>
            <a:ext cx="10915910" cy="407372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12904464" y="930774"/>
            <a:ext cx="10515702" cy="385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combineReducers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BooksReducer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./reducer_books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ActiveBookReducer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./reducer_active_book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rootReducer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combineReducers({</a:t>
            </a:r>
          </a:p>
          <a:p>
            <a:pPr algn="l">
              <a:defRPr sz="2400"/>
            </a:pPr>
            <a:r>
              <a:t>  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BooksReducer,</a:t>
            </a:r>
          </a:p>
          <a:p>
            <a:pPr algn="l">
              <a:defRPr sz="2400"/>
            </a:pPr>
            <a:r>
              <a:t>   activeBook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ActiveBookReducer</a:t>
            </a:r>
          </a:p>
          <a:p>
            <a:pPr algn="l">
              <a:defRPr sz="2400"/>
            </a:pPr>
            <a:r>
              <a:t>});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rootReducer;</a:t>
            </a:r>
          </a:p>
        </p:txBody>
      </p:sp>
      <p:sp>
        <p:nvSpPr>
          <p:cNvPr id="455" name="Shape 455"/>
          <p:cNvSpPr/>
          <p:nvPr/>
        </p:nvSpPr>
        <p:spPr>
          <a:xfrm>
            <a:off x="12771114" y="6186514"/>
            <a:ext cx="10915909" cy="261390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12904464" y="6208872"/>
            <a:ext cx="10515702" cy="250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) {</a:t>
            </a:r>
          </a:p>
          <a:p>
            <a:pPr algn="l">
              <a:defRPr sz="2600"/>
            </a:pPr>
            <a:r>
              <a:t>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2600"/>
            </a:pPr>
            <a:r>
              <a:t>      type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BOOK_SELECTED</a:t>
            </a:r>
            <a:r>
              <a:t>',</a:t>
            </a:r>
          </a:p>
          <a:p>
            <a:pPr algn="l">
              <a:defRPr sz="2600"/>
            </a:pPr>
            <a:r>
              <a:t>      payload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</a:t>
            </a:r>
          </a:p>
          <a:p>
            <a:pPr algn="l">
              <a:defRPr sz="2600"/>
            </a:pPr>
            <a:r>
              <a:t>   };</a:t>
            </a:r>
          </a:p>
          <a:p>
            <a:pPr algn="l">
              <a:defRPr sz="2600"/>
            </a:pPr>
            <a:r>
              <a:t>}</a:t>
            </a:r>
          </a:p>
        </p:txBody>
      </p:sp>
      <p:sp>
        <p:nvSpPr>
          <p:cNvPr id="457" name="Shape 457"/>
          <p:cNvSpPr/>
          <p:nvPr/>
        </p:nvSpPr>
        <p:spPr>
          <a:xfrm>
            <a:off x="12771114" y="9948760"/>
            <a:ext cx="10915910" cy="367532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12904464" y="9930633"/>
            <a:ext cx="10515703" cy="368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state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null,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action</a:t>
            </a:r>
            <a:r>
              <a:t>) {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'BOOK_SELECTED':</a:t>
            </a:r>
          </a:p>
          <a:p>
            <a:pPr algn="l">
              <a:defRPr sz="26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action.payload;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state;</a:t>
            </a:r>
          </a:p>
          <a:p>
            <a:pPr algn="l">
              <a:defRPr sz="2600"/>
            </a:pPr>
            <a:r>
              <a:t>};</a:t>
            </a:r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xfrm>
            <a:off x="12764764" y="204656"/>
            <a:ext cx="7138612" cy="6372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the application state</a:t>
            </a:r>
          </a:p>
        </p:txBody>
      </p:sp>
      <p:sp>
        <p:nvSpPr>
          <p:cNvPr id="460" name="Shape 460"/>
          <p:cNvSpPr/>
          <p:nvPr/>
        </p:nvSpPr>
        <p:spPr>
          <a:xfrm>
            <a:off x="12764764" y="5542946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an action creator</a:t>
            </a:r>
          </a:p>
        </p:txBody>
      </p:sp>
      <p:sp>
        <p:nvSpPr>
          <p:cNvPr id="461" name="Shape 461"/>
          <p:cNvSpPr/>
          <p:nvPr/>
        </p:nvSpPr>
        <p:spPr>
          <a:xfrm>
            <a:off x="12764764" y="9305192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implement a reducer</a:t>
            </a:r>
          </a:p>
        </p:txBody>
      </p:sp>
      <p:sp>
        <p:nvSpPr>
          <p:cNvPr id="462" name="Shape 462"/>
          <p:cNvSpPr/>
          <p:nvPr/>
        </p:nvSpPr>
        <p:spPr>
          <a:xfrm>
            <a:off x="918492" y="9976010"/>
            <a:ext cx="11233125" cy="368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mapStateToProps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state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state.books };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mapDispatchToProps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dispatch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bindActionCreators</a:t>
            </a:r>
            <a:r>
              <a:t>( { selectBook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selectBook}, dispatch );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connect</a:t>
            </a:r>
            <a:r>
              <a:t>(mapStateToProps, mapDispatchToProps)(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BookList</a:t>
            </a:r>
            <a:r>
              <a:t>);</a:t>
            </a:r>
          </a:p>
        </p:txBody>
      </p:sp>
      <p:sp>
        <p:nvSpPr>
          <p:cNvPr id="463" name="Shape 463"/>
          <p:cNvSpPr/>
          <p:nvPr/>
        </p:nvSpPr>
        <p:spPr>
          <a:xfrm>
            <a:off x="918492" y="523265"/>
            <a:ext cx="663310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connect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selectBook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../actions/index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bindActionCreators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</p:txBody>
      </p:sp>
      <p:sp>
        <p:nvSpPr>
          <p:cNvPr id="464" name="Shape 464"/>
          <p:cNvSpPr/>
          <p:nvPr/>
        </p:nvSpPr>
        <p:spPr>
          <a:xfrm>
            <a:off x="2426091" y="2890514"/>
            <a:ext cx="260830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this.props.books</a:t>
            </a:r>
          </a:p>
        </p:txBody>
      </p:sp>
      <p:sp>
        <p:nvSpPr>
          <p:cNvPr id="465" name="Shape 465"/>
          <p:cNvSpPr/>
          <p:nvPr/>
        </p:nvSpPr>
        <p:spPr>
          <a:xfrm>
            <a:off x="4382518" y="3671350"/>
            <a:ext cx="334266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600"/>
            </a:pPr>
            <a:r>
              <a:t>this.props.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Components</a:t>
            </a:r>
          </a:p>
        </p:txBody>
      </p:sp>
      <p:sp>
        <p:nvSpPr>
          <p:cNvPr id="468" name="Shape 468"/>
          <p:cNvSpPr/>
          <p:nvPr/>
        </p:nvSpPr>
        <p:spPr>
          <a:xfrm>
            <a:off x="9449752" y="3393281"/>
            <a:ext cx="548449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Naming confusion </a:t>
            </a:r>
          </a:p>
        </p:txBody>
      </p:sp>
      <p:sp>
        <p:nvSpPr>
          <p:cNvPr id="469" name="Shape 469"/>
          <p:cNvSpPr/>
          <p:nvPr/>
        </p:nvSpPr>
        <p:spPr>
          <a:xfrm>
            <a:off x="6514393" y="6385281"/>
            <a:ext cx="795161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Smart Components</a:t>
            </a:r>
          </a:p>
        </p:txBody>
      </p:sp>
      <p:sp>
        <p:nvSpPr>
          <p:cNvPr id="470" name="Shape 470"/>
          <p:cNvSpPr/>
          <p:nvPr/>
        </p:nvSpPr>
        <p:spPr>
          <a:xfrm>
            <a:off x="6514393" y="7775943"/>
            <a:ext cx="795161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Enhanced Components</a:t>
            </a:r>
          </a:p>
        </p:txBody>
      </p:sp>
      <p:sp>
        <p:nvSpPr>
          <p:cNvPr id="471" name="Shape 471"/>
          <p:cNvSpPr/>
          <p:nvPr/>
        </p:nvSpPr>
        <p:spPr>
          <a:xfrm>
            <a:off x="6514393" y="9166605"/>
            <a:ext cx="795161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Connected Components</a:t>
            </a:r>
          </a:p>
        </p:txBody>
      </p:sp>
      <p:sp>
        <p:nvSpPr>
          <p:cNvPr id="472" name="Shape 472"/>
          <p:cNvSpPr/>
          <p:nvPr/>
        </p:nvSpPr>
        <p:spPr>
          <a:xfrm>
            <a:off x="6514393" y="10557268"/>
            <a:ext cx="795161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Decorated Components</a:t>
            </a:r>
          </a:p>
        </p:txBody>
      </p:sp>
      <p:sp>
        <p:nvSpPr>
          <p:cNvPr id="473" name="Shape 473"/>
          <p:cNvSpPr/>
          <p:nvPr/>
        </p:nvSpPr>
        <p:spPr>
          <a:xfrm>
            <a:off x="5319395" y="5101509"/>
            <a:ext cx="137452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Container components are often referenced as: </a:t>
            </a:r>
          </a:p>
        </p:txBody>
      </p:sp>
      <p:sp>
        <p:nvSpPr>
          <p:cNvPr id="474" name="Shape 474"/>
          <p:cNvSpPr/>
          <p:nvPr/>
        </p:nvSpPr>
        <p:spPr>
          <a:xfrm>
            <a:off x="6514393" y="11947930"/>
            <a:ext cx="942177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</a:lvl1pPr>
          </a:lstStyle>
          <a:p>
            <a:pPr/>
            <a:r>
              <a:t>Higher Ordered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1" grpId="4"/>
      <p:bldP build="whole" bldLvl="1" animBg="1" rev="0" advAuto="0" spid="472" grpId="5"/>
      <p:bldP build="whole" bldLvl="1" animBg="1" rev="0" advAuto="0" spid="474" grpId="6"/>
      <p:bldP build="whole" bldLvl="1" animBg="1" rev="0" advAuto="0" spid="469" grpId="2"/>
      <p:bldP build="whole" bldLvl="1" animBg="1" rev="0" advAuto="0" spid="473" grpId="1"/>
      <p:bldP build="whole" bldLvl="1" animBg="1" rev="0" advAuto="0" spid="470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477" name="Shape 477"/>
          <p:cNvSpPr/>
          <p:nvPr>
            <p:ph type="body" sz="quarter" idx="1"/>
          </p:nvPr>
        </p:nvSpPr>
        <p:spPr>
          <a:xfrm>
            <a:off x="1995056" y="3038903"/>
            <a:ext cx="9699756" cy="1151467"/>
          </a:xfrm>
          <a:prstGeom prst="rect">
            <a:avLst/>
          </a:prstGeom>
        </p:spPr>
        <p:txBody>
          <a:bodyPr/>
          <a:lstStyle>
            <a:lvl1pPr marL="406400" indent="-406400">
              <a:defRPr sz="4000"/>
            </a:lvl1pPr>
          </a:lstStyle>
          <a:p>
            <a:pPr/>
            <a:r>
              <a:t>What is React?</a:t>
            </a:r>
          </a:p>
        </p:txBody>
      </p:sp>
      <p:sp>
        <p:nvSpPr>
          <p:cNvPr id="478" name="Shape 478"/>
          <p:cNvSpPr/>
          <p:nvPr/>
        </p:nvSpPr>
        <p:spPr>
          <a:xfrm>
            <a:off x="1995056" y="534183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ES6 ”need-to-know” basics</a:t>
            </a:r>
          </a:p>
        </p:txBody>
      </p:sp>
      <p:sp>
        <p:nvSpPr>
          <p:cNvPr id="479" name="Shape 479"/>
          <p:cNvSpPr/>
          <p:nvPr/>
        </p:nvSpPr>
        <p:spPr>
          <a:xfrm>
            <a:off x="1995056" y="662181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Three types of React Components</a:t>
            </a:r>
          </a:p>
        </p:txBody>
      </p:sp>
      <p:sp>
        <p:nvSpPr>
          <p:cNvPr id="480" name="Shape 480"/>
          <p:cNvSpPr/>
          <p:nvPr/>
        </p:nvSpPr>
        <p:spPr>
          <a:xfrm>
            <a:off x="1995056" y="10368317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– definition</a:t>
            </a:r>
          </a:p>
        </p:txBody>
      </p:sp>
      <p:sp>
        <p:nvSpPr>
          <p:cNvPr id="481" name="Shape 481"/>
          <p:cNvSpPr/>
          <p:nvPr/>
        </p:nvSpPr>
        <p:spPr>
          <a:xfrm>
            <a:off x="1995056" y="910889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State</a:t>
            </a:r>
          </a:p>
        </p:txBody>
      </p:sp>
      <p:sp>
        <p:nvSpPr>
          <p:cNvPr id="482" name="Shape 482"/>
          <p:cNvSpPr/>
          <p:nvPr/>
        </p:nvSpPr>
        <p:spPr>
          <a:xfrm>
            <a:off x="1995056" y="115959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– the three principles of redux</a:t>
            </a:r>
          </a:p>
        </p:txBody>
      </p:sp>
      <p:sp>
        <p:nvSpPr>
          <p:cNvPr id="483" name="Shape 483"/>
          <p:cNvSpPr/>
          <p:nvPr/>
        </p:nvSpPr>
        <p:spPr>
          <a:xfrm>
            <a:off x="13337702" y="3038903"/>
            <a:ext cx="9699756" cy="1151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406400" indent="-406400" algn="l">
              <a:spcBef>
                <a:spcPts val="5900"/>
              </a:spcBef>
              <a:buSzPct val="75000"/>
              <a:buChar char="•"/>
              <a:defRPr sz="4000"/>
            </a:pPr>
            <a:r>
              <a:t>Redux –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why? / what’s the benefit?</a:t>
            </a:r>
          </a:p>
        </p:txBody>
      </p:sp>
      <p:sp>
        <p:nvSpPr>
          <p:cNvPr id="484" name="Shape 484"/>
          <p:cNvSpPr/>
          <p:nvPr/>
        </p:nvSpPr>
        <p:spPr>
          <a:xfrm>
            <a:off x="13337702" y="534183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Axios – the savior to get rid of jQuery</a:t>
            </a:r>
          </a:p>
        </p:txBody>
      </p:sp>
      <p:sp>
        <p:nvSpPr>
          <p:cNvPr id="485" name="Shape 485"/>
          <p:cNvSpPr/>
          <p:nvPr/>
        </p:nvSpPr>
        <p:spPr>
          <a:xfrm>
            <a:off x="13337702" y="6621816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middleware</a:t>
            </a:r>
          </a:p>
        </p:txBody>
      </p:sp>
      <p:sp>
        <p:nvSpPr>
          <p:cNvPr id="486" name="Shape 486"/>
          <p:cNvSpPr/>
          <p:nvPr/>
        </p:nvSpPr>
        <p:spPr>
          <a:xfrm>
            <a:off x="13337702" y="9108899"/>
            <a:ext cx="10667887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382015" indent="-382015" algn="l" defTabSz="772239">
              <a:spcBef>
                <a:spcPts val="5500"/>
              </a:spcBef>
              <a:buSzPct val="75000"/>
              <a:buChar char="•"/>
              <a:defRPr sz="3759"/>
            </a:lvl1pPr>
          </a:lstStyle>
          <a:p>
            <a:pPr/>
            <a:r>
              <a:t>React Router and the beautiful Link Component</a:t>
            </a:r>
          </a:p>
        </p:txBody>
      </p:sp>
      <p:sp>
        <p:nvSpPr>
          <p:cNvPr id="487" name="Shape 487"/>
          <p:cNvSpPr/>
          <p:nvPr/>
        </p:nvSpPr>
        <p:spPr>
          <a:xfrm>
            <a:off x="13337702" y="78240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Promise</a:t>
            </a:r>
          </a:p>
        </p:txBody>
      </p:sp>
      <p:sp>
        <p:nvSpPr>
          <p:cNvPr id="488" name="Shape 488"/>
          <p:cNvSpPr/>
          <p:nvPr/>
        </p:nvSpPr>
        <p:spPr>
          <a:xfrm>
            <a:off x="13337702" y="10368317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Form</a:t>
            </a:r>
          </a:p>
        </p:txBody>
      </p:sp>
      <p:sp>
        <p:nvSpPr>
          <p:cNvPr id="489" name="Shape 489"/>
          <p:cNvSpPr/>
          <p:nvPr/>
        </p:nvSpPr>
        <p:spPr>
          <a:xfrm>
            <a:off x="13337702" y="115959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HOC - Higher Ordered Components</a:t>
            </a:r>
          </a:p>
        </p:txBody>
      </p:sp>
      <p:sp>
        <p:nvSpPr>
          <p:cNvPr id="490" name="Shape 490"/>
          <p:cNvSpPr/>
          <p:nvPr/>
        </p:nvSpPr>
        <p:spPr>
          <a:xfrm>
            <a:off x="13337702" y="419036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Redux Lifecycle</a:t>
            </a:r>
          </a:p>
        </p:txBody>
      </p:sp>
      <p:sp>
        <p:nvSpPr>
          <p:cNvPr id="491" name="Shape 491"/>
          <p:cNvSpPr/>
          <p:nvPr/>
        </p:nvSpPr>
        <p:spPr>
          <a:xfrm>
            <a:off x="1995056" y="4190369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JSX</a:t>
            </a:r>
          </a:p>
        </p:txBody>
      </p:sp>
      <p:sp>
        <p:nvSpPr>
          <p:cNvPr id="492" name="Shape 492"/>
          <p:cNvSpPr/>
          <p:nvPr/>
        </p:nvSpPr>
        <p:spPr>
          <a:xfrm>
            <a:off x="1995056" y="7824083"/>
            <a:ext cx="9699756" cy="11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06400" indent="-406400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React Lifecycle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React Lifecycle Methods</a:t>
            </a:r>
          </a:p>
        </p:txBody>
      </p:sp>
      <p:sp>
        <p:nvSpPr>
          <p:cNvPr id="495" name="Shape 495"/>
          <p:cNvSpPr/>
          <p:nvPr>
            <p:ph type="body" sz="quarter" idx="1"/>
          </p:nvPr>
        </p:nvSpPr>
        <p:spPr>
          <a:xfrm>
            <a:off x="3133433" y="2406372"/>
            <a:ext cx="18117133" cy="986910"/>
          </a:xfrm>
          <a:prstGeom prst="rect">
            <a:avLst/>
          </a:prstGeom>
        </p:spPr>
        <p:txBody>
          <a:bodyPr/>
          <a:lstStyle/>
          <a:p>
            <a:pPr marL="0" indent="0" defTabSz="755808">
              <a:spcBef>
                <a:spcPts val="0"/>
              </a:spcBef>
              <a:buSzTx/>
              <a:buNone/>
              <a:defRPr sz="3680">
                <a:solidFill>
                  <a:schemeClr val="accent3"/>
                </a:solidFill>
              </a:defRPr>
            </a:pPr>
            <a:r>
              <a:t>apply only to </a:t>
            </a:r>
            <a:r>
              <a:rPr i="1"/>
              <a:t>Class based</a:t>
            </a:r>
            <a:r>
              <a:t> and </a:t>
            </a:r>
            <a:r>
              <a:rPr i="1"/>
              <a:t>Container Components</a:t>
            </a:r>
            <a:r>
              <a:t>, not to Functional Components</a:t>
            </a:r>
          </a:p>
        </p:txBody>
      </p:sp>
      <p:sp>
        <p:nvSpPr>
          <p:cNvPr id="496" name="Shape 496"/>
          <p:cNvSpPr/>
          <p:nvPr/>
        </p:nvSpPr>
        <p:spPr>
          <a:xfrm>
            <a:off x="1381295" y="4239493"/>
            <a:ext cx="505915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mounting phase</a:t>
            </a:r>
          </a:p>
        </p:txBody>
      </p:sp>
      <p:sp>
        <p:nvSpPr>
          <p:cNvPr id="497" name="Shape 497"/>
          <p:cNvSpPr/>
          <p:nvPr/>
        </p:nvSpPr>
        <p:spPr>
          <a:xfrm>
            <a:off x="8933636" y="4239493"/>
            <a:ext cx="484769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updating phase</a:t>
            </a:r>
          </a:p>
        </p:txBody>
      </p:sp>
      <p:sp>
        <p:nvSpPr>
          <p:cNvPr id="498" name="Shape 498"/>
          <p:cNvSpPr/>
          <p:nvPr/>
        </p:nvSpPr>
        <p:spPr>
          <a:xfrm>
            <a:off x="17562909" y="4239493"/>
            <a:ext cx="583491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unmounting phase</a:t>
            </a:r>
          </a:p>
        </p:txBody>
      </p:sp>
      <p:sp>
        <p:nvSpPr>
          <p:cNvPr id="499" name="Shape 499"/>
          <p:cNvSpPr/>
          <p:nvPr/>
        </p:nvSpPr>
        <p:spPr>
          <a:xfrm>
            <a:off x="1539146" y="5740400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constructor()</a:t>
            </a:r>
          </a:p>
        </p:txBody>
      </p:sp>
      <p:sp>
        <p:nvSpPr>
          <p:cNvPr id="500" name="Shape 500"/>
          <p:cNvSpPr/>
          <p:nvPr/>
        </p:nvSpPr>
        <p:spPr>
          <a:xfrm>
            <a:off x="1539146" y="6923806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componentWillMount()</a:t>
            </a:r>
          </a:p>
        </p:txBody>
      </p:sp>
      <p:sp>
        <p:nvSpPr>
          <p:cNvPr id="501" name="Shape 501"/>
          <p:cNvSpPr/>
          <p:nvPr/>
        </p:nvSpPr>
        <p:spPr>
          <a:xfrm>
            <a:off x="1539146" y="8094512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render()</a:t>
            </a:r>
          </a:p>
        </p:txBody>
      </p:sp>
      <p:sp>
        <p:nvSpPr>
          <p:cNvPr id="502" name="Shape 502"/>
          <p:cNvSpPr/>
          <p:nvPr/>
        </p:nvSpPr>
        <p:spPr>
          <a:xfrm>
            <a:off x="1539146" y="9265219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componentDidMount()</a:t>
            </a:r>
          </a:p>
        </p:txBody>
      </p:sp>
      <p:sp>
        <p:nvSpPr>
          <p:cNvPr id="503" name="Shape 503"/>
          <p:cNvSpPr/>
          <p:nvPr/>
        </p:nvSpPr>
        <p:spPr>
          <a:xfrm>
            <a:off x="9038780" y="5740400"/>
            <a:ext cx="748208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componentWillReceiveProps()</a:t>
            </a:r>
          </a:p>
        </p:txBody>
      </p:sp>
      <p:sp>
        <p:nvSpPr>
          <p:cNvPr id="504" name="Shape 504"/>
          <p:cNvSpPr/>
          <p:nvPr/>
        </p:nvSpPr>
        <p:spPr>
          <a:xfrm>
            <a:off x="9038780" y="6923806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shouldComponentUpdate()</a:t>
            </a:r>
          </a:p>
        </p:txBody>
      </p:sp>
      <p:sp>
        <p:nvSpPr>
          <p:cNvPr id="505" name="Shape 505"/>
          <p:cNvSpPr/>
          <p:nvPr/>
        </p:nvSpPr>
        <p:spPr>
          <a:xfrm>
            <a:off x="9038780" y="8094512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componentWillUpdate()</a:t>
            </a:r>
          </a:p>
        </p:txBody>
      </p:sp>
      <p:sp>
        <p:nvSpPr>
          <p:cNvPr id="506" name="Shape 506"/>
          <p:cNvSpPr/>
          <p:nvPr/>
        </p:nvSpPr>
        <p:spPr>
          <a:xfrm>
            <a:off x="9038780" y="9265219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render()</a:t>
            </a:r>
          </a:p>
        </p:txBody>
      </p:sp>
      <p:sp>
        <p:nvSpPr>
          <p:cNvPr id="507" name="Shape 507"/>
          <p:cNvSpPr/>
          <p:nvPr/>
        </p:nvSpPr>
        <p:spPr>
          <a:xfrm>
            <a:off x="9038780" y="10435925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componentDidUpdate()</a:t>
            </a:r>
          </a:p>
        </p:txBody>
      </p:sp>
      <p:sp>
        <p:nvSpPr>
          <p:cNvPr id="508" name="Shape 508"/>
          <p:cNvSpPr/>
          <p:nvPr/>
        </p:nvSpPr>
        <p:spPr>
          <a:xfrm>
            <a:off x="17562909" y="5740400"/>
            <a:ext cx="640927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componentWillUnmount()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4"/>
      <p:bldP build="whole" bldLvl="1" animBg="1" rev="0" advAuto="0" spid="498" grpId="3"/>
      <p:bldP build="whole" bldLvl="1" animBg="1" rev="0" advAuto="0" spid="501" grpId="6"/>
      <p:bldP build="whole" bldLvl="1" animBg="1" rev="0" advAuto="0" spid="506" grpId="11"/>
      <p:bldP build="whole" bldLvl="1" animBg="1" rev="0" advAuto="0" spid="502" grpId="7"/>
      <p:bldP build="whole" bldLvl="1" animBg="1" rev="0" advAuto="0" spid="505" grpId="10"/>
      <p:bldP build="whole" bldLvl="1" animBg="1" rev="0" advAuto="0" spid="503" grpId="8"/>
      <p:bldP build="whole" bldLvl="1" animBg="1" rev="0" advAuto="0" spid="500" grpId="5"/>
      <p:bldP build="whole" bldLvl="1" animBg="1" rev="0" advAuto="0" spid="507" grpId="12"/>
      <p:bldP build="whole" bldLvl="1" animBg="1" rev="0" advAuto="0" spid="508" grpId="13"/>
      <p:bldP build="whole" bldLvl="1" animBg="1" rev="0" advAuto="0" spid="504" grpId="9"/>
      <p:bldP build="whole" bldLvl="1" animBg="1" rev="0" advAuto="0" spid="496" grpId="1"/>
      <p:bldP build="whole" bldLvl="1" animBg="1" rev="0" advAuto="0" spid="49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54" name="Shape 154"/>
          <p:cNvSpPr/>
          <p:nvPr/>
        </p:nvSpPr>
        <p:spPr>
          <a:xfrm>
            <a:off x="561241" y="5388408"/>
            <a:ext cx="23261519" cy="199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100">
                <a:solidFill>
                  <a:schemeClr val="accent3"/>
                </a:solidFill>
              </a:defRPr>
            </a:pPr>
            <a:r>
              <a:t>React renders to a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virtual</a:t>
            </a:r>
            <a:r>
              <a:t> DOM first, then it compares that to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real</a:t>
            </a:r>
            <a:r>
              <a:t> DOM, and only makes changes to the real DOM as necessary</a:t>
            </a:r>
          </a:p>
        </p:txBody>
      </p:sp>
      <p:sp>
        <p:nvSpPr>
          <p:cNvPr id="155" name="Shape 155"/>
          <p:cNvSpPr/>
          <p:nvPr/>
        </p:nvSpPr>
        <p:spPr>
          <a:xfrm>
            <a:off x="3112615" y="8131891"/>
            <a:ext cx="18158770" cy="378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10900">
                <a:solidFill>
                  <a:schemeClr val="accent5"/>
                </a:solidFill>
              </a:defRPr>
            </a:pPr>
            <a:r>
              <a:t>This makes React </a:t>
            </a:r>
            <a:r>
              <a:rPr b="1" sz="12800">
                <a:latin typeface="Calibri"/>
                <a:ea typeface="Calibri"/>
                <a:cs typeface="Calibri"/>
                <a:sym typeface="Calibri"/>
              </a:rPr>
              <a:t>really fast</a:t>
            </a:r>
            <a:r>
              <a:t> when manipulating the DOM</a:t>
            </a:r>
          </a:p>
        </p:txBody>
      </p:sp>
      <p:sp>
        <p:nvSpPr>
          <p:cNvPr id="156" name="Shape 156"/>
          <p:cNvSpPr/>
          <p:nvPr/>
        </p:nvSpPr>
        <p:spPr>
          <a:xfrm>
            <a:off x="5271535" y="3072637"/>
            <a:ext cx="1384093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000"/>
            </a:lvl1pPr>
          </a:lstStyle>
          <a:p>
            <a:pPr/>
            <a:r>
              <a:t>A way to generate html from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5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React Lifecycle Methods</a:t>
            </a:r>
          </a:p>
        </p:txBody>
      </p:sp>
      <p:sp>
        <p:nvSpPr>
          <p:cNvPr id="511" name="Shape 511"/>
          <p:cNvSpPr/>
          <p:nvPr/>
        </p:nvSpPr>
        <p:spPr>
          <a:xfrm>
            <a:off x="1381295" y="4239493"/>
            <a:ext cx="505915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mounting phase</a:t>
            </a:r>
          </a:p>
        </p:txBody>
      </p:sp>
      <p:sp>
        <p:nvSpPr>
          <p:cNvPr id="512" name="Shape 512"/>
          <p:cNvSpPr/>
          <p:nvPr/>
        </p:nvSpPr>
        <p:spPr>
          <a:xfrm>
            <a:off x="8933636" y="4239493"/>
            <a:ext cx="4847693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updating phase</a:t>
            </a:r>
          </a:p>
        </p:txBody>
      </p:sp>
      <p:sp>
        <p:nvSpPr>
          <p:cNvPr id="513" name="Shape 513"/>
          <p:cNvSpPr/>
          <p:nvPr/>
        </p:nvSpPr>
        <p:spPr>
          <a:xfrm>
            <a:off x="17562909" y="4239493"/>
            <a:ext cx="583491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unmounting phase</a:t>
            </a:r>
          </a:p>
        </p:txBody>
      </p:sp>
      <p:sp>
        <p:nvSpPr>
          <p:cNvPr id="514" name="Shape 514"/>
          <p:cNvSpPr/>
          <p:nvPr/>
        </p:nvSpPr>
        <p:spPr>
          <a:xfrm>
            <a:off x="1539146" y="5740400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constructor()</a:t>
            </a:r>
          </a:p>
        </p:txBody>
      </p:sp>
      <p:sp>
        <p:nvSpPr>
          <p:cNvPr id="515" name="Shape 515"/>
          <p:cNvSpPr/>
          <p:nvPr/>
        </p:nvSpPr>
        <p:spPr>
          <a:xfrm>
            <a:off x="1539146" y="6923806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componentWillMount()</a:t>
            </a:r>
          </a:p>
        </p:txBody>
      </p:sp>
      <p:sp>
        <p:nvSpPr>
          <p:cNvPr id="516" name="Shape 516"/>
          <p:cNvSpPr/>
          <p:nvPr/>
        </p:nvSpPr>
        <p:spPr>
          <a:xfrm>
            <a:off x="1539146" y="8094512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render()</a:t>
            </a:r>
          </a:p>
        </p:txBody>
      </p:sp>
      <p:sp>
        <p:nvSpPr>
          <p:cNvPr id="517" name="Shape 517"/>
          <p:cNvSpPr/>
          <p:nvPr/>
        </p:nvSpPr>
        <p:spPr>
          <a:xfrm>
            <a:off x="1539146" y="9265219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componentDidMount()</a:t>
            </a:r>
          </a:p>
        </p:txBody>
      </p:sp>
      <p:sp>
        <p:nvSpPr>
          <p:cNvPr id="518" name="Shape 518"/>
          <p:cNvSpPr/>
          <p:nvPr/>
        </p:nvSpPr>
        <p:spPr>
          <a:xfrm>
            <a:off x="9038780" y="5740400"/>
            <a:ext cx="748208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componentWillReceiveProps()</a:t>
            </a:r>
          </a:p>
        </p:txBody>
      </p:sp>
      <p:sp>
        <p:nvSpPr>
          <p:cNvPr id="519" name="Shape 519"/>
          <p:cNvSpPr/>
          <p:nvPr/>
        </p:nvSpPr>
        <p:spPr>
          <a:xfrm>
            <a:off x="9038780" y="6923806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shouldComponentUpdate()</a:t>
            </a:r>
          </a:p>
        </p:txBody>
      </p:sp>
      <p:sp>
        <p:nvSpPr>
          <p:cNvPr id="520" name="Shape 520"/>
          <p:cNvSpPr/>
          <p:nvPr/>
        </p:nvSpPr>
        <p:spPr>
          <a:xfrm>
            <a:off x="9038780" y="8094512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componentWillUpdate()</a:t>
            </a:r>
          </a:p>
        </p:txBody>
      </p:sp>
      <p:sp>
        <p:nvSpPr>
          <p:cNvPr id="521" name="Shape 521"/>
          <p:cNvSpPr/>
          <p:nvPr/>
        </p:nvSpPr>
        <p:spPr>
          <a:xfrm>
            <a:off x="9038780" y="9265219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render()</a:t>
            </a:r>
          </a:p>
        </p:txBody>
      </p:sp>
      <p:sp>
        <p:nvSpPr>
          <p:cNvPr id="522" name="Shape 522"/>
          <p:cNvSpPr/>
          <p:nvPr/>
        </p:nvSpPr>
        <p:spPr>
          <a:xfrm>
            <a:off x="9038780" y="10435925"/>
            <a:ext cx="70954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componentDidUpdate()</a:t>
            </a:r>
          </a:p>
        </p:txBody>
      </p:sp>
      <p:sp>
        <p:nvSpPr>
          <p:cNvPr id="523" name="Shape 523"/>
          <p:cNvSpPr/>
          <p:nvPr/>
        </p:nvSpPr>
        <p:spPr>
          <a:xfrm>
            <a:off x="17562909" y="5740400"/>
            <a:ext cx="640927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componentWillUnmount()</a:t>
            </a:r>
          </a:p>
        </p:txBody>
      </p:sp>
      <p:sp>
        <p:nvSpPr>
          <p:cNvPr id="524" name="Shape 524"/>
          <p:cNvSpPr/>
          <p:nvPr/>
        </p:nvSpPr>
        <p:spPr>
          <a:xfrm>
            <a:off x="7193600" y="11396490"/>
            <a:ext cx="13175457" cy="166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this fase is run every time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</a:t>
            </a:r>
            <a:r>
              <a:t> changes, 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props</a:t>
            </a:r>
            <a:r>
              <a:t> sendt in to the component is changed</a:t>
            </a:r>
          </a:p>
        </p:txBody>
      </p:sp>
      <p:sp>
        <p:nvSpPr>
          <p:cNvPr id="525" name="Shape 525"/>
          <p:cNvSpPr/>
          <p:nvPr>
            <p:ph type="body" sz="quarter" idx="1"/>
          </p:nvPr>
        </p:nvSpPr>
        <p:spPr>
          <a:xfrm>
            <a:off x="3133433" y="2406372"/>
            <a:ext cx="18117133" cy="986910"/>
          </a:xfrm>
          <a:prstGeom prst="rect">
            <a:avLst/>
          </a:prstGeom>
        </p:spPr>
        <p:txBody>
          <a:bodyPr/>
          <a:lstStyle/>
          <a:p>
            <a:pPr marL="0" indent="0" defTabSz="755808">
              <a:spcBef>
                <a:spcPts val="0"/>
              </a:spcBef>
              <a:buSzTx/>
              <a:buNone/>
              <a:defRPr sz="3680">
                <a:solidFill>
                  <a:schemeClr val="accent3"/>
                </a:solidFill>
              </a:defRPr>
            </a:pPr>
            <a:r>
              <a:t>apply only to </a:t>
            </a:r>
            <a:r>
              <a:rPr i="1"/>
              <a:t>Class based</a:t>
            </a:r>
            <a:r>
              <a:t> and </a:t>
            </a:r>
            <a:r>
              <a:rPr i="1"/>
              <a:t>Container Components</a:t>
            </a:r>
            <a:r>
              <a:t>, not to Functional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528" name="Shape 528"/>
          <p:cNvSpPr/>
          <p:nvPr/>
        </p:nvSpPr>
        <p:spPr>
          <a:xfrm>
            <a:off x="3427763" y="3198764"/>
            <a:ext cx="12212101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a Class based Component may have internal state</a:t>
            </a:r>
          </a:p>
        </p:txBody>
      </p:sp>
      <p:sp>
        <p:nvSpPr>
          <p:cNvPr id="529" name="Shape 529"/>
          <p:cNvSpPr/>
          <p:nvPr/>
        </p:nvSpPr>
        <p:spPr>
          <a:xfrm>
            <a:off x="3427763" y="4622282"/>
            <a:ext cx="891873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React favors «Downward data flow»</a:t>
            </a:r>
          </a:p>
        </p:txBody>
      </p:sp>
      <p:sp>
        <p:nvSpPr>
          <p:cNvPr id="530" name="Shape 530"/>
          <p:cNvSpPr/>
          <p:nvPr/>
        </p:nvSpPr>
        <p:spPr>
          <a:xfrm>
            <a:off x="3427763" y="6045307"/>
            <a:ext cx="1230709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Send pieces of state as props to child components</a:t>
            </a:r>
          </a:p>
        </p:txBody>
      </p:sp>
      <p:pic>
        <p:nvPicPr>
          <p:cNvPr id="531" name="video_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6386" y="5337877"/>
            <a:ext cx="12718733" cy="8255365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Shape 532"/>
          <p:cNvSpPr/>
          <p:nvPr/>
        </p:nvSpPr>
        <p:spPr>
          <a:xfrm>
            <a:off x="11947202" y="6095053"/>
            <a:ext cx="7560412" cy="5482705"/>
          </a:xfrm>
          <a:prstGeom prst="rect">
            <a:avLst/>
          </a:prstGeom>
          <a:ln w="50800">
            <a:solidFill>
              <a:schemeClr val="accent5">
                <a:alpha val="71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19583813" y="6095053"/>
            <a:ext cx="3800876" cy="7052950"/>
          </a:xfrm>
          <a:prstGeom prst="rect">
            <a:avLst/>
          </a:prstGeom>
          <a:ln w="50800">
            <a:solidFill>
              <a:schemeClr val="accent5">
                <a:alpha val="71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3427763" y="7464795"/>
            <a:ext cx="1421568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Updating state via callbacks, may be several levels deep</a:t>
            </a:r>
          </a:p>
        </p:txBody>
      </p:sp>
      <p:sp>
        <p:nvSpPr>
          <p:cNvPr id="535" name="Shape 535"/>
          <p:cNvSpPr/>
          <p:nvPr/>
        </p:nvSpPr>
        <p:spPr>
          <a:xfrm>
            <a:off x="13311072" y="5531266"/>
            <a:ext cx="8729361" cy="464296"/>
          </a:xfrm>
          <a:prstGeom prst="rect">
            <a:avLst/>
          </a:prstGeom>
          <a:ln w="50800">
            <a:solidFill>
              <a:schemeClr val="accent5">
                <a:alpha val="71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3427763" y="11733996"/>
            <a:ext cx="1355017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Bad structure, no separation of concerns, hard to debug</a:t>
            </a:r>
          </a:p>
        </p:txBody>
      </p:sp>
      <p:sp>
        <p:nvSpPr>
          <p:cNvPr id="537" name="Shape 537"/>
          <p:cNvSpPr/>
          <p:nvPr/>
        </p:nvSpPr>
        <p:spPr>
          <a:xfrm>
            <a:off x="19706082" y="7600988"/>
            <a:ext cx="3556339" cy="1260818"/>
          </a:xfrm>
          <a:prstGeom prst="rect">
            <a:avLst/>
          </a:prstGeom>
          <a:ln w="50800">
            <a:solidFill>
              <a:schemeClr val="accent5">
                <a:alpha val="71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11621216" y="5429666"/>
            <a:ext cx="12109072" cy="7859493"/>
          </a:xfrm>
          <a:prstGeom prst="rect">
            <a:avLst/>
          </a:prstGeom>
          <a:ln w="50800">
            <a:solidFill>
              <a:schemeClr val="accent5">
                <a:alpha val="71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16223873" y="5442366"/>
            <a:ext cx="2315841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SearchBar</a:t>
            </a:r>
          </a:p>
        </p:txBody>
      </p:sp>
      <p:sp>
        <p:nvSpPr>
          <p:cNvPr id="540" name="Shape 540"/>
          <p:cNvSpPr/>
          <p:nvPr/>
        </p:nvSpPr>
        <p:spPr>
          <a:xfrm>
            <a:off x="3427763" y="10307308"/>
            <a:ext cx="1159132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Updating state is spread around the application</a:t>
            </a:r>
          </a:p>
        </p:txBody>
      </p:sp>
      <p:sp>
        <p:nvSpPr>
          <p:cNvPr id="541" name="Shape 541"/>
          <p:cNvSpPr/>
          <p:nvPr/>
        </p:nvSpPr>
        <p:spPr>
          <a:xfrm>
            <a:off x="12035932" y="11499448"/>
            <a:ext cx="249948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VideoDetail</a:t>
            </a:r>
          </a:p>
        </p:txBody>
      </p:sp>
      <p:sp>
        <p:nvSpPr>
          <p:cNvPr id="542" name="Shape 542"/>
          <p:cNvSpPr/>
          <p:nvPr/>
        </p:nvSpPr>
        <p:spPr>
          <a:xfrm>
            <a:off x="17456446" y="12223133"/>
            <a:ext cx="2091296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VideoList</a:t>
            </a:r>
          </a:p>
        </p:txBody>
      </p:sp>
      <p:sp>
        <p:nvSpPr>
          <p:cNvPr id="543" name="Shape 543"/>
          <p:cNvSpPr/>
          <p:nvPr/>
        </p:nvSpPr>
        <p:spPr>
          <a:xfrm>
            <a:off x="20121680" y="7886909"/>
            <a:ext cx="2979143" cy="663576"/>
          </a:xfrm>
          <a:prstGeom prst="rect">
            <a:avLst/>
          </a:prstGeom>
          <a:solidFill>
            <a:srgbClr val="FFFFFF">
              <a:alpha val="9290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VideoListItem</a:t>
            </a:r>
          </a:p>
        </p:txBody>
      </p:sp>
      <p:sp>
        <p:nvSpPr>
          <p:cNvPr id="544" name="Shape 544"/>
          <p:cNvSpPr/>
          <p:nvPr/>
        </p:nvSpPr>
        <p:spPr>
          <a:xfrm>
            <a:off x="11617644" y="12707322"/>
            <a:ext cx="994929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545" name="Shape 545"/>
          <p:cNvSpPr/>
          <p:nvPr/>
        </p:nvSpPr>
        <p:spPr>
          <a:xfrm>
            <a:off x="17649793" y="556698"/>
            <a:ext cx="5631677" cy="426860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17789328" y="689157"/>
            <a:ext cx="5285384" cy="400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200"/>
            </a:pP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constructor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props</a:t>
            </a:r>
            <a:r>
              <a:t>) {</a:t>
            </a:r>
          </a:p>
          <a:p>
            <a:pPr algn="l">
              <a:defRPr sz="32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super</a:t>
            </a:r>
            <a:r>
              <a:t>(props);</a:t>
            </a:r>
          </a:p>
          <a:p>
            <a:pPr algn="l">
              <a:defRPr sz="3200"/>
            </a:pPr>
            <a:r>
              <a:t>   this.state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{</a:t>
            </a:r>
          </a:p>
          <a:p>
            <a:pPr algn="l">
              <a:defRPr sz="3200"/>
            </a:pPr>
            <a:r>
              <a:t>      videos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[],</a:t>
            </a:r>
          </a:p>
          <a:p>
            <a:pPr algn="l">
              <a:defRPr sz="3200"/>
            </a:pPr>
            <a:r>
              <a:t>      selectedVideo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null</a:t>
            </a:r>
          </a:p>
          <a:p>
            <a:pPr algn="l">
              <a:defRPr sz="3200"/>
            </a:pPr>
            <a:r>
              <a:t>   };</a:t>
            </a:r>
          </a:p>
          <a:p>
            <a:pPr algn="l">
              <a:defRPr sz="3200"/>
            </a:pPr>
            <a:r>
              <a:t>   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videoSearch</a:t>
            </a:r>
            <a:r>
              <a:t>('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cats</a:t>
            </a:r>
            <a:r>
              <a:t>');</a:t>
            </a:r>
          </a:p>
          <a:p>
            <a:pPr algn="l">
              <a:defRPr sz="3200"/>
            </a:pPr>
            <a:r>
              <a:t>}</a:t>
            </a:r>
          </a:p>
        </p:txBody>
      </p:sp>
      <p:sp>
        <p:nvSpPr>
          <p:cNvPr id="547" name="Shape 547"/>
          <p:cNvSpPr/>
          <p:nvPr/>
        </p:nvSpPr>
        <p:spPr>
          <a:xfrm>
            <a:off x="302246" y="2697351"/>
            <a:ext cx="10618801" cy="447666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399660" y="2916507"/>
            <a:ext cx="10186349" cy="4003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200"/>
            </a:pP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videoSearch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term</a:t>
            </a:r>
            <a:r>
              <a:t>) {</a:t>
            </a:r>
          </a:p>
          <a:p>
            <a:pPr algn="l">
              <a:defRPr sz="32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YTSearch</a:t>
            </a:r>
            <a:r>
              <a:t>({ key: API_KEY, term: term }, (videos)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{</a:t>
            </a:r>
          </a:p>
          <a:p>
            <a:pPr algn="l">
              <a:defRPr sz="3200"/>
            </a:pPr>
            <a:r>
              <a:t>      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setState</a:t>
            </a:r>
            <a:r>
              <a:t>({</a:t>
            </a:r>
          </a:p>
          <a:p>
            <a:pPr algn="l">
              <a:defRPr sz="3200"/>
            </a:pPr>
            <a:r>
              <a:t>         videos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videos,</a:t>
            </a:r>
          </a:p>
          <a:p>
            <a:pPr algn="l">
              <a:defRPr sz="3200"/>
            </a:pPr>
            <a:r>
              <a:t>         selectedVideo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videos[0]</a:t>
            </a:r>
          </a:p>
          <a:p>
            <a:pPr algn="l">
              <a:defRPr sz="3200"/>
            </a:pPr>
            <a:r>
              <a:t>      });</a:t>
            </a:r>
          </a:p>
          <a:p>
            <a:pPr algn="l">
              <a:defRPr sz="3200"/>
            </a:pPr>
            <a:r>
              <a:t>   });</a:t>
            </a:r>
          </a:p>
          <a:p>
            <a:pPr algn="l">
              <a:defRPr sz="3200"/>
            </a:pPr>
            <a:r>
              <a:t>}</a:t>
            </a:r>
          </a:p>
        </p:txBody>
      </p:sp>
      <p:sp>
        <p:nvSpPr>
          <p:cNvPr id="549" name="Shape 549"/>
          <p:cNvSpPr/>
          <p:nvPr/>
        </p:nvSpPr>
        <p:spPr>
          <a:xfrm>
            <a:off x="215510" y="8623297"/>
            <a:ext cx="10705536" cy="447666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50" name="Shape 550"/>
          <p:cNvSpPr/>
          <p:nvPr/>
        </p:nvSpPr>
        <p:spPr>
          <a:xfrm>
            <a:off x="3427763" y="8887205"/>
            <a:ext cx="1056516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84868" indent="-584868" algn="l">
              <a:buSzPct val="75000"/>
              <a:buChar char="•"/>
              <a:defRPr sz="4000"/>
            </a:lvl1pPr>
          </a:lstStyle>
          <a:p>
            <a:pPr/>
            <a:r>
              <a:t>Data fetching / view layer logic in same file </a:t>
            </a:r>
          </a:p>
        </p:txBody>
      </p:sp>
      <p:sp>
        <p:nvSpPr>
          <p:cNvPr id="551" name="Shape 551"/>
          <p:cNvSpPr/>
          <p:nvPr/>
        </p:nvSpPr>
        <p:spPr>
          <a:xfrm>
            <a:off x="325624" y="8804360"/>
            <a:ext cx="10260385" cy="400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200"/>
            </a:pPr>
            <a:r>
              <a:t>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2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SearchBar</a:t>
            </a:r>
            <a:r>
              <a:t> onSearchTermChange={videoSearch} /&gt;</a:t>
            </a:r>
          </a:p>
          <a:p>
            <a:pPr algn="l">
              <a:defRPr sz="32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VideoDetail</a:t>
            </a:r>
            <a:r>
              <a:t> video={this.state.selectedVideo} /&gt;</a:t>
            </a:r>
          </a:p>
          <a:p>
            <a:pPr algn="l">
              <a:defRPr sz="32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VideoList</a:t>
            </a:r>
          </a:p>
          <a:p>
            <a:pPr algn="l">
              <a:defRPr sz="32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onVideoSelect</a:t>
            </a:r>
            <a:r>
              <a:t> = {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selectedVideo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</a:t>
            </a:r>
          </a:p>
          <a:p>
            <a:pPr algn="l">
              <a:defRPr sz="3200"/>
            </a:pPr>
            <a:r>
              <a:t>                 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setState</a:t>
            </a:r>
            <a:r>
              <a:t>({selectedVideo}) }</a:t>
            </a:r>
          </a:p>
          <a:p>
            <a:pPr algn="l">
              <a:defRPr sz="32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videos</a:t>
            </a:r>
            <a:r>
              <a:t>={this.state.videos} /&gt;</a:t>
            </a:r>
          </a:p>
          <a:p>
            <a:pPr algn="l">
              <a:defRPr sz="3200"/>
            </a:pPr>
            <a:r>
              <a:t>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xit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xit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xit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xit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6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6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31"/>
      <p:bldP build="whole" bldLvl="1" animBg="1" rev="0" advAuto="0" spid="529" grpId="2"/>
      <p:bldP build="whole" bldLvl="1" animBg="1" rev="0" advAuto="0" spid="546" grpId="32"/>
      <p:bldP build="whole" bldLvl="1" animBg="1" rev="0" advAuto="0" spid="548" grpId="19"/>
      <p:bldP build="whole" bldLvl="1" animBg="1" rev="0" advAuto="0" spid="551" grpId="36"/>
      <p:bldP build="whole" bldLvl="1" animBg="1" rev="0" advAuto="0" spid="536" grpId="41"/>
      <p:bldP build="whole" bldLvl="1" animBg="1" rev="0" advAuto="0" spid="547" grpId="18"/>
      <p:bldP build="whole" bldLvl="1" animBg="1" rev="0" advAuto="0" spid="537" grpId="30"/>
      <p:bldP build="whole" bldLvl="1" animBg="1" rev="0" advAuto="0" spid="542" grpId="26"/>
      <p:bldP build="whole" bldLvl="1" animBg="1" rev="0" advAuto="0" spid="540" grpId="40"/>
      <p:bldP build="whole" bldLvl="1" animBg="1" rev="0" advAuto="0" spid="532" grpId="10"/>
      <p:bldP build="whole" bldLvl="1" animBg="1" rev="0" advAuto="0" spid="541" grpId="11"/>
      <p:bldP build="whole" bldLvl="1" animBg="1" rev="0" advAuto="0" spid="530" grpId="37"/>
      <p:bldP build="whole" bldLvl="1" animBg="1" rev="0" advAuto="0" spid="550" grpId="39"/>
      <p:bldP build="whole" bldLvl="1" animBg="1" rev="0" advAuto="0" spid="548" grpId="34"/>
      <p:bldP build="whole" bldLvl="1" animBg="1" rev="0" advAuto="0" spid="549" grpId="35"/>
      <p:bldP build="whole" bldLvl="1" animBg="1" rev="0" advAuto="0" spid="538" grpId="12"/>
      <p:bldP build="whole" bldLvl="1" animBg="1" rev="0" advAuto="0" spid="547" grpId="33"/>
      <p:bldP build="whole" bldLvl="1" animBg="1" rev="0" advAuto="0" spid="531" grpId="28"/>
      <p:bldP build="whole" bldLvl="1" animBg="1" rev="0" advAuto="0" spid="532" grpId="23"/>
      <p:bldP build="whole" bldLvl="1" animBg="1" rev="0" advAuto="0" spid="541" grpId="25"/>
      <p:bldP build="whole" bldLvl="1" animBg="1" rev="0" advAuto="0" spid="538" grpId="20"/>
      <p:bldP build="whole" bldLvl="1" animBg="1" rev="0" advAuto="0" spid="535" grpId="4"/>
      <p:bldP build="whole" bldLvl="1" animBg="1" rev="0" advAuto="0" spid="539" grpId="5"/>
      <p:bldP build="whole" bldLvl="1" animBg="1" rev="0" advAuto="0" spid="534" grpId="38"/>
      <p:bldP build="whole" bldLvl="1" animBg="1" rev="0" advAuto="0" spid="544" grpId="13"/>
      <p:bldP build="whole" bldLvl="1" animBg="1" rev="0" advAuto="0" spid="533" grpId="6"/>
      <p:bldP build="whole" bldLvl="1" animBg="1" rev="0" advAuto="0" spid="535" grpId="21"/>
      <p:bldP build="whole" bldLvl="1" animBg="1" rev="0" advAuto="0" spid="528" grpId="1"/>
      <p:bldP build="whole" bldLvl="1" animBg="1" rev="0" advAuto="0" spid="551" grpId="15"/>
      <p:bldP build="whole" bldLvl="1" animBg="1" rev="0" advAuto="0" spid="544" grpId="27"/>
      <p:bldP build="whole" bldLvl="1" animBg="1" rev="0" advAuto="0" spid="545" grpId="16"/>
      <p:bldP build="whole" bldLvl="1" animBg="1" rev="0" advAuto="0" spid="543" grpId="9"/>
      <p:bldP build="whole" bldLvl="1" animBg="1" rev="0" advAuto="0" spid="546" grpId="17"/>
      <p:bldP build="whole" bldLvl="1" animBg="1" rev="0" advAuto="0" spid="537" grpId="8"/>
      <p:bldP build="whole" bldLvl="1" animBg="1" rev="0" advAuto="0" spid="539" grpId="29"/>
      <p:bldP build="whole" bldLvl="1" animBg="1" rev="0" advAuto="0" spid="533" grpId="22"/>
      <p:bldP build="whole" bldLvl="1" animBg="1" rev="0" advAuto="0" spid="542" grpId="7"/>
      <p:bldP build="whole" bldLvl="1" animBg="1" rev="0" advAuto="0" spid="549" grpId="14"/>
      <p:bldP build="whole" bldLvl="1" animBg="1" rev="0" advAuto="0" spid="543" grpId="24"/>
      <p:bldP build="whole" bldLvl="1" animBg="1" rev="0" advAuto="0" spid="531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554" name="Shape 554"/>
          <p:cNvSpPr/>
          <p:nvPr>
            <p:ph type="body" sz="quarter" idx="1"/>
          </p:nvPr>
        </p:nvSpPr>
        <p:spPr>
          <a:xfrm>
            <a:off x="9957421" y="3536254"/>
            <a:ext cx="4469157" cy="9869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One more thing …</a:t>
            </a:r>
          </a:p>
        </p:txBody>
      </p:sp>
      <p:sp>
        <p:nvSpPr>
          <p:cNvPr id="555" name="Shape 555"/>
          <p:cNvSpPr/>
          <p:nvPr/>
        </p:nvSpPr>
        <p:spPr>
          <a:xfrm>
            <a:off x="9954958" y="5364162"/>
            <a:ext cx="447408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it’s super important</a:t>
            </a:r>
          </a:p>
        </p:txBody>
      </p:sp>
      <p:sp>
        <p:nvSpPr>
          <p:cNvPr id="556" name="Shape 556"/>
          <p:cNvSpPr/>
          <p:nvPr/>
        </p:nvSpPr>
        <p:spPr>
          <a:xfrm>
            <a:off x="6731224" y="6562321"/>
            <a:ext cx="10921552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7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never, never, never ever</a:t>
            </a:r>
          </a:p>
        </p:txBody>
      </p:sp>
      <p:sp>
        <p:nvSpPr>
          <p:cNvPr id="557" name="Shape 557"/>
          <p:cNvSpPr/>
          <p:nvPr/>
        </p:nvSpPr>
        <p:spPr>
          <a:xfrm>
            <a:off x="9644037" y="7771996"/>
            <a:ext cx="509592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 state directly</a:t>
            </a:r>
          </a:p>
        </p:txBody>
      </p:sp>
      <p:sp>
        <p:nvSpPr>
          <p:cNvPr id="558" name="Shape 558"/>
          <p:cNvSpPr/>
          <p:nvPr/>
        </p:nvSpPr>
        <p:spPr>
          <a:xfrm>
            <a:off x="7314679" y="9811153"/>
            <a:ext cx="9754642" cy="90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always use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setState()</a:t>
            </a:r>
            <a:r>
              <a:t> method</a:t>
            </a:r>
          </a:p>
        </p:txBody>
      </p:sp>
      <p:sp>
        <p:nvSpPr>
          <p:cNvPr id="559" name="Shape 559"/>
          <p:cNvSpPr/>
          <p:nvPr/>
        </p:nvSpPr>
        <p:spPr>
          <a:xfrm>
            <a:off x="4625160" y="11687198"/>
            <a:ext cx="15133680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/>
            </a:pPr>
            <a:r>
              <a:t>only time we use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state=</a:t>
            </a:r>
            <a:r>
              <a:t> is in the constructor when initializing 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9" grpId="5"/>
      <p:bldP build="whole" bldLvl="1" animBg="1" rev="0" advAuto="0" spid="556" grpId="2"/>
      <p:bldP build="whole" bldLvl="1" animBg="1" rev="0" advAuto="0" spid="555" grpId="1"/>
      <p:bldP build="whole" bldLvl="1" animBg="1" rev="0" advAuto="0" spid="557" grpId="3"/>
      <p:bldP build="whole" bldLvl="1" animBg="1" rev="0" advAuto="0" spid="558" grpId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615430" y="10225669"/>
            <a:ext cx="111531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5"/>
                </a:solidFill>
              </a:defRPr>
            </a:lvl1pPr>
          </a:lstStyle>
          <a:p>
            <a:pPr/>
            <a:r>
              <a:t>————— after the break  —————</a:t>
            </a:r>
          </a:p>
        </p:txBody>
      </p:sp>
      <p:sp>
        <p:nvSpPr>
          <p:cNvPr id="562" name="Shape 562"/>
          <p:cNvSpPr/>
          <p:nvPr/>
        </p:nvSpPr>
        <p:spPr>
          <a:xfrm>
            <a:off x="11013122" y="11711636"/>
            <a:ext cx="23577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9 minutes</a:t>
            </a:r>
          </a:p>
        </p:txBody>
      </p:sp>
      <p:sp>
        <p:nvSpPr>
          <p:cNvPr id="563" name="Shape 563"/>
          <p:cNvSpPr/>
          <p:nvPr/>
        </p:nvSpPr>
        <p:spPr>
          <a:xfrm>
            <a:off x="10137775" y="3188350"/>
            <a:ext cx="41084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lets talk about</a:t>
            </a:r>
          </a:p>
        </p:txBody>
      </p:sp>
      <p:sp>
        <p:nvSpPr>
          <p:cNvPr id="564" name="Shape 564"/>
          <p:cNvSpPr/>
          <p:nvPr/>
        </p:nvSpPr>
        <p:spPr>
          <a:xfrm>
            <a:off x="6081457" y="4472502"/>
            <a:ext cx="12267566" cy="517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3000">
                <a:solidFill>
                  <a:schemeClr val="accent3"/>
                </a:solidFill>
              </a:defRPr>
            </a:lvl1pPr>
          </a:lstStyle>
          <a:p>
            <a:pPr/>
            <a:r>
              <a:t>Redux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1"/>
      <p:bldP build="whole" bldLvl="1" animBg="1" rev="0" advAuto="0" spid="562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  <p:sp>
        <p:nvSpPr>
          <p:cNvPr id="567" name="Shape 567"/>
          <p:cNvSpPr/>
          <p:nvPr>
            <p:ph type="body" sz="quarter" idx="1"/>
          </p:nvPr>
        </p:nvSpPr>
        <p:spPr>
          <a:xfrm>
            <a:off x="10636977" y="3068997"/>
            <a:ext cx="3110047" cy="13089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the definition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1955103" y="7374089"/>
            <a:ext cx="21797421" cy="233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6500">
                <a:solidFill>
                  <a:schemeClr val="accent3"/>
                </a:solidFill>
              </a:defRPr>
            </a:lvl1pPr>
          </a:lstStyle>
          <a:p>
            <a:pPr/>
            <a:r>
              <a:t>Redux is a predictable state container for JavaScript apps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type="title"/>
          </p:nvPr>
        </p:nvSpPr>
        <p:spPr>
          <a:xfrm>
            <a:off x="2678438" y="427390"/>
            <a:ext cx="19027124" cy="3036095"/>
          </a:xfrm>
          <a:prstGeom prst="rect">
            <a:avLst/>
          </a:prstGeom>
        </p:spPr>
        <p:txBody>
          <a:bodyPr/>
          <a:lstStyle/>
          <a:p>
            <a:pPr/>
            <a:r>
              <a:t>The three principles of Redux</a:t>
            </a:r>
          </a:p>
        </p:txBody>
      </p:sp>
      <p:sp>
        <p:nvSpPr>
          <p:cNvPr id="571" name="Shape 571"/>
          <p:cNvSpPr/>
          <p:nvPr>
            <p:ph type="body" sz="quarter" idx="1"/>
          </p:nvPr>
        </p:nvSpPr>
        <p:spPr>
          <a:xfrm>
            <a:off x="1405177" y="3463484"/>
            <a:ext cx="21879506" cy="1338220"/>
          </a:xfrm>
          <a:prstGeom prst="rect">
            <a:avLst/>
          </a:prstGeom>
        </p:spPr>
        <p:txBody>
          <a:bodyPr/>
          <a:lstStyle/>
          <a:p>
            <a:pPr lvl="1" marL="1355557" indent="-695157">
              <a:buSzPct val="100000"/>
              <a:buAutoNum type="arabicPeriod" startAt="1"/>
              <a:defRPr sz="5000"/>
            </a:pPr>
            <a:r>
              <a:t>The whole application state is kept in a single plain javascript object</a:t>
            </a:r>
          </a:p>
        </p:txBody>
      </p:sp>
      <p:sp>
        <p:nvSpPr>
          <p:cNvPr id="572" name="Shape 572"/>
          <p:cNvSpPr/>
          <p:nvPr/>
        </p:nvSpPr>
        <p:spPr>
          <a:xfrm>
            <a:off x="1405177" y="5446240"/>
            <a:ext cx="21879506" cy="133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lvl="1" marL="1287779" indent="-660399" algn="l" defTabSz="780454">
              <a:spcBef>
                <a:spcPts val="5600"/>
              </a:spcBef>
              <a:buSzPct val="100000"/>
              <a:buAutoNum type="arabicPeriod" startAt="2"/>
              <a:defRPr sz="4750"/>
            </a:pPr>
            <a:r>
              <a:t>When someone wants to change the state, they need to dispatch an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action</a:t>
            </a:r>
          </a:p>
        </p:txBody>
      </p:sp>
      <p:sp>
        <p:nvSpPr>
          <p:cNvPr id="573" name="Shape 573"/>
          <p:cNvSpPr/>
          <p:nvPr/>
        </p:nvSpPr>
        <p:spPr>
          <a:xfrm>
            <a:off x="2154014" y="9486395"/>
            <a:ext cx="21130669" cy="133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695157" indent="-695157" algn="l">
              <a:spcBef>
                <a:spcPts val="5900"/>
              </a:spcBef>
              <a:buSzPct val="100000"/>
              <a:buAutoNum type="arabicPeriod" startAt="3"/>
            </a:pPr>
            <a:r>
              <a:t>The state is only changed by a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reducer</a:t>
            </a:r>
          </a:p>
        </p:txBody>
      </p:sp>
      <p:sp>
        <p:nvSpPr>
          <p:cNvPr id="574" name="Shape 574"/>
          <p:cNvSpPr/>
          <p:nvPr/>
        </p:nvSpPr>
        <p:spPr>
          <a:xfrm>
            <a:off x="15939554" y="10516761"/>
            <a:ext cx="299834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current state</a:t>
            </a:r>
          </a:p>
        </p:txBody>
      </p:sp>
      <p:sp>
        <p:nvSpPr>
          <p:cNvPr id="575" name="Shape 575"/>
          <p:cNvSpPr/>
          <p:nvPr/>
        </p:nvSpPr>
        <p:spPr>
          <a:xfrm>
            <a:off x="15939555" y="11278839"/>
            <a:ext cx="153936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576" name="Shape 576"/>
          <p:cNvSpPr/>
          <p:nvPr/>
        </p:nvSpPr>
        <p:spPr>
          <a:xfrm>
            <a:off x="3843230" y="10892998"/>
            <a:ext cx="1170955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spcBef>
                <a:spcPts val="5900"/>
              </a:spcBef>
              <a:buSzPct val="75000"/>
              <a:buChar char="•"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is a simple function that receives two parameters</a:t>
            </a:r>
          </a:p>
        </p:txBody>
      </p:sp>
      <p:sp>
        <p:nvSpPr>
          <p:cNvPr id="577" name="Shape 577"/>
          <p:cNvSpPr/>
          <p:nvPr/>
        </p:nvSpPr>
        <p:spPr>
          <a:xfrm>
            <a:off x="3843230" y="6664724"/>
            <a:ext cx="1265087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spcBef>
                <a:spcPts val="5900"/>
              </a:spcBef>
              <a:buSzPct val="75000"/>
              <a:buChar char="•"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is a plain javascript object that describes the change</a:t>
            </a:r>
          </a:p>
        </p:txBody>
      </p:sp>
      <p:sp>
        <p:nvSpPr>
          <p:cNvPr id="578" name="Shape 578"/>
          <p:cNvSpPr/>
          <p:nvPr/>
        </p:nvSpPr>
        <p:spPr>
          <a:xfrm>
            <a:off x="3843230" y="7433510"/>
            <a:ext cx="13053461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7894" indent="-467894" algn="l">
              <a:buSzPct val="75000"/>
              <a:buChar char="•"/>
              <a:defRPr sz="4000">
                <a:solidFill>
                  <a:schemeClr val="accent3"/>
                </a:solidFill>
              </a:defRPr>
            </a:pPr>
            <a:r>
              <a:t>must always have a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type</a:t>
            </a:r>
            <a:r>
              <a:t>, like </a:t>
            </a:r>
            <a:r>
              <a:rPr i="1">
                <a:solidFill>
                  <a:schemeClr val="accent5"/>
                </a:solidFill>
              </a:rPr>
              <a:t>BOOK_SELECTED</a:t>
            </a:r>
          </a:p>
        </p:txBody>
      </p:sp>
      <p:sp>
        <p:nvSpPr>
          <p:cNvPr id="579" name="Shape 579"/>
          <p:cNvSpPr/>
          <p:nvPr/>
        </p:nvSpPr>
        <p:spPr>
          <a:xfrm>
            <a:off x="3843230" y="11794812"/>
            <a:ext cx="6524464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67894" indent="-467894" algn="l">
              <a:spcBef>
                <a:spcPts val="5900"/>
              </a:spcBef>
              <a:buSzPct val="75000"/>
              <a:buChar char="•"/>
              <a:defRPr sz="4000">
                <a:solidFill>
                  <a:schemeClr val="accent3"/>
                </a:solidFill>
              </a:defRPr>
            </a:pPr>
            <a:r>
              <a:t>and returns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new state</a:t>
            </a:r>
          </a:p>
        </p:txBody>
      </p:sp>
      <p:sp>
        <p:nvSpPr>
          <p:cNvPr id="580" name="Shape 580"/>
          <p:cNvSpPr/>
          <p:nvPr/>
        </p:nvSpPr>
        <p:spPr>
          <a:xfrm>
            <a:off x="3843230" y="8238612"/>
            <a:ext cx="11485976" cy="75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7894" indent="-467894" algn="l">
              <a:buSzPct val="75000"/>
              <a:buChar char="•"/>
              <a:defRPr sz="4000">
                <a:solidFill>
                  <a:schemeClr val="accent3"/>
                </a:solidFill>
              </a:defRPr>
            </a:pPr>
            <a:r>
              <a:t>may have a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payload</a:t>
            </a:r>
            <a:r>
              <a:t>, like </a:t>
            </a:r>
            <a:r>
              <a:rPr i="1">
                <a:solidFill>
                  <a:schemeClr val="accent5"/>
                </a:solidFill>
              </a:rPr>
              <a:t>book</a:t>
            </a:r>
          </a:p>
        </p:txBody>
      </p:sp>
      <p:sp>
        <p:nvSpPr>
          <p:cNvPr id="581" name="Shape 581"/>
          <p:cNvSpPr/>
          <p:nvPr/>
        </p:nvSpPr>
        <p:spPr>
          <a:xfrm>
            <a:off x="3267658" y="2681536"/>
            <a:ext cx="10717214" cy="5449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198"/>
                  <a:pt x="0" y="440"/>
                </a:cubicBezTo>
                <a:lnTo>
                  <a:pt x="0" y="21160"/>
                </a:lnTo>
                <a:cubicBezTo>
                  <a:pt x="0" y="21402"/>
                  <a:pt x="100" y="21600"/>
                  <a:pt x="224" y="21600"/>
                </a:cubicBezTo>
                <a:lnTo>
                  <a:pt x="20795" y="21600"/>
                </a:lnTo>
                <a:cubicBezTo>
                  <a:pt x="20918" y="21600"/>
                  <a:pt x="21018" y="21402"/>
                  <a:pt x="21018" y="21160"/>
                </a:cubicBezTo>
                <a:lnTo>
                  <a:pt x="21018" y="7092"/>
                </a:lnTo>
                <a:lnTo>
                  <a:pt x="21600" y="6213"/>
                </a:lnTo>
                <a:lnTo>
                  <a:pt x="21018" y="5335"/>
                </a:lnTo>
                <a:lnTo>
                  <a:pt x="21018" y="440"/>
                </a:lnTo>
                <a:cubicBezTo>
                  <a:pt x="21018" y="198"/>
                  <a:pt x="20918" y="0"/>
                  <a:pt x="20795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53585F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16903041" y="6508403"/>
            <a:ext cx="6103144" cy="2838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846" y="0"/>
                </a:moveTo>
                <a:lnTo>
                  <a:pt x="18270" y="2413"/>
                </a:lnTo>
                <a:lnTo>
                  <a:pt x="287" y="2413"/>
                </a:lnTo>
                <a:cubicBezTo>
                  <a:pt x="128" y="2413"/>
                  <a:pt x="0" y="2688"/>
                  <a:pt x="0" y="3029"/>
                </a:cubicBezTo>
                <a:lnTo>
                  <a:pt x="0" y="20984"/>
                </a:lnTo>
                <a:cubicBezTo>
                  <a:pt x="0" y="21325"/>
                  <a:pt x="128" y="21600"/>
                  <a:pt x="287" y="21600"/>
                </a:cubicBezTo>
                <a:lnTo>
                  <a:pt x="21312" y="21600"/>
                </a:lnTo>
                <a:cubicBezTo>
                  <a:pt x="21471" y="21600"/>
                  <a:pt x="21600" y="21325"/>
                  <a:pt x="21600" y="20984"/>
                </a:cubicBezTo>
                <a:lnTo>
                  <a:pt x="21600" y="3029"/>
                </a:lnTo>
                <a:cubicBezTo>
                  <a:pt x="21600" y="2688"/>
                  <a:pt x="21471" y="2413"/>
                  <a:pt x="21312" y="2413"/>
                </a:cubicBezTo>
                <a:lnTo>
                  <a:pt x="19420" y="2413"/>
                </a:lnTo>
                <a:lnTo>
                  <a:pt x="18846" y="0"/>
                </a:lnTo>
                <a:close/>
              </a:path>
            </a:pathLst>
          </a:custGeom>
          <a:solidFill>
            <a:srgbClr val="53585F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3527427" y="2911069"/>
            <a:ext cx="9965824" cy="482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{</a:t>
            </a:r>
          </a:p>
          <a:p>
            <a:pPr algn="l">
              <a:defRPr sz="3400"/>
            </a:pPr>
            <a:r>
              <a:t>   books: [</a:t>
            </a:r>
          </a:p>
          <a:p>
            <a:pPr algn="l">
              <a:defRPr sz="3400"/>
            </a:pPr>
            <a:r>
              <a:t>         { title: 'God', pages: 589, descr: 'Desc 1' },</a:t>
            </a:r>
          </a:p>
          <a:p>
            <a:pPr algn="l">
              <a:defRPr sz="3400"/>
            </a:pPr>
            <a:r>
              <a:t>         { title: 'Jesus', pages: 765, descr: 'Desc 2' },</a:t>
            </a:r>
          </a:p>
          <a:p>
            <a:pPr algn="l">
              <a:defRPr sz="3400"/>
            </a:pPr>
            <a:r>
              <a:t>         { title: 'Lucifer', pages: 57, descr: 'Desc 3' }</a:t>
            </a:r>
          </a:p>
          <a:p>
            <a:pPr algn="l">
              <a:defRPr sz="3400"/>
            </a:pPr>
            <a:r>
              <a:t>      ],</a:t>
            </a:r>
          </a:p>
          <a:p>
            <a:pPr algn="l">
              <a:defRPr sz="3400"/>
            </a:pPr>
            <a:r>
              <a:t>   activeBook:</a:t>
            </a:r>
          </a:p>
          <a:p>
            <a:pPr algn="l">
              <a:defRPr sz="3400"/>
            </a:pPr>
            <a:r>
              <a:t>      { title: 'Jesus', pages: 765, descr: 'Desc 2' }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584" name="Shape 584"/>
          <p:cNvSpPr/>
          <p:nvPr/>
        </p:nvSpPr>
        <p:spPr>
          <a:xfrm>
            <a:off x="17086594" y="6973342"/>
            <a:ext cx="5753610" cy="222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{</a:t>
            </a:r>
          </a:p>
          <a:p>
            <a:pPr algn="l">
              <a:defRPr sz="3400"/>
            </a:pPr>
            <a:r>
              <a:t>   type: 'BOOK_SELECTED',</a:t>
            </a:r>
          </a:p>
          <a:p>
            <a:pPr algn="l">
              <a:defRPr sz="3400"/>
            </a:pPr>
            <a:r>
              <a:t>   payload: book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585" name="Shape 585"/>
          <p:cNvSpPr/>
          <p:nvPr/>
        </p:nvSpPr>
        <p:spPr>
          <a:xfrm>
            <a:off x="580507" y="8439120"/>
            <a:ext cx="11204973" cy="4983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" y="0"/>
                </a:moveTo>
                <a:cubicBezTo>
                  <a:pt x="96" y="0"/>
                  <a:pt x="0" y="216"/>
                  <a:pt x="0" y="482"/>
                </a:cubicBezTo>
                <a:lnTo>
                  <a:pt x="0" y="21118"/>
                </a:lnTo>
                <a:cubicBezTo>
                  <a:pt x="0" y="21384"/>
                  <a:pt x="96" y="21600"/>
                  <a:pt x="214" y="21600"/>
                </a:cubicBezTo>
                <a:lnTo>
                  <a:pt x="20859" y="21600"/>
                </a:lnTo>
                <a:cubicBezTo>
                  <a:pt x="20977" y="21600"/>
                  <a:pt x="21073" y="21384"/>
                  <a:pt x="21073" y="21118"/>
                </a:cubicBezTo>
                <a:lnTo>
                  <a:pt x="21073" y="8784"/>
                </a:lnTo>
                <a:lnTo>
                  <a:pt x="21600" y="7761"/>
                </a:lnTo>
                <a:lnTo>
                  <a:pt x="21073" y="6736"/>
                </a:lnTo>
                <a:lnTo>
                  <a:pt x="21073" y="482"/>
                </a:lnTo>
                <a:cubicBezTo>
                  <a:pt x="21073" y="216"/>
                  <a:pt x="20977" y="0"/>
                  <a:pt x="20859" y="0"/>
                </a:cubicBezTo>
                <a:lnTo>
                  <a:pt x="214" y="0"/>
                </a:lnTo>
                <a:close/>
              </a:path>
            </a:pathLst>
          </a:custGeom>
          <a:solidFill>
            <a:srgbClr val="53585F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4000">
                <a:solidFill>
                  <a:schemeClr val="accent3"/>
                </a:solidFill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764076" y="8733616"/>
            <a:ext cx="10356439" cy="430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export default function(state = null, action) {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   switch (action.type) {</a:t>
            </a:r>
          </a:p>
          <a:p>
            <a:pPr algn="l">
              <a:defRPr sz="3400"/>
            </a:pPr>
            <a:r>
              <a:t>      case ‘BOOK_SELECTED': return action.payload;</a:t>
            </a:r>
          </a:p>
          <a:p>
            <a:pPr algn="l">
              <a:defRPr sz="3400"/>
            </a:pPr>
            <a:r>
              <a:t>   }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   return state;</a:t>
            </a:r>
          </a:p>
          <a:p>
            <a:pPr algn="l">
              <a:defRPr sz="3400"/>
            </a:pPr>
            <a: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5" grpId="15"/>
      <p:bldP build="whole" bldLvl="1" animBg="1" rev="0" advAuto="0" spid="579" grpId="10"/>
      <p:bldP build="whole" bldLvl="1" animBg="1" rev="0" advAuto="0" spid="575" grpId="9"/>
      <p:bldP build="whole" bldLvl="1" animBg="1" rev="0" advAuto="0" spid="582" grpId="13"/>
      <p:bldP build="whole" bldLvl="1" animBg="1" rev="0" advAuto="0" spid="571" grpId="1"/>
      <p:bldP build="whole" bldLvl="1" animBg="1" rev="0" advAuto="0" spid="581" grpId="11"/>
      <p:bldP build="whole" bldLvl="1" animBg="1" rev="0" advAuto="0" spid="584" grpId="14"/>
      <p:bldP build="whole" bldLvl="1" animBg="1" rev="0" advAuto="0" spid="586" grpId="16"/>
      <p:bldP build="whole" bldLvl="1" animBg="1" rev="0" advAuto="0" spid="577" grpId="3"/>
      <p:bldP build="whole" bldLvl="1" animBg="1" rev="0" advAuto="0" spid="576" grpId="7"/>
      <p:bldP build="whole" bldLvl="1" animBg="1" rev="0" advAuto="0" spid="572" grpId="2"/>
      <p:bldP build="whole" bldLvl="1" animBg="1" rev="0" advAuto="0" spid="580" grpId="5"/>
      <p:bldP build="whole" bldLvl="1" animBg="1" rev="0" advAuto="0" spid="573" grpId="6"/>
      <p:bldP build="whole" bldLvl="1" animBg="1" rev="0" advAuto="0" spid="574" grpId="8"/>
      <p:bldP build="whole" bldLvl="1" animBg="1" rev="0" advAuto="0" spid="578" grpId="4"/>
      <p:bldP build="whole" bldLvl="1" animBg="1" rev="0" advAuto="0" spid="583" grpId="1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title"/>
          </p:nvPr>
        </p:nvSpPr>
        <p:spPr>
          <a:xfrm>
            <a:off x="2678438" y="427390"/>
            <a:ext cx="19027124" cy="3036095"/>
          </a:xfrm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  <p:sp>
        <p:nvSpPr>
          <p:cNvPr id="589" name="Shape 589"/>
          <p:cNvSpPr/>
          <p:nvPr/>
        </p:nvSpPr>
        <p:spPr>
          <a:xfrm>
            <a:off x="10579100" y="3463484"/>
            <a:ext cx="32258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by the way</a:t>
            </a:r>
          </a:p>
        </p:txBody>
      </p:sp>
      <p:sp>
        <p:nvSpPr>
          <p:cNvPr id="590" name="Shape 590"/>
          <p:cNvSpPr/>
          <p:nvPr/>
        </p:nvSpPr>
        <p:spPr>
          <a:xfrm>
            <a:off x="6208712" y="4835525"/>
            <a:ext cx="1196657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Redux is an implementation of a standard</a:t>
            </a:r>
          </a:p>
        </p:txBody>
      </p:sp>
      <p:sp>
        <p:nvSpPr>
          <p:cNvPr id="591" name="Shape 591"/>
          <p:cNvSpPr/>
          <p:nvPr/>
        </p:nvSpPr>
        <p:spPr>
          <a:xfrm>
            <a:off x="10579100" y="6207565"/>
            <a:ext cx="32962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named flux</a:t>
            </a:r>
          </a:p>
        </p:txBody>
      </p:sp>
      <p:sp>
        <p:nvSpPr>
          <p:cNvPr id="592" name="Shape 592"/>
          <p:cNvSpPr/>
          <p:nvPr/>
        </p:nvSpPr>
        <p:spPr>
          <a:xfrm>
            <a:off x="8690927" y="7579605"/>
            <a:ext cx="707263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developed by Facebook</a:t>
            </a:r>
          </a:p>
        </p:txBody>
      </p:sp>
      <p:sp>
        <p:nvSpPr>
          <p:cNvPr id="593" name="Shape 593"/>
          <p:cNvSpPr/>
          <p:nvPr/>
        </p:nvSpPr>
        <p:spPr>
          <a:xfrm>
            <a:off x="3343909" y="8951645"/>
            <a:ext cx="1769618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describing the best way to handle state in a React application</a:t>
            </a:r>
          </a:p>
        </p:txBody>
      </p:sp>
      <p:sp>
        <p:nvSpPr>
          <p:cNvPr id="594" name="Shape 594"/>
          <p:cNvSpPr/>
          <p:nvPr/>
        </p:nvSpPr>
        <p:spPr>
          <a:xfrm>
            <a:off x="3473767" y="10323686"/>
            <a:ext cx="175069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facebook implemented the standard in something called Flux</a:t>
            </a:r>
          </a:p>
        </p:txBody>
      </p:sp>
      <p:sp>
        <p:nvSpPr>
          <p:cNvPr id="595" name="Shape 595"/>
          <p:cNvSpPr/>
          <p:nvPr/>
        </p:nvSpPr>
        <p:spPr>
          <a:xfrm>
            <a:off x="4744084" y="11695726"/>
            <a:ext cx="150368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by they only implemented one of the three principles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1"/>
      <p:bldP build="whole" bldLvl="1" animBg="1" rev="0" advAuto="0" spid="594" grpId="5"/>
      <p:bldP build="whole" bldLvl="1" animBg="1" rev="0" advAuto="0" spid="595" grpId="6"/>
      <p:bldP build="whole" bldLvl="1" animBg="1" rev="0" advAuto="0" spid="593" grpId="4"/>
      <p:bldP build="whole" bldLvl="1" animBg="1" rev="0" advAuto="0" spid="591" grpId="2"/>
      <p:bldP build="whole" bldLvl="1" animBg="1" rev="0" advAuto="0" spid="592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title"/>
          </p:nvPr>
        </p:nvSpPr>
        <p:spPr>
          <a:xfrm>
            <a:off x="1387237" y="357187"/>
            <a:ext cx="21609526" cy="3036095"/>
          </a:xfrm>
          <a:prstGeom prst="rect">
            <a:avLst/>
          </a:prstGeom>
        </p:spPr>
        <p:txBody>
          <a:bodyPr/>
          <a:lstStyle/>
          <a:p>
            <a:pPr/>
            <a:r>
              <a:t>Why Redux? / whats the benefits</a:t>
            </a:r>
          </a:p>
        </p:txBody>
      </p:sp>
      <p:sp>
        <p:nvSpPr>
          <p:cNvPr id="598" name="Shape 598"/>
          <p:cNvSpPr/>
          <p:nvPr/>
        </p:nvSpPr>
        <p:spPr>
          <a:xfrm>
            <a:off x="2720843" y="5078544"/>
            <a:ext cx="12356705" cy="2658635"/>
          </a:xfrm>
          <a:prstGeom prst="ellipse">
            <a:avLst/>
          </a:prstGeom>
          <a:ln w="63500">
            <a:solidFill>
              <a:schemeClr val="accent3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 flipH="1">
            <a:off x="14888136" y="4864927"/>
            <a:ext cx="1543051" cy="875473"/>
          </a:xfrm>
          <a:prstGeom prst="line">
            <a:avLst/>
          </a:prstGeom>
          <a:ln w="63500">
            <a:solidFill>
              <a:schemeClr val="accent3"/>
            </a:solidFill>
            <a:miter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00" name="Shape 600"/>
          <p:cNvSpPr/>
          <p:nvPr/>
        </p:nvSpPr>
        <p:spPr>
          <a:xfrm flipH="1" flipV="1">
            <a:off x="13420963" y="12508130"/>
            <a:ext cx="992976" cy="556924"/>
          </a:xfrm>
          <a:prstGeom prst="line">
            <a:avLst/>
          </a:prstGeom>
          <a:ln w="63500">
            <a:solidFill>
              <a:schemeClr val="accent5"/>
            </a:solidFill>
            <a:miter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750719" y="3911872"/>
            <a:ext cx="1589745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Good structure in our project</a:t>
            </a:r>
          </a:p>
        </p:txBody>
      </p:sp>
      <p:sp>
        <p:nvSpPr>
          <p:cNvPr id="602" name="Shape 602"/>
          <p:cNvSpPr/>
          <p:nvPr/>
        </p:nvSpPr>
        <p:spPr>
          <a:xfrm>
            <a:off x="750719" y="5335339"/>
            <a:ext cx="1589745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Separation of concerns</a:t>
            </a:r>
          </a:p>
        </p:txBody>
      </p:sp>
      <p:sp>
        <p:nvSpPr>
          <p:cNvPr id="603" name="Shape 603"/>
          <p:cNvSpPr/>
          <p:nvPr/>
        </p:nvSpPr>
        <p:spPr>
          <a:xfrm>
            <a:off x="750719" y="6758806"/>
            <a:ext cx="15897454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Get access to the wonderful world of middleware</a:t>
            </a:r>
          </a:p>
        </p:txBody>
      </p:sp>
      <p:sp>
        <p:nvSpPr>
          <p:cNvPr id="604" name="Shape 604"/>
          <p:cNvSpPr/>
          <p:nvPr/>
        </p:nvSpPr>
        <p:spPr>
          <a:xfrm>
            <a:off x="750719" y="8182271"/>
            <a:ext cx="19195910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No more sending parameters/attributes from parent components to child components with:</a:t>
            </a:r>
          </a:p>
        </p:txBody>
      </p:sp>
      <p:sp>
        <p:nvSpPr>
          <p:cNvPr id="605" name="Shape 605"/>
          <p:cNvSpPr/>
          <p:nvPr/>
        </p:nvSpPr>
        <p:spPr>
          <a:xfrm>
            <a:off x="2201067" y="10052522"/>
            <a:ext cx="1643862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fragments of state</a:t>
            </a:r>
          </a:p>
        </p:txBody>
      </p:sp>
      <p:sp>
        <p:nvSpPr>
          <p:cNvPr id="606" name="Shape 606"/>
          <p:cNvSpPr/>
          <p:nvPr/>
        </p:nvSpPr>
        <p:spPr>
          <a:xfrm>
            <a:off x="2201067" y="11122783"/>
            <a:ext cx="1121989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535781" indent="-535781" algn="l">
              <a:buSzPct val="100000"/>
              <a:buFont typeface="Arial"/>
              <a:buChar char="•"/>
            </a:lvl1pPr>
          </a:lstStyle>
          <a:p>
            <a:pPr/>
            <a:r>
              <a:t>call-back functions to update state</a:t>
            </a:r>
          </a:p>
        </p:txBody>
      </p:sp>
      <p:sp>
        <p:nvSpPr>
          <p:cNvPr id="607" name="Shape 607"/>
          <p:cNvSpPr/>
          <p:nvPr/>
        </p:nvSpPr>
        <p:spPr>
          <a:xfrm>
            <a:off x="16504865" y="3988072"/>
            <a:ext cx="688352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 u="sng">
                <a:solidFill>
                  <a:schemeClr val="accent3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https://github.com/bertin/blog</a:t>
            </a:r>
          </a:p>
        </p:txBody>
      </p:sp>
      <p:sp>
        <p:nvSpPr>
          <p:cNvPr id="608" name="Shape 608"/>
          <p:cNvSpPr/>
          <p:nvPr/>
        </p:nvSpPr>
        <p:spPr>
          <a:xfrm>
            <a:off x="14561265" y="12716507"/>
            <a:ext cx="933005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000">
                <a:solidFill>
                  <a:schemeClr val="accent5"/>
                </a:solidFill>
              </a:defRPr>
            </a:pPr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https://github.com/bertin/video_browser</a:t>
            </a:r>
          </a:p>
        </p:txBody>
      </p:sp>
      <p:sp>
        <p:nvSpPr>
          <p:cNvPr id="609" name="Shape 609"/>
          <p:cNvSpPr/>
          <p:nvPr/>
        </p:nvSpPr>
        <p:spPr>
          <a:xfrm>
            <a:off x="2245517" y="9868372"/>
            <a:ext cx="12356705" cy="2658635"/>
          </a:xfrm>
          <a:prstGeom prst="ellipse">
            <a:avLst/>
          </a:prstGeom>
          <a:ln w="63500">
            <a:solidFill>
              <a:schemeClr val="accent5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5"/>
      <p:bldP build="whole" bldLvl="1" animBg="1" rev="0" advAuto="0" spid="598" grpId="7"/>
      <p:bldP build="whole" bldLvl="1" animBg="1" rev="0" advAuto="0" spid="608" grpId="11"/>
      <p:bldP build="whole" bldLvl="1" animBg="1" rev="0" advAuto="0" spid="602" grpId="2"/>
      <p:bldP build="whole" bldLvl="1" animBg="1" rev="0" advAuto="0" spid="606" grpId="6"/>
      <p:bldP build="whole" bldLvl="1" animBg="1" rev="0" advAuto="0" spid="599" grpId="8"/>
      <p:bldP build="whole" bldLvl="1" animBg="1" rev="0" advAuto="0" spid="609" grpId="12"/>
      <p:bldP build="whole" bldLvl="1" animBg="1" rev="0" advAuto="0" spid="604" grpId="4"/>
      <p:bldP build="whole" bldLvl="1" animBg="1" rev="0" advAuto="0" spid="607" grpId="9"/>
      <p:bldP build="whole" bldLvl="1" animBg="1" rev="0" advAuto="0" spid="603" grpId="3"/>
      <p:bldP build="whole" bldLvl="1" animBg="1" rev="0" advAuto="0" spid="601" grpId="1"/>
      <p:bldP build="whole" bldLvl="1" animBg="1" rev="0" advAuto="0" spid="600" grpId="1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797842" y="211006"/>
            <a:ext cx="11549944" cy="1341307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918492" y="133510"/>
            <a:ext cx="11273508" cy="135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connect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selectBook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../actions/index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bindActionCreators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BookList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this.props.books.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key</a:t>
            </a:r>
            <a:r>
              <a:t>={book.title}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onClick</a:t>
            </a:r>
            <a:r>
              <a:t>={ 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this.props.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(book) 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list-group-item</a:t>
            </a:r>
            <a:r>
              <a:t>"&gt;</a:t>
            </a:r>
          </a:p>
          <a:p>
            <a:pPr algn="l">
              <a:defRPr sz="2600"/>
            </a:pPr>
            <a:r>
              <a:t>            {book.title}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 col-sm-4</a:t>
            </a:r>
            <a:r>
              <a:t>"&gt;</a:t>
            </a:r>
          </a:p>
          <a:p>
            <a:pPr algn="l">
              <a:defRPr sz="2600"/>
            </a:pPr>
            <a:r>
              <a:t>            {this.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mapStateToProps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state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state.books };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mapDispatchToProps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dispatch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bindActionCreators</a:t>
            </a:r>
            <a:r>
              <a:t>( { selectBook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selectBook}, dispatch );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connect</a:t>
            </a:r>
            <a:r>
              <a:t>(mapStateToProps, mapDispatchToProps)(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BookList</a:t>
            </a:r>
            <a:r>
              <a:t>);</a:t>
            </a:r>
          </a:p>
        </p:txBody>
      </p:sp>
      <p:sp>
        <p:nvSpPr>
          <p:cNvPr id="613" name="Shape 613"/>
          <p:cNvSpPr/>
          <p:nvPr/>
        </p:nvSpPr>
        <p:spPr>
          <a:xfrm>
            <a:off x="12771114" y="853651"/>
            <a:ext cx="10915910" cy="407372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12904464" y="930774"/>
            <a:ext cx="10515702" cy="385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combineReducers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BooksReducer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./reducer_books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ActiveBookReducer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./reducer_active_book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rootReducer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combineReducers({</a:t>
            </a:r>
          </a:p>
          <a:p>
            <a:pPr algn="l">
              <a:defRPr sz="2400"/>
            </a:pPr>
            <a:r>
              <a:t>  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BooksReducer,</a:t>
            </a:r>
          </a:p>
          <a:p>
            <a:pPr algn="l">
              <a:defRPr sz="2400"/>
            </a:pPr>
            <a:r>
              <a:t>   activeBook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ActiveBookReducer</a:t>
            </a:r>
          </a:p>
          <a:p>
            <a:pPr algn="l">
              <a:defRPr sz="2400"/>
            </a:pPr>
            <a:r>
              <a:t>});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rootReducer;</a:t>
            </a:r>
          </a:p>
        </p:txBody>
      </p:sp>
      <p:sp>
        <p:nvSpPr>
          <p:cNvPr id="615" name="Shape 615"/>
          <p:cNvSpPr/>
          <p:nvPr/>
        </p:nvSpPr>
        <p:spPr>
          <a:xfrm>
            <a:off x="12771114" y="6186514"/>
            <a:ext cx="10915909" cy="261390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12904464" y="6208872"/>
            <a:ext cx="10515702" cy="250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) {</a:t>
            </a:r>
          </a:p>
          <a:p>
            <a:pPr algn="l">
              <a:defRPr sz="2600"/>
            </a:pPr>
            <a:r>
              <a:t>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2600"/>
            </a:pPr>
            <a:r>
              <a:t>      type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BOOK_SELECTED</a:t>
            </a:r>
            <a:r>
              <a:t>',</a:t>
            </a:r>
          </a:p>
          <a:p>
            <a:pPr algn="l">
              <a:defRPr sz="2600"/>
            </a:pPr>
            <a:r>
              <a:t>      payload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</a:t>
            </a:r>
          </a:p>
          <a:p>
            <a:pPr algn="l">
              <a:defRPr sz="2600"/>
            </a:pPr>
            <a:r>
              <a:t>   };</a:t>
            </a:r>
          </a:p>
          <a:p>
            <a:pPr algn="l">
              <a:defRPr sz="2600"/>
            </a:pPr>
            <a:r>
              <a:t>}</a:t>
            </a:r>
          </a:p>
        </p:txBody>
      </p:sp>
      <p:sp>
        <p:nvSpPr>
          <p:cNvPr id="617" name="Shape 617"/>
          <p:cNvSpPr/>
          <p:nvPr/>
        </p:nvSpPr>
        <p:spPr>
          <a:xfrm>
            <a:off x="12771114" y="9948760"/>
            <a:ext cx="10915910" cy="367532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12904464" y="9930633"/>
            <a:ext cx="10515703" cy="368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state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null,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action</a:t>
            </a:r>
            <a:r>
              <a:t>) {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'BOOK_SELECTED':</a:t>
            </a:r>
          </a:p>
          <a:p>
            <a:pPr algn="l">
              <a:defRPr sz="26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action.payload;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state;</a:t>
            </a:r>
          </a:p>
          <a:p>
            <a:pPr algn="l">
              <a:defRPr sz="2600"/>
            </a:pPr>
            <a:r>
              <a:t>};</a:t>
            </a:r>
          </a:p>
        </p:txBody>
      </p:sp>
      <p:sp>
        <p:nvSpPr>
          <p:cNvPr id="619" name="Shape 619"/>
          <p:cNvSpPr/>
          <p:nvPr>
            <p:ph type="body" sz="quarter" idx="1"/>
          </p:nvPr>
        </p:nvSpPr>
        <p:spPr>
          <a:xfrm>
            <a:off x="12764764" y="204656"/>
            <a:ext cx="7138612" cy="6372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the application state</a:t>
            </a:r>
          </a:p>
        </p:txBody>
      </p:sp>
      <p:sp>
        <p:nvSpPr>
          <p:cNvPr id="620" name="Shape 620"/>
          <p:cNvSpPr/>
          <p:nvPr/>
        </p:nvSpPr>
        <p:spPr>
          <a:xfrm>
            <a:off x="12764764" y="5542946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an action creator</a:t>
            </a:r>
          </a:p>
        </p:txBody>
      </p:sp>
      <p:sp>
        <p:nvSpPr>
          <p:cNvPr id="621" name="Shape 621"/>
          <p:cNvSpPr/>
          <p:nvPr/>
        </p:nvSpPr>
        <p:spPr>
          <a:xfrm>
            <a:off x="12764764" y="9305192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implement a reducer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797842" y="211006"/>
            <a:ext cx="11549944" cy="13413076"/>
          </a:xfrm>
          <a:prstGeom prst="rect">
            <a:avLst/>
          </a:prstGeom>
          <a:solidFill>
            <a:srgbClr val="000000">
              <a:alpha val="40325"/>
            </a:srgbClr>
          </a:solidFill>
          <a:ln w="12700">
            <a:solidFill>
              <a:schemeClr val="accent3">
                <a:alpha val="4032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918492" y="133510"/>
            <a:ext cx="11273508" cy="135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connect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selectBook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../actions/index</a:t>
            </a:r>
            <a:r>
              <a:t>';</a:t>
            </a: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bindActionCreators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BookList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this.props.books.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</a:t>
            </a:r>
            <a:r>
              <a:t>(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key</a:t>
            </a:r>
            <a:r>
              <a:t>={book.title}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onClick</a:t>
            </a:r>
            <a:r>
              <a:t>={ ()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this.props.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(book) }</a:t>
            </a:r>
          </a:p>
          <a:p>
            <a:pPr algn="l">
              <a:defRPr sz="2600"/>
            </a:pPr>
            <a:r>
              <a:t>      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list-group-item</a:t>
            </a:r>
            <a:r>
              <a:t>"&gt;</a:t>
            </a:r>
          </a:p>
          <a:p>
            <a:pPr algn="l">
              <a:defRPr sz="2600"/>
            </a:pPr>
            <a:r>
              <a:t>            {book.title}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2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 col-sm-4</a:t>
            </a:r>
            <a:r>
              <a:t>"&gt;</a:t>
            </a:r>
          </a:p>
          <a:p>
            <a:pPr algn="l">
              <a:defRPr sz="2600"/>
            </a:pPr>
            <a:r>
              <a:t>            {this.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renderList</a:t>
            </a:r>
            <a:r>
              <a:t>()}</a:t>
            </a:r>
          </a:p>
          <a:p>
            <a:pPr algn="l">
              <a:defRPr sz="2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2600"/>
            </a:pPr>
            <a:r>
              <a:t>      );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mapStateToProps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state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state.books };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mapDispatchToProps</a:t>
            </a:r>
            <a:r>
              <a:t>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dispatch</a:t>
            </a:r>
            <a:r>
              <a:t>) {</a:t>
            </a: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bindActionCreators</a:t>
            </a:r>
            <a:r>
              <a:t>( { selectBook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selectBook}, dispatch );</a:t>
            </a:r>
          </a:p>
          <a:p>
            <a:pPr algn="l">
              <a:defRPr sz="2600"/>
            </a:pPr>
            <a:r>
              <a:t>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connect</a:t>
            </a:r>
            <a:r>
              <a:t>(mapStateToProps, mapDispatchToProps)(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BookList</a:t>
            </a:r>
            <a:r>
              <a:t>);</a:t>
            </a:r>
          </a:p>
        </p:txBody>
      </p:sp>
      <p:sp>
        <p:nvSpPr>
          <p:cNvPr id="625" name="Shape 625"/>
          <p:cNvSpPr/>
          <p:nvPr/>
        </p:nvSpPr>
        <p:spPr>
          <a:xfrm>
            <a:off x="12771114" y="853651"/>
            <a:ext cx="10915910" cy="4073726"/>
          </a:xfrm>
          <a:prstGeom prst="rect">
            <a:avLst/>
          </a:prstGeom>
          <a:solidFill>
            <a:srgbClr val="000000">
              <a:alpha val="40325"/>
            </a:srgbClr>
          </a:solidFill>
          <a:ln w="12700">
            <a:solidFill>
              <a:schemeClr val="accent3">
                <a:alpha val="4032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12904464" y="930774"/>
            <a:ext cx="10515702" cy="385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combineReducers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BooksReducer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./reducer_books</a:t>
            </a:r>
            <a:r>
              <a:t>';</a:t>
            </a: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ActiveBookReducer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./reducer_active_book</a:t>
            </a:r>
            <a:r>
              <a:t>';</a:t>
            </a:r>
          </a:p>
          <a:p>
            <a:pPr algn="l">
              <a:defRPr sz="26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rootReducer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combineReducers({</a:t>
            </a:r>
          </a:p>
          <a:p>
            <a:pPr algn="l">
              <a:defRPr sz="2400"/>
            </a:pPr>
            <a:r>
              <a:t>   books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BooksReducer,</a:t>
            </a:r>
          </a:p>
          <a:p>
            <a:pPr algn="l">
              <a:defRPr sz="2400"/>
            </a:pPr>
            <a:r>
              <a:t>   activeBook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ActiveBookReducer</a:t>
            </a:r>
          </a:p>
          <a:p>
            <a:pPr algn="l">
              <a:defRPr sz="2400"/>
            </a:pPr>
            <a:r>
              <a:t>});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rootReducer;</a:t>
            </a:r>
          </a:p>
        </p:txBody>
      </p:sp>
      <p:sp>
        <p:nvSpPr>
          <p:cNvPr id="627" name="Shape 627"/>
          <p:cNvSpPr/>
          <p:nvPr/>
        </p:nvSpPr>
        <p:spPr>
          <a:xfrm>
            <a:off x="12771114" y="6186514"/>
            <a:ext cx="10915909" cy="2613903"/>
          </a:xfrm>
          <a:prstGeom prst="rect">
            <a:avLst/>
          </a:prstGeom>
          <a:solidFill>
            <a:srgbClr val="000000">
              <a:alpha val="40325"/>
            </a:srgbClr>
          </a:solidFill>
          <a:ln w="12700">
            <a:solidFill>
              <a:schemeClr val="accent3">
                <a:alpha val="4032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12904464" y="6208872"/>
            <a:ext cx="10515702" cy="250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selectBook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</a:t>
            </a:r>
            <a:r>
              <a:t>) {</a:t>
            </a:r>
          </a:p>
          <a:p>
            <a:pPr algn="l">
              <a:defRPr sz="2600"/>
            </a:pPr>
            <a:r>
              <a:t>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2600"/>
            </a:pPr>
            <a:r>
              <a:t>      type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BOOK_SELECTED</a:t>
            </a:r>
            <a:r>
              <a:t>',</a:t>
            </a:r>
          </a:p>
          <a:p>
            <a:pPr algn="l">
              <a:defRPr sz="2600"/>
            </a:pPr>
            <a:r>
              <a:t>      payload</a:t>
            </a:r>
            <a:r>
              <a:rPr>
                <a:solidFill>
                  <a:schemeClr val="accent5"/>
                </a:solidFill>
              </a:rPr>
              <a:t>:</a:t>
            </a:r>
            <a:r>
              <a:t> book</a:t>
            </a:r>
          </a:p>
          <a:p>
            <a:pPr algn="l">
              <a:defRPr sz="2600"/>
            </a:pPr>
            <a:r>
              <a:t>   };</a:t>
            </a:r>
          </a:p>
          <a:p>
            <a:pPr algn="l">
              <a:defRPr sz="2600"/>
            </a:pPr>
            <a:r>
              <a:t>}</a:t>
            </a:r>
          </a:p>
        </p:txBody>
      </p:sp>
      <p:sp>
        <p:nvSpPr>
          <p:cNvPr id="629" name="Shape 629"/>
          <p:cNvSpPr/>
          <p:nvPr/>
        </p:nvSpPr>
        <p:spPr>
          <a:xfrm>
            <a:off x="12771114" y="9948760"/>
            <a:ext cx="10915910" cy="3675322"/>
          </a:xfrm>
          <a:prstGeom prst="rect">
            <a:avLst/>
          </a:prstGeom>
          <a:solidFill>
            <a:srgbClr val="000000">
              <a:alpha val="40325"/>
            </a:srgbClr>
          </a:solidFill>
          <a:ln w="12700">
            <a:solidFill>
              <a:schemeClr val="accent3">
                <a:alpha val="4032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12904464" y="9930633"/>
            <a:ext cx="10515703" cy="368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6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state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null, 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action</a:t>
            </a:r>
            <a:r>
              <a:t>) {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2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'BOOK_SELECTED':</a:t>
            </a:r>
          </a:p>
          <a:p>
            <a:pPr algn="l">
              <a:defRPr sz="2600"/>
            </a:pPr>
            <a:r>
              <a:t>   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action.payload;</a:t>
            </a:r>
          </a:p>
          <a:p>
            <a:pPr algn="l">
              <a:defRPr sz="2600"/>
            </a:pPr>
            <a:r>
              <a:t>   }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state;</a:t>
            </a:r>
          </a:p>
          <a:p>
            <a:pPr algn="l">
              <a:defRPr sz="2600"/>
            </a:pPr>
            <a:r>
              <a:t>};</a:t>
            </a:r>
          </a:p>
        </p:txBody>
      </p:sp>
      <p:sp>
        <p:nvSpPr>
          <p:cNvPr id="631" name="Shape 631"/>
          <p:cNvSpPr/>
          <p:nvPr>
            <p:ph type="body" sz="quarter" idx="1"/>
          </p:nvPr>
        </p:nvSpPr>
        <p:spPr>
          <a:xfrm>
            <a:off x="12764764" y="204656"/>
            <a:ext cx="7138612" cy="6372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the application state</a:t>
            </a:r>
          </a:p>
        </p:txBody>
      </p:sp>
      <p:sp>
        <p:nvSpPr>
          <p:cNvPr id="632" name="Shape 632"/>
          <p:cNvSpPr/>
          <p:nvPr/>
        </p:nvSpPr>
        <p:spPr>
          <a:xfrm>
            <a:off x="12764764" y="5542946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define an action creator</a:t>
            </a:r>
          </a:p>
        </p:txBody>
      </p:sp>
      <p:sp>
        <p:nvSpPr>
          <p:cNvPr id="633" name="Shape 633"/>
          <p:cNvSpPr/>
          <p:nvPr/>
        </p:nvSpPr>
        <p:spPr>
          <a:xfrm>
            <a:off x="12764764" y="9305192"/>
            <a:ext cx="7138612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000">
                <a:solidFill>
                  <a:schemeClr val="accent3"/>
                </a:solidFill>
              </a:defRPr>
            </a:lvl1pPr>
          </a:lstStyle>
          <a:p>
            <a:pPr/>
            <a:r>
              <a:t>implement a reducer</a:t>
            </a:r>
          </a:p>
        </p:txBody>
      </p:sp>
      <p:sp>
        <p:nvSpPr>
          <p:cNvPr id="634" name="Shape 634"/>
          <p:cNvSpPr/>
          <p:nvPr/>
        </p:nvSpPr>
        <p:spPr>
          <a:xfrm>
            <a:off x="6787046" y="3868414"/>
            <a:ext cx="11134180" cy="867736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rgbClr val="000000"/>
                </a:solidFill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7097252" y="4293305"/>
            <a:ext cx="102616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src</a:t>
            </a:r>
          </a:p>
        </p:txBody>
      </p:sp>
      <p:sp>
        <p:nvSpPr>
          <p:cNvPr id="636" name="Shape 636"/>
          <p:cNvSpPr/>
          <p:nvPr/>
        </p:nvSpPr>
        <p:spPr>
          <a:xfrm>
            <a:off x="8141282" y="5400245"/>
            <a:ext cx="22028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actions</a:t>
            </a:r>
          </a:p>
        </p:txBody>
      </p:sp>
      <p:sp>
        <p:nvSpPr>
          <p:cNvPr id="637" name="Shape 637"/>
          <p:cNvSpPr/>
          <p:nvPr/>
        </p:nvSpPr>
        <p:spPr>
          <a:xfrm>
            <a:off x="8162804" y="9830655"/>
            <a:ext cx="268478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reducers</a:t>
            </a:r>
          </a:p>
        </p:txBody>
      </p:sp>
      <p:sp>
        <p:nvSpPr>
          <p:cNvPr id="638" name="Shape 638"/>
          <p:cNvSpPr/>
          <p:nvPr/>
        </p:nvSpPr>
        <p:spPr>
          <a:xfrm>
            <a:off x="8162805" y="7636035"/>
            <a:ext cx="36849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645" name="Shape 645"/>
          <p:cNvSpPr/>
          <p:nvPr/>
        </p:nvSpPr>
        <p:spPr>
          <a:xfrm>
            <a:off x="7665719" y="5210810"/>
            <a:ext cx="474981" cy="641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46" name="Shape 646"/>
          <p:cNvSpPr/>
          <p:nvPr/>
        </p:nvSpPr>
        <p:spPr>
          <a:xfrm>
            <a:off x="7661909" y="5866130"/>
            <a:ext cx="500381" cy="2221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47" name="Shape 647"/>
          <p:cNvSpPr/>
          <p:nvPr/>
        </p:nvSpPr>
        <p:spPr>
          <a:xfrm>
            <a:off x="7661909" y="7415530"/>
            <a:ext cx="500381" cy="2866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42" name="Shape 642"/>
          <p:cNvSpPr/>
          <p:nvPr/>
        </p:nvSpPr>
        <p:spPr>
          <a:xfrm>
            <a:off x="8552680" y="6158417"/>
            <a:ext cx="760291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action creators, communication with the outside world</a:t>
            </a:r>
          </a:p>
        </p:txBody>
      </p:sp>
      <p:sp>
        <p:nvSpPr>
          <p:cNvPr id="643" name="Shape 643"/>
          <p:cNvSpPr/>
          <p:nvPr/>
        </p:nvSpPr>
        <p:spPr>
          <a:xfrm>
            <a:off x="8552680" y="8503645"/>
            <a:ext cx="504964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only view related stuff</a:t>
            </a:r>
          </a:p>
        </p:txBody>
      </p:sp>
      <p:sp>
        <p:nvSpPr>
          <p:cNvPr id="644" name="Shape 644"/>
          <p:cNvSpPr/>
          <p:nvPr/>
        </p:nvSpPr>
        <p:spPr>
          <a:xfrm>
            <a:off x="8552680" y="10601701"/>
            <a:ext cx="9251951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all things concerning state, and updating state logic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4" grpId="3"/>
      <p:bldP build="whole" bldLvl="1" animBg="1" rev="0" advAuto="0" spid="642" grpId="1"/>
      <p:bldP build="whole" bldLvl="1" animBg="1" rev="0" advAuto="0" spid="64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200243" y="4403907"/>
            <a:ext cx="15609095" cy="1997668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demo</a:t>
            </a:r>
          </a:p>
        </p:txBody>
      </p:sp>
      <p:sp>
        <p:nvSpPr>
          <p:cNvPr id="159" name="Shape 159"/>
          <p:cNvSpPr/>
          <p:nvPr/>
        </p:nvSpPr>
        <p:spPr>
          <a:xfrm>
            <a:off x="6538595" y="7667762"/>
            <a:ext cx="113068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the simplest possible React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/>
          </p:nvPr>
        </p:nvSpPr>
        <p:spPr>
          <a:xfrm>
            <a:off x="6828747" y="357187"/>
            <a:ext cx="10726506" cy="3036095"/>
          </a:xfrm>
          <a:prstGeom prst="rect">
            <a:avLst/>
          </a:prstGeom>
        </p:spPr>
        <p:txBody>
          <a:bodyPr/>
          <a:lstStyle/>
          <a:p>
            <a:pPr/>
            <a:r>
              <a:t>Redux Lifecycle</a:t>
            </a:r>
          </a:p>
        </p:txBody>
      </p:sp>
      <p:pic>
        <p:nvPicPr>
          <p:cNvPr id="650" name="video_browser_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21" y="3143083"/>
            <a:ext cx="5295901" cy="3492501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Shape 651"/>
          <p:cNvSpPr/>
          <p:nvPr/>
        </p:nvSpPr>
        <p:spPr>
          <a:xfrm>
            <a:off x="16350696" y="3104786"/>
            <a:ext cx="7643076" cy="356909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16471346" y="3203338"/>
            <a:ext cx="7376376" cy="32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selectVideos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</a:t>
            </a:r>
            <a:r>
              <a:t>) {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VIDEO_SELECTED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video</a:t>
            </a:r>
          </a:p>
          <a:p>
            <a:pPr algn="l">
              <a:defRPr sz="3400"/>
            </a:pPr>
            <a:r>
              <a:t>   };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653" name="Shape 653"/>
          <p:cNvSpPr/>
          <p:nvPr>
            <p:ph type="body" sz="quarter" idx="1"/>
          </p:nvPr>
        </p:nvSpPr>
        <p:spPr>
          <a:xfrm>
            <a:off x="18766865" y="2524718"/>
            <a:ext cx="2810738" cy="637219"/>
          </a:xfrm>
          <a:prstGeom prst="rect">
            <a:avLst/>
          </a:prstGeom>
        </p:spPr>
        <p:txBody>
          <a:bodyPr/>
          <a:lstStyle>
            <a:lvl1pPr marL="0" indent="0" defTabSz="780454">
              <a:spcBef>
                <a:spcPts val="0"/>
              </a:spcBef>
              <a:buSzTx/>
              <a:buNone/>
              <a:defRPr sz="3230">
                <a:solidFill>
                  <a:schemeClr val="accent3"/>
                </a:solidFill>
              </a:defRPr>
            </a:lvl1pPr>
          </a:lstStyle>
          <a:p>
            <a:pPr/>
            <a:r>
              <a:t>Action Creator</a:t>
            </a:r>
          </a:p>
        </p:txBody>
      </p:sp>
      <p:sp>
        <p:nvSpPr>
          <p:cNvPr id="654" name="Shape 654"/>
          <p:cNvSpPr/>
          <p:nvPr/>
        </p:nvSpPr>
        <p:spPr>
          <a:xfrm>
            <a:off x="16988473" y="9856799"/>
            <a:ext cx="6342120" cy="261728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55" name="Shape 655"/>
          <p:cNvSpPr/>
          <p:nvPr/>
        </p:nvSpPr>
        <p:spPr>
          <a:xfrm>
            <a:off x="17121823" y="9980750"/>
            <a:ext cx="6075420" cy="222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VIDEO_SELECTED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video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656" name="Shape 656"/>
          <p:cNvSpPr/>
          <p:nvPr/>
        </p:nvSpPr>
        <p:spPr>
          <a:xfrm>
            <a:off x="2412712" y="9624386"/>
            <a:ext cx="6062720" cy="302339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57" name="Shape 657"/>
          <p:cNvSpPr/>
          <p:nvPr/>
        </p:nvSpPr>
        <p:spPr>
          <a:xfrm>
            <a:off x="2533691" y="9772555"/>
            <a:ext cx="5722652" cy="274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VIDEO_SELECTED</a:t>
            </a:r>
            <a:r>
              <a:t>'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action.payload;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default</a:t>
            </a:r>
            <a:r>
              <a:t>: 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state;</a:t>
            </a:r>
          </a:p>
        </p:txBody>
      </p:sp>
      <p:sp>
        <p:nvSpPr>
          <p:cNvPr id="658" name="Shape 658"/>
          <p:cNvSpPr/>
          <p:nvPr/>
        </p:nvSpPr>
        <p:spPr>
          <a:xfrm>
            <a:off x="4038703" y="9057018"/>
            <a:ext cx="2810738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55808">
              <a:defRPr sz="3128">
                <a:solidFill>
                  <a:schemeClr val="accent3"/>
                </a:solidFill>
              </a:defRPr>
            </a:lvl1pPr>
          </a:lstStyle>
          <a:p>
            <a:pPr/>
            <a:r>
              <a:t>Video Reducer</a:t>
            </a:r>
          </a:p>
        </p:txBody>
      </p:sp>
      <p:sp>
        <p:nvSpPr>
          <p:cNvPr id="659" name="Shape 659"/>
          <p:cNvSpPr/>
          <p:nvPr/>
        </p:nvSpPr>
        <p:spPr>
          <a:xfrm flipV="1">
            <a:off x="6851892" y="3501682"/>
            <a:ext cx="9492455" cy="884302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20289073" y="6857999"/>
            <a:ext cx="1" cy="2836238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61" name="Shape 661"/>
          <p:cNvSpPr/>
          <p:nvPr/>
        </p:nvSpPr>
        <p:spPr>
          <a:xfrm flipH="1" flipV="1">
            <a:off x="8687677" y="11093594"/>
            <a:ext cx="8088552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62" name="Shape 662"/>
          <p:cNvSpPr/>
          <p:nvPr/>
        </p:nvSpPr>
        <p:spPr>
          <a:xfrm flipV="1">
            <a:off x="3289153" y="6876750"/>
            <a:ext cx="716758" cy="2621577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8481782" y="4252115"/>
            <a:ext cx="5888667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80454">
              <a:defRPr sz="3230">
                <a:solidFill>
                  <a:schemeClr val="accent3"/>
                </a:solidFill>
              </a:defRPr>
            </a:lvl1pPr>
          </a:lstStyle>
          <a:p>
            <a:pPr/>
            <a:r>
              <a:t>User clicks, calls action creator</a:t>
            </a:r>
          </a:p>
        </p:txBody>
      </p:sp>
      <p:sp>
        <p:nvSpPr>
          <p:cNvPr id="664" name="Shape 664"/>
          <p:cNvSpPr/>
          <p:nvPr/>
        </p:nvSpPr>
        <p:spPr>
          <a:xfrm>
            <a:off x="20483067" y="7683980"/>
            <a:ext cx="3517054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action creator returns an action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10289214" y="11334658"/>
            <a:ext cx="3517054" cy="118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3400">
                <a:solidFill>
                  <a:schemeClr val="accent3"/>
                </a:solidFill>
              </a:defRPr>
            </a:pPr>
            <a:r>
              <a:t>the action is sent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t> reducers</a:t>
            </a:r>
          </a:p>
        </p:txBody>
      </p:sp>
      <p:sp>
        <p:nvSpPr>
          <p:cNvPr id="666" name="Shape 666"/>
          <p:cNvSpPr/>
          <p:nvPr/>
        </p:nvSpPr>
        <p:spPr>
          <a:xfrm>
            <a:off x="3849866" y="7872282"/>
            <a:ext cx="967562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the reducer updates state =&gt; render() is called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6"/>
      <p:bldP build="whole" bldLvl="1" animBg="1" rev="0" advAuto="0" spid="653" grpId="5"/>
      <p:bldP build="whole" bldLvl="1" animBg="1" rev="0" advAuto="0" spid="664" grpId="7"/>
      <p:bldP build="whole" bldLvl="1" animBg="1" rev="0" advAuto="0" spid="665" grpId="14"/>
      <p:bldP build="whole" bldLvl="1" animBg="1" rev="0" advAuto="0" spid="656" grpId="10"/>
      <p:bldP build="whole" bldLvl="1" animBg="1" rev="0" advAuto="0" spid="657" grpId="11"/>
      <p:bldP build="whole" bldLvl="1" animBg="1" rev="0" advAuto="0" spid="654" grpId="8"/>
      <p:bldP build="whole" bldLvl="1" animBg="1" rev="0" advAuto="0" spid="652" grpId="4"/>
      <p:bldP build="whole" bldLvl="1" animBg="1" rev="0" advAuto="0" spid="651" grpId="3"/>
      <p:bldP build="whole" bldLvl="1" animBg="1" rev="0" advAuto="0" spid="659" grpId="1"/>
      <p:bldP build="whole" bldLvl="1" animBg="1" rev="0" advAuto="0" spid="663" grpId="2"/>
      <p:bldP build="whole" bldLvl="1" animBg="1" rev="0" advAuto="0" spid="655" grpId="9"/>
      <p:bldP build="whole" bldLvl="1" animBg="1" rev="0" advAuto="0" spid="658" grpId="12"/>
      <p:bldP build="whole" bldLvl="1" animBg="1" rev="0" advAuto="0" spid="661" grpId="13"/>
      <p:bldP build="whole" bldLvl="1" animBg="1" rev="0" advAuto="0" spid="662" grpId="15"/>
      <p:bldP build="whole" bldLvl="1" animBg="1" rev="0" advAuto="0" spid="666" grpId="16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title"/>
          </p:nvPr>
        </p:nvSpPr>
        <p:spPr>
          <a:xfrm>
            <a:off x="9727107" y="374420"/>
            <a:ext cx="4929786" cy="3036094"/>
          </a:xfrm>
          <a:prstGeom prst="rect">
            <a:avLst/>
          </a:prstGeom>
        </p:spPr>
        <p:txBody>
          <a:bodyPr/>
          <a:lstStyle/>
          <a:p>
            <a:pPr/>
            <a:r>
              <a:t>Axios</a:t>
            </a:r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xfrm>
            <a:off x="8711364" y="2423605"/>
            <a:ext cx="6961273" cy="9869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the savior to get rid of jQuery</a:t>
            </a:r>
          </a:p>
        </p:txBody>
      </p:sp>
      <p:sp>
        <p:nvSpPr>
          <p:cNvPr id="670" name="Shape 670"/>
          <p:cNvSpPr/>
          <p:nvPr/>
        </p:nvSpPr>
        <p:spPr>
          <a:xfrm>
            <a:off x="1480006" y="3783371"/>
            <a:ext cx="1973747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In our React projects, we do NOT want to manipulate the DOM directly, using jQuery</a:t>
            </a:r>
          </a:p>
        </p:txBody>
      </p:sp>
      <p:sp>
        <p:nvSpPr>
          <p:cNvPr id="671" name="Shape 671"/>
          <p:cNvSpPr/>
          <p:nvPr/>
        </p:nvSpPr>
        <p:spPr>
          <a:xfrm>
            <a:off x="1480006" y="4908704"/>
            <a:ext cx="7278779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We want React to handle that</a:t>
            </a:r>
          </a:p>
        </p:txBody>
      </p:sp>
      <p:sp>
        <p:nvSpPr>
          <p:cNvPr id="672" name="Shape 672"/>
          <p:cNvSpPr/>
          <p:nvPr/>
        </p:nvSpPr>
        <p:spPr>
          <a:xfrm>
            <a:off x="1480006" y="6034037"/>
            <a:ext cx="11588143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Because React does it really really well, and fast</a:t>
            </a:r>
          </a:p>
        </p:txBody>
      </p:sp>
      <p:sp>
        <p:nvSpPr>
          <p:cNvPr id="673" name="Shape 673"/>
          <p:cNvSpPr/>
          <p:nvPr/>
        </p:nvSpPr>
        <p:spPr>
          <a:xfrm>
            <a:off x="1480006" y="7159369"/>
            <a:ext cx="1296177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Only reason to use jQuery, is because of jQuery.ajax() </a:t>
            </a:r>
          </a:p>
        </p:txBody>
      </p:sp>
      <p:sp>
        <p:nvSpPr>
          <p:cNvPr id="674" name="Shape 674"/>
          <p:cNvSpPr/>
          <p:nvPr/>
        </p:nvSpPr>
        <p:spPr>
          <a:xfrm>
            <a:off x="14902952" y="7159369"/>
            <a:ext cx="153936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83 KB</a:t>
            </a:r>
          </a:p>
        </p:txBody>
      </p:sp>
      <p:sp>
        <p:nvSpPr>
          <p:cNvPr id="675" name="Shape 675"/>
          <p:cNvSpPr/>
          <p:nvPr/>
        </p:nvSpPr>
        <p:spPr>
          <a:xfrm>
            <a:off x="1480006" y="8284702"/>
            <a:ext cx="12039247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Axios offers the same functionality as jQuery.ajax()</a:t>
            </a:r>
          </a:p>
        </p:txBody>
      </p:sp>
      <p:sp>
        <p:nvSpPr>
          <p:cNvPr id="676" name="Shape 676"/>
          <p:cNvSpPr/>
          <p:nvPr/>
        </p:nvSpPr>
        <p:spPr>
          <a:xfrm>
            <a:off x="3634688" y="9410034"/>
            <a:ext cx="415203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axios.get(«url»)</a:t>
            </a:r>
          </a:p>
        </p:txBody>
      </p:sp>
      <p:sp>
        <p:nvSpPr>
          <p:cNvPr id="677" name="Shape 677"/>
          <p:cNvSpPr/>
          <p:nvPr/>
        </p:nvSpPr>
        <p:spPr>
          <a:xfrm>
            <a:off x="3634688" y="10264109"/>
            <a:ext cx="615660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axios.post(«url», values)</a:t>
            </a:r>
          </a:p>
        </p:txBody>
      </p:sp>
      <p:sp>
        <p:nvSpPr>
          <p:cNvPr id="678" name="Shape 678"/>
          <p:cNvSpPr/>
          <p:nvPr/>
        </p:nvSpPr>
        <p:spPr>
          <a:xfrm>
            <a:off x="3634688" y="11118184"/>
            <a:ext cx="4829710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axios.delete(«url»)</a:t>
            </a:r>
          </a:p>
        </p:txBody>
      </p:sp>
      <p:sp>
        <p:nvSpPr>
          <p:cNvPr id="679" name="Shape 679"/>
          <p:cNvSpPr/>
          <p:nvPr/>
        </p:nvSpPr>
        <p:spPr>
          <a:xfrm>
            <a:off x="3634688" y="11972259"/>
            <a:ext cx="590260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67894" indent="-467894" algn="l">
              <a:buSzPct val="75000"/>
              <a:buChar char="•"/>
              <a:defRPr sz="4000"/>
            </a:lvl1pPr>
          </a:lstStyle>
          <a:p>
            <a:pPr/>
            <a:r>
              <a:t>axios.put(«url», values)</a:t>
            </a:r>
          </a:p>
        </p:txBody>
      </p:sp>
      <p:sp>
        <p:nvSpPr>
          <p:cNvPr id="680" name="Shape 680"/>
          <p:cNvSpPr/>
          <p:nvPr/>
        </p:nvSpPr>
        <p:spPr>
          <a:xfrm>
            <a:off x="14902952" y="8284702"/>
            <a:ext cx="153936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12 KB</a:t>
            </a:r>
          </a:p>
        </p:txBody>
      </p:sp>
      <p:sp>
        <p:nvSpPr>
          <p:cNvPr id="681" name="Shape 681"/>
          <p:cNvSpPr/>
          <p:nvPr/>
        </p:nvSpPr>
        <p:spPr>
          <a:xfrm>
            <a:off x="12217240" y="10665742"/>
            <a:ext cx="5308052" cy="90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returns a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promise</a:t>
            </a:r>
          </a:p>
        </p:txBody>
      </p:sp>
      <p:sp>
        <p:nvSpPr>
          <p:cNvPr id="682" name="Shape 682"/>
          <p:cNvSpPr/>
          <p:nvPr/>
        </p:nvSpPr>
        <p:spPr>
          <a:xfrm>
            <a:off x="13068148" y="11819859"/>
            <a:ext cx="92602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our reducers don’t like promises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5" grpId="5"/>
      <p:bldP build="whole" bldLvl="1" animBg="1" rev="0" advAuto="0" spid="671" grpId="2"/>
      <p:bldP build="whole" bldLvl="1" animBg="1" rev="0" advAuto="0" spid="677" grpId="9"/>
      <p:bldP build="whole" bldLvl="1" animBg="1" rev="0" advAuto="0" spid="672" grpId="3"/>
      <p:bldP build="whole" bldLvl="1" animBg="1" rev="0" advAuto="0" spid="673" grpId="4"/>
      <p:bldP build="whole" bldLvl="1" animBg="1" rev="0" advAuto="0" spid="679" grpId="11"/>
      <p:bldP build="whole" bldLvl="1" animBg="1" rev="0" advAuto="0" spid="674" grpId="6"/>
      <p:bldP build="whole" bldLvl="1" animBg="1" rev="0" advAuto="0" spid="676" grpId="8"/>
      <p:bldP build="whole" bldLvl="1" animBg="1" rev="0" advAuto="0" spid="682" grpId="13"/>
      <p:bldP build="whole" bldLvl="1" animBg="1" rev="0" advAuto="0" spid="680" grpId="7"/>
      <p:bldP build="whole" bldLvl="1" animBg="1" rev="0" advAuto="0" spid="670" grpId="1"/>
      <p:bldP build="whole" bldLvl="1" animBg="1" rev="0" advAuto="0" spid="678" grpId="10"/>
      <p:bldP build="whole" bldLvl="1" animBg="1" rev="0" advAuto="0" spid="681" grpId="1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title"/>
          </p:nvPr>
        </p:nvSpPr>
        <p:spPr>
          <a:xfrm>
            <a:off x="6828747" y="357187"/>
            <a:ext cx="10726506" cy="3036095"/>
          </a:xfrm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Redux middleware</a:t>
            </a:r>
          </a:p>
        </p:txBody>
      </p:sp>
      <p:pic>
        <p:nvPicPr>
          <p:cNvPr id="685" name="video_browser_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21" y="3143083"/>
            <a:ext cx="5295901" cy="3492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Shape 686"/>
          <p:cNvSpPr/>
          <p:nvPr/>
        </p:nvSpPr>
        <p:spPr>
          <a:xfrm>
            <a:off x="16350696" y="3104786"/>
            <a:ext cx="7643076" cy="405296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16471346" y="3247788"/>
            <a:ext cx="7401776" cy="378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searchVideos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term</a:t>
            </a:r>
            <a:r>
              <a:t>) {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request</a:t>
            </a:r>
            <a:r>
              <a:t> = axios.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</a:t>
            </a:r>
            <a:r>
              <a:t>(«url»);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request</a:t>
            </a:r>
          </a:p>
          <a:p>
            <a:pPr algn="l">
              <a:defRPr sz="3400"/>
            </a:pPr>
            <a:r>
              <a:t>   };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688" name="Shape 688"/>
          <p:cNvSpPr/>
          <p:nvPr/>
        </p:nvSpPr>
        <p:spPr>
          <a:xfrm>
            <a:off x="16988473" y="9856799"/>
            <a:ext cx="6342120" cy="261728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17121823" y="10000447"/>
            <a:ext cx="6075420" cy="222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request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690" name="Shape 690"/>
          <p:cNvSpPr/>
          <p:nvPr/>
        </p:nvSpPr>
        <p:spPr>
          <a:xfrm>
            <a:off x="1867885" y="9624386"/>
            <a:ext cx="6607547" cy="302339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1981031" y="9772555"/>
            <a:ext cx="6275312" cy="274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action.payload.data;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default</a:t>
            </a:r>
            <a:r>
              <a:t>: 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state;</a:t>
            </a:r>
          </a:p>
        </p:txBody>
      </p:sp>
      <p:sp>
        <p:nvSpPr>
          <p:cNvPr id="692" name="Shape 692"/>
          <p:cNvSpPr/>
          <p:nvPr/>
        </p:nvSpPr>
        <p:spPr>
          <a:xfrm>
            <a:off x="4038703" y="9057018"/>
            <a:ext cx="2810738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55808">
              <a:defRPr sz="3128">
                <a:solidFill>
                  <a:schemeClr val="accent3"/>
                </a:solidFill>
              </a:defRPr>
            </a:lvl1pPr>
          </a:lstStyle>
          <a:p>
            <a:pPr/>
            <a:r>
              <a:t>Video Reducer</a:t>
            </a:r>
          </a:p>
        </p:txBody>
      </p:sp>
      <p:sp>
        <p:nvSpPr>
          <p:cNvPr id="693" name="Shape 693"/>
          <p:cNvSpPr/>
          <p:nvPr/>
        </p:nvSpPr>
        <p:spPr>
          <a:xfrm>
            <a:off x="6324865" y="3279533"/>
            <a:ext cx="10019481" cy="22215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20289073" y="7468548"/>
            <a:ext cx="1" cy="2225689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95" name="Shape 695"/>
          <p:cNvSpPr/>
          <p:nvPr/>
        </p:nvSpPr>
        <p:spPr>
          <a:xfrm flipH="1" flipV="1">
            <a:off x="8687677" y="11093594"/>
            <a:ext cx="8088552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96" name="Shape 696"/>
          <p:cNvSpPr/>
          <p:nvPr/>
        </p:nvSpPr>
        <p:spPr>
          <a:xfrm flipV="1">
            <a:off x="3289153" y="6876750"/>
            <a:ext cx="716758" cy="2621577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697" name="Shape 697"/>
          <p:cNvSpPr/>
          <p:nvPr/>
        </p:nvSpPr>
        <p:spPr>
          <a:xfrm>
            <a:off x="8481781" y="3642982"/>
            <a:ext cx="6620247" cy="148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User enters text in search field, calls action creator</a:t>
            </a:r>
          </a:p>
        </p:txBody>
      </p:sp>
      <p:sp>
        <p:nvSpPr>
          <p:cNvPr id="698" name="Shape 698"/>
          <p:cNvSpPr/>
          <p:nvPr/>
        </p:nvSpPr>
        <p:spPr>
          <a:xfrm>
            <a:off x="20483067" y="7683980"/>
            <a:ext cx="3517054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action creator returns an action</a:t>
            </a:r>
          </a:p>
        </p:txBody>
      </p:sp>
      <p:sp>
        <p:nvSpPr>
          <p:cNvPr id="699" name="Shape 699"/>
          <p:cNvSpPr/>
          <p:nvPr/>
        </p:nvSpPr>
        <p:spPr>
          <a:xfrm>
            <a:off x="10289214" y="11334658"/>
            <a:ext cx="3517054" cy="118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3400">
                <a:solidFill>
                  <a:schemeClr val="accent3"/>
                </a:solidFill>
              </a:defRPr>
            </a:pPr>
            <a:r>
              <a:t>the action is sent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t> reducers</a:t>
            </a:r>
          </a:p>
        </p:txBody>
      </p:sp>
      <p:sp>
        <p:nvSpPr>
          <p:cNvPr id="700" name="Shape 700"/>
          <p:cNvSpPr/>
          <p:nvPr/>
        </p:nvSpPr>
        <p:spPr>
          <a:xfrm>
            <a:off x="3849866" y="7872282"/>
            <a:ext cx="967562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the reducer updates state =&gt; render() is called</a:t>
            </a:r>
          </a:p>
        </p:txBody>
      </p:sp>
      <p:sp>
        <p:nvSpPr>
          <p:cNvPr id="701" name="Shape 701"/>
          <p:cNvSpPr/>
          <p:nvPr>
            <p:ph type="body" sz="quarter" idx="1"/>
          </p:nvPr>
        </p:nvSpPr>
        <p:spPr>
          <a:xfrm>
            <a:off x="18766865" y="2524718"/>
            <a:ext cx="2810738" cy="637219"/>
          </a:xfrm>
          <a:prstGeom prst="rect">
            <a:avLst/>
          </a:prstGeom>
        </p:spPr>
        <p:txBody>
          <a:bodyPr/>
          <a:lstStyle>
            <a:lvl1pPr marL="0" indent="0" defTabSz="665440">
              <a:spcBef>
                <a:spcPts val="0"/>
              </a:spcBef>
              <a:buSzTx/>
              <a:buNone/>
              <a:defRPr sz="3240">
                <a:solidFill>
                  <a:schemeClr val="accent3"/>
                </a:solidFill>
              </a:defRPr>
            </a:lvl1pPr>
          </a:lstStyle>
          <a:p>
            <a:pPr/>
            <a:r>
              <a:t>Action Creator</a:t>
            </a:r>
          </a:p>
        </p:txBody>
      </p:sp>
      <p:sp>
        <p:nvSpPr>
          <p:cNvPr id="702" name="Shape 702"/>
          <p:cNvSpPr/>
          <p:nvPr/>
        </p:nvSpPr>
        <p:spPr>
          <a:xfrm>
            <a:off x="9700593" y="9624386"/>
            <a:ext cx="6062721" cy="3023395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5"/>
                </a:solidFill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9975135" y="9910598"/>
            <a:ext cx="565333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let action pass, manipulate it, log it, stop it, or dispatch</a:t>
            </a:r>
          </a:p>
          <a:p>
            <a:pPr algn="l">
              <a:defRPr sz="4000"/>
            </a:pPr>
            <a:r>
              <a:t>a completely new action</a:t>
            </a:r>
          </a:p>
        </p:txBody>
      </p:sp>
      <p:sp>
        <p:nvSpPr>
          <p:cNvPr id="704" name="Shape 704"/>
          <p:cNvSpPr/>
          <p:nvPr/>
        </p:nvSpPr>
        <p:spPr>
          <a:xfrm>
            <a:off x="11492111" y="9057018"/>
            <a:ext cx="2479684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80454">
              <a:defRPr b="1" sz="323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Middleware</a:t>
            </a:r>
          </a:p>
        </p:txBody>
      </p:sp>
      <p:sp>
        <p:nvSpPr>
          <p:cNvPr id="705" name="Shape 705"/>
          <p:cNvSpPr/>
          <p:nvPr/>
        </p:nvSpPr>
        <p:spPr>
          <a:xfrm flipH="1">
            <a:off x="15769663" y="11093594"/>
            <a:ext cx="918334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4" grpId="2"/>
      <p:bldP build="whole" bldLvl="1" animBg="1" rev="0" advAuto="0" spid="684" grpId="1"/>
      <p:bldP build="whole" bldLvl="1" animBg="1" rev="0" advAuto="0" spid="702" grpId="3"/>
      <p:bldP build="whole" bldLvl="1" animBg="1" rev="0" advAuto="0" spid="705" grpId="4"/>
      <p:bldP build="whole" bldLvl="1" animBg="1" rev="0" advAuto="0" spid="703" grpId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type="title"/>
          </p:nvPr>
        </p:nvSpPr>
        <p:spPr>
          <a:xfrm>
            <a:off x="6828747" y="344487"/>
            <a:ext cx="10726506" cy="3036095"/>
          </a:xfrm>
          <a:prstGeom prst="rect">
            <a:avLst/>
          </a:prstGeom>
        </p:spPr>
        <p:txBody>
          <a:bodyPr/>
          <a:lstStyle/>
          <a:p>
            <a:pPr/>
            <a:r>
              <a:t>Redux promise</a:t>
            </a:r>
          </a:p>
        </p:txBody>
      </p:sp>
      <p:sp>
        <p:nvSpPr>
          <p:cNvPr id="708" name="Shape 708"/>
          <p:cNvSpPr/>
          <p:nvPr>
            <p:ph type="body" sz="quarter" idx="1"/>
          </p:nvPr>
        </p:nvSpPr>
        <p:spPr>
          <a:xfrm>
            <a:off x="18766865" y="2524718"/>
            <a:ext cx="2810738" cy="637219"/>
          </a:xfrm>
          <a:prstGeom prst="rect">
            <a:avLst/>
          </a:prstGeom>
        </p:spPr>
        <p:txBody>
          <a:bodyPr/>
          <a:lstStyle>
            <a:lvl1pPr marL="0" indent="0" defTabSz="665440">
              <a:spcBef>
                <a:spcPts val="0"/>
              </a:spcBef>
              <a:buSzTx/>
              <a:buNone/>
              <a:defRPr sz="3240">
                <a:solidFill>
                  <a:schemeClr val="accent3"/>
                </a:solidFill>
              </a:defRPr>
            </a:lvl1pPr>
          </a:lstStyle>
          <a:p>
            <a:pPr/>
            <a:r>
              <a:t>Action Creator</a:t>
            </a:r>
          </a:p>
        </p:txBody>
      </p:sp>
      <p:pic>
        <p:nvPicPr>
          <p:cNvPr id="709" name="video_browser_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21" y="3143083"/>
            <a:ext cx="5295901" cy="3492501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Shape 710"/>
          <p:cNvSpPr/>
          <p:nvPr/>
        </p:nvSpPr>
        <p:spPr>
          <a:xfrm>
            <a:off x="16988473" y="9856799"/>
            <a:ext cx="6342120" cy="261728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11" name="Shape 711"/>
          <p:cNvSpPr/>
          <p:nvPr/>
        </p:nvSpPr>
        <p:spPr>
          <a:xfrm>
            <a:off x="17121823" y="10000447"/>
            <a:ext cx="6075420" cy="222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t>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request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712" name="Shape 712"/>
          <p:cNvSpPr/>
          <p:nvPr/>
        </p:nvSpPr>
        <p:spPr>
          <a:xfrm>
            <a:off x="4038703" y="9057018"/>
            <a:ext cx="2810738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55808">
              <a:defRPr sz="3128">
                <a:solidFill>
                  <a:schemeClr val="accent3"/>
                </a:solidFill>
              </a:defRPr>
            </a:lvl1pPr>
          </a:lstStyle>
          <a:p>
            <a:pPr/>
            <a:r>
              <a:t>Video Reducer</a:t>
            </a:r>
          </a:p>
        </p:txBody>
      </p:sp>
      <p:sp>
        <p:nvSpPr>
          <p:cNvPr id="713" name="Shape 713"/>
          <p:cNvSpPr/>
          <p:nvPr/>
        </p:nvSpPr>
        <p:spPr>
          <a:xfrm flipH="1" flipV="1">
            <a:off x="8687677" y="11093594"/>
            <a:ext cx="8088552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14" name="Shape 714"/>
          <p:cNvSpPr/>
          <p:nvPr/>
        </p:nvSpPr>
        <p:spPr>
          <a:xfrm flipV="1">
            <a:off x="3289153" y="6876750"/>
            <a:ext cx="716758" cy="2621577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20483067" y="7683980"/>
            <a:ext cx="3517054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action creator returns an action</a:t>
            </a:r>
          </a:p>
        </p:txBody>
      </p:sp>
      <p:sp>
        <p:nvSpPr>
          <p:cNvPr id="716" name="Shape 716"/>
          <p:cNvSpPr/>
          <p:nvPr/>
        </p:nvSpPr>
        <p:spPr>
          <a:xfrm>
            <a:off x="10289214" y="11334658"/>
            <a:ext cx="3517054" cy="118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3400">
                <a:solidFill>
                  <a:schemeClr val="accent3"/>
                </a:solidFill>
              </a:defRPr>
            </a:pPr>
            <a:r>
              <a:t>the action is sent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t> reducers</a:t>
            </a:r>
          </a:p>
        </p:txBody>
      </p:sp>
      <p:sp>
        <p:nvSpPr>
          <p:cNvPr id="717" name="Shape 717"/>
          <p:cNvSpPr/>
          <p:nvPr/>
        </p:nvSpPr>
        <p:spPr>
          <a:xfrm>
            <a:off x="3849866" y="7872282"/>
            <a:ext cx="967562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the reducer updates state =&gt; render() is called</a:t>
            </a:r>
          </a:p>
        </p:txBody>
      </p:sp>
      <p:sp>
        <p:nvSpPr>
          <p:cNvPr id="718" name="Shape 718"/>
          <p:cNvSpPr/>
          <p:nvPr/>
        </p:nvSpPr>
        <p:spPr>
          <a:xfrm>
            <a:off x="9446592" y="9624386"/>
            <a:ext cx="6316721" cy="3023395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5"/>
                </a:solidFill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9609996" y="9796298"/>
            <a:ext cx="5989914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lf the action has a promise, stop it, wait till it resolves, then dispatch a new action with the result</a:t>
            </a:r>
          </a:p>
        </p:txBody>
      </p:sp>
      <p:sp>
        <p:nvSpPr>
          <p:cNvPr id="720" name="Shape 720"/>
          <p:cNvSpPr/>
          <p:nvPr/>
        </p:nvSpPr>
        <p:spPr>
          <a:xfrm>
            <a:off x="11161610" y="9057018"/>
            <a:ext cx="3280384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80454">
              <a:defRPr b="1" sz="323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Redux Promise</a:t>
            </a:r>
          </a:p>
        </p:txBody>
      </p:sp>
      <p:sp>
        <p:nvSpPr>
          <p:cNvPr id="721" name="Shape 721"/>
          <p:cNvSpPr/>
          <p:nvPr/>
        </p:nvSpPr>
        <p:spPr>
          <a:xfrm flipH="1">
            <a:off x="15769663" y="11093594"/>
            <a:ext cx="918334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16350696" y="3104786"/>
            <a:ext cx="7643076" cy="405296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16471346" y="3247788"/>
            <a:ext cx="7401776" cy="378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searchVideos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term</a:t>
            </a:r>
            <a:r>
              <a:t>) {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request</a:t>
            </a:r>
            <a:r>
              <a:t> = axios.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get</a:t>
            </a:r>
            <a:r>
              <a:t>(«url»);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return</a:t>
            </a:r>
            <a:r>
              <a:t> {</a:t>
            </a:r>
          </a:p>
          <a:p>
            <a:pPr algn="l">
              <a:defRPr sz="3400"/>
            </a:pPr>
            <a:r>
              <a:t>      type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',</a:t>
            </a:r>
          </a:p>
          <a:p>
            <a:pPr algn="l">
              <a:defRPr sz="3400"/>
            </a:pPr>
            <a:r>
              <a:t>      payload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request</a:t>
            </a:r>
          </a:p>
          <a:p>
            <a:pPr algn="l">
              <a:defRPr sz="3400"/>
            </a:pPr>
            <a:r>
              <a:t>   };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724" name="Shape 724"/>
          <p:cNvSpPr/>
          <p:nvPr/>
        </p:nvSpPr>
        <p:spPr>
          <a:xfrm>
            <a:off x="20289073" y="7468548"/>
            <a:ext cx="1" cy="2225689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25" name="Shape 725"/>
          <p:cNvSpPr/>
          <p:nvPr/>
        </p:nvSpPr>
        <p:spPr>
          <a:xfrm>
            <a:off x="1867885" y="9624386"/>
            <a:ext cx="6607547" cy="302339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26" name="Shape 726"/>
          <p:cNvSpPr/>
          <p:nvPr/>
        </p:nvSpPr>
        <p:spPr>
          <a:xfrm>
            <a:off x="1981031" y="9772555"/>
            <a:ext cx="6275312" cy="274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switch</a:t>
            </a:r>
            <a:r>
              <a:t> (action.type) {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case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VIDEO_SEARCH</a:t>
            </a:r>
            <a:r>
              <a:t>'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action.payload.data;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default</a:t>
            </a:r>
            <a:r>
              <a:t>: </a:t>
            </a:r>
          </a:p>
          <a:p>
            <a:pPr algn="l">
              <a:defRPr sz="3400"/>
            </a:pPr>
            <a:r>
              <a:t>  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return</a:t>
            </a:r>
            <a:r>
              <a:t> state;</a:t>
            </a:r>
          </a:p>
        </p:txBody>
      </p:sp>
      <p:sp>
        <p:nvSpPr>
          <p:cNvPr id="727" name="Shape 727"/>
          <p:cNvSpPr/>
          <p:nvPr/>
        </p:nvSpPr>
        <p:spPr>
          <a:xfrm>
            <a:off x="6324865" y="3279533"/>
            <a:ext cx="10019481" cy="22215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8481781" y="3642982"/>
            <a:ext cx="6620247" cy="148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3400">
                <a:solidFill>
                  <a:schemeClr val="accent3"/>
                </a:solidFill>
              </a:defRPr>
            </a:lvl1pPr>
          </a:lstStyle>
          <a:p>
            <a:pPr/>
            <a:r>
              <a:t>User enters text in search field, calls action creator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type="title"/>
          </p:nvPr>
        </p:nvSpPr>
        <p:spPr>
          <a:xfrm>
            <a:off x="2890547" y="357187"/>
            <a:ext cx="18602906" cy="3036095"/>
          </a:xfrm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React Router / Link Component</a:t>
            </a:r>
          </a:p>
        </p:txBody>
      </p:sp>
      <p:sp>
        <p:nvSpPr>
          <p:cNvPr id="731" name="Shape 731"/>
          <p:cNvSpPr/>
          <p:nvPr>
            <p:ph type="body" sz="quarter" idx="1"/>
          </p:nvPr>
        </p:nvSpPr>
        <p:spPr>
          <a:xfrm>
            <a:off x="336656" y="3304591"/>
            <a:ext cx="2810738" cy="637219"/>
          </a:xfrm>
          <a:prstGeom prst="rect">
            <a:avLst/>
          </a:prstGeom>
        </p:spPr>
        <p:txBody>
          <a:bodyPr/>
          <a:lstStyle>
            <a:lvl1pPr marL="0" indent="0" defTabSz="665440">
              <a:spcBef>
                <a:spcPts val="0"/>
              </a:spcBef>
              <a:buSzTx/>
              <a:buNone/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src/index.js</a:t>
            </a:r>
          </a:p>
        </p:txBody>
      </p:sp>
      <p:sp>
        <p:nvSpPr>
          <p:cNvPr id="732" name="Shape 732"/>
          <p:cNvSpPr/>
          <p:nvPr/>
        </p:nvSpPr>
        <p:spPr>
          <a:xfrm>
            <a:off x="343006" y="3948159"/>
            <a:ext cx="11925694" cy="966836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412856" y="4024605"/>
            <a:ext cx="11658528" cy="951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ReactDOM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react-dom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Provider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react-redux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createStore, applyMiddleware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promise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redux-promise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Router, browserHistory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react-router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routes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./routes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reducers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‘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./reducers</a:t>
            </a:r>
            <a:r>
              <a:t>';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createStoreWithMiddleware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applyMiddleware</a:t>
            </a:r>
            <a:r>
              <a:t>(promise)(createStore);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t>ReactDOM.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</a:t>
            </a:r>
          </a:p>
          <a:p>
            <a:pPr algn="l">
              <a:defRPr sz="34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Provider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store</a:t>
            </a:r>
            <a:r>
              <a:t>={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createStoreWithMiddleware</a:t>
            </a:r>
            <a:r>
              <a:t>(reducers)}&gt;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Router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history</a:t>
            </a:r>
            <a:r>
              <a:t>={browserHistory}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routes</a:t>
            </a:r>
            <a:r>
              <a:t>={routes} /&gt;</a:t>
            </a:r>
          </a:p>
          <a:p>
            <a:pPr algn="l">
              <a:defRPr sz="3400"/>
            </a:pPr>
            <a:r>
              <a:t>   &lt;/</a:t>
            </a:r>
            <a:r>
              <a:rPr>
                <a:solidFill>
                  <a:schemeClr val="accent5"/>
                </a:solidFill>
              </a:rPr>
              <a:t>Provider</a:t>
            </a:r>
            <a:r>
              <a:t>&gt;</a:t>
            </a:r>
          </a:p>
          <a:p>
            <a:pPr algn="l">
              <a:defRPr sz="3400"/>
            </a:pPr>
            <a:r>
              <a:t>   , document.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querySelector</a:t>
            </a:r>
            <a:r>
              <a:t>('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.container</a:t>
            </a:r>
            <a:r>
              <a:t>')</a:t>
            </a:r>
          </a:p>
          <a:p>
            <a:pPr algn="l">
              <a:defRPr sz="3400"/>
            </a:pPr>
            <a:r>
              <a:t>);</a:t>
            </a:r>
          </a:p>
        </p:txBody>
      </p:sp>
      <p:sp>
        <p:nvSpPr>
          <p:cNvPr id="734" name="Shape 734"/>
          <p:cNvSpPr/>
          <p:nvPr/>
        </p:nvSpPr>
        <p:spPr>
          <a:xfrm>
            <a:off x="12656825" y="3948159"/>
            <a:ext cx="11555725" cy="8170259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12758644" y="4056601"/>
            <a:ext cx="11150852" cy="795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Route, IndexRoute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react-router</a:t>
            </a:r>
            <a:r>
              <a:t>';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App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./components/app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PostsIndex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./components/posts_index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PostsNew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./components/posts_new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PostsShow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./components/posts_show</a:t>
            </a:r>
            <a:r>
              <a:t>';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(</a:t>
            </a:r>
          </a:p>
          <a:p>
            <a:pPr algn="l">
              <a:defRPr sz="3400"/>
            </a:pPr>
            <a:r>
              <a:t>   &lt;</a:t>
            </a:r>
            <a:r>
              <a:rPr>
                <a:solidFill>
                  <a:schemeClr val="accent5"/>
                </a:solidFill>
              </a:rPr>
              <a:t>Route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path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={App} &gt;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IndexRoute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={PostsIndex} /&gt;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Route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path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posts/new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={PostsNew} /&gt;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Route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path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posts/:id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={PostsShow} /&gt;</a:t>
            </a:r>
          </a:p>
          <a:p>
            <a:pPr algn="l">
              <a:defRPr sz="3400"/>
            </a:pPr>
            <a:r>
              <a:t>   &lt;/</a:t>
            </a:r>
            <a:r>
              <a:rPr>
                <a:solidFill>
                  <a:schemeClr val="accent5"/>
                </a:solidFill>
              </a:rPr>
              <a:t>Route</a:t>
            </a:r>
            <a:r>
              <a:t>&gt;</a:t>
            </a:r>
          </a:p>
          <a:p>
            <a:pPr algn="l">
              <a:defRPr sz="3400"/>
            </a:pPr>
            <a:r>
              <a:t>);</a:t>
            </a:r>
          </a:p>
        </p:txBody>
      </p:sp>
      <p:sp>
        <p:nvSpPr>
          <p:cNvPr id="736" name="Shape 736"/>
          <p:cNvSpPr/>
          <p:nvPr/>
        </p:nvSpPr>
        <p:spPr>
          <a:xfrm>
            <a:off x="12650475" y="3304591"/>
            <a:ext cx="2810738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65440"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src/routes.js</a:t>
            </a:r>
          </a:p>
        </p:txBody>
      </p:sp>
      <p:sp>
        <p:nvSpPr>
          <p:cNvPr id="737" name="Shape 737"/>
          <p:cNvSpPr/>
          <p:nvPr/>
        </p:nvSpPr>
        <p:spPr>
          <a:xfrm>
            <a:off x="6974587" y="2368762"/>
            <a:ext cx="10434826" cy="93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to make Single Page Applications really easy</a:t>
            </a:r>
          </a:p>
        </p:txBody>
      </p:sp>
      <p:sp>
        <p:nvSpPr>
          <p:cNvPr id="738" name="Shape 738"/>
          <p:cNvSpPr/>
          <p:nvPr/>
        </p:nvSpPr>
        <p:spPr>
          <a:xfrm>
            <a:off x="12758644" y="12315821"/>
            <a:ext cx="9149370" cy="1184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3400"/>
            </a:pPr>
            <a:r>
              <a:t>The parameter will become available in PostsShow as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this.props.params.id</a:t>
            </a:r>
          </a:p>
        </p:txBody>
      </p:sp>
      <p:sp>
        <p:nvSpPr>
          <p:cNvPr id="739" name="Shape 739"/>
          <p:cNvSpPr/>
          <p:nvPr/>
        </p:nvSpPr>
        <p:spPr>
          <a:xfrm flipV="1">
            <a:off x="17044131" y="10976059"/>
            <a:ext cx="758734" cy="1338814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412856" y="6623217"/>
            <a:ext cx="10177222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Router, browserHistory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react-router</a:t>
            </a:r>
            <a:r>
              <a:t>';</a:t>
            </a: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routes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./routes</a:t>
            </a:r>
            <a:r>
              <a:t>';</a:t>
            </a:r>
          </a:p>
        </p:txBody>
      </p:sp>
      <p:sp>
        <p:nvSpPr>
          <p:cNvPr id="741" name="Shape 741"/>
          <p:cNvSpPr/>
          <p:nvPr/>
        </p:nvSpPr>
        <p:spPr>
          <a:xfrm>
            <a:off x="1134764" y="11321001"/>
            <a:ext cx="1018931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400"/>
            </a:pPr>
            <a:r>
              <a:t>&lt;</a:t>
            </a:r>
            <a:r>
              <a:rPr>
                <a:solidFill>
                  <a:schemeClr val="accent5"/>
                </a:solidFill>
              </a:rPr>
              <a:t>Router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history</a:t>
            </a:r>
            <a:r>
              <a:t>={browserHistory}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routes</a:t>
            </a:r>
            <a:r>
              <a:t>={routes} 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4"/>
      <p:bldP build="whole" bldLvl="1" animBg="1" rev="0" advAuto="0" spid="736" grpId="7"/>
      <p:bldP build="whole" bldLvl="1" animBg="1" rev="0" advAuto="0" spid="734" grpId="6"/>
      <p:bldP build="whole" bldLvl="1" animBg="1" rev="0" advAuto="0" spid="732" grpId="1"/>
      <p:bldP build="whole" bldLvl="1" animBg="1" rev="0" advAuto="0" spid="731" grpId="2"/>
      <p:bldP build="whole" bldLvl="1" animBg="1" rev="0" advAuto="0" spid="735" grpId="8"/>
      <p:bldP build="whole" bldLvl="1" animBg="1" rev="0" advAuto="0" spid="741" grpId="5"/>
      <p:bldP build="whole" bldLvl="1" animBg="1" rev="0" advAuto="0" spid="733" grpId="3"/>
      <p:bldP build="whole" bldLvl="1" animBg="1" rev="0" advAuto="0" spid="739" grpId="9"/>
      <p:bldP build="whole" bldLvl="1" animBg="1" rev="0" advAuto="0" spid="738" grpId="1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type="title"/>
          </p:nvPr>
        </p:nvSpPr>
        <p:spPr>
          <a:xfrm>
            <a:off x="2890547" y="357187"/>
            <a:ext cx="18602906" cy="3036095"/>
          </a:xfrm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React Router / Link Component</a:t>
            </a:r>
          </a:p>
        </p:txBody>
      </p:sp>
      <p:sp>
        <p:nvSpPr>
          <p:cNvPr id="744" name="Shape 744"/>
          <p:cNvSpPr/>
          <p:nvPr/>
        </p:nvSpPr>
        <p:spPr>
          <a:xfrm>
            <a:off x="6974587" y="2368762"/>
            <a:ext cx="10434826" cy="93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defRPr sz="4000">
                <a:solidFill>
                  <a:schemeClr val="accent3"/>
                </a:solidFill>
              </a:defRPr>
            </a:lvl1pPr>
          </a:lstStyle>
          <a:p>
            <a:pPr/>
            <a:r>
              <a:t>to make Single Page Applications really easy</a:t>
            </a:r>
          </a:p>
        </p:txBody>
      </p:sp>
      <p:sp>
        <p:nvSpPr>
          <p:cNvPr id="745" name="Shape 745"/>
          <p:cNvSpPr/>
          <p:nvPr/>
        </p:nvSpPr>
        <p:spPr>
          <a:xfrm>
            <a:off x="343006" y="4341859"/>
            <a:ext cx="9733521" cy="8170259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46" name="Shape 746"/>
          <p:cNvSpPr/>
          <p:nvPr/>
        </p:nvSpPr>
        <p:spPr>
          <a:xfrm>
            <a:off x="476588" y="4450298"/>
            <a:ext cx="9369877" cy="7953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React, { Component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'react';</a:t>
            </a:r>
          </a:p>
          <a:p>
            <a:pPr algn="l">
              <a:defRPr sz="3400"/>
            </a:pPr>
          </a:p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class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App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extends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 {</a:t>
            </a:r>
          </a:p>
          <a:p>
            <a:pPr algn="l">
              <a:defRPr sz="3400"/>
            </a:pPr>
            <a:r>
              <a:t>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3400"/>
            </a:pPr>
            <a:r>
              <a:t>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&gt;Header stuff goes here&lt;/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     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{this.props.children}</a:t>
            </a:r>
          </a:p>
          <a:p>
            <a:pPr algn="l">
              <a:defRPr sz="34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&gt;Footer stuff goes here&lt;/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);</a:t>
            </a:r>
          </a:p>
          <a:p>
            <a:pPr algn="l">
              <a:defRPr sz="3400"/>
            </a:pPr>
            <a:r>
              <a:t>  }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747" name="Shape 747"/>
          <p:cNvSpPr/>
          <p:nvPr/>
        </p:nvSpPr>
        <p:spPr>
          <a:xfrm>
            <a:off x="336656" y="3698291"/>
            <a:ext cx="6199646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65440"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src/components/app.js</a:t>
            </a:r>
          </a:p>
        </p:txBody>
      </p:sp>
      <p:sp>
        <p:nvSpPr>
          <p:cNvPr id="748" name="Shape 748"/>
          <p:cNvSpPr/>
          <p:nvPr/>
        </p:nvSpPr>
        <p:spPr>
          <a:xfrm>
            <a:off x="10491026" y="4341859"/>
            <a:ext cx="13623120" cy="660815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49" name="Shape 749"/>
          <p:cNvSpPr/>
          <p:nvPr/>
        </p:nvSpPr>
        <p:spPr>
          <a:xfrm>
            <a:off x="10624607" y="4450298"/>
            <a:ext cx="13355956" cy="639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4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Link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react-router</a:t>
            </a:r>
            <a:r>
              <a:t>';</a:t>
            </a:r>
          </a:p>
          <a:p>
            <a:pPr algn="l">
              <a:defRPr sz="3400"/>
            </a:pPr>
          </a:p>
          <a:p>
            <a:pPr algn="l">
              <a:defRPr sz="3400"/>
            </a:pPr>
          </a:p>
          <a:p>
            <a:pPr algn="l">
              <a:defRPr sz="3400"/>
            </a:pPr>
            <a:r>
              <a:t>render () {</a:t>
            </a:r>
          </a:p>
          <a:p>
            <a:pPr algn="l">
              <a:defRPr sz="34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(</a:t>
            </a:r>
          </a:p>
          <a:p>
            <a:pPr algn="l">
              <a:defRPr sz="34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to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</a:t>
            </a:r>
            <a:r>
              <a:t>"&gt;Home&lt;/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to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/posts/new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btn</a:t>
            </a:r>
            <a:r>
              <a:t>"&gt;New blogpost&lt;/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&gt;</a:t>
            </a:r>
          </a:p>
          <a:p>
            <a:pPr algn="l">
              <a:defRPr sz="34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to</a:t>
            </a:r>
            <a:r>
              <a:t>={`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posts/${post.id}</a:t>
            </a:r>
            <a:r>
              <a:t>`}&gt;{post.title}&lt;/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&gt;</a:t>
            </a:r>
          </a:p>
          <a:p>
            <a:pPr algn="l">
              <a:defRPr sz="3400"/>
            </a:pPr>
            <a:r>
              <a:t>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400"/>
            </a:pPr>
            <a:r>
              <a:t>   );</a:t>
            </a:r>
          </a:p>
          <a:p>
            <a:pPr algn="l">
              <a:defRPr sz="3400"/>
            </a:pPr>
            <a:r>
              <a:t>}</a:t>
            </a:r>
          </a:p>
        </p:txBody>
      </p:sp>
      <p:sp>
        <p:nvSpPr>
          <p:cNvPr id="750" name="Shape 750"/>
          <p:cNvSpPr/>
          <p:nvPr/>
        </p:nvSpPr>
        <p:spPr>
          <a:xfrm>
            <a:off x="10484676" y="3698291"/>
            <a:ext cx="6199646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65440"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src/components/posts_index.js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8" grpId="1"/>
      <p:bldP build="whole" bldLvl="1" animBg="1" rev="0" advAuto="0" spid="750" grpId="2"/>
      <p:bldP build="whole" bldLvl="1" animBg="1" rev="0" advAuto="0" spid="749" grpId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type="title"/>
          </p:nvPr>
        </p:nvSpPr>
        <p:spPr>
          <a:xfrm>
            <a:off x="7760448" y="426117"/>
            <a:ext cx="8863104" cy="3036095"/>
          </a:xfrm>
          <a:prstGeom prst="rect">
            <a:avLst/>
          </a:prstGeom>
        </p:spPr>
        <p:txBody>
          <a:bodyPr/>
          <a:lstStyle/>
          <a:p>
            <a:pPr/>
            <a:r>
              <a:t>Redux Form</a:t>
            </a:r>
          </a:p>
        </p:txBody>
      </p:sp>
      <p:sp>
        <p:nvSpPr>
          <p:cNvPr id="753" name="Shape 753"/>
          <p:cNvSpPr/>
          <p:nvPr/>
        </p:nvSpPr>
        <p:spPr>
          <a:xfrm>
            <a:off x="5642494" y="6610051"/>
            <a:ext cx="13099012" cy="651371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5802996" y="6793196"/>
            <a:ext cx="12600192" cy="598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combineReducers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</a:t>
            </a:r>
            <a:r>
              <a:t>';</a:t>
            </a:r>
          </a:p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PostsReducer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./reducer_posts</a:t>
            </a:r>
            <a:r>
              <a:t>';</a:t>
            </a:r>
          </a:p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reducer </a:t>
            </a:r>
            <a:r>
              <a:rPr>
                <a:solidFill>
                  <a:schemeClr val="accent5"/>
                </a:solidFill>
              </a:rPr>
              <a:t>as</a:t>
            </a:r>
            <a:r>
              <a:t> formReducer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redux-form</a:t>
            </a:r>
            <a:r>
              <a:t>';</a:t>
            </a:r>
          </a:p>
          <a:p>
            <a:pPr algn="l">
              <a:defRPr sz="3800"/>
            </a:pPr>
          </a:p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rootReducer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combineReducers</a:t>
            </a:r>
            <a:r>
              <a:t>({</a:t>
            </a:r>
          </a:p>
          <a:p>
            <a:pPr algn="l">
              <a:defRPr sz="3800"/>
            </a:pPr>
            <a:r>
              <a:t>  posts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PostsReducer,</a:t>
            </a:r>
          </a:p>
          <a:p>
            <a:pPr algn="l">
              <a:defRPr sz="3800"/>
            </a:pPr>
            <a:r>
              <a:t>  form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formReducer</a:t>
            </a:r>
          </a:p>
          <a:p>
            <a:pPr algn="l">
              <a:defRPr sz="3800"/>
            </a:pPr>
            <a:r>
              <a:t>});</a:t>
            </a:r>
          </a:p>
          <a:p>
            <a:pPr algn="l">
              <a:defRPr sz="3800"/>
            </a:pPr>
          </a:p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export</a:t>
            </a:r>
            <a:r>
              <a:t> default rootReducer;</a:t>
            </a:r>
          </a:p>
        </p:txBody>
      </p:sp>
      <p:sp>
        <p:nvSpPr>
          <p:cNvPr id="755" name="Shape 755"/>
          <p:cNvSpPr/>
          <p:nvPr/>
        </p:nvSpPr>
        <p:spPr>
          <a:xfrm>
            <a:off x="5636144" y="5966483"/>
            <a:ext cx="6199646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65440"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src/reducers/index.js</a:t>
            </a:r>
          </a:p>
        </p:txBody>
      </p:sp>
      <p:sp>
        <p:nvSpPr>
          <p:cNvPr id="756" name="Shape 756"/>
          <p:cNvSpPr/>
          <p:nvPr/>
        </p:nvSpPr>
        <p:spPr>
          <a:xfrm>
            <a:off x="5046916" y="3462211"/>
            <a:ext cx="1429016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Redux form is probably one of the best libraries around Redux</a:t>
            </a:r>
          </a:p>
        </p:txBody>
      </p:sp>
      <p:sp>
        <p:nvSpPr>
          <p:cNvPr id="757" name="Shape 757"/>
          <p:cNvSpPr/>
          <p:nvPr/>
        </p:nvSpPr>
        <p:spPr>
          <a:xfrm>
            <a:off x="9107106" y="4539718"/>
            <a:ext cx="616978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/>
            </a:lvl1pPr>
          </a:lstStyle>
          <a:p>
            <a:pPr/>
            <a:r>
              <a:t>It’s really a pleasure to use</a:t>
            </a:r>
          </a:p>
        </p:txBody>
      </p:sp>
      <p:sp>
        <p:nvSpPr>
          <p:cNvPr id="758" name="Shape 758"/>
          <p:cNvSpPr/>
          <p:nvPr/>
        </p:nvSpPr>
        <p:spPr>
          <a:xfrm>
            <a:off x="5802996" y="7971996"/>
            <a:ext cx="11471581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800"/>
            </a:pPr>
            <a:r>
              <a:rPr>
                <a:solidFill>
                  <a:schemeClr val="accent5"/>
                </a:solidFill>
              </a:rPr>
              <a:t>import</a:t>
            </a:r>
            <a:r>
              <a:t> { reducer </a:t>
            </a:r>
            <a:r>
              <a:rPr>
                <a:solidFill>
                  <a:schemeClr val="accent5"/>
                </a:solidFill>
              </a:rPr>
              <a:t>as</a:t>
            </a:r>
            <a:r>
              <a:t> formReducer } </a:t>
            </a:r>
            <a:r>
              <a:rPr>
                <a:solidFill>
                  <a:schemeClr val="accent5"/>
                </a:solidFill>
              </a:rPr>
              <a:t>from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redux-form</a:t>
            </a:r>
            <a:r>
              <a:t>';</a:t>
            </a:r>
          </a:p>
        </p:txBody>
      </p:sp>
      <p:sp>
        <p:nvSpPr>
          <p:cNvPr id="759" name="Shape 759"/>
          <p:cNvSpPr/>
          <p:nvPr/>
        </p:nvSpPr>
        <p:spPr>
          <a:xfrm>
            <a:off x="6073238" y="10305058"/>
            <a:ext cx="4248993" cy="72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800"/>
            </a:pPr>
            <a:r>
              <a:t>form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formReducer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6" grpId="1"/>
      <p:bldP build="whole" bldLvl="1" animBg="1" rev="0" advAuto="0" spid="755" grpId="3"/>
      <p:bldP build="whole" bldLvl="1" animBg="1" rev="0" advAuto="0" spid="754" grpId="5"/>
      <p:bldP build="whole" bldLvl="1" animBg="1" rev="0" advAuto="0" spid="758" grpId="6"/>
      <p:bldP build="whole" bldLvl="1" animBg="1" rev="0" advAuto="0" spid="757" grpId="2"/>
      <p:bldP build="whole" bldLvl="1" animBg="1" rev="0" advAuto="0" spid="753" grpId="4"/>
      <p:bldP build="whole" bldLvl="1" animBg="1" rev="0" advAuto="0" spid="759" grpId="7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type="title"/>
          </p:nvPr>
        </p:nvSpPr>
        <p:spPr>
          <a:xfrm>
            <a:off x="7760448" y="426117"/>
            <a:ext cx="8863104" cy="3036095"/>
          </a:xfrm>
          <a:prstGeom prst="rect">
            <a:avLst/>
          </a:prstGeom>
        </p:spPr>
        <p:txBody>
          <a:bodyPr/>
          <a:lstStyle/>
          <a:p>
            <a:pPr/>
            <a:r>
              <a:t>Redux Form</a:t>
            </a:r>
          </a:p>
        </p:txBody>
      </p:sp>
      <p:sp>
        <p:nvSpPr>
          <p:cNvPr id="762" name="Shape 762"/>
          <p:cNvSpPr/>
          <p:nvPr/>
        </p:nvSpPr>
        <p:spPr>
          <a:xfrm>
            <a:off x="444436" y="2791135"/>
            <a:ext cx="19390907" cy="827568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63" name="Shape 763"/>
          <p:cNvSpPr/>
          <p:nvPr/>
        </p:nvSpPr>
        <p:spPr>
          <a:xfrm>
            <a:off x="604938" y="2933275"/>
            <a:ext cx="19069903" cy="778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render</a:t>
            </a:r>
            <a:r>
              <a:t>() {</a:t>
            </a:r>
          </a:p>
          <a:p>
            <a:pPr algn="l">
              <a:defRPr sz="3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{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handleSubmit</a:t>
            </a:r>
            <a:r>
              <a:t> } = this.props;</a:t>
            </a:r>
          </a:p>
          <a:p>
            <a:pPr algn="l">
              <a:defRPr sz="3600"/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(</a:t>
            </a:r>
          </a:p>
          <a:p>
            <a:pPr algn="l">
              <a:defRPr sz="36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form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onSubmit</a:t>
            </a:r>
            <a:r>
              <a:t>={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handleSubmit</a:t>
            </a:r>
            <a:r>
              <a:t>(this.onSubmit.bind(this))} &gt;</a:t>
            </a: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&gt;Create a new blog post&lt;/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</a:t>
            </a: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Field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title</a:t>
            </a:r>
            <a:r>
              <a:t>" type="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text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={renderField}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label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Title</a:t>
            </a:r>
            <a:r>
              <a:t>"/&gt;</a:t>
            </a: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Field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categories</a:t>
            </a:r>
            <a:r>
              <a:t>" type="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text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={renderField}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label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Categories</a:t>
            </a:r>
            <a:r>
              <a:t>"/&gt;</a:t>
            </a: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Field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content</a:t>
            </a:r>
            <a:r>
              <a:t>" type="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text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component</a:t>
            </a:r>
            <a:r>
              <a:t>={renderField}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label</a:t>
            </a:r>
            <a:r>
              <a:t>=«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Content</a:t>
            </a:r>
            <a:r>
              <a:t>"/&gt;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type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submit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btn btn-primary</a:t>
            </a:r>
            <a:r>
              <a:t>"&gt;Save&lt;/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&gt;</a:t>
            </a:r>
          </a:p>
          <a:p>
            <a:pPr algn="l">
              <a:defRPr sz="36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to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/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btn btn-danger</a:t>
            </a:r>
            <a:r>
              <a:t>"&gt;Cancel&lt;/</a:t>
            </a:r>
            <a:r>
              <a:rPr>
                <a:solidFill>
                  <a:schemeClr val="accent5"/>
                </a:solidFill>
              </a:rPr>
              <a:t>Link</a:t>
            </a:r>
            <a:r>
              <a:t>&gt;</a:t>
            </a:r>
          </a:p>
          <a:p>
            <a:pPr algn="l">
              <a:defRPr sz="36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form</a:t>
            </a:r>
            <a:r>
              <a:t>&gt;</a:t>
            </a:r>
          </a:p>
          <a:p>
            <a:pPr algn="l">
              <a:defRPr sz="3600"/>
            </a:pPr>
            <a:r>
              <a:t>      );</a:t>
            </a:r>
          </a:p>
          <a:p>
            <a:pPr algn="l">
              <a:defRPr sz="3600"/>
            </a:pPr>
            <a:r>
              <a:t>   }</a:t>
            </a:r>
          </a:p>
        </p:txBody>
      </p:sp>
      <p:sp>
        <p:nvSpPr>
          <p:cNvPr id="764" name="Shape 764"/>
          <p:cNvSpPr/>
          <p:nvPr/>
        </p:nvSpPr>
        <p:spPr>
          <a:xfrm>
            <a:off x="438086" y="2147567"/>
            <a:ext cx="6315707" cy="63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65440">
              <a:defRPr i="1" sz="3240">
                <a:solidFill>
                  <a:schemeClr val="accent3"/>
                </a:solidFill>
              </a:defRPr>
            </a:lvl1pPr>
          </a:lstStyle>
          <a:p>
            <a:pPr/>
            <a:r>
              <a:t>src/components/posts_new.js</a:t>
            </a:r>
          </a:p>
        </p:txBody>
      </p:sp>
      <p:sp>
        <p:nvSpPr>
          <p:cNvPr id="765" name="Shape 765"/>
          <p:cNvSpPr/>
          <p:nvPr/>
        </p:nvSpPr>
        <p:spPr>
          <a:xfrm>
            <a:off x="7487033" y="6386860"/>
            <a:ext cx="16656014" cy="7034533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66" name="Shape 766"/>
          <p:cNvSpPr/>
          <p:nvPr/>
        </p:nvSpPr>
        <p:spPr>
          <a:xfrm>
            <a:off x="7647536" y="6490893"/>
            <a:ext cx="16430093" cy="6696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600">
                <a:solidFill>
                  <a:srgbClr val="53585F"/>
                </a:solidFill>
              </a:defRPr>
            </a:pPr>
            <a:r>
              <a:t>// Helper function to render one single field.</a:t>
            </a:r>
          </a:p>
          <a:p>
            <a:pPr algn="l">
              <a:defRPr sz="3600"/>
            </a:pPr>
            <a:r>
              <a:rPr>
                <a:solidFill>
                  <a:schemeClr val="accent5"/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renderField</a:t>
            </a:r>
            <a:r>
              <a:t> = ({ input, label, type, meta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{ touched, error, warning } }) 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=&gt;</a:t>
            </a:r>
            <a:r>
              <a:t> (</a:t>
            </a:r>
          </a:p>
          <a:p>
            <a:pPr algn="l">
              <a:defRPr sz="3600"/>
            </a:pPr>
            <a:r>
              <a:t>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form-group</a:t>
            </a:r>
            <a:r>
              <a:t>"&gt;</a:t>
            </a:r>
          </a:p>
          <a:p>
            <a:pPr algn="l">
              <a:defRPr sz="3600"/>
            </a:pPr>
            <a:r>
              <a:t>    &lt;</a:t>
            </a:r>
            <a:r>
              <a:rPr>
                <a:solidFill>
                  <a:schemeClr val="accent5"/>
                </a:solidFill>
              </a:rPr>
              <a:t>label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control-label col-sm-2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htmlFor</a:t>
            </a:r>
            <a:r>
              <a:t>={name}&gt;{label}&lt;/</a:t>
            </a:r>
            <a:r>
              <a:rPr>
                <a:solidFill>
                  <a:schemeClr val="accent5"/>
                </a:solidFill>
              </a:rPr>
              <a:t>label</a:t>
            </a:r>
            <a:r>
              <a:t>&gt;</a:t>
            </a:r>
          </a:p>
          <a:p>
            <a:pPr algn="l">
              <a:defRPr sz="3600"/>
            </a:pPr>
            <a:r>
              <a:t>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col-sm-10</a:t>
            </a:r>
            <a:r>
              <a:t>"&gt;</a:t>
            </a:r>
          </a:p>
          <a:p>
            <a:pPr algn="l">
              <a:defRPr sz="36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input</a:t>
            </a:r>
            <a:r>
              <a:t> {...input}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placeholder</a:t>
            </a:r>
            <a:r>
              <a:t>={label}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id</a:t>
            </a:r>
            <a:r>
              <a:t>={name}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type</a:t>
            </a:r>
            <a:r>
              <a:t>={type}/&gt;</a:t>
            </a:r>
          </a:p>
          <a:p>
            <a:pPr algn="l">
              <a:defRPr sz="36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text-danger</a:t>
            </a:r>
            <a:r>
              <a:t>"&gt;</a:t>
            </a:r>
          </a:p>
          <a:p>
            <a:pPr algn="l">
              <a:defRPr sz="3600"/>
            </a:pPr>
            <a:r>
              <a:t>         { touched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?</a:t>
            </a:r>
            <a:r>
              <a:t> error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t> "" }</a:t>
            </a:r>
          </a:p>
          <a:p>
            <a:pPr algn="l">
              <a:defRPr sz="3600"/>
            </a:pPr>
            <a:r>
              <a:t>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600"/>
            </a:pPr>
            <a:r>
              <a:t>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600"/>
            </a:pPr>
            <a:r>
              <a:t>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3600"/>
            </a:pPr>
            <a:r>
              <a:t>)</a:t>
            </a:r>
          </a:p>
        </p:txBody>
      </p:sp>
      <p:sp>
        <p:nvSpPr>
          <p:cNvPr id="767" name="Shape 767"/>
          <p:cNvSpPr/>
          <p:nvPr/>
        </p:nvSpPr>
        <p:spPr>
          <a:xfrm>
            <a:off x="7501590" y="3291436"/>
            <a:ext cx="13068600" cy="1025695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7645783" y="3450301"/>
            <a:ext cx="12635511" cy="9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600">
                <a:solidFill>
                  <a:srgbClr val="53585F"/>
                </a:solidFill>
              </a:defRPr>
            </a:pPr>
            <a:r>
              <a:t>// validate is called with the values from the fields of the form.</a:t>
            </a:r>
          </a:p>
          <a:p>
            <a:pPr algn="l">
              <a:defRPr sz="36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validate</a:t>
            </a:r>
            <a:r>
              <a:t>(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values</a:t>
            </a:r>
            <a:r>
              <a:t>) {</a:t>
            </a:r>
          </a:p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const</a:t>
            </a:r>
            <a:r>
              <a:t> errors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{};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if</a:t>
            </a:r>
            <a:r>
              <a:t> (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!</a:t>
            </a:r>
            <a:r>
              <a:t>values.title ) {</a:t>
            </a:r>
          </a:p>
          <a:p>
            <a:pPr algn="l">
              <a:defRPr sz="3600"/>
            </a:pPr>
            <a:r>
              <a:t>      errors.title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t> '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Please supply a title for your blog post</a:t>
            </a:r>
            <a:r>
              <a:t>';</a:t>
            </a:r>
          </a:p>
          <a:p>
            <a:pPr algn="l">
              <a:defRPr sz="3600"/>
            </a:pPr>
            <a:r>
              <a:t>   }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if</a:t>
            </a:r>
            <a:r>
              <a:t> (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!</a:t>
            </a:r>
            <a:r>
              <a:t>values.categories ) {</a:t>
            </a:r>
          </a:p>
          <a:p>
            <a:pPr algn="l">
              <a:defRPr sz="3600"/>
            </a:pPr>
            <a:r>
              <a:t>      errors.categories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t> 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Please supply a category</a:t>
            </a:r>
            <a:r>
              <a:t>";</a:t>
            </a:r>
          </a:p>
          <a:p>
            <a:pPr algn="l">
              <a:defRPr sz="3600"/>
            </a:pPr>
            <a:r>
              <a:t>   }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if</a:t>
            </a:r>
            <a:r>
              <a:t> (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!</a:t>
            </a:r>
            <a:r>
              <a:t>values.content ) {</a:t>
            </a:r>
          </a:p>
          <a:p>
            <a:pPr algn="l">
              <a:defRPr sz="3600"/>
            </a:pPr>
            <a:r>
              <a:t>      errors.content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=</a:t>
            </a:r>
            <a:r>
              <a:t> 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Please supply a content</a:t>
            </a:r>
            <a:r>
              <a:t>"</a:t>
            </a:r>
          </a:p>
          <a:p>
            <a:pPr algn="l">
              <a:defRPr sz="3600"/>
            </a:pPr>
            <a:r>
              <a:t>   }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t>  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 errors;</a:t>
            </a:r>
          </a:p>
          <a:p>
            <a:pPr algn="l">
              <a:defRPr sz="3600"/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7" grpId="3"/>
      <p:bldP build="whole" bldLvl="1" animBg="1" rev="0" advAuto="0" spid="768" grpId="4"/>
      <p:bldP build="whole" bldLvl="1" animBg="1" rev="0" advAuto="0" spid="765" grpId="1"/>
      <p:bldP build="whole" bldLvl="1" animBg="1" rev="0" advAuto="0" spid="766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type="title"/>
          </p:nvPr>
        </p:nvSpPr>
        <p:spPr>
          <a:xfrm>
            <a:off x="2890547" y="374420"/>
            <a:ext cx="18602906" cy="3036094"/>
          </a:xfrm>
          <a:prstGeom prst="rect">
            <a:avLst/>
          </a:prstGeom>
        </p:spPr>
        <p:txBody>
          <a:bodyPr/>
          <a:lstStyle>
            <a:lvl1pPr defTabSz="813315">
              <a:defRPr sz="11088"/>
            </a:lvl1pPr>
          </a:lstStyle>
          <a:p>
            <a:pPr/>
            <a:r>
              <a:t>Higher Ordered Components</a:t>
            </a:r>
          </a:p>
        </p:txBody>
      </p:sp>
      <p:sp>
        <p:nvSpPr>
          <p:cNvPr id="771" name="Shape 771"/>
          <p:cNvSpPr/>
          <p:nvPr/>
        </p:nvSpPr>
        <p:spPr>
          <a:xfrm>
            <a:off x="3555174" y="5277369"/>
            <a:ext cx="1775739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Both </a:t>
            </a:r>
            <a:r>
              <a:rPr>
                <a:solidFill>
                  <a:schemeClr val="accent3"/>
                </a:solidFill>
              </a:rPr>
              <a:t>Redux</a:t>
            </a:r>
            <a:r>
              <a:t> and </a:t>
            </a:r>
            <a:r>
              <a:rPr>
                <a:solidFill>
                  <a:schemeClr val="accent3"/>
                </a:solidFill>
              </a:rPr>
              <a:t>Redux Form</a:t>
            </a:r>
            <a:r>
              <a:t> are examples of </a:t>
            </a:r>
            <a:r>
              <a:rPr>
                <a:solidFill>
                  <a:schemeClr val="accent3"/>
                </a:solidFill>
              </a:rPr>
              <a:t>Higher Ordered Components</a:t>
            </a:r>
          </a:p>
        </p:txBody>
      </p:sp>
      <p:sp>
        <p:nvSpPr>
          <p:cNvPr id="772" name="Shape 772"/>
          <p:cNvSpPr/>
          <p:nvPr/>
        </p:nvSpPr>
        <p:spPr>
          <a:xfrm>
            <a:off x="3555174" y="3410513"/>
            <a:ext cx="1824786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A Higher Ordered Components is a component that enhances other React</a:t>
            </a:r>
          </a:p>
          <a:p>
            <a:pPr algn="l">
              <a:defRPr sz="4000"/>
            </a:pPr>
            <a:r>
              <a:t>Components with some extra functionality</a:t>
            </a:r>
          </a:p>
        </p:txBody>
      </p:sp>
      <p:sp>
        <p:nvSpPr>
          <p:cNvPr id="773" name="Shape 773"/>
          <p:cNvSpPr/>
          <p:nvPr/>
        </p:nvSpPr>
        <p:spPr>
          <a:xfrm>
            <a:off x="1263408" y="10766812"/>
            <a:ext cx="21857185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4700">
                <a:latin typeface="Helvetica"/>
                <a:ea typeface="Helvetica"/>
                <a:cs typeface="Helvetica"/>
                <a:sym typeface="Helvetica"/>
              </a:defRPr>
            </a:pPr>
            <a:r>
              <a:t>How to write your own </a:t>
            </a:r>
            <a:r>
              <a:rPr>
                <a:solidFill>
                  <a:schemeClr val="accent5"/>
                </a:solidFill>
              </a:rPr>
              <a:t>Higher Ordered Components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Redux Middleware</a:t>
            </a:r>
            <a:r>
              <a:t> </a:t>
            </a:r>
          </a:p>
        </p:txBody>
      </p:sp>
      <p:sp>
        <p:nvSpPr>
          <p:cNvPr id="774" name="Shape 774"/>
          <p:cNvSpPr/>
          <p:nvPr/>
        </p:nvSpPr>
        <p:spPr>
          <a:xfrm>
            <a:off x="3555174" y="6534625"/>
            <a:ext cx="12604628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You can write your own Higher Ordered Component</a:t>
            </a:r>
          </a:p>
        </p:txBody>
      </p:sp>
      <p:sp>
        <p:nvSpPr>
          <p:cNvPr id="775" name="Shape 775"/>
          <p:cNvSpPr/>
          <p:nvPr/>
        </p:nvSpPr>
        <p:spPr>
          <a:xfrm>
            <a:off x="3555174" y="7791881"/>
            <a:ext cx="630231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It can be really powerful</a:t>
            </a:r>
          </a:p>
        </p:txBody>
      </p:sp>
      <p:sp>
        <p:nvSpPr>
          <p:cNvPr id="776" name="Shape 776"/>
          <p:cNvSpPr/>
          <p:nvPr/>
        </p:nvSpPr>
        <p:spPr>
          <a:xfrm>
            <a:off x="3555174" y="9049137"/>
            <a:ext cx="1156463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You can also write your own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Redux Middleware</a:t>
            </a:r>
          </a:p>
        </p:txBody>
      </p:sp>
      <p:sp>
        <p:nvSpPr>
          <p:cNvPr id="777" name="Shape 777"/>
          <p:cNvSpPr/>
          <p:nvPr/>
        </p:nvSpPr>
        <p:spPr>
          <a:xfrm>
            <a:off x="7294954" y="11827357"/>
            <a:ext cx="979409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1" sz="4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will be covered in my next course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6" grpId="5"/>
      <p:bldP build="whole" bldLvl="1" animBg="1" rev="0" advAuto="0" spid="775" grpId="4"/>
      <p:bldP build="whole" bldLvl="1" animBg="1" rev="0" advAuto="0" spid="773" grpId="6"/>
      <p:bldP build="whole" bldLvl="1" animBg="1" rev="0" advAuto="0" spid="771" grpId="2"/>
      <p:bldP build="whole" bldLvl="1" animBg="1" rev="0" advAuto="0" spid="777" grpId="7"/>
      <p:bldP build="whole" bldLvl="1" animBg="1" rev="0" advAuto="0" spid="772" grpId="1"/>
      <p:bldP build="whole" bldLvl="1" animBg="1" rev="0" advAuto="0" spid="774" grpId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type="title"/>
          </p:nvPr>
        </p:nvSpPr>
        <p:spPr>
          <a:xfrm>
            <a:off x="7378484" y="9328037"/>
            <a:ext cx="9627032" cy="2107133"/>
          </a:xfrm>
          <a:prstGeom prst="rect">
            <a:avLst/>
          </a:prstGeom>
        </p:spPr>
        <p:txBody>
          <a:bodyPr/>
          <a:lstStyle>
            <a:lvl1pPr>
              <a:defRPr i="1" sz="5000">
                <a:solidFill>
                  <a:schemeClr val="accent3"/>
                </a:solidFill>
              </a:defRPr>
            </a:lvl1pPr>
          </a:lstStyle>
          <a:p>
            <a:pPr/>
            <a:r>
              <a:t>thank you for your attention</a:t>
            </a:r>
          </a:p>
        </p:txBody>
      </p:sp>
      <p:sp>
        <p:nvSpPr>
          <p:cNvPr id="780" name="Shape 780"/>
          <p:cNvSpPr/>
          <p:nvPr/>
        </p:nvSpPr>
        <p:spPr>
          <a:xfrm>
            <a:off x="2890547" y="374420"/>
            <a:ext cx="18602906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defRPr sz="11200"/>
            </a:lvl1pPr>
          </a:lstStyle>
          <a:p>
            <a:pPr/>
            <a:r>
              <a:t>Q &amp; A</a:t>
            </a:r>
          </a:p>
        </p:txBody>
      </p:sp>
      <p:sp>
        <p:nvSpPr>
          <p:cNvPr id="781" name="Shape 781"/>
          <p:cNvSpPr/>
          <p:nvPr/>
        </p:nvSpPr>
        <p:spPr>
          <a:xfrm>
            <a:off x="9114743" y="3650089"/>
            <a:ext cx="6154513" cy="6415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defRPr sz="30000"/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JSX</a:t>
            </a:r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2543698" y="3643312"/>
            <a:ext cx="19965730" cy="1750563"/>
          </a:xfrm>
          <a:prstGeom prst="rect">
            <a:avLst/>
          </a:prstGeom>
        </p:spPr>
        <p:txBody>
          <a:bodyPr/>
          <a:lstStyle>
            <a:lvl1pPr marL="439615" indent="-439615">
              <a:defRPr sz="4000"/>
            </a:lvl1pPr>
          </a:lstStyle>
          <a:p>
            <a:pPr/>
            <a:r>
              <a:t>Is neither a string nor HTML</a:t>
            </a:r>
          </a:p>
        </p:txBody>
      </p:sp>
      <p:sp>
        <p:nvSpPr>
          <p:cNvPr id="163" name="Shape 163"/>
          <p:cNvSpPr/>
          <p:nvPr/>
        </p:nvSpPr>
        <p:spPr>
          <a:xfrm>
            <a:off x="2543698" y="4865119"/>
            <a:ext cx="19965730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Is a syntax extension to JavaScript</a:t>
            </a:r>
          </a:p>
        </p:txBody>
      </p:sp>
      <p:sp>
        <p:nvSpPr>
          <p:cNvPr id="164" name="Shape 164"/>
          <p:cNvSpPr/>
          <p:nvPr/>
        </p:nvSpPr>
        <p:spPr>
          <a:xfrm>
            <a:off x="2543698" y="6157229"/>
            <a:ext cx="19965730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Recommend used with React to describe what the UI should look like</a:t>
            </a:r>
          </a:p>
        </p:txBody>
      </p:sp>
      <p:sp>
        <p:nvSpPr>
          <p:cNvPr id="165" name="Shape 165"/>
          <p:cNvSpPr/>
          <p:nvPr/>
        </p:nvSpPr>
        <p:spPr>
          <a:xfrm>
            <a:off x="2543698" y="7439588"/>
            <a:ext cx="19965730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Produces React "elements"</a:t>
            </a:r>
          </a:p>
        </p:txBody>
      </p:sp>
      <p:sp>
        <p:nvSpPr>
          <p:cNvPr id="166" name="Shape 166"/>
          <p:cNvSpPr/>
          <p:nvPr/>
        </p:nvSpPr>
        <p:spPr>
          <a:xfrm>
            <a:off x="2543698" y="8671147"/>
            <a:ext cx="19965730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You can embed any JavaScript expression in JSX by wrapping it in curly braces</a:t>
            </a:r>
          </a:p>
        </p:txBody>
      </p:sp>
      <p:sp>
        <p:nvSpPr>
          <p:cNvPr id="167" name="Shape 167"/>
          <p:cNvSpPr/>
          <p:nvPr/>
        </p:nvSpPr>
        <p:spPr>
          <a:xfrm>
            <a:off x="2543698" y="10671740"/>
            <a:ext cx="19965730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After compilation, JSX expressions become regular JavaScript objects</a:t>
            </a:r>
          </a:p>
        </p:txBody>
      </p:sp>
      <p:sp>
        <p:nvSpPr>
          <p:cNvPr id="168" name="Shape 168"/>
          <p:cNvSpPr/>
          <p:nvPr/>
        </p:nvSpPr>
        <p:spPr>
          <a:xfrm>
            <a:off x="5414019" y="2202435"/>
            <a:ext cx="14225089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4000">
                <a:solidFill>
                  <a:schemeClr val="accent3"/>
                </a:solidFill>
              </a:defRPr>
            </a:pPr>
            <a:r>
              <a:rPr>
                <a:solidFill>
                  <a:srgbClr val="FFFFFF"/>
                </a:solidFill>
              </a:rPr>
              <a:t>return(</a:t>
            </a:r>
            <a:r>
              <a:t> &lt;h1&gt;Hello World from javascript function&lt;/h1&gt; </a:t>
            </a:r>
            <a:r>
              <a:rPr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169" name="Shape 169"/>
          <p:cNvSpPr/>
          <p:nvPr/>
        </p:nvSpPr>
        <p:spPr>
          <a:xfrm>
            <a:off x="11469581" y="9546428"/>
            <a:ext cx="11523170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4000">
                <a:solidFill>
                  <a:schemeClr val="accent3"/>
                </a:solidFill>
              </a:defRPr>
            </a:pPr>
            <a:r>
              <a:rPr>
                <a:solidFill>
                  <a:srgbClr val="FFFFFF"/>
                </a:solidFill>
              </a:rPr>
              <a:t>return(</a:t>
            </a:r>
            <a:r>
              <a:t> &lt;h1&gt;Hello,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{</a:t>
            </a:r>
            <a:r>
              <a:t>formatName(user)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}</a:t>
            </a:r>
            <a:r>
              <a:t>!&lt;/h1&gt; </a:t>
            </a:r>
            <a:r>
              <a:rPr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170" name="Shape 170"/>
          <p:cNvSpPr/>
          <p:nvPr/>
        </p:nvSpPr>
        <p:spPr>
          <a:xfrm>
            <a:off x="6080777" y="11756130"/>
            <a:ext cx="17047075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3500">
                <a:solidFill>
                  <a:schemeClr val="accent3"/>
                </a:solidFill>
              </a:defRPr>
            </a:pPr>
            <a:r>
              <a:t>this means that you can use JSX inside of </a:t>
            </a:r>
            <a:r>
              <a:rPr i="1"/>
              <a:t>if</a:t>
            </a:r>
            <a:r>
              <a:t> statements and </a:t>
            </a:r>
            <a:r>
              <a:rPr i="1"/>
              <a:t>for</a:t>
            </a:r>
            <a:r>
              <a:t> loops, assign it to variables, accept it as arguments, and return it from functions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9553072" y="5025910"/>
            <a:ext cx="12426157" cy="401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9" y="0"/>
                </a:moveTo>
                <a:cubicBezTo>
                  <a:pt x="548" y="0"/>
                  <a:pt x="499" y="153"/>
                  <a:pt x="499" y="342"/>
                </a:cubicBezTo>
                <a:lnTo>
                  <a:pt x="499" y="17430"/>
                </a:lnTo>
                <a:lnTo>
                  <a:pt x="0" y="18114"/>
                </a:lnTo>
                <a:lnTo>
                  <a:pt x="499" y="18797"/>
                </a:lnTo>
                <a:lnTo>
                  <a:pt x="499" y="21258"/>
                </a:lnTo>
                <a:cubicBezTo>
                  <a:pt x="499" y="21447"/>
                  <a:pt x="548" y="21600"/>
                  <a:pt x="609" y="21600"/>
                </a:cubicBezTo>
                <a:lnTo>
                  <a:pt x="21490" y="21600"/>
                </a:lnTo>
                <a:cubicBezTo>
                  <a:pt x="21551" y="21600"/>
                  <a:pt x="21600" y="21447"/>
                  <a:pt x="21600" y="21258"/>
                </a:cubicBezTo>
                <a:lnTo>
                  <a:pt x="21600" y="342"/>
                </a:lnTo>
                <a:cubicBezTo>
                  <a:pt x="21600" y="153"/>
                  <a:pt x="21551" y="0"/>
                  <a:pt x="21490" y="0"/>
                </a:cubicBezTo>
                <a:lnTo>
                  <a:pt x="609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4000">
                <a:solidFill>
                  <a:schemeClr val="accent3"/>
                </a:solidFill>
              </a:defRPr>
            </a:pPr>
          </a:p>
          <a:p>
            <a:pPr>
              <a:defRPr sz="4000">
                <a:solidFill>
                  <a:schemeClr val="accent3"/>
                </a:solidFill>
              </a:defRPr>
            </a:pPr>
          </a:p>
          <a:p>
            <a:pPr>
              <a:defRPr sz="4000">
                <a:solidFill>
                  <a:schemeClr val="accent3"/>
                </a:solidFill>
              </a:defRPr>
            </a:pPr>
          </a:p>
          <a:p>
            <a:pPr>
              <a:defRPr sz="4000">
                <a:solidFill>
                  <a:schemeClr val="accent3"/>
                </a:solidFill>
              </a:defRPr>
            </a:pPr>
          </a:p>
          <a:p>
            <a:pPr>
              <a:defRPr sz="4000">
                <a:solidFill>
                  <a:schemeClr val="accent3"/>
                </a:solidFill>
              </a:defRPr>
            </a:pPr>
            <a:r>
              <a:t>Descriptions of what you want to see on the screen</a:t>
            </a:r>
          </a:p>
        </p:txBody>
      </p:sp>
      <p:sp>
        <p:nvSpPr>
          <p:cNvPr id="172" name="Shape 172"/>
          <p:cNvSpPr/>
          <p:nvPr/>
        </p:nvSpPr>
        <p:spPr>
          <a:xfrm>
            <a:off x="10114742" y="5721235"/>
            <a:ext cx="11293480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000"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React reads these objects and uses them to construct the DOM and keep it up to date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71" grpId="6"/>
      <p:bldP build="whole" bldLvl="1" animBg="1" rev="0" advAuto="0" spid="168" grpId="1"/>
      <p:bldP build="whole" bldLvl="1" animBg="1" rev="0" advAuto="0" spid="165" grpId="5"/>
      <p:bldP build="whole" bldLvl="1" animBg="1" rev="0" advAuto="0" spid="164" grpId="4"/>
      <p:bldP build="whole" bldLvl="1" animBg="1" rev="0" advAuto="0" spid="163" grpId="3"/>
      <p:bldP build="whole" bldLvl="1" animBg="1" rev="0" advAuto="0" spid="172" grpId="7"/>
      <p:bldP build="whole" bldLvl="1" animBg="1" rev="0" advAuto="0" spid="166" grpId="8"/>
      <p:bldP build="whole" bldLvl="1" animBg="1" rev="0" advAuto="0" spid="169" grpId="9"/>
      <p:bldP build="whole" bldLvl="1" animBg="1" rev="0" advAuto="0" spid="167" grpId="10"/>
      <p:bldP build="whole" bldLvl="1" animBg="1" rev="0" advAuto="0" spid="170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2476510" y="450792"/>
            <a:ext cx="19430979" cy="3036094"/>
          </a:xfrm>
          <a:prstGeom prst="rect">
            <a:avLst/>
          </a:prstGeom>
        </p:spPr>
        <p:txBody>
          <a:bodyPr/>
          <a:lstStyle/>
          <a:p>
            <a:pPr/>
            <a:r>
              <a:t>JSX Prevents Injection Attacks</a:t>
            </a:r>
          </a:p>
        </p:txBody>
      </p:sp>
      <p:sp>
        <p:nvSpPr>
          <p:cNvPr id="175" name="Shape 175"/>
          <p:cNvSpPr/>
          <p:nvPr/>
        </p:nvSpPr>
        <p:spPr>
          <a:xfrm>
            <a:off x="2476510" y="7294481"/>
            <a:ext cx="19965730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By default, React escapes any values embedded in JSX before rendering them</a:t>
            </a:r>
          </a:p>
        </p:txBody>
      </p:sp>
      <p:sp>
        <p:nvSpPr>
          <p:cNvPr id="176" name="Shape 176"/>
          <p:cNvSpPr/>
          <p:nvPr/>
        </p:nvSpPr>
        <p:spPr>
          <a:xfrm>
            <a:off x="2476510" y="8981543"/>
            <a:ext cx="19965730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Everything is converted to a string before being rendered. This helps prevent XSS (cross-site-scripting) attacks</a:t>
            </a:r>
          </a:p>
        </p:txBody>
      </p:sp>
      <p:sp>
        <p:nvSpPr>
          <p:cNvPr id="177" name="Shape 177"/>
          <p:cNvSpPr/>
          <p:nvPr/>
        </p:nvSpPr>
        <p:spPr>
          <a:xfrm>
            <a:off x="2476510" y="10795604"/>
            <a:ext cx="18875565" cy="1750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marL="439615" indent="-439615" algn="l">
              <a:spcBef>
                <a:spcPts val="5900"/>
              </a:spcBef>
              <a:buSzPct val="75000"/>
              <a:buChar char="•"/>
              <a:defRPr sz="4000"/>
            </a:lvl1pPr>
          </a:lstStyle>
          <a:p>
            <a:pPr/>
            <a:r>
              <a:t>Thus it ensures that you can never inject anything that's not explicitly written in your application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4585396" y="3620236"/>
            <a:ext cx="15213208" cy="286745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908419" y="3839527"/>
            <a:ext cx="14679868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const</a:t>
            </a:r>
            <a:r>
              <a:t> title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response.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potentiallyMaliciousInput</a:t>
            </a:r>
            <a:r>
              <a:t>;</a:t>
            </a:r>
          </a:p>
          <a:p>
            <a:pPr algn="l">
              <a:defRPr>
                <a:solidFill>
                  <a:srgbClr val="53585F"/>
                </a:solidFill>
              </a:defRPr>
            </a:pPr>
            <a:r>
              <a:t>// This is safe:</a:t>
            </a:r>
          </a:p>
          <a:p>
            <a:pPr algn="l"/>
            <a:r>
              <a:rPr>
                <a:solidFill>
                  <a:schemeClr val="accent5"/>
                </a:solidFill>
              </a:rPr>
              <a:t>const</a:t>
            </a:r>
            <a:r>
              <a:t> element 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 &lt;</a:t>
            </a:r>
            <a:r>
              <a:rPr>
                <a:solidFill>
                  <a:schemeClr val="accent5"/>
                </a:solidFill>
              </a:rPr>
              <a:t>h1</a:t>
            </a:r>
            <a:r>
              <a:t>&gt;{title}&lt;/</a:t>
            </a:r>
            <a:r>
              <a:rPr>
                <a:solidFill>
                  <a:schemeClr val="accent5"/>
                </a:solidFill>
              </a:rPr>
              <a:t>h1</a:t>
            </a:r>
            <a:r>
              <a:t>&gt;;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5"/>
      <p:bldP build="whole" bldLvl="1" animBg="1" rev="0" advAuto="0" spid="179" grpId="1"/>
      <p:bldP build="whole" bldLvl="1" animBg="1" rev="0" advAuto="0" spid="178" grpId="2"/>
      <p:bldP build="whole" bldLvl="1" animBg="1" rev="0" advAuto="0" spid="176" grpId="4"/>
      <p:bldP build="whole" bldLvl="1" animBg="1" rev="0" advAuto="0" spid="17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2476510" y="450792"/>
            <a:ext cx="19430979" cy="3036094"/>
          </a:xfrm>
          <a:prstGeom prst="rect">
            <a:avLst/>
          </a:prstGeom>
        </p:spPr>
        <p:txBody>
          <a:bodyPr/>
          <a:lstStyle/>
          <a:p>
            <a:pPr/>
            <a:r>
              <a:t>Built-in JSX elements</a:t>
            </a:r>
          </a:p>
        </p:txBody>
      </p:sp>
      <p:sp>
        <p:nvSpPr>
          <p:cNvPr id="182" name="Shape 182"/>
          <p:cNvSpPr/>
          <p:nvPr/>
        </p:nvSpPr>
        <p:spPr>
          <a:xfrm>
            <a:off x="4833080" y="2829219"/>
            <a:ext cx="14717840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spcBef>
                <a:spcPts val="5900"/>
              </a:spcBef>
              <a:defRPr sz="4000"/>
            </a:lvl1pPr>
          </a:lstStyle>
          <a:p>
            <a:pPr/>
            <a:r>
              <a:t>React comes with build-in elements for most html elements/tags</a:t>
            </a:r>
          </a:p>
        </p:txBody>
      </p:sp>
      <p:sp>
        <p:nvSpPr>
          <p:cNvPr id="183" name="Shape 183"/>
          <p:cNvSpPr/>
          <p:nvPr/>
        </p:nvSpPr>
        <p:spPr>
          <a:xfrm>
            <a:off x="7273935" y="4579780"/>
            <a:ext cx="11878989" cy="452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numCol="2" spcCol="593949" anchor="ctr"/>
          <a:lstStyle/>
          <a:p>
            <a:pPr algn="l"/>
            <a:r>
              <a:t>&lt;h1&gt; … &lt;h6&gt;</a:t>
            </a:r>
          </a:p>
          <a:p>
            <a:pPr algn="l"/>
            <a:r>
              <a:t>&lt;div&gt;</a:t>
            </a:r>
          </a:p>
          <a:p>
            <a:pPr algn="l"/>
            <a:r>
              <a:t>&lt;form&gt;</a:t>
            </a:r>
          </a:p>
          <a:p>
            <a:pPr algn="l"/>
            <a:r>
              <a:t>&lt;a&gt;</a:t>
            </a:r>
          </a:p>
          <a:p>
            <a:pPr algn="l"/>
            <a:r>
              <a:t>&lt;input&gt;</a:t>
            </a:r>
          </a:p>
          <a:p>
            <a:pPr algn="l"/>
            <a:r>
              <a:t>&lt;select&gt;</a:t>
            </a:r>
          </a:p>
          <a:p>
            <a:pPr algn="l"/>
            <a:r>
              <a:t>&lt;ul&gt;</a:t>
            </a:r>
          </a:p>
          <a:p>
            <a:pPr algn="l"/>
            <a:r>
              <a:t>&lt;ol&gt;</a:t>
            </a:r>
          </a:p>
          <a:p>
            <a:pPr algn="l"/>
            <a:r>
              <a:t>&lt;li&gt;</a:t>
            </a:r>
          </a:p>
          <a:p>
            <a:pPr algn="l"/>
            <a:r>
              <a:t>&lt;button&gt;</a:t>
            </a:r>
          </a:p>
          <a:p>
            <a:pPr algn="l"/>
          </a:p>
        </p:txBody>
      </p:sp>
      <p:sp>
        <p:nvSpPr>
          <p:cNvPr id="184" name="Shape 184"/>
          <p:cNvSpPr/>
          <p:nvPr/>
        </p:nvSpPr>
        <p:spPr>
          <a:xfrm>
            <a:off x="4833080" y="10390122"/>
            <a:ext cx="11878989" cy="175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4000"/>
            </a:pPr>
            <a:r>
              <a:t>Build-in types always starts with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lowercase</a:t>
            </a:r>
            <a:r>
              <a:t> letter</a:t>
            </a:r>
          </a:p>
        </p:txBody>
      </p:sp>
      <p:sp>
        <p:nvSpPr>
          <p:cNvPr id="185" name="Shape 185"/>
          <p:cNvSpPr/>
          <p:nvPr/>
        </p:nvSpPr>
        <p:spPr>
          <a:xfrm>
            <a:off x="8718789" y="9294747"/>
            <a:ext cx="540194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… and many more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85" grpId="3"/>
      <p:bldP build="whole" bldLvl="1" animBg="1" rev="0" advAuto="0" spid="183" grpId="2"/>
      <p:bldP build="whole" bldLvl="1" animBg="1" rev="0" advAuto="0" spid="184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2476510" y="450792"/>
            <a:ext cx="19430979" cy="3036094"/>
          </a:xfrm>
          <a:prstGeom prst="rect">
            <a:avLst/>
          </a:prstGeom>
        </p:spPr>
        <p:txBody>
          <a:bodyPr/>
          <a:lstStyle/>
          <a:p>
            <a:pPr/>
            <a:r>
              <a:t>Built-in JSX elements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4750809" y="4046443"/>
            <a:ext cx="14882382" cy="924794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12800">
                <a:solidFill>
                  <a:schemeClr val="accent3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777305" y="4212906"/>
            <a:ext cx="14645151" cy="867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/>
            </a:pPr>
            <a:r>
              <a:t>    return (</a:t>
            </a:r>
          </a:p>
          <a:p>
            <a:pPr algn="l">
              <a:defRPr sz="4000"/>
            </a:pPr>
            <a:r>
              <a:t>      &lt;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&gt;This is the header&lt;/</a:t>
            </a:r>
            <a:r>
              <a:rPr>
                <a:solidFill>
                  <a:schemeClr val="accent5"/>
                </a:solidFill>
              </a:rPr>
              <a:t>h3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label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htmlFor</a:t>
            </a:r>
            <a:r>
              <a:rPr>
                <a:solidFill>
                  <a:schemeClr val="accent5"/>
                </a:solidFill>
              </a:rPr>
              <a:t>=</a:t>
            </a:r>
            <a:r>
              <a:t>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name</a:t>
            </a:r>
            <a:r>
              <a:t>"&gt;Firstname&lt;/</a:t>
            </a:r>
            <a:r>
              <a:rPr>
                <a:solidFill>
                  <a:schemeClr val="accent5"/>
                </a:solidFill>
              </a:rPr>
              <a:t>label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input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id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name</a:t>
            </a:r>
            <a:r>
              <a:t>"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demo</a:t>
            </a:r>
            <a:r>
              <a:t>" </a:t>
            </a:r>
            <a:r>
              <a:rPr>
                <a:solidFill>
                  <a:schemeClr val="accent5"/>
                </a:solidFill>
              </a:rPr>
              <a:t>/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list-group</a:t>
            </a:r>
            <a:r>
              <a:t>"&gt;</a:t>
            </a:r>
          </a:p>
          <a:p>
            <a:pPr algn="l">
              <a:defRPr sz="40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&gt;First item&lt;/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4000"/>
            </a:pPr>
            <a:r>
              <a:t>            &lt;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&gt;Second item&lt;/</a:t>
            </a:r>
            <a:r>
              <a:rPr>
                <a:solidFill>
                  <a:schemeClr val="accent5"/>
                </a:solidFill>
              </a:rPr>
              <a:t>li</a:t>
            </a:r>
            <a:r>
              <a:t>&gt;</a:t>
            </a:r>
          </a:p>
          <a:p>
            <a:pPr algn="l">
              <a:defRPr sz="4000"/>
            </a:pPr>
            <a:r>
              <a:t>         &lt;/</a:t>
            </a:r>
            <a:r>
              <a:rPr>
                <a:solidFill>
                  <a:schemeClr val="accent5"/>
                </a:solidFill>
              </a:rPr>
              <a:t>ul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p</a:t>
            </a:r>
            <a:r>
              <a:t>&gt;Hello&lt;/</a:t>
            </a:r>
            <a:r>
              <a:rPr>
                <a:solidFill>
                  <a:schemeClr val="accent5"/>
                </a:solidFill>
              </a:rPr>
              <a:t>p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a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href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http://www.google.com</a:t>
            </a:r>
            <a:r>
              <a:t>"&gt;Search on Google&lt;/</a:t>
            </a:r>
            <a:r>
              <a:rPr>
                <a:solidFill>
                  <a:schemeClr val="accent5"/>
                </a:solidFill>
              </a:rPr>
              <a:t>a</a:t>
            </a:r>
            <a:r>
              <a:t>&gt;</a:t>
            </a:r>
          </a:p>
          <a:p>
            <a:pPr algn="l">
              <a:defRPr sz="4000"/>
            </a:pPr>
            <a:r>
              <a:t>         &lt;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className</a:t>
            </a:r>
            <a:r>
              <a:t>="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btn</a:t>
            </a:r>
            <a:r>
              <a:t>"&gt;Press me&lt;/</a:t>
            </a:r>
            <a:r>
              <a:rPr>
                <a:solidFill>
                  <a:schemeClr val="accent5"/>
                </a:solidFill>
              </a:rPr>
              <a:t>button</a:t>
            </a:r>
            <a:r>
              <a:t>&gt;</a:t>
            </a:r>
          </a:p>
          <a:p>
            <a:pPr algn="l">
              <a:defRPr sz="4000"/>
            </a:pPr>
            <a:r>
              <a:t>      &lt;/</a:t>
            </a:r>
            <a:r>
              <a:rPr>
                <a:solidFill>
                  <a:schemeClr val="accent5"/>
                </a:solidFill>
              </a:rPr>
              <a:t>div</a:t>
            </a:r>
            <a:r>
              <a:t>&gt;</a:t>
            </a:r>
          </a:p>
          <a:p>
            <a:pPr algn="l">
              <a:defRPr sz="4000"/>
            </a:pPr>
            <a:r>
              <a:t>   )</a:t>
            </a:r>
          </a:p>
        </p:txBody>
      </p:sp>
      <p:sp>
        <p:nvSpPr>
          <p:cNvPr id="190" name="Shape 190"/>
          <p:cNvSpPr/>
          <p:nvPr/>
        </p:nvSpPr>
        <p:spPr>
          <a:xfrm>
            <a:off x="4744459" y="3135218"/>
            <a:ext cx="322516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>
                <a:solidFill>
                  <a:schemeClr val="accent3"/>
                </a:solidFill>
              </a:defRPr>
            </a:lvl1pPr>
          </a:lstStyle>
          <a:p>
            <a:pPr/>
            <a:r>
              <a:t>example.js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8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8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