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8" r:id="rId4"/>
    <p:sldId id="280" r:id="rId5"/>
    <p:sldId id="259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1" r:id="rId16"/>
    <p:sldId id="304" r:id="rId17"/>
    <p:sldId id="303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00"/>
    <a:srgbClr val="1F90DB"/>
    <a:srgbClr val="DA9B00"/>
    <a:srgbClr val="7633D1"/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6" autoAdjust="0"/>
  </p:normalViewPr>
  <p:slideViewPr>
    <p:cSldViewPr snapToGrid="0" snapToObjects="1">
      <p:cViewPr varScale="1">
        <p:scale>
          <a:sx n="104" d="100"/>
          <a:sy n="104" d="100"/>
        </p:scale>
        <p:origin x="-17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nl-NL" dirty="0" smtClean="0"/>
              <a:t> </a:t>
            </a:r>
            <a:r>
              <a:rPr lang="nl-NL" dirty="0" smtClean="0"/>
              <a:t>- </a:t>
            </a:r>
            <a:r>
              <a:rPr lang="en-US" dirty="0" smtClean="0"/>
              <a:t>Diver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2892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mouse, click the </a:t>
            </a:r>
            <a:r>
              <a:rPr lang="nl-NL" dirty="0" err="1" smtClean="0">
                <a:latin typeface="Comic Sans MS"/>
                <a:cs typeface="Comic Sans MS"/>
              </a:rPr>
              <a:t>‘T</a:t>
            </a:r>
            <a:r>
              <a:rPr lang="nl-NL" dirty="0" smtClean="0">
                <a:latin typeface="Comic Sans MS"/>
                <a:cs typeface="Comic Sans MS"/>
              </a:rPr>
              <a:t>’ button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click on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new button.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type a word. The word ‘</a:t>
            </a:r>
            <a:r>
              <a:rPr lang="nl-NL" dirty="0" err="1" smtClean="0">
                <a:latin typeface="Comic Sans MS"/>
                <a:cs typeface="Comic Sans MS"/>
              </a:rPr>
              <a:t>Restart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should</a:t>
            </a:r>
            <a:r>
              <a:rPr lang="nl-NL" dirty="0" smtClean="0">
                <a:latin typeface="Comic Sans MS"/>
                <a:cs typeface="Comic Sans MS"/>
              </a:rPr>
              <a:t> fit </a:t>
            </a:r>
            <a:r>
              <a:rPr lang="nl-NL" dirty="0" err="1" smtClean="0">
                <a:latin typeface="Comic Sans MS"/>
                <a:cs typeface="Comic Sans MS"/>
              </a:rPr>
              <a:t>perfectly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Press the ‘</a:t>
            </a:r>
            <a:r>
              <a:rPr lang="nl-NL" dirty="0" err="1" smtClean="0">
                <a:latin typeface="Comic Sans MS"/>
                <a:cs typeface="Comic Sans MS"/>
              </a:rPr>
              <a:t>Esc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key</a:t>
            </a:r>
            <a:r>
              <a:rPr lang="nl-NL" dirty="0" smtClean="0">
                <a:latin typeface="Comic Sans MS"/>
                <a:cs typeface="Comic Sans MS"/>
              </a:rPr>
              <a:t> on the keyboard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(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needed</a:t>
            </a:r>
            <a:r>
              <a:rPr lang="nl-NL" dirty="0" smtClean="0">
                <a:latin typeface="Comic Sans MS"/>
                <a:cs typeface="Comic Sans MS"/>
              </a:rPr>
              <a:t>) move the word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make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align</a:t>
            </a:r>
            <a:r>
              <a:rPr lang="nl-NL" dirty="0" smtClean="0">
                <a:latin typeface="Comic Sans MS"/>
                <a:cs typeface="Comic Sans MS"/>
              </a:rPr>
              <a:t> in the center </a:t>
            </a:r>
            <a:r>
              <a:rPr lang="nl-NL" dirty="0" err="1" smtClean="0">
                <a:latin typeface="Comic Sans MS"/>
                <a:cs typeface="Comic Sans MS"/>
              </a:rPr>
              <a:t>nicely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76" y="1198527"/>
            <a:ext cx="3891763" cy="489250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822118" y="3182788"/>
            <a:ext cx="430977" cy="44935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12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45" y="1760915"/>
            <a:ext cx="3911600" cy="4057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760915"/>
            <a:ext cx="3432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make the button </a:t>
            </a:r>
            <a:r>
              <a:rPr lang="nl-NL" dirty="0" err="1" smtClean="0">
                <a:latin typeface="Comic Sans MS"/>
                <a:cs typeface="Comic Sans MS"/>
              </a:rPr>
              <a:t>actually</a:t>
            </a:r>
            <a:r>
              <a:rPr lang="nl-NL" dirty="0" smtClean="0">
                <a:latin typeface="Comic Sans MS"/>
                <a:cs typeface="Comic Sans MS"/>
              </a:rPr>
              <a:t> do </a:t>
            </a:r>
            <a:r>
              <a:rPr lang="nl-NL" dirty="0" err="1" smtClean="0">
                <a:latin typeface="Comic Sans MS"/>
                <a:cs typeface="Comic Sans MS"/>
              </a:rPr>
              <a:t>something</a:t>
            </a:r>
            <a:r>
              <a:rPr lang="nl-NL" dirty="0" smtClean="0">
                <a:latin typeface="Comic Sans MS"/>
                <a:cs typeface="Comic Sans MS"/>
              </a:rPr>
              <a:t>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Tx/>
              <a:buChar char="-"/>
            </a:pPr>
            <a:r>
              <a:rPr lang="nl-NL" dirty="0" err="1" smtClean="0">
                <a:latin typeface="Comic Sans MS"/>
                <a:cs typeface="Comic Sans MS"/>
              </a:rPr>
              <a:t>Appear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on the ‘end game’ screen.</a:t>
            </a:r>
          </a:p>
          <a:p>
            <a:pPr marL="285750" indent="-285750">
              <a:buFontTx/>
              <a:buChar char="-"/>
            </a:pPr>
            <a:r>
              <a:rPr lang="nl-NL" dirty="0" err="1" smtClean="0">
                <a:latin typeface="Comic Sans MS"/>
                <a:cs typeface="Comic Sans MS"/>
              </a:rPr>
              <a:t>Disappear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clicked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pPr marL="285750" indent="-285750">
              <a:buFontTx/>
              <a:buChar char="-"/>
            </a:pPr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control the button.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the ‘Scripts’ tab.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9594" y="1672905"/>
            <a:ext cx="1094226" cy="51423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0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36551"/>
            <a:ext cx="78598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In Scratch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sprites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messages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Other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sprites</a:t>
            </a:r>
            <a:r>
              <a:rPr lang="nl-NL" dirty="0" smtClean="0">
                <a:latin typeface="Comic Sans MS"/>
                <a:cs typeface="Comic Sans MS"/>
              </a:rPr>
              <a:t> in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Scratch program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listen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these </a:t>
            </a:r>
            <a:r>
              <a:rPr lang="nl-NL" dirty="0" err="1" smtClean="0">
                <a:latin typeface="Comic Sans MS"/>
                <a:cs typeface="Comic Sans MS"/>
              </a:rPr>
              <a:t>messages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In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game a </a:t>
            </a:r>
            <a:r>
              <a:rPr lang="nl-NL" dirty="0" err="1" smtClean="0">
                <a:latin typeface="Comic Sans MS"/>
                <a:cs typeface="Comic Sans MS"/>
              </a:rPr>
              <a:t>message</a:t>
            </a:r>
            <a:r>
              <a:rPr lang="nl-NL" dirty="0" smtClean="0">
                <a:latin typeface="Comic Sans MS"/>
                <a:cs typeface="Comic Sans MS"/>
              </a:rPr>
              <a:t> is sent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the game starts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ends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These </a:t>
            </a:r>
            <a:r>
              <a:rPr lang="nl-NL" dirty="0" err="1" smtClean="0">
                <a:latin typeface="Comic Sans MS"/>
                <a:cs typeface="Comic Sans MS"/>
              </a:rPr>
              <a:t>messages</a:t>
            </a:r>
            <a:r>
              <a:rPr lang="nl-NL" dirty="0" smtClean="0">
                <a:latin typeface="Comic Sans MS"/>
                <a:cs typeface="Comic Sans MS"/>
              </a:rPr>
              <a:t> are </a:t>
            </a:r>
            <a:r>
              <a:rPr lang="nl-NL" dirty="0" err="1" smtClean="0">
                <a:latin typeface="Comic Sans MS"/>
                <a:cs typeface="Comic Sans MS"/>
              </a:rPr>
              <a:t>good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ways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control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button.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6673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4246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Click the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nl-NL" dirty="0" smtClean="0">
                <a:latin typeface="Comic Sans MS"/>
                <a:cs typeface="Comic Sans MS"/>
              </a:rPr>
              <a:t>’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when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 I </a:t>
            </a:r>
            <a:r>
              <a:rPr lang="nl-NL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receive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 …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program panel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choose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start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the list.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3" y="1624062"/>
            <a:ext cx="4215416" cy="45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200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Click the ‘</a:t>
            </a:r>
            <a:r>
              <a:rPr lang="nl-NL" dirty="0" smtClean="0">
                <a:solidFill>
                  <a:srgbClr val="7633D1"/>
                </a:solidFill>
                <a:latin typeface="Comic Sans MS"/>
                <a:cs typeface="Comic Sans MS"/>
              </a:rPr>
              <a:t>Looks</a:t>
            </a:r>
            <a:r>
              <a:rPr lang="nl-NL" dirty="0" smtClean="0">
                <a:latin typeface="Comic Sans MS"/>
                <a:cs typeface="Comic Sans MS"/>
              </a:rPr>
              <a:t>’ building block.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‘</a:t>
            </a:r>
            <a:r>
              <a:rPr lang="nl-NL" dirty="0" err="1" smtClean="0">
                <a:solidFill>
                  <a:srgbClr val="7633D1"/>
                </a:solidFill>
                <a:latin typeface="Comic Sans MS"/>
                <a:cs typeface="Comic Sans MS"/>
              </a:rPr>
              <a:t>hide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program panel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attach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the </a:t>
            </a:r>
            <a:r>
              <a:rPr lang="nl-NL" dirty="0" err="1" smtClean="0">
                <a:latin typeface="Comic Sans MS"/>
                <a:cs typeface="Comic Sans MS"/>
              </a:rPr>
              <a:t>other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the button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disappear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the game starts.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30" y="1390952"/>
            <a:ext cx="4978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1" y="1911048"/>
            <a:ext cx="3870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the finish </a:t>
            </a:r>
            <a:r>
              <a:rPr lang="nl-NL" dirty="0" err="1" smtClean="0">
                <a:latin typeface="Comic Sans MS"/>
                <a:cs typeface="Comic Sans MS"/>
              </a:rPr>
              <a:t>message</a:t>
            </a:r>
            <a:r>
              <a:rPr lang="nl-NL" dirty="0" smtClean="0">
                <a:latin typeface="Comic Sans MS"/>
                <a:cs typeface="Comic Sans MS"/>
              </a:rPr>
              <a:t> is sent, the button </a:t>
            </a:r>
            <a:r>
              <a:rPr lang="nl-NL" dirty="0" err="1" smtClean="0">
                <a:latin typeface="Comic Sans MS"/>
                <a:cs typeface="Comic Sans MS"/>
              </a:rPr>
              <a:t>also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needs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do </a:t>
            </a:r>
            <a:r>
              <a:rPr lang="nl-NL" dirty="0" err="1" smtClean="0">
                <a:latin typeface="Comic Sans MS"/>
                <a:cs typeface="Comic Sans MS"/>
              </a:rPr>
              <a:t>something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the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nl-NL" dirty="0" smtClean="0">
                <a:latin typeface="Comic Sans MS"/>
                <a:cs typeface="Comic Sans MS"/>
              </a:rPr>
              <a:t>’ building block.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‘</a:t>
            </a:r>
            <a:r>
              <a:rPr lang="nl-NL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when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 I </a:t>
            </a:r>
            <a:r>
              <a:rPr lang="nl-NL" dirty="0" err="1" smtClean="0">
                <a:solidFill>
                  <a:srgbClr val="BC711C"/>
                </a:solidFill>
                <a:latin typeface="Comic Sans MS"/>
                <a:cs typeface="Comic Sans MS"/>
              </a:rPr>
              <a:t>receive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 …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program panel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select 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finish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the list.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013" y="1529466"/>
            <a:ext cx="4556796" cy="39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latin typeface="Comic Sans MS"/>
                <a:cs typeface="Comic Sans MS"/>
              </a:rPr>
              <a:t>finish </a:t>
            </a:r>
            <a:r>
              <a:rPr lang="nl-NL" dirty="0" err="1" smtClean="0">
                <a:latin typeface="Comic Sans MS"/>
                <a:cs typeface="Comic Sans MS"/>
              </a:rPr>
              <a:t>message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is sent, the ‘</a:t>
            </a:r>
            <a:r>
              <a:rPr lang="nl-NL" dirty="0" err="1" smtClean="0">
                <a:latin typeface="Comic Sans MS"/>
                <a:cs typeface="Comic Sans MS"/>
              </a:rPr>
              <a:t>Restart</a:t>
            </a:r>
            <a:r>
              <a:rPr lang="nl-NL" dirty="0" smtClean="0">
                <a:latin typeface="Comic Sans MS"/>
                <a:cs typeface="Comic Sans MS"/>
              </a:rPr>
              <a:t>’ button has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appear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the ‘</a:t>
            </a:r>
            <a:r>
              <a:rPr lang="nl-NL" dirty="0" smtClean="0">
                <a:solidFill>
                  <a:srgbClr val="7633D1"/>
                </a:solidFill>
                <a:latin typeface="Comic Sans MS"/>
                <a:cs typeface="Comic Sans MS"/>
              </a:rPr>
              <a:t>Looks</a:t>
            </a:r>
            <a:r>
              <a:rPr lang="nl-NL" dirty="0" smtClean="0">
                <a:latin typeface="Comic Sans MS"/>
                <a:cs typeface="Comic Sans MS"/>
              </a:rPr>
              <a:t>’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‘</a:t>
            </a:r>
            <a:r>
              <a:rPr lang="nl-NL" dirty="0" smtClean="0">
                <a:solidFill>
                  <a:srgbClr val="7633D1"/>
                </a:solidFill>
                <a:latin typeface="Comic Sans MS"/>
                <a:cs typeface="Comic Sans MS"/>
              </a:rPr>
              <a:t>show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program panel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attach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the </a:t>
            </a:r>
            <a:r>
              <a:rPr lang="nl-NL" dirty="0" err="1" smtClean="0">
                <a:latin typeface="Comic Sans MS"/>
                <a:cs typeface="Comic Sans MS"/>
              </a:rPr>
              <a:t>other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builing</a:t>
            </a:r>
            <a:r>
              <a:rPr lang="nl-NL" dirty="0" smtClean="0">
                <a:latin typeface="Comic Sans MS"/>
                <a:cs typeface="Comic Sans MS"/>
              </a:rPr>
              <a:t> block.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087" y="1556299"/>
            <a:ext cx="4559713" cy="37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9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06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Our</a:t>
            </a:r>
            <a:r>
              <a:rPr lang="nl-NL" dirty="0" smtClean="0">
                <a:latin typeface="Comic Sans MS"/>
                <a:cs typeface="Comic Sans MS"/>
              </a:rPr>
              <a:t> program has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wait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player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move the mouse over the button.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wait</a:t>
            </a:r>
            <a:r>
              <a:rPr lang="nl-NL" dirty="0" smtClean="0">
                <a:latin typeface="Comic Sans MS"/>
                <a:cs typeface="Comic Sans MS"/>
              </a:rPr>
              <a:t>, we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use</a:t>
            </a:r>
            <a:r>
              <a:rPr lang="nl-NL" dirty="0" smtClean="0">
                <a:latin typeface="Comic Sans MS"/>
                <a:cs typeface="Comic Sans MS"/>
              </a:rPr>
              <a:t> the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building block.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‘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latin typeface="Comic Sans MS"/>
                <a:cs typeface="Comic Sans MS"/>
              </a:rPr>
              <a:t>program area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attach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the ‘show’ block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just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placed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09" y="1911048"/>
            <a:ext cx="5245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3" y="1911048"/>
            <a:ext cx="3056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We’re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waiting</a:t>
            </a:r>
            <a:r>
              <a:rPr lang="nl-NL" dirty="0" smtClean="0">
                <a:latin typeface="Comic Sans MS"/>
                <a:cs typeface="Comic Sans MS"/>
              </a:rPr>
              <a:t>, but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check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player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moving</a:t>
            </a:r>
            <a:r>
              <a:rPr lang="nl-NL" dirty="0" smtClean="0">
                <a:latin typeface="Comic Sans MS"/>
                <a:cs typeface="Comic Sans MS"/>
              </a:rPr>
              <a:t> the mouse.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do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, we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use</a:t>
            </a:r>
            <a:r>
              <a:rPr lang="nl-NL" dirty="0" smtClean="0">
                <a:latin typeface="Comic Sans MS"/>
                <a:cs typeface="Comic Sans MS"/>
              </a:rPr>
              <a:t> the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&lt;&gt;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’ building block.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program panel, </a:t>
            </a:r>
            <a:r>
              <a:rPr lang="nl-NL" dirty="0" err="1" smtClean="0">
                <a:latin typeface="Comic Sans MS"/>
                <a:cs typeface="Comic Sans MS"/>
              </a:rPr>
              <a:t>inside</a:t>
            </a:r>
            <a:r>
              <a:rPr lang="nl-NL" dirty="0" smtClean="0">
                <a:latin typeface="Comic Sans MS"/>
                <a:cs typeface="Comic Sans MS"/>
              </a:rPr>
              <a:t> the ‘</a:t>
            </a:r>
            <a:r>
              <a:rPr lang="nl-NL" dirty="0" err="1" smtClean="0">
                <a:latin typeface="Comic Sans MS"/>
                <a:cs typeface="Comic Sans MS"/>
              </a:rPr>
              <a:t>forever</a:t>
            </a:r>
            <a:r>
              <a:rPr lang="nl-NL" dirty="0" smtClean="0">
                <a:latin typeface="Comic Sans MS"/>
                <a:cs typeface="Comic Sans MS"/>
              </a:rPr>
              <a:t>’ block.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09" y="1590018"/>
            <a:ext cx="5156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3" y="1911048"/>
            <a:ext cx="2797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the mouse touches the button, we want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react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For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click the 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Sensing</a:t>
            </a:r>
            <a:r>
              <a:rPr lang="nl-NL" dirty="0" smtClean="0">
                <a:latin typeface="Comic Sans MS"/>
                <a:cs typeface="Comic Sans MS"/>
              </a:rPr>
              <a:t>’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‘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touching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 …?</a:t>
            </a:r>
            <a:r>
              <a:rPr lang="nl-NL" dirty="0" smtClean="0">
                <a:latin typeface="Comic Sans MS"/>
                <a:cs typeface="Comic Sans MS"/>
              </a:rPr>
              <a:t>’ in the ‘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&lt;&gt;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’ block.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Choose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mouse-pointer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the list.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78" y="1911048"/>
            <a:ext cx="5454043" cy="34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The goal of </a:t>
            </a:r>
            <a:r>
              <a:rPr lang="en-US" dirty="0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assignment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finish </a:t>
            </a:r>
            <a:r>
              <a:rPr lang="nl-NL" dirty="0" smtClean="0">
                <a:latin typeface="Comic Sans MS"/>
                <a:cs typeface="Comic Sans MS"/>
              </a:rPr>
              <a:t>building the </a:t>
            </a:r>
            <a:r>
              <a:rPr lang="nl-NL" dirty="0" smtClean="0">
                <a:latin typeface="Comic Sans MS"/>
                <a:cs typeface="Comic Sans MS"/>
              </a:rPr>
              <a:t>game.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For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you’ll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open the project ‘Diver.sb2’.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do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choose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the menu item: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File-&gt;Open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>
                <a:latin typeface="Comic Sans MS"/>
                <a:cs typeface="Comic Sans MS"/>
              </a:rPr>
              <a:t>:</a:t>
            </a:r>
            <a:r>
              <a:rPr lang="nl-NL" dirty="0" smtClean="0">
                <a:latin typeface="Comic Sans MS"/>
                <a:cs typeface="Comic Sans MS"/>
              </a:rPr>
              <a:t> ‘Diver.sb2’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64" y="1637622"/>
            <a:ext cx="5687735" cy="40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3073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want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restart</a:t>
            </a:r>
            <a:r>
              <a:rPr lang="nl-NL" dirty="0" smtClean="0">
                <a:latin typeface="Comic Sans MS"/>
                <a:cs typeface="Comic Sans MS"/>
              </a:rPr>
              <a:t> the game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the mouse moves over the button.</a:t>
            </a:r>
          </a:p>
          <a:p>
            <a:r>
              <a:rPr lang="nl-NL" dirty="0" smtClean="0">
                <a:latin typeface="Comic Sans MS"/>
                <a:cs typeface="Comic Sans MS"/>
              </a:rPr>
              <a:t>In </a:t>
            </a:r>
            <a:r>
              <a:rPr lang="nl-NL" dirty="0" err="1" smtClean="0">
                <a:latin typeface="Comic Sans MS"/>
                <a:cs typeface="Comic Sans MS"/>
              </a:rPr>
              <a:t>other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words</a:t>
            </a:r>
            <a:r>
              <a:rPr lang="nl-NL" dirty="0" smtClean="0">
                <a:latin typeface="Comic Sans MS"/>
                <a:cs typeface="Comic Sans MS"/>
              </a:rPr>
              <a:t>, we want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send</a:t>
            </a:r>
            <a:r>
              <a:rPr lang="nl-NL" dirty="0" smtClean="0">
                <a:latin typeface="Comic Sans MS"/>
                <a:cs typeface="Comic Sans MS"/>
              </a:rPr>
              <a:t> a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start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message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Events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‘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broadcast ….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program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put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in the 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1F90DB"/>
                </a:solidFill>
                <a:latin typeface="Comic Sans MS"/>
                <a:cs typeface="Comic Sans MS"/>
              </a:rPr>
              <a:t>touching</a:t>
            </a:r>
            <a:r>
              <a:rPr lang="nl-NL" dirty="0" smtClean="0">
                <a:solidFill>
                  <a:srgbClr val="1F90DB"/>
                </a:solidFill>
                <a:latin typeface="Comic Sans MS"/>
                <a:cs typeface="Comic Sans MS"/>
              </a:rPr>
              <a:t> mouse-pointer?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’ block.</a:t>
            </a:r>
          </a:p>
          <a:p>
            <a:r>
              <a:rPr lang="nl-NL" dirty="0" err="1" smtClean="0">
                <a:latin typeface="Comic Sans MS"/>
                <a:cs typeface="Comic Sans MS"/>
              </a:rPr>
              <a:t>Choose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BC711C"/>
                </a:solidFill>
                <a:latin typeface="Comic Sans MS"/>
                <a:cs typeface="Comic Sans MS"/>
              </a:rPr>
              <a:t>start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the list.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62" y="1833570"/>
            <a:ext cx="4902090" cy="43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Let’s</a:t>
            </a:r>
            <a:r>
              <a:rPr lang="nl-NL" dirty="0" smtClean="0">
                <a:latin typeface="Comic Sans MS"/>
                <a:cs typeface="Comic Sans MS"/>
              </a:rPr>
              <a:t> check </a:t>
            </a:r>
            <a:r>
              <a:rPr lang="nl-NL" dirty="0" err="1" smtClean="0">
                <a:latin typeface="Comic Sans MS"/>
                <a:cs typeface="Comic Sans MS"/>
              </a:rPr>
              <a:t>another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one</a:t>
            </a:r>
            <a:r>
              <a:rPr lang="nl-NL" dirty="0" smtClean="0">
                <a:latin typeface="Comic Sans MS"/>
                <a:cs typeface="Comic Sans MS"/>
              </a:rPr>
              <a:t> of </a:t>
            </a:r>
            <a:r>
              <a:rPr lang="nl-NL" dirty="0" err="1" smtClean="0">
                <a:latin typeface="Comic Sans MS"/>
                <a:cs typeface="Comic Sans MS"/>
              </a:rPr>
              <a:t>our</a:t>
            </a:r>
            <a:r>
              <a:rPr lang="nl-NL" dirty="0" smtClean="0">
                <a:latin typeface="Comic Sans MS"/>
                <a:cs typeface="Comic Sans MS"/>
              </a:rPr>
              <a:t> goals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strike="sngStrike" dirty="0" smtClean="0">
                <a:solidFill>
                  <a:srgbClr val="FF0000"/>
                </a:solidFill>
                <a:latin typeface="Comic Sans MS"/>
                <a:cs typeface="Comic Sans MS"/>
              </a:rPr>
              <a:t>the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diver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following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our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hand.</a:t>
            </a:r>
          </a:p>
          <a:p>
            <a:pPr marL="285750" indent="-285750">
              <a:buFont typeface="Arial"/>
              <a:buChar char="•"/>
            </a:pP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restart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the game.</a:t>
            </a:r>
          </a:p>
          <a:p>
            <a:pPr marL="285750" indent="-285750">
              <a:buFont typeface="Arial"/>
              <a:buChar char="•"/>
            </a:pPr>
            <a:r>
              <a:rPr lang="nl-NL" dirty="0" err="1">
                <a:latin typeface="Comic Sans MS"/>
                <a:cs typeface="Comic Sans MS"/>
              </a:rPr>
              <a:t>to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>
                <a:latin typeface="Comic Sans MS"/>
                <a:cs typeface="Comic Sans MS"/>
              </a:rPr>
              <a:t>be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>
                <a:latin typeface="Comic Sans MS"/>
                <a:cs typeface="Comic Sans MS"/>
              </a:rPr>
              <a:t>able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>
                <a:latin typeface="Comic Sans MS"/>
                <a:cs typeface="Comic Sans MS"/>
              </a:rPr>
              <a:t>to</a:t>
            </a:r>
            <a:r>
              <a:rPr lang="nl-NL" dirty="0">
                <a:latin typeface="Comic Sans MS"/>
                <a:cs typeface="Comic Sans MS"/>
              </a:rPr>
              <a:t> win the game.</a:t>
            </a:r>
          </a:p>
          <a:p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085" y="3229429"/>
            <a:ext cx="7490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we’re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make </a:t>
            </a:r>
            <a:r>
              <a:rPr lang="nl-NL" dirty="0" err="1" smtClean="0">
                <a:latin typeface="Comic Sans MS"/>
                <a:cs typeface="Comic Sans MS"/>
              </a:rPr>
              <a:t>sure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player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actually</a:t>
            </a:r>
            <a:r>
              <a:rPr lang="nl-NL" dirty="0" smtClean="0">
                <a:latin typeface="Comic Sans MS"/>
                <a:cs typeface="Comic Sans MS"/>
              </a:rPr>
              <a:t> win the game.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For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we’re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going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make </a:t>
            </a:r>
            <a:r>
              <a:rPr lang="nl-NL" dirty="0" err="1" smtClean="0">
                <a:latin typeface="Comic Sans MS"/>
                <a:cs typeface="Comic Sans MS"/>
              </a:rPr>
              <a:t>starfishes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float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around</a:t>
            </a:r>
            <a:r>
              <a:rPr lang="nl-NL" dirty="0" smtClean="0">
                <a:latin typeface="Comic Sans MS"/>
                <a:cs typeface="Comic Sans MS"/>
              </a:rPr>
              <a:t> in the water.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hits </a:t>
            </a:r>
            <a:r>
              <a:rPr lang="nl-NL" dirty="0" err="1" smtClean="0">
                <a:latin typeface="Comic Sans MS"/>
                <a:cs typeface="Comic Sans MS"/>
              </a:rPr>
              <a:t>one</a:t>
            </a:r>
            <a:r>
              <a:rPr lang="nl-NL" dirty="0" smtClean="0">
                <a:latin typeface="Comic Sans MS"/>
                <a:cs typeface="Comic Sans MS"/>
              </a:rPr>
              <a:t>, he </a:t>
            </a:r>
            <a:r>
              <a:rPr lang="nl-NL" dirty="0" err="1" smtClean="0">
                <a:latin typeface="Comic Sans MS"/>
                <a:cs typeface="Comic Sans MS"/>
              </a:rPr>
              <a:t>gets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1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point.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At 10 points the game is won.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256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2109665"/>
            <a:ext cx="485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make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easier</a:t>
            </a:r>
            <a:r>
              <a:rPr lang="nl-NL" dirty="0" smtClean="0">
                <a:latin typeface="Comic Sans MS"/>
                <a:cs typeface="Comic Sans MS"/>
              </a:rPr>
              <a:t>, we </a:t>
            </a:r>
            <a:r>
              <a:rPr lang="nl-NL" dirty="0" err="1" smtClean="0">
                <a:latin typeface="Comic Sans MS"/>
                <a:cs typeface="Comic Sans MS"/>
              </a:rPr>
              <a:t>already</a:t>
            </a:r>
            <a:r>
              <a:rPr lang="nl-NL" dirty="0" smtClean="0">
                <a:latin typeface="Comic Sans MS"/>
                <a:cs typeface="Comic Sans MS"/>
              </a:rPr>
              <a:t> made the </a:t>
            </a:r>
            <a:r>
              <a:rPr lang="nl-NL" dirty="0" err="1" smtClean="0">
                <a:latin typeface="Comic Sans MS"/>
                <a:cs typeface="Comic Sans MS"/>
              </a:rPr>
              <a:t>starfishes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these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program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clicking</a:t>
            </a:r>
            <a:r>
              <a:rPr lang="nl-NL" dirty="0" smtClean="0">
                <a:latin typeface="Comic Sans MS"/>
                <a:cs typeface="Comic Sans MS"/>
              </a:rPr>
              <a:t> the folder in the sprits screen.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choose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err="1" smtClean="0">
                <a:latin typeface="Comic Sans MS"/>
                <a:cs typeface="Comic Sans MS"/>
              </a:rPr>
              <a:t>diver.starfish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41" y="2239668"/>
            <a:ext cx="3136900" cy="14605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550564" y="2239668"/>
            <a:ext cx="566666" cy="52671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83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6" y="1572381"/>
            <a:ext cx="8036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starfish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loaded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you’ll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all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control the </a:t>
            </a:r>
            <a:r>
              <a:rPr lang="nl-NL" dirty="0" err="1" smtClean="0">
                <a:latin typeface="Comic Sans MS"/>
                <a:cs typeface="Comic Sans MS"/>
              </a:rPr>
              <a:t>starfish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But </a:t>
            </a:r>
            <a:r>
              <a:rPr lang="nl-NL" dirty="0" err="1" smtClean="0">
                <a:latin typeface="Comic Sans MS"/>
                <a:cs typeface="Comic Sans MS"/>
              </a:rPr>
              <a:t>something</a:t>
            </a:r>
            <a:r>
              <a:rPr lang="nl-NL" dirty="0" smtClean="0">
                <a:latin typeface="Comic Sans MS"/>
                <a:cs typeface="Comic Sans MS"/>
              </a:rPr>
              <a:t> is wrong!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85" y="3004368"/>
            <a:ext cx="5654956" cy="3118021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495906" y="3058032"/>
            <a:ext cx="2822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hits a </a:t>
            </a:r>
            <a:r>
              <a:rPr lang="nl-NL" dirty="0" err="1" smtClean="0">
                <a:latin typeface="Comic Sans MS"/>
                <a:cs typeface="Comic Sans MS"/>
              </a:rPr>
              <a:t>starfish</a:t>
            </a:r>
            <a:r>
              <a:rPr lang="nl-NL" dirty="0" smtClean="0">
                <a:latin typeface="Comic Sans MS"/>
                <a:cs typeface="Comic Sans MS"/>
              </a:rPr>
              <a:t>, he </a:t>
            </a:r>
            <a:r>
              <a:rPr lang="nl-NL" dirty="0" err="1" smtClean="0">
                <a:latin typeface="Comic Sans MS"/>
                <a:cs typeface="Comic Sans MS"/>
              </a:rPr>
              <a:t>still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loses</a:t>
            </a:r>
            <a:r>
              <a:rPr lang="nl-NL" dirty="0" smtClean="0">
                <a:latin typeface="Comic Sans MS"/>
                <a:cs typeface="Comic Sans MS"/>
              </a:rPr>
              <a:t> a point, </a:t>
            </a:r>
            <a:r>
              <a:rPr lang="nl-NL" dirty="0" err="1" smtClean="0">
                <a:latin typeface="Comic Sans MS"/>
                <a:cs typeface="Comic Sans MS"/>
              </a:rPr>
              <a:t>while</a:t>
            </a:r>
            <a:r>
              <a:rPr lang="nl-NL" dirty="0" smtClean="0">
                <a:latin typeface="Comic Sans MS"/>
                <a:cs typeface="Comic Sans MS"/>
              </a:rPr>
              <a:t> he </a:t>
            </a:r>
            <a:r>
              <a:rPr lang="nl-NL" dirty="0" err="1" smtClean="0">
                <a:latin typeface="Comic Sans MS"/>
                <a:cs typeface="Comic Sans MS"/>
              </a:rPr>
              <a:t>should</a:t>
            </a:r>
            <a:r>
              <a:rPr lang="nl-NL" dirty="0" smtClean="0">
                <a:latin typeface="Comic Sans MS"/>
                <a:cs typeface="Comic Sans MS"/>
              </a:rPr>
              <a:t> get </a:t>
            </a:r>
            <a:r>
              <a:rPr lang="nl-NL" dirty="0" smtClean="0">
                <a:latin typeface="Comic Sans MS"/>
                <a:cs typeface="Comic Sans MS"/>
              </a:rPr>
              <a:t>1 </a:t>
            </a:r>
            <a:r>
              <a:rPr lang="nl-NL" dirty="0" smtClean="0">
                <a:latin typeface="Comic Sans MS"/>
                <a:cs typeface="Comic Sans MS"/>
              </a:rPr>
              <a:t>point.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make a change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927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086" y="3076820"/>
            <a:ext cx="5523555" cy="304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572381"/>
            <a:ext cx="8369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our</a:t>
            </a:r>
            <a:r>
              <a:rPr lang="nl-NL" dirty="0" smtClean="0">
                <a:latin typeface="Comic Sans MS"/>
                <a:cs typeface="Comic Sans MS"/>
              </a:rPr>
              <a:t> hands are </a:t>
            </a:r>
            <a:r>
              <a:rPr lang="nl-NL" dirty="0" err="1" smtClean="0">
                <a:latin typeface="Comic Sans MS"/>
                <a:cs typeface="Comic Sans MS"/>
              </a:rPr>
              <a:t>visible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Motion,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is hit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starfish</a:t>
            </a:r>
            <a:r>
              <a:rPr lang="nl-NL" dirty="0" smtClean="0">
                <a:latin typeface="Comic Sans MS"/>
                <a:cs typeface="Comic Sans MS"/>
              </a:rPr>
              <a:t>, the </a:t>
            </a:r>
            <a:r>
              <a:rPr lang="nl-NL" dirty="0" err="1" smtClean="0">
                <a:latin typeface="Comic Sans MS"/>
                <a:cs typeface="Comic Sans MS"/>
              </a:rPr>
              <a:t>following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happens</a:t>
            </a:r>
            <a:r>
              <a:rPr lang="nl-NL" dirty="0" smtClean="0">
                <a:latin typeface="Comic Sans MS"/>
                <a:cs typeface="Comic Sans MS"/>
              </a:rPr>
              <a:t>:</a:t>
            </a: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Tx/>
              <a:buChar char="-"/>
            </a:pPr>
            <a:r>
              <a:rPr lang="nl-NL" dirty="0" smtClean="0">
                <a:latin typeface="Comic Sans MS"/>
                <a:cs typeface="Comic Sans MS"/>
              </a:rPr>
              <a:t>A sound is </a:t>
            </a:r>
            <a:r>
              <a:rPr lang="nl-NL" dirty="0" err="1" smtClean="0">
                <a:latin typeface="Comic Sans MS"/>
                <a:cs typeface="Comic Sans MS"/>
              </a:rPr>
              <a:t>played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dirty="0" smtClean="0">
                <a:latin typeface="Comic Sans MS"/>
                <a:cs typeface="Comic Sans MS"/>
              </a:rPr>
              <a:t>The </a:t>
            </a:r>
            <a:r>
              <a:rPr lang="nl-NL" dirty="0" err="1" smtClean="0">
                <a:latin typeface="Comic Sans MS"/>
                <a:cs typeface="Comic Sans MS"/>
              </a:rPr>
              <a:t>credits</a:t>
            </a:r>
            <a:r>
              <a:rPr lang="nl-NL" dirty="0" smtClean="0">
                <a:latin typeface="Comic Sans MS"/>
                <a:cs typeface="Comic Sans MS"/>
              </a:rPr>
              <a:t> are </a:t>
            </a:r>
            <a:r>
              <a:rPr lang="nl-NL" dirty="0" err="1" smtClean="0">
                <a:latin typeface="Comic Sans MS"/>
                <a:cs typeface="Comic Sans MS"/>
              </a:rPr>
              <a:t>decreased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one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dirty="0" smtClean="0">
                <a:latin typeface="Comic Sans MS"/>
                <a:cs typeface="Comic Sans MS"/>
              </a:rPr>
              <a:t>A </a:t>
            </a:r>
            <a:r>
              <a:rPr lang="nl-NL" dirty="0" err="1" smtClean="0">
                <a:latin typeface="Comic Sans MS"/>
                <a:cs typeface="Comic Sans MS"/>
              </a:rPr>
              <a:t>credits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message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broadcasted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pPr marL="285750" indent="-285750">
              <a:buFontTx/>
              <a:buChar char="-"/>
            </a:pPr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But the </a:t>
            </a:r>
            <a:r>
              <a:rPr lang="nl-NL" dirty="0" err="1" smtClean="0">
                <a:latin typeface="Comic Sans MS"/>
                <a:cs typeface="Comic Sans MS"/>
              </a:rPr>
              <a:t>credits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shouldn’t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decrease</a:t>
            </a:r>
            <a:r>
              <a:rPr lang="nl-NL" dirty="0" smtClean="0">
                <a:latin typeface="Comic Sans MS"/>
                <a:cs typeface="Comic Sans MS"/>
              </a:rPr>
              <a:t>, but </a:t>
            </a:r>
            <a:r>
              <a:rPr lang="nl-NL" dirty="0" err="1" smtClean="0">
                <a:latin typeface="Comic Sans MS"/>
                <a:cs typeface="Comic Sans MS"/>
              </a:rPr>
              <a:t>increase</a:t>
            </a:r>
            <a:r>
              <a:rPr lang="nl-NL" dirty="0">
                <a:latin typeface="Comic Sans MS"/>
                <a:cs typeface="Comic Sans MS"/>
              </a:rPr>
              <a:t>!</a:t>
            </a:r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69086" y="5297552"/>
            <a:ext cx="1800477" cy="635057"/>
          </a:xfrm>
          <a:prstGeom prst="roundRect">
            <a:avLst/>
          </a:prstGeom>
          <a:noFill/>
          <a:ln w="76200" cmpd="sng"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4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6" y="1572381"/>
            <a:ext cx="341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Click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Operators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0 + 0</a:t>
            </a:r>
            <a:r>
              <a:rPr lang="nl-NL" dirty="0" smtClean="0">
                <a:latin typeface="Comic Sans MS"/>
                <a:cs typeface="Comic Sans MS"/>
              </a:rPr>
              <a:t>’ building block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program.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48" y="1390952"/>
            <a:ext cx="4140352" cy="461063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8267" y="5583766"/>
            <a:ext cx="913139" cy="435711"/>
          </a:xfrm>
          <a:prstGeom prst="roundRect">
            <a:avLst/>
          </a:prstGeom>
          <a:noFill/>
          <a:ln w="76200" cmpd="sng"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8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72" y="1363343"/>
            <a:ext cx="4697828" cy="4763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6" y="1572381"/>
            <a:ext cx="34138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chemeClr val="accent6"/>
                </a:solidFill>
                <a:latin typeface="Comic Sans MS"/>
                <a:cs typeface="Comic Sans MS"/>
              </a:rPr>
              <a:t>credits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left</a:t>
            </a:r>
            <a:r>
              <a:rPr lang="nl-NL" dirty="0" smtClean="0">
                <a:latin typeface="Comic Sans MS"/>
                <a:cs typeface="Comic Sans MS"/>
              </a:rPr>
              <a:t> side of building block ‘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0 + 0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Type a ‘1’ in the right side of the building block </a:t>
            </a:r>
            <a:r>
              <a:rPr lang="nl-NL" dirty="0">
                <a:latin typeface="Comic Sans MS"/>
                <a:cs typeface="Comic Sans MS"/>
              </a:rPr>
              <a:t>‘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0 + 0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08767" y="5547992"/>
            <a:ext cx="1105335" cy="516209"/>
          </a:xfrm>
          <a:prstGeom prst="roundRect">
            <a:avLst/>
          </a:prstGeom>
          <a:noFill/>
          <a:ln w="76200" cmpd="sng"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1632" y="5012049"/>
            <a:ext cx="0" cy="772031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8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63" y="1390952"/>
            <a:ext cx="4921557" cy="479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6" y="1572381"/>
            <a:ext cx="31174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10 - 1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panel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make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disappear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err="1" smtClean="0">
                <a:solidFill>
                  <a:schemeClr val="accent6"/>
                </a:solidFill>
                <a:latin typeface="Comic Sans MS"/>
                <a:cs typeface="Comic Sans MS"/>
              </a:rPr>
              <a:t>credits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+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1</a:t>
            </a:r>
            <a:r>
              <a:rPr lang="nl-NL" dirty="0" smtClean="0">
                <a:latin typeface="Comic Sans MS"/>
                <a:cs typeface="Comic Sans MS"/>
              </a:rPr>
              <a:t>’ in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building block </a:t>
            </a:r>
          </a:p>
          <a:p>
            <a:r>
              <a:rPr lang="nl-NL" dirty="0" smtClean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F79646"/>
                </a:solidFill>
                <a:latin typeface="Comic Sans MS"/>
                <a:cs typeface="Comic Sans MS"/>
              </a:rPr>
              <a:t>set [</a:t>
            </a:r>
            <a:r>
              <a:rPr lang="nl-NL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credits</a:t>
            </a:r>
            <a:r>
              <a:rPr lang="nl-NL" dirty="0" smtClean="0">
                <a:solidFill>
                  <a:srgbClr val="F79646"/>
                </a:solidFill>
                <a:latin typeface="Comic Sans MS"/>
                <a:cs typeface="Comic Sans MS"/>
              </a:rPr>
              <a:t>] </a:t>
            </a:r>
            <a:r>
              <a:rPr lang="nl-NL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to</a:t>
            </a:r>
            <a:r>
              <a:rPr lang="nl-NL" dirty="0" smtClean="0">
                <a:solidFill>
                  <a:srgbClr val="F79646"/>
                </a:solidFill>
                <a:latin typeface="Comic Sans MS"/>
                <a:cs typeface="Comic Sans MS"/>
              </a:rPr>
              <a:t> []</a:t>
            </a:r>
            <a:r>
              <a:rPr lang="nl-NL" dirty="0" smtClean="0">
                <a:latin typeface="Comic Sans MS"/>
                <a:cs typeface="Comic Sans MS"/>
              </a:rPr>
              <a:t>’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57384" y="4713618"/>
            <a:ext cx="3031976" cy="1538410"/>
          </a:xfrm>
          <a:prstGeom prst="roundRect">
            <a:avLst/>
          </a:prstGeom>
          <a:noFill/>
          <a:ln w="76200" cmpd="sng"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90023" y="5062573"/>
            <a:ext cx="876500" cy="688577"/>
          </a:xfrm>
          <a:prstGeom prst="straightConnector1">
            <a:avLst/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740292" y="5053629"/>
            <a:ext cx="186772" cy="772031"/>
          </a:xfrm>
          <a:prstGeom prst="straightConnector1">
            <a:avLst/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88783" y="5897212"/>
            <a:ext cx="709732" cy="95431"/>
          </a:xfrm>
          <a:prstGeom prst="straightConnector1">
            <a:avLst/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6" y="1572381"/>
            <a:ext cx="414846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the game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work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correctly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hits a </a:t>
            </a:r>
            <a:r>
              <a:rPr lang="nl-NL" dirty="0" err="1" smtClean="0">
                <a:latin typeface="Comic Sans MS"/>
                <a:cs typeface="Comic Sans MS"/>
              </a:rPr>
              <a:t>starfish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Try</a:t>
            </a:r>
            <a:r>
              <a:rPr lang="nl-NL" dirty="0" smtClean="0">
                <a:latin typeface="Comic Sans MS"/>
                <a:cs typeface="Comic Sans MS"/>
              </a:rPr>
              <a:t> it. The game </a:t>
            </a:r>
            <a:r>
              <a:rPr lang="nl-NL" dirty="0" err="1" smtClean="0">
                <a:latin typeface="Comic Sans MS"/>
                <a:cs typeface="Comic Sans MS"/>
              </a:rPr>
              <a:t>should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complete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the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diver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following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our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hand.</a:t>
            </a:r>
          </a:p>
          <a:p>
            <a:pPr marL="285750" indent="-285750">
              <a:buFont typeface="Arial"/>
              <a:buChar char="•"/>
            </a:pP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restart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the game.</a:t>
            </a:r>
          </a:p>
          <a:p>
            <a:pPr marL="285750" indent="-285750">
              <a:buFont typeface="Arial"/>
              <a:buChar char="•"/>
            </a:pP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be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able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win the game.</a:t>
            </a: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78" y="1572381"/>
            <a:ext cx="3434522" cy="45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4" y="1390952"/>
            <a:ext cx="8190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</a:t>
            </a:r>
            <a:r>
              <a:rPr lang="nl-NL" dirty="0" smtClean="0">
                <a:latin typeface="Comic Sans MS"/>
                <a:cs typeface="Comic Sans MS"/>
              </a:rPr>
              <a:t> water.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job is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let </a:t>
            </a:r>
            <a:r>
              <a:rPr lang="nl-NL" dirty="0" err="1" smtClean="0">
                <a:latin typeface="Comic Sans MS"/>
                <a:cs typeface="Comic Sans MS"/>
              </a:rPr>
              <a:t>him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swim</a:t>
            </a:r>
            <a:r>
              <a:rPr lang="nl-NL" dirty="0" smtClean="0">
                <a:latin typeface="Comic Sans MS"/>
                <a:cs typeface="Comic Sans MS"/>
              </a:rPr>
              <a:t> without </a:t>
            </a:r>
            <a:r>
              <a:rPr lang="nl-NL" dirty="0" err="1" smtClean="0">
                <a:latin typeface="Comic Sans MS"/>
                <a:cs typeface="Comic Sans MS"/>
              </a:rPr>
              <a:t>touching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any</a:t>
            </a:r>
            <a:r>
              <a:rPr lang="nl-NL" dirty="0" smtClean="0">
                <a:latin typeface="Comic Sans MS"/>
                <a:cs typeface="Comic Sans MS"/>
              </a:rPr>
              <a:t> of the </a:t>
            </a:r>
            <a:r>
              <a:rPr lang="nl-NL" dirty="0" err="1" smtClean="0">
                <a:latin typeface="Comic Sans MS"/>
                <a:cs typeface="Comic Sans MS"/>
              </a:rPr>
              <a:t>fish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The game is </a:t>
            </a:r>
            <a:r>
              <a:rPr lang="nl-NL" dirty="0" err="1" smtClean="0">
                <a:latin typeface="Comic Sans MS"/>
                <a:cs typeface="Comic Sans MS"/>
              </a:rPr>
              <a:t>not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yet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finished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because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would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like</a:t>
            </a:r>
            <a:r>
              <a:rPr lang="nl-NL" dirty="0" smtClean="0">
                <a:latin typeface="Comic Sans MS"/>
                <a:cs typeface="Comic Sans MS"/>
              </a:rPr>
              <a:t>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Comic Sans MS"/>
                <a:cs typeface="Comic Sans MS"/>
              </a:rPr>
              <a:t>t</a:t>
            </a:r>
            <a:r>
              <a:rPr lang="nl-NL" dirty="0" smtClean="0">
                <a:latin typeface="Comic Sans MS"/>
                <a:cs typeface="Comic Sans MS"/>
              </a:rPr>
              <a:t>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following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our</a:t>
            </a:r>
            <a:r>
              <a:rPr lang="nl-NL" dirty="0" smtClean="0">
                <a:latin typeface="Comic Sans MS"/>
                <a:cs typeface="Comic Sans MS"/>
              </a:rPr>
              <a:t> hand.</a:t>
            </a:r>
          </a:p>
          <a:p>
            <a:pPr marL="285750" indent="-285750">
              <a:buFont typeface="Arial"/>
              <a:buChar char="•"/>
            </a:pP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restart</a:t>
            </a:r>
            <a:r>
              <a:rPr lang="nl-NL" dirty="0" smtClean="0">
                <a:latin typeface="Comic Sans MS"/>
                <a:cs typeface="Comic Sans MS"/>
              </a:rPr>
              <a:t> the game.</a:t>
            </a:r>
          </a:p>
          <a:p>
            <a:pPr marL="285750" indent="-285750">
              <a:buFont typeface="Arial"/>
              <a:buChar char="•"/>
            </a:pPr>
            <a:r>
              <a:rPr lang="nl-NL" dirty="0" err="1">
                <a:latin typeface="Comic Sans MS"/>
                <a:cs typeface="Comic Sans MS"/>
              </a:rPr>
              <a:t>t</a:t>
            </a:r>
            <a:r>
              <a:rPr lang="nl-NL" dirty="0" err="1" smtClean="0">
                <a:latin typeface="Comic Sans MS"/>
                <a:cs typeface="Comic Sans MS"/>
              </a:rPr>
              <a:t>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able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win the game.</a:t>
            </a:r>
          </a:p>
        </p:txBody>
      </p:sp>
    </p:spTree>
    <p:extLst>
      <p:ext uri="{BB962C8B-B14F-4D97-AF65-F5344CB8AC3E}">
        <p14:creationId xmlns:p14="http://schemas.microsoft.com/office/powerpoint/2010/main" val="29487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88" y="2820298"/>
            <a:ext cx="5291424" cy="3760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Look </a:t>
            </a:r>
            <a:r>
              <a:rPr lang="nl-NL" dirty="0" err="1" smtClean="0">
                <a:latin typeface="Comic Sans MS"/>
                <a:cs typeface="Comic Sans MS"/>
              </a:rPr>
              <a:t>what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happens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click on the green </a:t>
            </a:r>
            <a:r>
              <a:rPr lang="nl-NL" dirty="0" err="1" smtClean="0">
                <a:latin typeface="Comic Sans MS"/>
                <a:cs typeface="Comic Sans MS"/>
              </a:rPr>
              <a:t>flag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move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</a:t>
            </a:r>
            <a:r>
              <a:rPr lang="nl-NL" dirty="0" err="1" smtClean="0">
                <a:latin typeface="Comic Sans MS"/>
                <a:cs typeface="Comic Sans MS"/>
              </a:rPr>
              <a:t>above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Motion,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move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position</a:t>
            </a:r>
            <a:r>
              <a:rPr lang="nl-NL" dirty="0" smtClean="0">
                <a:latin typeface="Comic Sans MS"/>
                <a:cs typeface="Comic Sans MS"/>
              </a:rPr>
              <a:t> x=100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y=100.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move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</a:t>
            </a:r>
            <a:r>
              <a:rPr lang="nl-NL" dirty="0" err="1" smtClean="0">
                <a:latin typeface="Comic Sans MS"/>
                <a:cs typeface="Comic Sans MS"/>
              </a:rPr>
              <a:t>away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Motion,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go back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starting</a:t>
            </a:r>
            <a:r>
              <a:rPr lang="nl-NL" dirty="0" smtClean="0">
                <a:latin typeface="Comic Sans MS"/>
                <a:cs typeface="Comic Sans MS"/>
              </a:rPr>
              <a:t> point.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41057" y="3093994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78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73" y="1504622"/>
            <a:ext cx="5250932" cy="3319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But</a:t>
            </a:r>
            <a:r>
              <a:rPr lang="is-IS" dirty="0" smtClean="0">
                <a:latin typeface="Comic Sans MS"/>
                <a:cs typeface="Comic Sans MS"/>
              </a:rPr>
              <a:t>… we would like the diver to follow our hand gestures.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in the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panel.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On the program panel </a:t>
            </a:r>
            <a:r>
              <a:rPr lang="nl-NL" dirty="0" err="1" smtClean="0">
                <a:latin typeface="Comic Sans MS"/>
                <a:cs typeface="Comic Sans MS"/>
              </a:rPr>
              <a:t>you’ll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control the </a:t>
            </a:r>
            <a:r>
              <a:rPr lang="nl-NL" dirty="0" err="1" smtClean="0">
                <a:latin typeface="Comic Sans MS"/>
                <a:cs typeface="Comic Sans MS"/>
              </a:rPr>
              <a:t>diver’s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movement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on </a:t>
            </a:r>
            <a:r>
              <a:rPr lang="nl-NL" dirty="0"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More </a:t>
            </a:r>
            <a:r>
              <a:rPr lang="nl-NL" dirty="0" err="1" smtClean="0">
                <a:solidFill>
                  <a:srgbClr val="501189"/>
                </a:solidFill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block ‘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Hand-1 X</a:t>
            </a:r>
            <a:r>
              <a:rPr lang="nl-NL" dirty="0"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program </a:t>
            </a:r>
            <a:r>
              <a:rPr lang="nl-NL" dirty="0" smtClean="0">
                <a:latin typeface="Comic Sans MS"/>
                <a:cs typeface="Comic Sans MS"/>
              </a:rPr>
              <a:t>panel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put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in the x field of building block ‘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go </a:t>
            </a:r>
            <a:r>
              <a:rPr lang="nl-NL" dirty="0" err="1" smtClean="0">
                <a:solidFill>
                  <a:srgbClr val="3750CE"/>
                </a:solidFill>
                <a:latin typeface="Comic Sans MS"/>
                <a:cs typeface="Comic Sans MS"/>
              </a:rPr>
              <a:t>to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 x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: 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100 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y: </a:t>
            </a:r>
            <a:r>
              <a:rPr lang="nl-NL" dirty="0" smtClean="0">
                <a:solidFill>
                  <a:srgbClr val="3750CE"/>
                </a:solidFill>
                <a:latin typeface="Comic Sans MS"/>
                <a:cs typeface="Comic Sans MS"/>
              </a:rPr>
              <a:t>100</a:t>
            </a:r>
            <a:r>
              <a:rPr lang="nl-NL" dirty="0"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48" y="4744739"/>
            <a:ext cx="305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Do the </a:t>
            </a:r>
            <a:r>
              <a:rPr lang="nl-NL" dirty="0" err="1" smtClean="0">
                <a:latin typeface="Comic Sans MS"/>
                <a:cs typeface="Comic Sans MS"/>
              </a:rPr>
              <a:t>same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‘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Hand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-1 Y’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6861999" y="3293382"/>
            <a:ext cx="1332918" cy="41599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click on the green </a:t>
            </a:r>
            <a:r>
              <a:rPr lang="nl-NL" dirty="0" err="1" smtClean="0">
                <a:latin typeface="Comic Sans MS"/>
                <a:cs typeface="Comic Sans MS"/>
              </a:rPr>
              <a:t>flag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move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</a:t>
            </a:r>
            <a:r>
              <a:rPr lang="nl-NL" dirty="0" err="1" smtClean="0">
                <a:latin typeface="Comic Sans MS"/>
                <a:cs typeface="Comic Sans MS"/>
              </a:rPr>
              <a:t>above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Motion,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follow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</a:t>
            </a:r>
            <a:r>
              <a:rPr lang="nl-NL" dirty="0" err="1" smtClean="0">
                <a:latin typeface="Comic Sans MS"/>
                <a:cs typeface="Comic Sans MS"/>
              </a:rPr>
              <a:t>movements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move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</a:t>
            </a:r>
            <a:r>
              <a:rPr lang="nl-NL" dirty="0" err="1" smtClean="0">
                <a:latin typeface="Comic Sans MS"/>
                <a:cs typeface="Comic Sans MS"/>
              </a:rPr>
              <a:t>away</a:t>
            </a:r>
            <a:r>
              <a:rPr lang="nl-NL" dirty="0" smtClean="0">
                <a:latin typeface="Comic Sans MS"/>
                <a:cs typeface="Comic Sans MS"/>
              </a:rPr>
              <a:t>, the </a:t>
            </a:r>
            <a:r>
              <a:rPr lang="nl-NL" dirty="0" err="1" smtClean="0">
                <a:latin typeface="Comic Sans MS"/>
                <a:cs typeface="Comic Sans MS"/>
              </a:rPr>
              <a:t>diver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move back </a:t>
            </a:r>
            <a:r>
              <a:rPr lang="nl-NL" dirty="0" err="1" smtClean="0">
                <a:latin typeface="Comic Sans MS"/>
                <a:cs typeface="Comic Sans MS"/>
              </a:rPr>
              <a:t>to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starting</a:t>
            </a:r>
            <a:r>
              <a:rPr lang="nl-NL" dirty="0" smtClean="0">
                <a:latin typeface="Comic Sans MS"/>
                <a:cs typeface="Comic Sans MS"/>
              </a:rPr>
              <a:t> point.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88" y="2820298"/>
            <a:ext cx="5291424" cy="3760128"/>
          </a:xfrm>
          <a:prstGeom prst="rect">
            <a:avLst/>
          </a:prstGeom>
        </p:spPr>
      </p:pic>
      <p:sp>
        <p:nvSpPr>
          <p:cNvPr id="11" name="Rounded Rectangle 6"/>
          <p:cNvSpPr/>
          <p:nvPr/>
        </p:nvSpPr>
        <p:spPr>
          <a:xfrm>
            <a:off x="3741057" y="3093994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33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Ok, </a:t>
            </a:r>
            <a:r>
              <a:rPr lang="nl-NL" dirty="0" err="1" smtClean="0">
                <a:latin typeface="Comic Sans MS"/>
                <a:cs typeface="Comic Sans MS"/>
              </a:rPr>
              <a:t>we’ve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already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finished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one</a:t>
            </a:r>
            <a:r>
              <a:rPr lang="nl-NL" dirty="0" smtClean="0">
                <a:latin typeface="Comic Sans MS"/>
                <a:cs typeface="Comic Sans MS"/>
              </a:rPr>
              <a:t> goal.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strike="sngStrike" dirty="0" smtClean="0">
                <a:solidFill>
                  <a:srgbClr val="FF0000"/>
                </a:solidFill>
                <a:latin typeface="Comic Sans MS"/>
                <a:cs typeface="Comic Sans MS"/>
              </a:rPr>
              <a:t>the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diver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following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nl-NL" strike="sngStrike" dirty="0" err="1">
                <a:solidFill>
                  <a:srgbClr val="FF0000"/>
                </a:solidFill>
                <a:latin typeface="Comic Sans MS"/>
                <a:cs typeface="Comic Sans MS"/>
              </a:rPr>
              <a:t>our</a:t>
            </a:r>
            <a:r>
              <a:rPr lang="nl-NL" strike="sngStrike" dirty="0">
                <a:solidFill>
                  <a:srgbClr val="FF0000"/>
                </a:solidFill>
                <a:latin typeface="Comic Sans MS"/>
                <a:cs typeface="Comic Sans MS"/>
              </a:rPr>
              <a:t> hand.</a:t>
            </a:r>
          </a:p>
          <a:p>
            <a:pPr marL="285750" indent="-285750">
              <a:buFont typeface="Arial"/>
              <a:buChar char="•"/>
            </a:pPr>
            <a:r>
              <a:rPr lang="nl-NL" dirty="0" err="1">
                <a:latin typeface="Comic Sans MS"/>
                <a:cs typeface="Comic Sans MS"/>
              </a:rPr>
              <a:t>to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>
                <a:latin typeface="Comic Sans MS"/>
                <a:cs typeface="Comic Sans MS"/>
              </a:rPr>
              <a:t>restart</a:t>
            </a:r>
            <a:r>
              <a:rPr lang="nl-NL" dirty="0">
                <a:latin typeface="Comic Sans MS"/>
                <a:cs typeface="Comic Sans MS"/>
              </a:rPr>
              <a:t> the game.</a:t>
            </a:r>
          </a:p>
          <a:p>
            <a:pPr marL="285750" indent="-285750">
              <a:buFont typeface="Arial"/>
              <a:buChar char="•"/>
            </a:pPr>
            <a:r>
              <a:rPr lang="nl-NL" dirty="0" err="1">
                <a:latin typeface="Comic Sans MS"/>
                <a:cs typeface="Comic Sans MS"/>
              </a:rPr>
              <a:t>to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>
                <a:latin typeface="Comic Sans MS"/>
                <a:cs typeface="Comic Sans MS"/>
              </a:rPr>
              <a:t>be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>
                <a:latin typeface="Comic Sans MS"/>
                <a:cs typeface="Comic Sans MS"/>
              </a:rPr>
              <a:t>able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>
                <a:latin typeface="Comic Sans MS"/>
                <a:cs typeface="Comic Sans MS"/>
              </a:rPr>
              <a:t>to</a:t>
            </a:r>
            <a:r>
              <a:rPr lang="nl-NL" dirty="0">
                <a:latin typeface="Comic Sans MS"/>
                <a:cs typeface="Comic Sans MS"/>
              </a:rPr>
              <a:t> win the game.</a:t>
            </a:r>
          </a:p>
          <a:p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084" y="3229429"/>
            <a:ext cx="4467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let’s</a:t>
            </a:r>
            <a:r>
              <a:rPr lang="nl-NL" dirty="0" smtClean="0">
                <a:latin typeface="Comic Sans MS"/>
                <a:cs typeface="Comic Sans MS"/>
              </a:rPr>
              <a:t> make the game </a:t>
            </a:r>
            <a:r>
              <a:rPr lang="nl-NL" dirty="0" err="1" smtClean="0">
                <a:latin typeface="Comic Sans MS"/>
                <a:cs typeface="Comic Sans MS"/>
              </a:rPr>
              <a:t>restartable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We do </a:t>
            </a:r>
            <a:r>
              <a:rPr lang="nl-NL" dirty="0" err="1" smtClean="0">
                <a:latin typeface="Comic Sans MS"/>
                <a:cs typeface="Comic Sans MS"/>
              </a:rPr>
              <a:t>so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adding</a:t>
            </a:r>
            <a:r>
              <a:rPr lang="nl-NL" dirty="0" smtClean="0">
                <a:latin typeface="Comic Sans MS"/>
                <a:cs typeface="Comic Sans MS"/>
              </a:rPr>
              <a:t> a new button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5477" t="12436" r="72515" b="60486"/>
          <a:stretch/>
        </p:blipFill>
        <p:spPr>
          <a:xfrm>
            <a:off x="5330552" y="1454816"/>
            <a:ext cx="3049863" cy="23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5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69" y="1572381"/>
            <a:ext cx="2664758" cy="2428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460" y="1572381"/>
            <a:ext cx="47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a new </a:t>
            </a:r>
            <a:r>
              <a:rPr lang="nl-NL" dirty="0" smtClean="0">
                <a:latin typeface="Comic Sans MS"/>
                <a:cs typeface="Comic Sans MS"/>
              </a:rPr>
              <a:t>sprit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clicking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</a:p>
          <a:p>
            <a:pPr algn="r"/>
            <a:r>
              <a:rPr lang="nl-NL" dirty="0" smtClean="0">
                <a:latin typeface="Comic Sans MS"/>
                <a:cs typeface="Comic Sans MS"/>
              </a:rPr>
              <a:t>on the </a:t>
            </a:r>
            <a:r>
              <a:rPr lang="nl-NL" dirty="0" err="1" smtClean="0">
                <a:latin typeface="Comic Sans MS"/>
                <a:cs typeface="Comic Sans MS"/>
              </a:rPr>
              <a:t>head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in the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panel.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2669" y="5176941"/>
            <a:ext cx="317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Then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find</a:t>
            </a:r>
            <a:r>
              <a:rPr lang="nl-NL" dirty="0" smtClean="0">
                <a:latin typeface="Comic Sans MS"/>
                <a:cs typeface="Comic Sans MS"/>
              </a:rPr>
              <a:t> the button </a:t>
            </a:r>
            <a:r>
              <a:rPr lang="nl-NL" dirty="0" err="1" smtClean="0">
                <a:latin typeface="Comic Sans MS"/>
                <a:cs typeface="Comic Sans MS"/>
              </a:rPr>
              <a:t>and</a:t>
            </a:r>
            <a:r>
              <a:rPr lang="nl-NL" dirty="0" smtClean="0">
                <a:latin typeface="Comic Sans MS"/>
                <a:cs typeface="Comic Sans MS"/>
              </a:rPr>
              <a:t> click ‘OK’.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88976" y="1561433"/>
            <a:ext cx="617128" cy="576783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 descr="Screen Shot 2015-09-11 at 16.4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4" y="2798412"/>
            <a:ext cx="4952208" cy="283085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09023" y="3712142"/>
            <a:ext cx="854865" cy="561706"/>
          </a:xfrm>
          <a:prstGeom prst="roundRect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Diver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1" y="1390952"/>
            <a:ext cx="3897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Choose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nice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place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the button </a:t>
            </a:r>
            <a:r>
              <a:rPr lang="nl-NL" dirty="0" err="1" smtClean="0">
                <a:latin typeface="Comic Sans MS"/>
                <a:cs typeface="Comic Sans MS"/>
              </a:rPr>
              <a:t>using</a:t>
            </a:r>
            <a:r>
              <a:rPr lang="nl-NL" dirty="0" smtClean="0">
                <a:latin typeface="Comic Sans MS"/>
                <a:cs typeface="Comic Sans MS"/>
              </a:rPr>
              <a:t> the mouse.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But </a:t>
            </a:r>
            <a:r>
              <a:rPr lang="nl-NL" dirty="0" err="1" smtClean="0">
                <a:latin typeface="Comic Sans MS"/>
                <a:cs typeface="Comic Sans MS"/>
              </a:rPr>
              <a:t>it’s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just</a:t>
            </a:r>
            <a:r>
              <a:rPr lang="nl-NL" dirty="0" smtClean="0">
                <a:latin typeface="Comic Sans MS"/>
                <a:cs typeface="Comic Sans MS"/>
              </a:rPr>
              <a:t> a button. </a:t>
            </a:r>
            <a:r>
              <a:rPr lang="nl-NL" dirty="0" err="1" smtClean="0">
                <a:latin typeface="Comic Sans MS"/>
                <a:cs typeface="Comic Sans MS"/>
              </a:rPr>
              <a:t>Let’s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write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dirty="0" err="1" smtClean="0">
                <a:latin typeface="Comic Sans MS"/>
                <a:cs typeface="Comic Sans MS"/>
              </a:rPr>
              <a:t>text</a:t>
            </a:r>
            <a:r>
              <a:rPr lang="nl-NL" dirty="0" smtClean="0">
                <a:latin typeface="Comic Sans MS"/>
                <a:cs typeface="Comic Sans MS"/>
              </a:rPr>
              <a:t> on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the ‘</a:t>
            </a:r>
            <a:r>
              <a:rPr lang="nl-NL" dirty="0" err="1" smtClean="0">
                <a:latin typeface="Comic Sans MS"/>
                <a:cs typeface="Comic Sans MS"/>
              </a:rPr>
              <a:t>Costumes</a:t>
            </a:r>
            <a:r>
              <a:rPr lang="nl-NL" dirty="0" smtClean="0">
                <a:latin typeface="Comic Sans MS"/>
                <a:cs typeface="Comic Sans MS"/>
              </a:rPr>
              <a:t>’ tab.</a:t>
            </a:r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/>
          <a:srcRect l="4659" r="9744"/>
          <a:stretch/>
        </p:blipFill>
        <p:spPr>
          <a:xfrm>
            <a:off x="4674985" y="1166119"/>
            <a:ext cx="3738542" cy="490947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953010" y="1194180"/>
            <a:ext cx="1333046" cy="54428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44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1338</Words>
  <Application>Microsoft Macintosh PowerPoint</Application>
  <PresentationFormat>On-screen Show (4:3)</PresentationFormat>
  <Paragraphs>212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Assignment - 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  <vt:lpstr>Diver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Jan-Kees van Andel</dc:creator>
  <cp:keywords/>
  <dc:description/>
  <cp:lastModifiedBy>Gijs Sijpesteijn</cp:lastModifiedBy>
  <cp:revision>121</cp:revision>
  <dcterms:created xsi:type="dcterms:W3CDTF">2012-11-17T11:43:16Z</dcterms:created>
  <dcterms:modified xsi:type="dcterms:W3CDTF">2015-10-21T19:24:27Z</dcterms:modified>
  <cp:category/>
</cp:coreProperties>
</file>