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200" y="1599840"/>
            <a:ext cx="567252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200" y="1599840"/>
            <a:ext cx="567252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200" y="1599840"/>
            <a:ext cx="567252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200" y="1599840"/>
            <a:ext cx="567252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200" y="1599840"/>
            <a:ext cx="5672520" cy="45255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200" y="1599840"/>
            <a:ext cx="567252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81880" y="6209280"/>
            <a:ext cx="1454760" cy="51192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6544800" y="6344280"/>
            <a:ext cx="237672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devoxx4kids.com</a:t>
            </a:r>
            <a:endParaRPr/>
          </a:p>
        </p:txBody>
      </p:sp>
      <p:sp>
        <p:nvSpPr>
          <p:cNvPr id="2" name="Line 2"/>
          <p:cNvSpPr/>
          <p:nvPr/>
        </p:nvSpPr>
        <p:spPr>
          <a:xfrm>
            <a:off x="0" y="6126120"/>
            <a:ext cx="9144000" cy="0"/>
          </a:xfrm>
          <a:prstGeom prst="line">
            <a:avLst/>
          </a:prstGeom>
          <a:ln w="25560">
            <a:solidFill>
              <a:srgbClr val="f3a426"/>
            </a:solidFill>
            <a:round/>
          </a:ln>
        </p:spPr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f3a426"/>
                </a:solidFill>
                <a:latin typeface="Verdana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pic>
        <p:nvPicPr>
          <p:cNvPr id="41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81880" y="6209280"/>
            <a:ext cx="1454760" cy="511920"/>
          </a:xfrm>
          <a:prstGeom prst="rect">
            <a:avLst/>
          </a:prstGeom>
          <a:ln>
            <a:noFill/>
          </a:ln>
        </p:spPr>
      </p:pic>
      <p:sp>
        <p:nvSpPr>
          <p:cNvPr id="42" name="CustomShape 3"/>
          <p:cNvSpPr/>
          <p:nvPr/>
        </p:nvSpPr>
        <p:spPr>
          <a:xfrm>
            <a:off x="6544800" y="6344280"/>
            <a:ext cx="237672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devoxx4kids.com</a:t>
            </a:r>
            <a:endParaRPr/>
          </a:p>
        </p:txBody>
      </p:sp>
      <p:sp>
        <p:nvSpPr>
          <p:cNvPr id="43" name="Line 4"/>
          <p:cNvSpPr/>
          <p:nvPr/>
        </p:nvSpPr>
        <p:spPr>
          <a:xfrm>
            <a:off x="0" y="6126120"/>
            <a:ext cx="9144000" cy="0"/>
          </a:xfrm>
          <a:prstGeom prst="line">
            <a:avLst/>
          </a:prstGeom>
          <a:ln w="25560">
            <a:solidFill>
              <a:srgbClr val="f3a426"/>
            </a:solidFill>
            <a:round/>
          </a:ln>
        </p:spPr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pic>
        <p:nvPicPr>
          <p:cNvPr id="79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33360" y="86760"/>
            <a:ext cx="4876920" cy="1716480"/>
          </a:xfrm>
          <a:prstGeom prst="rect">
            <a:avLst/>
          </a:prstGeom>
          <a:ln>
            <a:noFill/>
          </a:ln>
        </p:spPr>
      </p:pic>
      <p:sp>
        <p:nvSpPr>
          <p:cNvPr id="80" name="CustomShape 2"/>
          <p:cNvSpPr/>
          <p:nvPr/>
        </p:nvSpPr>
        <p:spPr>
          <a:xfrm>
            <a:off x="106920" y="6356520"/>
            <a:ext cx="2895120" cy="36468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CustomShape 3"/>
          <p:cNvSpPr/>
          <p:nvPr/>
        </p:nvSpPr>
        <p:spPr>
          <a:xfrm>
            <a:off x="3459960" y="6356520"/>
            <a:ext cx="23547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www.devoxx4kids.com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85520" y="714600"/>
            <a:ext cx="1865880" cy="545760"/>
          </a:xfrm>
          <a:prstGeom prst="rect">
            <a:avLst/>
          </a:prstGeom>
          <a:ln>
            <a:noFill/>
          </a:ln>
        </p:spPr>
      </p:pic>
      <p:pic>
        <p:nvPicPr>
          <p:cNvPr id="118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28240" y="1260720"/>
            <a:ext cx="1180440" cy="1337400"/>
          </a:xfrm>
          <a:prstGeom prst="rect">
            <a:avLst/>
          </a:prstGeom>
          <a:ln>
            <a:noFill/>
          </a:ln>
        </p:spPr>
      </p:pic>
      <p:pic>
        <p:nvPicPr>
          <p:cNvPr id="119" name="image3.png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344200" y="1610640"/>
            <a:ext cx="1954800" cy="878400"/>
          </a:xfrm>
          <a:prstGeom prst="rect">
            <a:avLst/>
          </a:prstGeom>
          <a:ln w="12600"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3695760" y="1044720"/>
            <a:ext cx="1377360" cy="1004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6000">
                <a:solidFill>
                  <a:srgbClr val="f3a426"/>
                </a:solidFill>
                <a:latin typeface="Verdana"/>
              </a:rPr>
              <a:t>+</a:t>
            </a:r>
            <a:r>
              <a:rPr lang="en-US" sz="6000">
                <a:solidFill>
                  <a:srgbClr val="f3a426"/>
                </a:solidFill>
                <a:latin typeface="Verdana"/>
              </a:rPr>
              <a:t>  </a:t>
            </a:r>
            <a:endParaRPr/>
          </a:p>
        </p:txBody>
      </p:sp>
      <p:pic>
        <p:nvPicPr>
          <p:cNvPr id="121" name="Picture 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132520" y="626760"/>
            <a:ext cx="2345760" cy="909360"/>
          </a:xfrm>
          <a:prstGeom prst="rect">
            <a:avLst/>
          </a:prstGeom>
          <a:ln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60120" y="3090600"/>
            <a:ext cx="8767440" cy="1431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8800">
                <a:solidFill>
                  <a:srgbClr val="f3a426"/>
                </a:solidFill>
                <a:latin typeface="Calibri"/>
              </a:rPr>
              <a:t>Assignment 1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f3a426"/>
                </a:solidFill>
                <a:latin typeface="Verdana"/>
              </a:rPr>
              <a:t>Assignment 1.9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272160" y="1457640"/>
            <a:ext cx="3096000" cy="475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At 'rotation style' choose the double direction arrow.</a:t>
            </a:r>
            <a:endParaRPr/>
          </a:p>
        </p:txBody>
      </p:sp>
      <p:pic>
        <p:nvPicPr>
          <p:cNvPr id="14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749040" y="1554480"/>
            <a:ext cx="4906800" cy="2262960"/>
          </a:xfrm>
          <a:prstGeom prst="rect">
            <a:avLst/>
          </a:prstGeom>
          <a:ln>
            <a:noFill/>
          </a:ln>
        </p:spPr>
      </p:pic>
      <p:sp>
        <p:nvSpPr>
          <p:cNvPr id="150" name="CustomShape 3"/>
          <p:cNvSpPr/>
          <p:nvPr/>
        </p:nvSpPr>
        <p:spPr>
          <a:xfrm>
            <a:off x="7132320" y="2377440"/>
            <a:ext cx="365760" cy="410760"/>
          </a:xfrm>
          <a:prstGeom prst="roundRect">
            <a:avLst>
              <a:gd name="adj" fmla="val 16667"/>
            </a:avLst>
          </a:prstGeom>
          <a:noFill/>
          <a:ln w="76320">
            <a:solidFill>
              <a:srgbClr val="f79646"/>
            </a:solidFill>
            <a:round/>
          </a:ln>
        </p:spPr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f3a426"/>
                </a:solidFill>
                <a:latin typeface="Verdana"/>
              </a:rPr>
              <a:t>Assignment 1.10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272160" y="1457640"/>
            <a:ext cx="8597520" cy="475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Click the green flag at the stage area and press the 'right arrow' and 'left arrow' to move the sprite.</a:t>
            </a:r>
            <a:endParaRPr/>
          </a:p>
        </p:txBody>
      </p:sp>
      <p:sp>
        <p:nvSpPr>
          <p:cNvPr id="153" name="CustomShape 3"/>
          <p:cNvSpPr/>
          <p:nvPr/>
        </p:nvSpPr>
        <p:spPr>
          <a:xfrm>
            <a:off x="7132320" y="2377440"/>
            <a:ext cx="365760" cy="410760"/>
          </a:xfrm>
          <a:prstGeom prst="roundRect">
            <a:avLst>
              <a:gd name="adj" fmla="val 16667"/>
            </a:avLst>
          </a:prstGeom>
          <a:noFill/>
          <a:ln w="76320">
            <a:solidFill>
              <a:srgbClr val="f79646"/>
            </a:solidFill>
            <a:round/>
          </a:ln>
        </p:spPr>
      </p:sp>
      <p:pic>
        <p:nvPicPr>
          <p:cNvPr id="15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55040" y="2194560"/>
            <a:ext cx="6637680" cy="385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f3a426"/>
                </a:solidFill>
                <a:latin typeface="Verdana"/>
              </a:rPr>
              <a:t>Assignment 1.11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272160" y="1457640"/>
            <a:ext cx="8597520" cy="475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Now try to add buildingblocks so the sprite moves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- 10 steps up when pressing the 'up arrow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- 10 steps down when pressing the 'down arrow'</a:t>
            </a:r>
            <a:endParaRPr/>
          </a:p>
        </p:txBody>
      </p:sp>
      <p:pic>
        <p:nvPicPr>
          <p:cNvPr id="15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63040" y="2468880"/>
            <a:ext cx="5997600" cy="348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f3a426"/>
                </a:solidFill>
                <a:latin typeface="Verdana"/>
              </a:rPr>
              <a:t>Assignment 1.1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532080" y="1417320"/>
            <a:ext cx="3507120" cy="443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We will start with a new project.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At the menu choose 'File' &gt; 'New' </a:t>
            </a:r>
            <a:endParaRPr/>
          </a:p>
        </p:txBody>
      </p:sp>
      <p:pic>
        <p:nvPicPr>
          <p:cNvPr id="12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66160" y="1645920"/>
            <a:ext cx="5447520" cy="347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f3a426"/>
                </a:solidFill>
                <a:latin typeface="Verdana"/>
              </a:rPr>
              <a:t>Assignment 1.2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532080" y="1417320"/>
            <a:ext cx="3507120" cy="443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Click on the ‘</a:t>
            </a:r>
            <a:r>
              <a:rPr lang="en-US">
                <a:solidFill>
                  <a:srgbClr val="bc711c"/>
                </a:solidFill>
                <a:latin typeface="Comic Sans MS"/>
              </a:rPr>
              <a:t>Events</a:t>
            </a:r>
            <a:r>
              <a:rPr lang="en-US">
                <a:solidFill>
                  <a:srgbClr val="000000"/>
                </a:solidFill>
                <a:latin typeface="Comic Sans MS"/>
              </a:rPr>
              <a:t>’ buildingblocks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Drag the ‘</a:t>
            </a:r>
            <a:r>
              <a:rPr lang="en-US">
                <a:solidFill>
                  <a:srgbClr val="bc711c"/>
                </a:solidFill>
                <a:latin typeface="Comic Sans MS"/>
              </a:rPr>
              <a:t>when space key pressed</a:t>
            </a:r>
            <a:r>
              <a:rPr lang="en-US">
                <a:solidFill>
                  <a:srgbClr val="000000"/>
                </a:solidFill>
                <a:latin typeface="Comic Sans MS"/>
              </a:rPr>
              <a:t>’ buildingblock to the script area.</a:t>
            </a:r>
            <a:endParaRPr/>
          </a:p>
        </p:txBody>
      </p:sp>
      <p:pic>
        <p:nvPicPr>
          <p:cNvPr id="12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084560" y="1463040"/>
            <a:ext cx="4693680" cy="361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f3a426"/>
                </a:solidFill>
                <a:latin typeface="Verdana"/>
              </a:rPr>
              <a:t>Assignment 1.3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532080" y="1417320"/>
            <a:ext cx="3507120" cy="443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Click on 'space' and choose 'right arrow'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000680" y="1722600"/>
            <a:ext cx="4869000" cy="321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f3a426"/>
                </a:solidFill>
                <a:latin typeface="Verdana"/>
              </a:rPr>
              <a:t>Assignment 1.4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360720" y="1668960"/>
            <a:ext cx="3229200" cy="255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Click on the ‘</a:t>
            </a:r>
            <a:r>
              <a:rPr lang="en-US">
                <a:solidFill>
                  <a:srgbClr val="3750ce"/>
                </a:solidFill>
                <a:latin typeface="Comic Sans MS"/>
              </a:rPr>
              <a:t>Motion</a:t>
            </a:r>
            <a:r>
              <a:rPr lang="en-US">
                <a:solidFill>
                  <a:srgbClr val="000000"/>
                </a:solidFill>
                <a:latin typeface="Comic Sans MS"/>
              </a:rPr>
              <a:t>’ buildingblocks.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Drag the ‘</a:t>
            </a:r>
            <a:r>
              <a:rPr lang="en-US">
                <a:solidFill>
                  <a:srgbClr val="3750ce"/>
                </a:solidFill>
                <a:latin typeface="Comic Sans MS"/>
              </a:rPr>
              <a:t>point in direction 90</a:t>
            </a:r>
            <a:r>
              <a:rPr lang="en-US">
                <a:solidFill>
                  <a:srgbClr val="000000"/>
                </a:solidFill>
                <a:latin typeface="Comic Sans MS"/>
              </a:rPr>
              <a:t>’ on the script area and attach it to the other buildingblock.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85560" y="1645920"/>
            <a:ext cx="4518360" cy="28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f3a426"/>
                </a:solidFill>
                <a:latin typeface="Verdana"/>
              </a:rPr>
              <a:t>Assignment 1.5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360720" y="1668960"/>
            <a:ext cx="3229200" cy="310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Drag the ‘</a:t>
            </a:r>
            <a:r>
              <a:rPr lang="en-US">
                <a:solidFill>
                  <a:srgbClr val="3750ce"/>
                </a:solidFill>
                <a:latin typeface="Comic Sans MS"/>
              </a:rPr>
              <a:t>move 10 steps</a:t>
            </a:r>
            <a:r>
              <a:rPr lang="en-US">
                <a:solidFill>
                  <a:srgbClr val="000000"/>
                </a:solidFill>
                <a:latin typeface="Comic Sans MS"/>
              </a:rPr>
              <a:t>’ buildingblock on the script area and attach it to the other buildingblocks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When pressing the right arrow key our sprite will move 10 steps to the right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14800" y="1668960"/>
            <a:ext cx="4762080" cy="317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f3a426"/>
                </a:solidFill>
                <a:latin typeface="Verdana"/>
              </a:rPr>
              <a:t>Assignment 1.6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360720" y="1668960"/>
            <a:ext cx="3229200" cy="420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We also want to move the sprite to the left.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Open the </a:t>
            </a:r>
            <a:r>
              <a:rPr lang="en-US">
                <a:solidFill>
                  <a:srgbClr val="000000"/>
                </a:solidFill>
                <a:latin typeface="Comic Sans MS"/>
              </a:rPr>
              <a:t>‘</a:t>
            </a:r>
            <a:r>
              <a:rPr lang="en-US">
                <a:solidFill>
                  <a:srgbClr val="bc711c"/>
                </a:solidFill>
                <a:latin typeface="Comic Sans MS"/>
              </a:rPr>
              <a:t>Events</a:t>
            </a:r>
            <a:r>
              <a:rPr lang="en-US">
                <a:solidFill>
                  <a:srgbClr val="000000"/>
                </a:solidFill>
                <a:latin typeface="Comic Sans MS"/>
              </a:rPr>
              <a:t>’ buildingblocks.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Drag the ‘</a:t>
            </a:r>
            <a:r>
              <a:rPr lang="en-US">
                <a:solidFill>
                  <a:srgbClr val="bc711c"/>
                </a:solidFill>
                <a:latin typeface="Comic Sans MS"/>
              </a:rPr>
              <a:t>when space key pressed</a:t>
            </a:r>
            <a:r>
              <a:rPr lang="en-US">
                <a:solidFill>
                  <a:srgbClr val="000000"/>
                </a:solidFill>
                <a:latin typeface="Comic Sans MS"/>
              </a:rPr>
              <a:t>’ buildingblock to the script area.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Click on 'space' and choose 'right arrow'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05680" y="1645920"/>
            <a:ext cx="5455440" cy="376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f3a426"/>
                </a:solidFill>
                <a:latin typeface="Verdana"/>
              </a:rPr>
              <a:t>Assignment 1.7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272160" y="1457640"/>
            <a:ext cx="3096000" cy="475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Open the ‘</a:t>
            </a:r>
            <a:r>
              <a:rPr lang="en-US">
                <a:solidFill>
                  <a:srgbClr val="3750ce"/>
                </a:solidFill>
                <a:latin typeface="Comic Sans MS"/>
              </a:rPr>
              <a:t>Movion</a:t>
            </a:r>
            <a:r>
              <a:rPr lang="en-US">
                <a:solidFill>
                  <a:srgbClr val="000000"/>
                </a:solidFill>
                <a:latin typeface="Comic Sans MS"/>
              </a:rPr>
              <a:t>’ buildingblocks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Drag the ‘</a:t>
            </a:r>
            <a:r>
              <a:rPr lang="en-US">
                <a:solidFill>
                  <a:srgbClr val="3750ce"/>
                </a:solidFill>
                <a:latin typeface="Comic Sans MS"/>
              </a:rPr>
              <a:t>point in direction 90</a:t>
            </a:r>
            <a:r>
              <a:rPr lang="en-US">
                <a:solidFill>
                  <a:srgbClr val="000000"/>
                </a:solidFill>
                <a:latin typeface="Comic Sans MS"/>
              </a:rPr>
              <a:t>’ on the script area and attach it to the other buildingblock.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Click on '90' and select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'(-90) links'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Drag the ‘</a:t>
            </a:r>
            <a:r>
              <a:rPr lang="en-US">
                <a:solidFill>
                  <a:srgbClr val="3750ce"/>
                </a:solidFill>
                <a:latin typeface="Comic Sans MS"/>
              </a:rPr>
              <a:t>move 10 steps</a:t>
            </a:r>
            <a:r>
              <a:rPr lang="en-US">
                <a:solidFill>
                  <a:srgbClr val="000000"/>
                </a:solidFill>
                <a:latin typeface="Comic Sans MS"/>
              </a:rPr>
              <a:t>’ buildingblock on the script area and attach it to the other buildingblocks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023360" y="1737360"/>
            <a:ext cx="4640400" cy="358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f3a426"/>
                </a:solidFill>
                <a:latin typeface="Verdana"/>
              </a:rPr>
              <a:t>Assignment 1.8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272160" y="1457640"/>
            <a:ext cx="3096000" cy="475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Now we need to make sure the sprite is turning correct.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Click the blue 'I' icon at the top left of the sprite in the sprite area.</a:t>
            </a:r>
            <a:endParaRPr/>
          </a:p>
        </p:txBody>
      </p:sp>
      <p:pic>
        <p:nvPicPr>
          <p:cNvPr id="14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749040" y="1554480"/>
            <a:ext cx="4830840" cy="215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