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78" r:id="rId4"/>
    <p:sldId id="280" r:id="rId5"/>
    <p:sldId id="305" r:id="rId6"/>
    <p:sldId id="259" r:id="rId7"/>
    <p:sldId id="306" r:id="rId8"/>
    <p:sldId id="307" r:id="rId9"/>
    <p:sldId id="308" r:id="rId10"/>
    <p:sldId id="309" r:id="rId11"/>
    <p:sldId id="279" r:id="rId12"/>
    <p:sldId id="310" r:id="rId13"/>
    <p:sldId id="311" r:id="rId14"/>
    <p:sldId id="312" r:id="rId15"/>
    <p:sldId id="31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F00"/>
    <a:srgbClr val="1F90DB"/>
    <a:srgbClr val="DA9B00"/>
    <a:srgbClr val="7633D1"/>
    <a:srgbClr val="AC18B9"/>
    <a:srgbClr val="1E91DE"/>
    <a:srgbClr val="501189"/>
    <a:srgbClr val="3750CE"/>
    <a:srgbClr val="BC71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94679" autoAdjust="0"/>
  </p:normalViewPr>
  <p:slideViewPr>
    <p:cSldViewPr snapToGrid="0" snapToObjects="1">
      <p:cViewPr varScale="1">
        <p:scale>
          <a:sx n="102" d="100"/>
          <a:sy n="102" d="100"/>
        </p:scale>
        <p:origin x="-248" y="-112"/>
      </p:cViewPr>
      <p:guideLst>
        <p:guide orient="horz" pos="2160"/>
        <p:guide pos="2880"/>
      </p:guideLst>
    </p:cSldViewPr>
  </p:slideViewPr>
  <p:outlineViewPr>
    <p:cViewPr>
      <p:scale>
        <a:sx n="33" d="100"/>
        <a:sy n="33" d="100"/>
      </p:scale>
      <p:origin x="0" y="59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240AD-D0E5-8743-BED0-4875EEDE37D1}" type="datetimeFigureOut">
              <a:rPr lang="en-US" smtClean="0"/>
              <a:t>13/09/15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9E9EA6-BBB3-1E40-BFD1-2E852B6140C4}" type="slidenum">
              <a:rPr lang="en-US" smtClean="0"/>
              <a:t>‹#›</a:t>
            </a:fld>
            <a:endParaRPr lang="en-US"/>
          </a:p>
        </p:txBody>
      </p:sp>
    </p:spTree>
    <p:extLst>
      <p:ext uri="{BB962C8B-B14F-4D97-AF65-F5344CB8AC3E}">
        <p14:creationId xmlns:p14="http://schemas.microsoft.com/office/powerpoint/2010/main" val="11348623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1AF83-5EC3-2645-9357-E8053F4E6264}" type="datetimeFigureOut">
              <a:rPr lang="en-US" smtClean="0"/>
              <a:t>13/09/15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186DE-8459-354D-92FA-6DAD5BD2E459}" type="slidenum">
              <a:rPr lang="en-US" smtClean="0"/>
              <a:t>‹#›</a:t>
            </a:fld>
            <a:endParaRPr lang="en-US"/>
          </a:p>
        </p:txBody>
      </p:sp>
    </p:spTree>
    <p:extLst>
      <p:ext uri="{BB962C8B-B14F-4D97-AF65-F5344CB8AC3E}">
        <p14:creationId xmlns:p14="http://schemas.microsoft.com/office/powerpoint/2010/main" val="1365465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nl-B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Click to edit Master subtitle style</a:t>
            </a:r>
            <a:endParaRPr lang="en-US"/>
          </a:p>
        </p:txBody>
      </p:sp>
      <p:pic>
        <p:nvPicPr>
          <p:cNvPr id="9" name="Picture 8"/>
          <p:cNvPicPr>
            <a:picLocks noChangeAspect="1"/>
          </p:cNvPicPr>
          <p:nvPr userDrawn="1"/>
        </p:nvPicPr>
        <p:blipFill>
          <a:blip r:embed="rId2"/>
          <a:stretch>
            <a:fillRect/>
          </a:stretch>
        </p:blipFill>
        <p:spPr>
          <a:xfrm>
            <a:off x="2133399" y="86845"/>
            <a:ext cx="4877203" cy="1716775"/>
          </a:xfrm>
          <a:prstGeom prst="rect">
            <a:avLst/>
          </a:prstGeom>
        </p:spPr>
      </p:pic>
      <p:sp>
        <p:nvSpPr>
          <p:cNvPr id="8" name="Footer Placeholder 4"/>
          <p:cNvSpPr txBox="1">
            <a:spLocks/>
          </p:cNvSpPr>
          <p:nvPr userDrawn="1"/>
        </p:nvSpPr>
        <p:spPr>
          <a:xfrm>
            <a:off x="106933"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p>
        </p:txBody>
      </p:sp>
      <p:sp>
        <p:nvSpPr>
          <p:cNvPr id="10" name="Title 1"/>
          <p:cNvSpPr txBox="1">
            <a:spLocks/>
          </p:cNvSpPr>
          <p:nvPr userDrawn="1"/>
        </p:nvSpPr>
        <p:spPr>
          <a:xfrm>
            <a:off x="3460005" y="6356350"/>
            <a:ext cx="235525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284737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9" name="Title 1"/>
          <p:cNvSpPr>
            <a:spLocks noGrp="1"/>
          </p:cNvSpPr>
          <p:nvPr>
            <p:ph type="title"/>
          </p:nvPr>
        </p:nvSpPr>
        <p:spPr>
          <a:xfrm>
            <a:off x="2681190" y="274638"/>
            <a:ext cx="6005609" cy="1143000"/>
          </a:xfrm>
          <a:prstGeom prst="rect">
            <a:avLst/>
          </a:prstGeom>
        </p:spPr>
        <p:txBody>
          <a:bodyPr/>
          <a:lstStyle/>
          <a:p>
            <a:r>
              <a:rPr lang="nl-BE"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13"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40454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81190" y="274638"/>
            <a:ext cx="6005609" cy="1143000"/>
          </a:xfrm>
          <a:prstGeom prst="rect">
            <a:avLst/>
          </a:prstGeom>
        </p:spPr>
        <p:txBody>
          <a:bodyPr/>
          <a:lstStyle/>
          <a:p>
            <a:r>
              <a:rPr lang="nl-BE"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pic>
        <p:nvPicPr>
          <p:cNvPr id="9" name="Picture 8"/>
          <p:cNvPicPr>
            <a:picLocks noChangeAspect="1"/>
          </p:cNvPicPr>
          <p:nvPr userDrawn="1"/>
        </p:nvPicPr>
        <p:blipFill>
          <a:blip r:embed="rId2"/>
          <a:stretch>
            <a:fillRect/>
          </a:stretch>
        </p:blipFill>
        <p:spPr>
          <a:xfrm>
            <a:off x="457200" y="470625"/>
            <a:ext cx="2133600" cy="751027"/>
          </a:xfrm>
          <a:prstGeom prst="rect">
            <a:avLst/>
          </a:prstGeom>
        </p:spPr>
      </p:pic>
      <p:sp>
        <p:nvSpPr>
          <p:cNvPr id="13"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4"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Tree>
    <p:extLst>
      <p:ext uri="{BB962C8B-B14F-4D97-AF65-F5344CB8AC3E}">
        <p14:creationId xmlns:p14="http://schemas.microsoft.com/office/powerpoint/2010/main" val="20321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Click to edit Master text styles</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6C0001A9-357E-7541-840E-1F18FD9D64CA}" type="slidenum">
              <a:rPr lang="en-US" smtClean="0"/>
              <a:pPr/>
              <a:t>‹#›</a:t>
            </a:fld>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9" name="Picture 8"/>
          <p:cNvPicPr>
            <a:picLocks noChangeAspect="1"/>
          </p:cNvPicPr>
          <p:nvPr userDrawn="1"/>
        </p:nvPicPr>
        <p:blipFill>
          <a:blip r:embed="rId2"/>
          <a:stretch>
            <a:fillRect/>
          </a:stretch>
        </p:blipFill>
        <p:spPr>
          <a:xfrm>
            <a:off x="2133399" y="86845"/>
            <a:ext cx="4877203" cy="1716775"/>
          </a:xfrm>
          <a:prstGeom prst="rect">
            <a:avLst/>
          </a:prstGeom>
        </p:spPr>
      </p:pic>
      <p:sp>
        <p:nvSpPr>
          <p:cNvPr id="12"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399774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10" name="Title 1"/>
          <p:cNvSpPr>
            <a:spLocks noGrp="1"/>
          </p:cNvSpPr>
          <p:nvPr>
            <p:ph type="title"/>
          </p:nvPr>
        </p:nvSpPr>
        <p:spPr>
          <a:xfrm>
            <a:off x="2681190" y="274638"/>
            <a:ext cx="6005609" cy="1143000"/>
          </a:xfrm>
          <a:prstGeom prst="rect">
            <a:avLst/>
          </a:prstGeom>
        </p:spPr>
        <p:txBody>
          <a:bodyPr/>
          <a:lstStyle/>
          <a:p>
            <a:r>
              <a:rPr lang="nl-BE" dirty="0" smtClean="0"/>
              <a:t>Click to edit Master title style</a:t>
            </a:r>
            <a:endParaRPr lang="en-US" dirty="0"/>
          </a:p>
        </p:txBody>
      </p:sp>
      <p:pic>
        <p:nvPicPr>
          <p:cNvPr id="11" name="Picture 10"/>
          <p:cNvPicPr>
            <a:picLocks noChangeAspect="1"/>
          </p:cNvPicPr>
          <p:nvPr userDrawn="1"/>
        </p:nvPicPr>
        <p:blipFill>
          <a:blip r:embed="rId2"/>
          <a:stretch>
            <a:fillRect/>
          </a:stretch>
        </p:blipFill>
        <p:spPr>
          <a:xfrm>
            <a:off x="457200" y="470625"/>
            <a:ext cx="2133600" cy="751027"/>
          </a:xfrm>
          <a:prstGeom prst="rect">
            <a:avLst/>
          </a:prstGeom>
        </p:spPr>
      </p:pic>
      <p:sp>
        <p:nvSpPr>
          <p:cNvPr id="14" name="Title 1"/>
          <p:cNvSpPr txBox="1">
            <a:spLocks/>
          </p:cNvSpPr>
          <p:nvPr userDrawn="1"/>
        </p:nvSpPr>
        <p:spPr>
          <a:xfrm>
            <a:off x="457200" y="6356350"/>
            <a:ext cx="2336800"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293456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sp>
        <p:nvSpPr>
          <p:cNvPr id="11"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12" name="Title 1"/>
          <p:cNvSpPr>
            <a:spLocks noGrp="1"/>
          </p:cNvSpPr>
          <p:nvPr>
            <p:ph type="title"/>
          </p:nvPr>
        </p:nvSpPr>
        <p:spPr>
          <a:xfrm>
            <a:off x="2681190" y="274638"/>
            <a:ext cx="6005609" cy="1143000"/>
          </a:xfrm>
          <a:prstGeom prst="rect">
            <a:avLst/>
          </a:prstGeom>
        </p:spPr>
        <p:txBody>
          <a:bodyPr/>
          <a:lstStyle/>
          <a:p>
            <a:r>
              <a:rPr lang="nl-BE" dirty="0" smtClean="0"/>
              <a:t>Click to edit Master title style</a:t>
            </a:r>
            <a:endParaRPr lang="en-US" dirty="0"/>
          </a:p>
        </p:txBody>
      </p:sp>
      <p:pic>
        <p:nvPicPr>
          <p:cNvPr id="13" name="Picture 12"/>
          <p:cNvPicPr>
            <a:picLocks noChangeAspect="1"/>
          </p:cNvPicPr>
          <p:nvPr userDrawn="1"/>
        </p:nvPicPr>
        <p:blipFill>
          <a:blip r:embed="rId2"/>
          <a:stretch>
            <a:fillRect/>
          </a:stretch>
        </p:blipFill>
        <p:spPr>
          <a:xfrm>
            <a:off x="457200" y="470625"/>
            <a:ext cx="2133600" cy="751027"/>
          </a:xfrm>
          <a:prstGeom prst="rect">
            <a:avLst/>
          </a:prstGeom>
        </p:spPr>
      </p:pic>
      <p:sp>
        <p:nvSpPr>
          <p:cNvPr id="15" name="Title 1"/>
          <p:cNvSpPr txBox="1">
            <a:spLocks/>
          </p:cNvSpPr>
          <p:nvPr userDrawn="1"/>
        </p:nvSpPr>
        <p:spPr>
          <a:xfrm>
            <a:off x="457199" y="6356350"/>
            <a:ext cx="2363537"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275394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sp>
        <p:nvSpPr>
          <p:cNvPr id="7"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8" name="Title 1"/>
          <p:cNvSpPr>
            <a:spLocks noGrp="1"/>
          </p:cNvSpPr>
          <p:nvPr>
            <p:ph type="title"/>
          </p:nvPr>
        </p:nvSpPr>
        <p:spPr>
          <a:xfrm>
            <a:off x="2681190" y="274638"/>
            <a:ext cx="6005609" cy="1143000"/>
          </a:xfrm>
          <a:prstGeom prst="rect">
            <a:avLst/>
          </a:prstGeom>
        </p:spPr>
        <p:txBody>
          <a:bodyPr/>
          <a:lstStyle/>
          <a:p>
            <a:r>
              <a:rPr lang="nl-BE" dirty="0"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457200" y="470625"/>
            <a:ext cx="2133600" cy="751027"/>
          </a:xfrm>
          <a:prstGeom prst="rect">
            <a:avLst/>
          </a:prstGeom>
        </p:spPr>
      </p:pic>
      <p:sp>
        <p:nvSpPr>
          <p:cNvPr id="11"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69704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8"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41429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2963"/>
            <a:ext cx="3008313" cy="1162050"/>
          </a:xfrm>
          <a:prstGeom prst="rect">
            <a:avLst/>
          </a:prstGeom>
        </p:spPr>
        <p:txBody>
          <a:bodyPr anchor="b"/>
          <a:lstStyle>
            <a:lvl1pPr algn="l">
              <a:defRPr sz="2000" b="1"/>
            </a:lvl1pPr>
          </a:lstStyle>
          <a:p>
            <a:r>
              <a:rPr lang="nl-BE" dirty="0"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2399079"/>
            <a:ext cx="3008313" cy="372708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dirty="0" smtClean="0"/>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11" name="Title 1"/>
          <p:cNvSpPr txBox="1">
            <a:spLocks/>
          </p:cNvSpPr>
          <p:nvPr userDrawn="1"/>
        </p:nvSpPr>
        <p:spPr>
          <a:xfrm>
            <a:off x="457200" y="6356350"/>
            <a:ext cx="2323432"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34429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1864"/>
            <a:ext cx="5486400" cy="566738"/>
          </a:xfrm>
          <a:prstGeom prst="rect">
            <a:avLst/>
          </a:prstGeom>
        </p:spPr>
        <p:txBody>
          <a:bodyPr anchor="b"/>
          <a:lstStyle>
            <a:lvl1pPr algn="l">
              <a:defRPr sz="2000" b="1"/>
            </a:lvl1pPr>
          </a:lstStyle>
          <a:p>
            <a:r>
              <a:rPr lang="nl-BE" dirty="0" smtClean="0"/>
              <a:t>Click to edit Master title style</a:t>
            </a:r>
            <a:endParaRPr lang="en-US" dirty="0"/>
          </a:p>
        </p:txBody>
      </p:sp>
      <p:sp>
        <p:nvSpPr>
          <p:cNvPr id="3" name="Picture Placeholder 2"/>
          <p:cNvSpPr>
            <a:spLocks noGrp="1"/>
          </p:cNvSpPr>
          <p:nvPr>
            <p:ph type="pic" idx="1"/>
          </p:nvPr>
        </p:nvSpPr>
        <p:spPr>
          <a:xfrm>
            <a:off x="2266124" y="1268759"/>
            <a:ext cx="4611753" cy="345881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478602"/>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a:t>
            </a:fld>
            <a:endParaRPr lang="en-US" dirty="0"/>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3" name="Picture 12"/>
          <p:cNvPicPr>
            <a:picLocks noChangeAspect="1"/>
          </p:cNvPicPr>
          <p:nvPr userDrawn="1"/>
        </p:nvPicPr>
        <p:blipFill>
          <a:blip r:embed="rId2"/>
          <a:stretch>
            <a:fillRect/>
          </a:stretch>
        </p:blipFill>
        <p:spPr>
          <a:xfrm>
            <a:off x="457200" y="470625"/>
            <a:ext cx="2133600" cy="751027"/>
          </a:xfrm>
          <a:prstGeom prst="rect">
            <a:avLst/>
          </a:prstGeom>
        </p:spPr>
      </p:pic>
      <p:sp>
        <p:nvSpPr>
          <p:cNvPr id="14" name="Title 1"/>
          <p:cNvSpPr txBox="1">
            <a:spLocks/>
          </p:cNvSpPr>
          <p:nvPr userDrawn="1"/>
        </p:nvSpPr>
        <p:spPr>
          <a:xfrm>
            <a:off x="457200" y="6356350"/>
            <a:ext cx="2390274"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Tree>
    <p:extLst>
      <p:ext uri="{BB962C8B-B14F-4D97-AF65-F5344CB8AC3E}">
        <p14:creationId xmlns:p14="http://schemas.microsoft.com/office/powerpoint/2010/main" val="18451006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2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atch-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181" y="4281900"/>
            <a:ext cx="2667000" cy="804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t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973" y="3828858"/>
            <a:ext cx="1687513" cy="19716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lstStyle/>
          <a:p>
            <a:r>
              <a:rPr lang="nl-NL" dirty="0" smtClean="0"/>
              <a:t>Programmeren</a:t>
            </a:r>
            <a:br>
              <a:rPr lang="nl-NL" dirty="0" smtClean="0"/>
            </a:br>
            <a:r>
              <a:rPr lang="nl-NL" dirty="0" smtClean="0"/>
              <a:t>Bongo</a:t>
            </a:r>
            <a:endParaRPr lang="nl-NL" dirty="0"/>
          </a:p>
        </p:txBody>
      </p:sp>
    </p:spTree>
    <p:extLst>
      <p:ext uri="{BB962C8B-B14F-4D97-AF65-F5344CB8AC3E}">
        <p14:creationId xmlns:p14="http://schemas.microsoft.com/office/powerpoint/2010/main" val="21157579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10</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4801315"/>
          </a:xfrm>
          <a:prstGeom prst="rect">
            <a:avLst/>
          </a:prstGeom>
          <a:noFill/>
        </p:spPr>
        <p:txBody>
          <a:bodyPr wrap="square" rtlCol="0">
            <a:spAutoFit/>
          </a:bodyPr>
          <a:lstStyle/>
          <a:p>
            <a:r>
              <a:rPr lang="nl-NL" dirty="0" smtClean="0">
                <a:latin typeface="Comic Sans MS"/>
                <a:cs typeface="Comic Sans MS"/>
              </a:rPr>
              <a:t>Klik </a:t>
            </a:r>
            <a:r>
              <a:rPr lang="nl-NL" dirty="0">
                <a:latin typeface="Comic Sans MS"/>
                <a:cs typeface="Comic Sans MS"/>
              </a:rPr>
              <a:t>op </a:t>
            </a:r>
            <a:r>
              <a:rPr lang="nl-NL" dirty="0" smtClean="0">
                <a:latin typeface="Comic Sans MS"/>
                <a:cs typeface="Comic Sans MS"/>
              </a:rPr>
              <a:t>‘</a:t>
            </a:r>
            <a:r>
              <a:rPr lang="nl-NL" dirty="0" smtClean="0">
                <a:solidFill>
                  <a:srgbClr val="4BAF00"/>
                </a:solidFill>
                <a:latin typeface="Comic Sans MS"/>
                <a:cs typeface="Comic Sans MS"/>
              </a:rPr>
              <a:t>Functies</a:t>
            </a:r>
            <a:r>
              <a:rPr lang="nl-NL" dirty="0" smtClean="0">
                <a:latin typeface="Comic Sans MS"/>
                <a:cs typeface="Comic Sans MS"/>
              </a:rPr>
              <a:t>’ </a:t>
            </a:r>
            <a:r>
              <a:rPr lang="nl-NL" dirty="0">
                <a:latin typeface="Comic Sans MS"/>
                <a:cs typeface="Comic Sans MS"/>
              </a:rPr>
              <a:t>bouwstenen.</a:t>
            </a:r>
          </a:p>
          <a:p>
            <a:r>
              <a:rPr lang="nl-NL" dirty="0" smtClean="0">
                <a:latin typeface="Comic Sans MS"/>
                <a:cs typeface="Comic Sans MS"/>
              </a:rPr>
              <a:t>Sleep </a:t>
            </a:r>
            <a:r>
              <a:rPr lang="nl-NL" dirty="0">
                <a:latin typeface="Comic Sans MS"/>
                <a:cs typeface="Comic Sans MS"/>
              </a:rPr>
              <a:t>dan de bouwsteen </a:t>
            </a:r>
            <a:r>
              <a:rPr lang="nl-NL" dirty="0" smtClean="0">
                <a:latin typeface="Comic Sans MS"/>
                <a:cs typeface="Comic Sans MS"/>
              </a:rPr>
              <a:t>‘</a:t>
            </a:r>
            <a:r>
              <a:rPr lang="nl-NL" dirty="0" smtClean="0">
                <a:solidFill>
                  <a:srgbClr val="4BAF00"/>
                </a:solidFill>
                <a:latin typeface="Comic Sans MS"/>
                <a:cs typeface="Comic Sans MS"/>
              </a:rPr>
              <a:t>niet</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in het veld van de wacht tot steen.</a:t>
            </a:r>
            <a:endParaRPr lang="nl-NL" dirty="0">
              <a:latin typeface="Comic Sans MS"/>
              <a:cs typeface="Comic Sans MS"/>
            </a:endParaRPr>
          </a:p>
          <a:p>
            <a:r>
              <a:rPr lang="nl-NL" dirty="0">
                <a:latin typeface="Comic Sans MS"/>
                <a:cs typeface="Comic Sans MS"/>
              </a:rPr>
              <a:t>Sleep dan de bouwsteen ‘</a:t>
            </a:r>
            <a:r>
              <a:rPr lang="nl-NL" dirty="0">
                <a:solidFill>
                  <a:srgbClr val="4BAF00"/>
                </a:solidFill>
                <a:latin typeface="Comic Sans MS"/>
                <a:cs typeface="Comic Sans MS"/>
              </a:rPr>
              <a:t>of</a:t>
            </a:r>
            <a:r>
              <a:rPr lang="nl-NL" dirty="0">
                <a:latin typeface="Comic Sans MS"/>
                <a:cs typeface="Comic Sans MS"/>
              </a:rPr>
              <a:t>’ naar het programma veld en plaats hem in het veld </a:t>
            </a:r>
            <a:r>
              <a:rPr lang="nl-NL" dirty="0" smtClean="0">
                <a:latin typeface="Comic Sans MS"/>
                <a:cs typeface="Comic Sans MS"/>
              </a:rPr>
              <a:t>van de niet-steen.</a:t>
            </a:r>
            <a:endParaRPr lang="nl-NL" dirty="0">
              <a:latin typeface="Comic Sans MS"/>
              <a:cs typeface="Comic Sans MS"/>
            </a:endParaRPr>
          </a:p>
          <a:p>
            <a:endParaRPr lang="nl-NL" dirty="0" smtClean="0">
              <a:latin typeface="Comic Sans MS"/>
              <a:cs typeface="Comic Sans MS"/>
            </a:endParaRPr>
          </a:p>
          <a:p>
            <a:r>
              <a:rPr lang="nl-NL" dirty="0" smtClean="0">
                <a:latin typeface="Comic Sans MS"/>
                <a:cs typeface="Comic Sans MS"/>
              </a:rPr>
              <a:t>Klik </a:t>
            </a:r>
            <a:r>
              <a:rPr lang="nl-NL" dirty="0">
                <a:latin typeface="Comic Sans MS"/>
                <a:cs typeface="Comic Sans MS"/>
              </a:rPr>
              <a:t>op </a:t>
            </a:r>
            <a:r>
              <a:rPr lang="nl-NL" dirty="0" smtClean="0">
                <a:latin typeface="Comic Sans MS"/>
                <a:cs typeface="Comic Sans MS"/>
              </a:rPr>
              <a:t>‘</a:t>
            </a:r>
            <a:r>
              <a:rPr lang="nl-NL" dirty="0" smtClean="0">
                <a:solidFill>
                  <a:srgbClr val="1F90DB"/>
                </a:solidFill>
                <a:latin typeface="Comic Sans MS"/>
                <a:cs typeface="Comic Sans MS"/>
              </a:rPr>
              <a:t>Waarnemen</a:t>
            </a:r>
            <a:r>
              <a:rPr lang="nl-NL" dirty="0" smtClean="0">
                <a:latin typeface="Comic Sans MS"/>
                <a:cs typeface="Comic Sans MS"/>
              </a:rPr>
              <a:t>’ </a:t>
            </a:r>
            <a:r>
              <a:rPr lang="nl-NL" dirty="0">
                <a:latin typeface="Comic Sans MS"/>
                <a:cs typeface="Comic Sans MS"/>
              </a:rPr>
              <a:t>bouwstenen.</a:t>
            </a:r>
          </a:p>
          <a:p>
            <a:r>
              <a:rPr lang="nl-NL" dirty="0">
                <a:latin typeface="Comic Sans MS"/>
                <a:cs typeface="Comic Sans MS"/>
              </a:rPr>
              <a:t>Sleep </a:t>
            </a:r>
            <a:r>
              <a:rPr lang="nl-NL" dirty="0" smtClean="0">
                <a:latin typeface="Comic Sans MS"/>
                <a:cs typeface="Comic Sans MS"/>
              </a:rPr>
              <a:t>twee keer de </a:t>
            </a:r>
            <a:r>
              <a:rPr lang="nl-NL" dirty="0">
                <a:latin typeface="Comic Sans MS"/>
                <a:cs typeface="Comic Sans MS"/>
              </a:rPr>
              <a:t>bouwsteen </a:t>
            </a:r>
            <a:r>
              <a:rPr lang="nl-NL" dirty="0" smtClean="0">
                <a:latin typeface="Comic Sans MS"/>
                <a:cs typeface="Comic Sans MS"/>
              </a:rPr>
              <a:t>‘</a:t>
            </a:r>
            <a:r>
              <a:rPr lang="nl-NL" dirty="0" smtClean="0">
                <a:solidFill>
                  <a:srgbClr val="1F90DB"/>
                </a:solidFill>
                <a:latin typeface="Comic Sans MS"/>
                <a:cs typeface="Comic Sans MS"/>
              </a:rPr>
              <a:t>raak ik ?</a:t>
            </a:r>
            <a:r>
              <a:rPr lang="nl-NL" dirty="0" smtClean="0">
                <a:latin typeface="Comic Sans MS"/>
                <a:cs typeface="Comic Sans MS"/>
              </a:rPr>
              <a:t>’ </a:t>
            </a:r>
            <a:r>
              <a:rPr lang="nl-NL" dirty="0">
                <a:latin typeface="Comic Sans MS"/>
                <a:cs typeface="Comic Sans MS"/>
              </a:rPr>
              <a:t>naar het programma veld en plaats </a:t>
            </a:r>
            <a:r>
              <a:rPr lang="nl-NL" dirty="0" smtClean="0">
                <a:latin typeface="Comic Sans MS"/>
                <a:cs typeface="Comic Sans MS"/>
              </a:rPr>
              <a:t>ze in de velden links en rechts van de of. Klik op het pijltje en kies in het eerste blok ‘</a:t>
            </a:r>
            <a:r>
              <a:rPr lang="nl-NL" dirty="0" smtClean="0">
                <a:solidFill>
                  <a:srgbClr val="1F90DB"/>
                </a:solidFill>
                <a:latin typeface="Comic Sans MS"/>
                <a:cs typeface="Comic Sans MS"/>
              </a:rPr>
              <a:t>Hand 1</a:t>
            </a:r>
            <a:r>
              <a:rPr lang="nl-NL" dirty="0" smtClean="0">
                <a:latin typeface="Comic Sans MS"/>
                <a:cs typeface="Comic Sans MS"/>
              </a:rPr>
              <a:t>’ en in het tweede blok ‘</a:t>
            </a:r>
            <a:r>
              <a:rPr lang="nl-NL" dirty="0" smtClean="0">
                <a:solidFill>
                  <a:srgbClr val="1F90DB"/>
                </a:solidFill>
                <a:latin typeface="Comic Sans MS"/>
                <a:cs typeface="Comic Sans MS"/>
              </a:rPr>
              <a:t>Hand 2</a:t>
            </a:r>
            <a:r>
              <a:rPr lang="nl-NL" dirty="0" smtClean="0">
                <a:latin typeface="Comic Sans MS"/>
                <a:cs typeface="Comic Sans MS"/>
              </a:rPr>
              <a:t>’.</a:t>
            </a:r>
          </a:p>
          <a:p>
            <a:endParaRPr lang="nl-NL" dirty="0">
              <a:latin typeface="Comic Sans MS"/>
              <a:cs typeface="Comic Sans MS"/>
            </a:endParaRPr>
          </a:p>
          <a:p>
            <a:r>
              <a:rPr lang="nl-NL" dirty="0" smtClean="0">
                <a:latin typeface="Comic Sans MS"/>
                <a:cs typeface="Comic Sans MS"/>
              </a:rPr>
              <a:t>Probeer het programma nu nog eens.</a:t>
            </a:r>
          </a:p>
        </p:txBody>
      </p:sp>
      <p:pic>
        <p:nvPicPr>
          <p:cNvPr id="9" name="Afbeelding 8"/>
          <p:cNvPicPr>
            <a:picLocks noChangeAspect="1"/>
          </p:cNvPicPr>
          <p:nvPr/>
        </p:nvPicPr>
        <p:blipFill>
          <a:blip r:embed="rId2"/>
          <a:stretch>
            <a:fillRect/>
          </a:stretch>
        </p:blipFill>
        <p:spPr>
          <a:xfrm>
            <a:off x="4837489" y="1390952"/>
            <a:ext cx="4216779" cy="2203148"/>
          </a:xfrm>
          <a:prstGeom prst="rect">
            <a:avLst/>
          </a:prstGeom>
        </p:spPr>
      </p:pic>
      <p:sp>
        <p:nvSpPr>
          <p:cNvPr id="17" name="Rounded Rectangle 11"/>
          <p:cNvSpPr/>
          <p:nvPr/>
        </p:nvSpPr>
        <p:spPr>
          <a:xfrm>
            <a:off x="5881309" y="2748794"/>
            <a:ext cx="1611691" cy="3845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0" name="Afbeelding 9"/>
          <p:cNvPicPr>
            <a:picLocks noChangeAspect="1"/>
          </p:cNvPicPr>
          <p:nvPr/>
        </p:nvPicPr>
        <p:blipFill>
          <a:blip r:embed="rId3"/>
          <a:stretch>
            <a:fillRect/>
          </a:stretch>
        </p:blipFill>
        <p:spPr>
          <a:xfrm>
            <a:off x="4837489" y="3765550"/>
            <a:ext cx="4300610" cy="2025650"/>
          </a:xfrm>
          <a:prstGeom prst="rect">
            <a:avLst/>
          </a:prstGeom>
        </p:spPr>
      </p:pic>
      <p:sp>
        <p:nvSpPr>
          <p:cNvPr id="13" name="Rounded Rectangle 11"/>
          <p:cNvSpPr/>
          <p:nvPr/>
        </p:nvSpPr>
        <p:spPr>
          <a:xfrm>
            <a:off x="6134099" y="4982050"/>
            <a:ext cx="2920169" cy="37773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912830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11</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747085" y="1390952"/>
            <a:ext cx="7383682" cy="646331"/>
          </a:xfrm>
          <a:prstGeom prst="rect">
            <a:avLst/>
          </a:prstGeom>
          <a:noFill/>
        </p:spPr>
        <p:txBody>
          <a:bodyPr wrap="square" rtlCol="0">
            <a:spAutoFit/>
          </a:bodyPr>
          <a:lstStyle/>
          <a:p>
            <a:r>
              <a:rPr lang="nl-NL" dirty="0" smtClean="0">
                <a:latin typeface="Comic Sans MS"/>
                <a:cs typeface="Comic Sans MS"/>
              </a:rPr>
              <a:t>We gaan nu een danser toevoegen die gaat bewegen op het ritme van de drum. Dit doen we door een </a:t>
            </a:r>
            <a:r>
              <a:rPr lang="nl-NL" dirty="0" err="1" smtClean="0">
                <a:latin typeface="Comic Sans MS"/>
                <a:cs typeface="Comic Sans MS"/>
              </a:rPr>
              <a:t>sprite</a:t>
            </a:r>
            <a:r>
              <a:rPr lang="nl-NL" dirty="0" smtClean="0">
                <a:latin typeface="Comic Sans MS"/>
                <a:cs typeface="Comic Sans MS"/>
              </a:rPr>
              <a:t> toe te voegen.</a:t>
            </a:r>
            <a:endParaRPr lang="nl-NL" dirty="0">
              <a:latin typeface="Comic Sans MS"/>
              <a:cs typeface="Comic Sans MS"/>
            </a:endParaRPr>
          </a:p>
        </p:txBody>
      </p:sp>
      <p:sp>
        <p:nvSpPr>
          <p:cNvPr id="7" name="Rounded Rectangle 6"/>
          <p:cNvSpPr/>
          <p:nvPr/>
        </p:nvSpPr>
        <p:spPr>
          <a:xfrm>
            <a:off x="3741057" y="2898083"/>
            <a:ext cx="568476" cy="391822"/>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9" name="Tijdelijke aanduiding voor inhoud 8"/>
          <p:cNvPicPr>
            <a:picLocks noGrp="1" noChangeAspect="1"/>
          </p:cNvPicPr>
          <p:nvPr>
            <p:ph idx="1"/>
          </p:nvPr>
        </p:nvPicPr>
        <p:blipFill rotWithShape="1">
          <a:blip r:embed="rId2"/>
          <a:srcRect t="2937" b="5381"/>
          <a:stretch/>
        </p:blipFill>
        <p:spPr>
          <a:xfrm>
            <a:off x="1132678" y="2037283"/>
            <a:ext cx="7236622" cy="4088879"/>
          </a:xfrm>
        </p:spPr>
      </p:pic>
    </p:spTree>
    <p:extLst>
      <p:ext uri="{BB962C8B-B14F-4D97-AF65-F5344CB8AC3E}">
        <p14:creationId xmlns:p14="http://schemas.microsoft.com/office/powerpoint/2010/main" val="33523369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12</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495905" y="1572381"/>
            <a:ext cx="3531809" cy="1200329"/>
          </a:xfrm>
          <a:prstGeom prst="rect">
            <a:avLst/>
          </a:prstGeom>
          <a:noFill/>
        </p:spPr>
        <p:txBody>
          <a:bodyPr wrap="square" rtlCol="0">
            <a:spAutoFit/>
          </a:bodyPr>
          <a:lstStyle/>
          <a:p>
            <a:r>
              <a:rPr lang="nl-NL" dirty="0" smtClean="0">
                <a:latin typeface="Comic Sans MS"/>
                <a:cs typeface="Comic Sans MS"/>
              </a:rPr>
              <a:t>Een nieuwe </a:t>
            </a:r>
            <a:r>
              <a:rPr lang="nl-NL" dirty="0" err="1" smtClean="0">
                <a:latin typeface="Comic Sans MS"/>
                <a:cs typeface="Comic Sans MS"/>
              </a:rPr>
              <a:t>sprite</a:t>
            </a:r>
            <a:r>
              <a:rPr lang="nl-NL" dirty="0" smtClean="0">
                <a:latin typeface="Comic Sans MS"/>
                <a:cs typeface="Comic Sans MS"/>
              </a:rPr>
              <a:t> kun je toevoegen door op het mannetje in het </a:t>
            </a:r>
            <a:r>
              <a:rPr lang="nl-NL" dirty="0" err="1" smtClean="0">
                <a:latin typeface="Comic Sans MS"/>
                <a:cs typeface="Comic Sans MS"/>
              </a:rPr>
              <a:t>sprite</a:t>
            </a:r>
            <a:r>
              <a:rPr lang="nl-NL" dirty="0" smtClean="0">
                <a:latin typeface="Comic Sans MS"/>
                <a:cs typeface="Comic Sans MS"/>
              </a:rPr>
              <a:t> scherm te klikken.</a:t>
            </a:r>
          </a:p>
        </p:txBody>
      </p:sp>
      <p:sp>
        <p:nvSpPr>
          <p:cNvPr id="11" name="TextBox 10"/>
          <p:cNvSpPr txBox="1"/>
          <p:nvPr/>
        </p:nvSpPr>
        <p:spPr>
          <a:xfrm>
            <a:off x="5106609" y="3705609"/>
            <a:ext cx="3398762" cy="1200329"/>
          </a:xfrm>
          <a:prstGeom prst="rect">
            <a:avLst/>
          </a:prstGeom>
          <a:noFill/>
        </p:spPr>
        <p:txBody>
          <a:bodyPr wrap="square" rtlCol="0">
            <a:spAutoFit/>
          </a:bodyPr>
          <a:lstStyle/>
          <a:p>
            <a:r>
              <a:rPr lang="nl-NL" dirty="0" smtClean="0">
                <a:latin typeface="Comic Sans MS"/>
                <a:cs typeface="Comic Sans MS"/>
              </a:rPr>
              <a:t>Ga vervolgens op naar het thema ‘Muziek en dans’ en kies een van de Hip-Hop figuren uit.</a:t>
            </a:r>
            <a:endParaRPr lang="nl-NL" dirty="0">
              <a:latin typeface="Comic Sans MS"/>
              <a:cs typeface="Comic Sans MS"/>
            </a:endParaRPr>
          </a:p>
        </p:txBody>
      </p:sp>
      <p:pic>
        <p:nvPicPr>
          <p:cNvPr id="6" name="Tijdelijke aanduiding voor inhoud 5"/>
          <p:cNvPicPr>
            <a:picLocks noGrp="1" noChangeAspect="1"/>
          </p:cNvPicPr>
          <p:nvPr>
            <p:ph idx="1"/>
          </p:nvPr>
        </p:nvPicPr>
        <p:blipFill rotWithShape="1">
          <a:blip r:embed="rId2"/>
          <a:srcRect l="-1416" r="-562"/>
          <a:stretch/>
        </p:blipFill>
        <p:spPr>
          <a:xfrm>
            <a:off x="4027714" y="1563344"/>
            <a:ext cx="5029200" cy="1580495"/>
          </a:xfrm>
        </p:spPr>
      </p:pic>
      <p:sp>
        <p:nvSpPr>
          <p:cNvPr id="9" name="Rounded Rectangle 8"/>
          <p:cNvSpPr/>
          <p:nvPr/>
        </p:nvSpPr>
        <p:spPr>
          <a:xfrm>
            <a:off x="7747001" y="1563344"/>
            <a:ext cx="469900" cy="532156"/>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7" name="Afbeelding 6"/>
          <p:cNvPicPr>
            <a:picLocks noChangeAspect="1"/>
          </p:cNvPicPr>
          <p:nvPr/>
        </p:nvPicPr>
        <p:blipFill>
          <a:blip r:embed="rId3"/>
          <a:stretch>
            <a:fillRect/>
          </a:stretch>
        </p:blipFill>
        <p:spPr>
          <a:xfrm>
            <a:off x="215900" y="3327400"/>
            <a:ext cx="4750344" cy="2581431"/>
          </a:xfrm>
          <a:prstGeom prst="rect">
            <a:avLst/>
          </a:prstGeom>
        </p:spPr>
      </p:pic>
    </p:spTree>
    <p:extLst>
      <p:ext uri="{BB962C8B-B14F-4D97-AF65-F5344CB8AC3E}">
        <p14:creationId xmlns:p14="http://schemas.microsoft.com/office/powerpoint/2010/main" val="32140341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13</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632312"/>
          </a:xfrm>
          <a:prstGeom prst="rect">
            <a:avLst/>
          </a:prstGeom>
          <a:noFill/>
        </p:spPr>
        <p:txBody>
          <a:bodyPr wrap="square" rtlCol="0">
            <a:spAutoFit/>
          </a:bodyPr>
          <a:lstStyle/>
          <a:p>
            <a:r>
              <a:rPr lang="nl-NL" dirty="0" smtClean="0">
                <a:latin typeface="Comic Sans MS"/>
                <a:cs typeface="Comic Sans MS"/>
              </a:rPr>
              <a:t>Nu moeten we de </a:t>
            </a:r>
            <a:r>
              <a:rPr lang="nl-NL" dirty="0" err="1" smtClean="0">
                <a:latin typeface="Comic Sans MS"/>
                <a:cs typeface="Comic Sans MS"/>
              </a:rPr>
              <a:t>sprite</a:t>
            </a:r>
            <a:r>
              <a:rPr lang="nl-NL" dirty="0" smtClean="0">
                <a:latin typeface="Comic Sans MS"/>
                <a:cs typeface="Comic Sans MS"/>
              </a:rPr>
              <a:t> van de danser laten reageren wanneer de drum wordt gespeeld. Dit gaan we doen door de drum een signaal uit te laten zenden wanneer hij wordt geraakt.</a:t>
            </a:r>
          </a:p>
          <a:p>
            <a:endParaRPr lang="nl-NL" dirty="0">
              <a:latin typeface="Comic Sans MS"/>
              <a:cs typeface="Comic Sans MS"/>
            </a:endParaRPr>
          </a:p>
          <a:p>
            <a:r>
              <a:rPr lang="nl-NL" dirty="0" smtClean="0">
                <a:latin typeface="Comic Sans MS"/>
                <a:cs typeface="Comic Sans MS"/>
              </a:rPr>
              <a:t>Selecteer de drum </a:t>
            </a:r>
            <a:r>
              <a:rPr lang="nl-NL" dirty="0" err="1" smtClean="0">
                <a:latin typeface="Comic Sans MS"/>
                <a:cs typeface="Comic Sans MS"/>
              </a:rPr>
              <a:t>sprite</a:t>
            </a:r>
            <a:r>
              <a:rPr lang="nl-NL" dirty="0" smtClean="0">
                <a:latin typeface="Comic Sans MS"/>
                <a:cs typeface="Comic Sans MS"/>
              </a:rPr>
              <a:t>.</a:t>
            </a:r>
          </a:p>
          <a:p>
            <a:endParaRPr lang="nl-NL" dirty="0">
              <a:latin typeface="Comic Sans MS"/>
              <a:cs typeface="Comic Sans MS"/>
            </a:endParaRPr>
          </a:p>
          <a:p>
            <a:r>
              <a:rPr lang="nl-NL" dirty="0">
                <a:latin typeface="Comic Sans MS"/>
                <a:cs typeface="Comic Sans MS"/>
              </a:rPr>
              <a:t>Klik op </a:t>
            </a:r>
            <a:r>
              <a:rPr lang="nl-NL" dirty="0" smtClean="0">
                <a:latin typeface="Comic Sans MS"/>
                <a:cs typeface="Comic Sans MS"/>
              </a:rPr>
              <a:t>‘</a:t>
            </a:r>
            <a:r>
              <a:rPr lang="nl-NL" dirty="0" smtClean="0">
                <a:solidFill>
                  <a:srgbClr val="BC711C"/>
                </a:solidFill>
                <a:latin typeface="Comic Sans MS"/>
                <a:cs typeface="Comic Sans MS"/>
              </a:rPr>
              <a:t>Gebeurtenissen</a:t>
            </a:r>
            <a:r>
              <a:rPr lang="nl-NL" dirty="0" smtClean="0">
                <a:latin typeface="Comic Sans MS"/>
                <a:cs typeface="Comic Sans MS"/>
              </a:rPr>
              <a:t>’ </a:t>
            </a:r>
            <a:r>
              <a:rPr lang="nl-NL" dirty="0">
                <a:latin typeface="Comic Sans MS"/>
                <a:cs typeface="Comic Sans MS"/>
              </a:rPr>
              <a:t>bouwstenen.</a:t>
            </a:r>
          </a:p>
          <a:p>
            <a:r>
              <a:rPr lang="nl-NL" dirty="0">
                <a:latin typeface="Comic Sans MS"/>
                <a:cs typeface="Comic Sans MS"/>
              </a:rPr>
              <a:t>Sleep dan de bouwsteen </a:t>
            </a:r>
            <a:r>
              <a:rPr lang="nl-NL" dirty="0" smtClean="0">
                <a:latin typeface="Comic Sans MS"/>
                <a:cs typeface="Comic Sans MS"/>
              </a:rPr>
              <a:t>‘</a:t>
            </a:r>
            <a:r>
              <a:rPr lang="nl-NL" dirty="0" smtClean="0">
                <a:solidFill>
                  <a:srgbClr val="BC711C"/>
                </a:solidFill>
                <a:latin typeface="Comic Sans MS"/>
                <a:cs typeface="Comic Sans MS"/>
              </a:rPr>
              <a:t>zend signaal</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tussen de speel slagwerk en de wacht tot stenen.</a:t>
            </a:r>
          </a:p>
          <a:p>
            <a:endParaRPr lang="nl-NL" dirty="0">
              <a:latin typeface="Comic Sans MS"/>
              <a:cs typeface="Comic Sans MS"/>
            </a:endParaRPr>
          </a:p>
          <a:p>
            <a:r>
              <a:rPr lang="nl-NL" dirty="0" smtClean="0">
                <a:latin typeface="Comic Sans MS"/>
                <a:cs typeface="Comic Sans MS"/>
              </a:rPr>
              <a:t>Klik op ‘</a:t>
            </a:r>
            <a:r>
              <a:rPr lang="nl-NL" dirty="0" err="1" smtClean="0">
                <a:latin typeface="Comic Sans MS"/>
                <a:cs typeface="Comic Sans MS"/>
              </a:rPr>
              <a:t>message</a:t>
            </a:r>
            <a:r>
              <a:rPr lang="nl-NL" dirty="0" smtClean="0">
                <a:latin typeface="Comic Sans MS"/>
                <a:cs typeface="Comic Sans MS"/>
              </a:rPr>
              <a:t> 1’ en kies ‘nieuw bericht…’, noem het bericht ‘drum geraakt’. Klik op OK</a:t>
            </a:r>
            <a:endParaRPr lang="nl-NL" dirty="0">
              <a:latin typeface="Comic Sans MS"/>
              <a:cs typeface="Comic Sans MS"/>
            </a:endParaRPr>
          </a:p>
          <a:p>
            <a:endParaRPr lang="nl-NL" dirty="0" smtClean="0">
              <a:latin typeface="Comic Sans MS"/>
              <a:cs typeface="Comic Sans MS"/>
            </a:endParaRPr>
          </a:p>
          <a:p>
            <a:endParaRPr lang="nl-NL" dirty="0">
              <a:latin typeface="Comic Sans MS"/>
              <a:cs typeface="Comic Sans MS"/>
            </a:endParaRPr>
          </a:p>
          <a:p>
            <a:endParaRPr lang="nl-NL" dirty="0" smtClean="0">
              <a:latin typeface="Comic Sans MS"/>
              <a:cs typeface="Comic Sans MS"/>
            </a:endParaRPr>
          </a:p>
        </p:txBody>
      </p:sp>
      <p:pic>
        <p:nvPicPr>
          <p:cNvPr id="3" name="Afbeelding 2"/>
          <p:cNvPicPr>
            <a:picLocks noChangeAspect="1"/>
          </p:cNvPicPr>
          <p:nvPr/>
        </p:nvPicPr>
        <p:blipFill>
          <a:blip r:embed="rId2"/>
          <a:stretch>
            <a:fillRect/>
          </a:stretch>
        </p:blipFill>
        <p:spPr>
          <a:xfrm>
            <a:off x="4940300" y="1203597"/>
            <a:ext cx="4203700" cy="2161903"/>
          </a:xfrm>
          <a:prstGeom prst="rect">
            <a:avLst/>
          </a:prstGeom>
        </p:spPr>
      </p:pic>
      <p:pic>
        <p:nvPicPr>
          <p:cNvPr id="6" name="Afbeelding 5"/>
          <p:cNvPicPr>
            <a:picLocks noChangeAspect="1"/>
          </p:cNvPicPr>
          <p:nvPr/>
        </p:nvPicPr>
        <p:blipFill>
          <a:blip r:embed="rId3"/>
          <a:stretch>
            <a:fillRect/>
          </a:stretch>
        </p:blipFill>
        <p:spPr>
          <a:xfrm>
            <a:off x="5676900" y="3530600"/>
            <a:ext cx="1816100" cy="927100"/>
          </a:xfrm>
          <a:prstGeom prst="rect">
            <a:avLst/>
          </a:prstGeom>
        </p:spPr>
      </p:pic>
      <p:pic>
        <p:nvPicPr>
          <p:cNvPr id="8" name="Afbeelding 7"/>
          <p:cNvPicPr>
            <a:picLocks noChangeAspect="1"/>
          </p:cNvPicPr>
          <p:nvPr/>
        </p:nvPicPr>
        <p:blipFill>
          <a:blip r:embed="rId4"/>
          <a:stretch>
            <a:fillRect/>
          </a:stretch>
        </p:blipFill>
        <p:spPr>
          <a:xfrm>
            <a:off x="5118100" y="4616450"/>
            <a:ext cx="3200400" cy="1739900"/>
          </a:xfrm>
          <a:prstGeom prst="rect">
            <a:avLst/>
          </a:prstGeom>
        </p:spPr>
      </p:pic>
      <p:sp>
        <p:nvSpPr>
          <p:cNvPr id="17" name="Rounded Rectangle 11"/>
          <p:cNvSpPr/>
          <p:nvPr/>
        </p:nvSpPr>
        <p:spPr>
          <a:xfrm>
            <a:off x="5213954" y="2538487"/>
            <a:ext cx="1611691" cy="3845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ounded Rectangle 11"/>
          <p:cNvSpPr/>
          <p:nvPr/>
        </p:nvSpPr>
        <p:spPr>
          <a:xfrm>
            <a:off x="5766631" y="4052440"/>
            <a:ext cx="1726369" cy="37773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ounded Rectangle 11"/>
          <p:cNvSpPr/>
          <p:nvPr/>
        </p:nvSpPr>
        <p:spPr>
          <a:xfrm>
            <a:off x="6413083" y="5201220"/>
            <a:ext cx="1689517" cy="37773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35390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14</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355313"/>
          </a:xfrm>
          <a:prstGeom prst="rect">
            <a:avLst/>
          </a:prstGeom>
          <a:noFill/>
        </p:spPr>
        <p:txBody>
          <a:bodyPr wrap="square" rtlCol="0">
            <a:spAutoFit/>
          </a:bodyPr>
          <a:lstStyle/>
          <a:p>
            <a:r>
              <a:rPr lang="nl-NL" dirty="0" smtClean="0">
                <a:latin typeface="Comic Sans MS"/>
                <a:cs typeface="Comic Sans MS"/>
              </a:rPr>
              <a:t>Nu laten we de danser iets doen als hij of zij het signaal ‘drum geraakt’ ontvangt</a:t>
            </a:r>
          </a:p>
          <a:p>
            <a:endParaRPr lang="nl-NL" dirty="0">
              <a:latin typeface="Comic Sans MS"/>
              <a:cs typeface="Comic Sans MS"/>
            </a:endParaRPr>
          </a:p>
          <a:p>
            <a:r>
              <a:rPr lang="nl-NL" dirty="0" smtClean="0">
                <a:latin typeface="Comic Sans MS"/>
                <a:cs typeface="Comic Sans MS"/>
              </a:rPr>
              <a:t>Selecteer de </a:t>
            </a:r>
            <a:r>
              <a:rPr lang="nl-NL" dirty="0" err="1" smtClean="0">
                <a:latin typeface="Comic Sans MS"/>
                <a:cs typeface="Comic Sans MS"/>
              </a:rPr>
              <a:t>sprite</a:t>
            </a:r>
            <a:r>
              <a:rPr lang="nl-NL" dirty="0" smtClean="0">
                <a:latin typeface="Comic Sans MS"/>
                <a:cs typeface="Comic Sans MS"/>
              </a:rPr>
              <a:t> van de danser.</a:t>
            </a:r>
          </a:p>
          <a:p>
            <a:endParaRPr lang="nl-NL" dirty="0">
              <a:latin typeface="Comic Sans MS"/>
              <a:cs typeface="Comic Sans MS"/>
            </a:endParaRPr>
          </a:p>
          <a:p>
            <a:r>
              <a:rPr lang="nl-NL" dirty="0">
                <a:latin typeface="Comic Sans MS"/>
                <a:cs typeface="Comic Sans MS"/>
              </a:rPr>
              <a:t>Klik op </a:t>
            </a:r>
            <a:r>
              <a:rPr lang="nl-NL" dirty="0" smtClean="0">
                <a:latin typeface="Comic Sans MS"/>
                <a:cs typeface="Comic Sans MS"/>
              </a:rPr>
              <a:t>‘</a:t>
            </a:r>
            <a:r>
              <a:rPr lang="nl-NL" dirty="0" smtClean="0">
                <a:solidFill>
                  <a:srgbClr val="BC711C"/>
                </a:solidFill>
                <a:latin typeface="Comic Sans MS"/>
                <a:cs typeface="Comic Sans MS"/>
              </a:rPr>
              <a:t>Gebeurtenissen</a:t>
            </a:r>
            <a:r>
              <a:rPr lang="nl-NL" dirty="0" smtClean="0">
                <a:latin typeface="Comic Sans MS"/>
                <a:cs typeface="Comic Sans MS"/>
              </a:rPr>
              <a:t>’ </a:t>
            </a:r>
            <a:r>
              <a:rPr lang="nl-NL" dirty="0">
                <a:latin typeface="Comic Sans MS"/>
                <a:cs typeface="Comic Sans MS"/>
              </a:rPr>
              <a:t>bouwstenen.</a:t>
            </a:r>
          </a:p>
          <a:p>
            <a:r>
              <a:rPr lang="nl-NL" dirty="0">
                <a:latin typeface="Comic Sans MS"/>
                <a:cs typeface="Comic Sans MS"/>
              </a:rPr>
              <a:t>Sleep dan de bouwsteen </a:t>
            </a:r>
            <a:r>
              <a:rPr lang="nl-NL" dirty="0" smtClean="0">
                <a:latin typeface="Comic Sans MS"/>
                <a:cs typeface="Comic Sans MS"/>
              </a:rPr>
              <a:t>‘</a:t>
            </a:r>
            <a:r>
              <a:rPr lang="nl-NL" dirty="0" smtClean="0">
                <a:solidFill>
                  <a:srgbClr val="BC711C"/>
                </a:solidFill>
                <a:latin typeface="Comic Sans MS"/>
                <a:cs typeface="Comic Sans MS"/>
              </a:rPr>
              <a:t>wanneer ik signaal [] ontvang</a:t>
            </a:r>
            <a:r>
              <a:rPr lang="nl-NL" dirty="0" smtClean="0">
                <a:latin typeface="Comic Sans MS"/>
                <a:cs typeface="Comic Sans MS"/>
              </a:rPr>
              <a:t>’ </a:t>
            </a:r>
            <a:r>
              <a:rPr lang="nl-NL" dirty="0">
                <a:latin typeface="Comic Sans MS"/>
                <a:cs typeface="Comic Sans MS"/>
              </a:rPr>
              <a:t>naar het programma </a:t>
            </a:r>
            <a:r>
              <a:rPr lang="nl-NL" dirty="0" smtClean="0">
                <a:latin typeface="Comic Sans MS"/>
                <a:cs typeface="Comic Sans MS"/>
              </a:rPr>
              <a:t>veld. Selecteer het signaal ‘drum geraakt’ in de steen.</a:t>
            </a:r>
          </a:p>
          <a:p>
            <a:endParaRPr lang="nl-NL" dirty="0">
              <a:latin typeface="Comic Sans MS"/>
              <a:cs typeface="Comic Sans MS"/>
            </a:endParaRPr>
          </a:p>
          <a:p>
            <a:r>
              <a:rPr lang="nl-NL" dirty="0">
                <a:latin typeface="Comic Sans MS"/>
                <a:cs typeface="Comic Sans MS"/>
              </a:rPr>
              <a:t>Klik op </a:t>
            </a:r>
            <a:r>
              <a:rPr lang="nl-NL" dirty="0" smtClean="0">
                <a:latin typeface="Comic Sans MS"/>
                <a:cs typeface="Comic Sans MS"/>
              </a:rPr>
              <a:t>‘</a:t>
            </a:r>
            <a:r>
              <a:rPr lang="nl-NL" dirty="0" err="1" smtClean="0">
                <a:solidFill>
                  <a:srgbClr val="7633D1"/>
                </a:solidFill>
                <a:latin typeface="Comic Sans MS"/>
                <a:cs typeface="Comic Sans MS"/>
              </a:rPr>
              <a:t>Uiterlijken</a:t>
            </a:r>
            <a:r>
              <a:rPr lang="nl-NL" dirty="0" smtClean="0">
                <a:latin typeface="Comic Sans MS"/>
                <a:cs typeface="Comic Sans MS"/>
              </a:rPr>
              <a:t>’ </a:t>
            </a:r>
            <a:r>
              <a:rPr lang="nl-NL" dirty="0">
                <a:latin typeface="Comic Sans MS"/>
                <a:cs typeface="Comic Sans MS"/>
              </a:rPr>
              <a:t>bouwstenen.</a:t>
            </a:r>
          </a:p>
          <a:p>
            <a:r>
              <a:rPr lang="nl-NL" dirty="0">
                <a:latin typeface="Comic Sans MS"/>
                <a:cs typeface="Comic Sans MS"/>
              </a:rPr>
              <a:t>Sleep dan de bouwsteen </a:t>
            </a:r>
            <a:r>
              <a:rPr lang="nl-NL" dirty="0" smtClean="0">
                <a:latin typeface="Comic Sans MS"/>
                <a:cs typeface="Comic Sans MS"/>
              </a:rPr>
              <a:t>‘</a:t>
            </a:r>
            <a:r>
              <a:rPr lang="nl-NL" dirty="0" smtClean="0">
                <a:solidFill>
                  <a:srgbClr val="7633D1"/>
                </a:solidFill>
                <a:latin typeface="Comic Sans MS"/>
                <a:cs typeface="Comic Sans MS"/>
              </a:rPr>
              <a:t>volgende uiterlijk</a:t>
            </a:r>
            <a:r>
              <a:rPr lang="nl-NL" dirty="0" smtClean="0">
                <a:latin typeface="Comic Sans MS"/>
                <a:cs typeface="Comic Sans MS"/>
              </a:rPr>
              <a:t>’ </a:t>
            </a:r>
            <a:r>
              <a:rPr lang="nl-NL" dirty="0">
                <a:latin typeface="Comic Sans MS"/>
                <a:cs typeface="Comic Sans MS"/>
              </a:rPr>
              <a:t>naar het programma </a:t>
            </a:r>
            <a:r>
              <a:rPr lang="nl-NL" dirty="0" smtClean="0">
                <a:latin typeface="Comic Sans MS"/>
                <a:cs typeface="Comic Sans MS"/>
              </a:rPr>
              <a:t>veld en sluit het aan onder de ‘wanneer ik signaal [] ontvang’-steen.</a:t>
            </a:r>
          </a:p>
          <a:p>
            <a:endParaRPr lang="nl-NL" dirty="0">
              <a:latin typeface="Comic Sans MS"/>
              <a:cs typeface="Comic Sans MS"/>
            </a:endParaRPr>
          </a:p>
          <a:p>
            <a:endParaRPr lang="nl-NL" dirty="0" smtClean="0">
              <a:latin typeface="Comic Sans MS"/>
              <a:cs typeface="Comic Sans MS"/>
            </a:endParaRPr>
          </a:p>
        </p:txBody>
      </p:sp>
      <p:pic>
        <p:nvPicPr>
          <p:cNvPr id="9" name="Afbeelding 8"/>
          <p:cNvPicPr>
            <a:picLocks noChangeAspect="1"/>
          </p:cNvPicPr>
          <p:nvPr/>
        </p:nvPicPr>
        <p:blipFill>
          <a:blip r:embed="rId2"/>
          <a:stretch>
            <a:fillRect/>
          </a:stretch>
        </p:blipFill>
        <p:spPr>
          <a:xfrm>
            <a:off x="5614609" y="3213100"/>
            <a:ext cx="3251200" cy="635000"/>
          </a:xfrm>
          <a:prstGeom prst="rect">
            <a:avLst/>
          </a:prstGeom>
        </p:spPr>
      </p:pic>
      <p:pic>
        <p:nvPicPr>
          <p:cNvPr id="10" name="Afbeelding 9"/>
          <p:cNvPicPr>
            <a:picLocks noChangeAspect="1"/>
          </p:cNvPicPr>
          <p:nvPr/>
        </p:nvPicPr>
        <p:blipFill>
          <a:blip r:embed="rId3"/>
          <a:stretch>
            <a:fillRect/>
          </a:stretch>
        </p:blipFill>
        <p:spPr>
          <a:xfrm>
            <a:off x="5549898" y="4978400"/>
            <a:ext cx="3238500" cy="838200"/>
          </a:xfrm>
          <a:prstGeom prst="rect">
            <a:avLst/>
          </a:prstGeom>
        </p:spPr>
      </p:pic>
      <p:sp>
        <p:nvSpPr>
          <p:cNvPr id="13" name="Rounded Rectangle 11"/>
          <p:cNvSpPr/>
          <p:nvPr/>
        </p:nvSpPr>
        <p:spPr>
          <a:xfrm>
            <a:off x="5614609" y="3245152"/>
            <a:ext cx="3173789" cy="602948"/>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ounded Rectangle 11"/>
          <p:cNvSpPr/>
          <p:nvPr/>
        </p:nvSpPr>
        <p:spPr>
          <a:xfrm>
            <a:off x="5549899" y="5328220"/>
            <a:ext cx="1422402" cy="48838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35390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15</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747085" y="1390952"/>
            <a:ext cx="3253415" cy="3139321"/>
          </a:xfrm>
          <a:prstGeom prst="rect">
            <a:avLst/>
          </a:prstGeom>
          <a:noFill/>
        </p:spPr>
        <p:txBody>
          <a:bodyPr wrap="square" rtlCol="0">
            <a:spAutoFit/>
          </a:bodyPr>
          <a:lstStyle/>
          <a:p>
            <a:r>
              <a:rPr lang="nl-NL" dirty="0" smtClean="0">
                <a:latin typeface="Comic Sans MS"/>
                <a:cs typeface="Comic Sans MS"/>
              </a:rPr>
              <a:t>Probeer het programma maar uit.</a:t>
            </a:r>
          </a:p>
          <a:p>
            <a:endParaRPr lang="nl-NL" dirty="0">
              <a:latin typeface="Comic Sans MS"/>
              <a:cs typeface="Comic Sans MS"/>
            </a:endParaRPr>
          </a:p>
          <a:p>
            <a:r>
              <a:rPr lang="nl-NL" dirty="0" smtClean="0">
                <a:latin typeface="Comic Sans MS"/>
                <a:cs typeface="Comic Sans MS"/>
              </a:rPr>
              <a:t>Je kunt het programma uitbreiden door bijvoorbeeld:</a:t>
            </a:r>
          </a:p>
          <a:p>
            <a:pPr marL="285750" indent="-285750">
              <a:buFontTx/>
              <a:buChar char="-"/>
            </a:pPr>
            <a:r>
              <a:rPr lang="nl-NL" dirty="0" smtClean="0">
                <a:latin typeface="Comic Sans MS"/>
                <a:cs typeface="Comic Sans MS"/>
              </a:rPr>
              <a:t>Meer dansers toe te voegen</a:t>
            </a:r>
          </a:p>
          <a:p>
            <a:pPr marL="285750" indent="-285750">
              <a:buFontTx/>
              <a:buChar char="-"/>
            </a:pPr>
            <a:r>
              <a:rPr lang="nl-NL" dirty="0" smtClean="0">
                <a:latin typeface="Comic Sans MS"/>
                <a:cs typeface="Comic Sans MS"/>
              </a:rPr>
              <a:t>Meer drums toe te voegen met verschillende geluiden</a:t>
            </a:r>
            <a:endParaRPr lang="nl-NL" dirty="0">
              <a:latin typeface="Comic Sans MS"/>
              <a:cs typeface="Comic Sans MS"/>
            </a:endParaRPr>
          </a:p>
        </p:txBody>
      </p:sp>
      <p:pic>
        <p:nvPicPr>
          <p:cNvPr id="6" name="Afbeelding 5"/>
          <p:cNvPicPr>
            <a:picLocks noChangeAspect="1"/>
          </p:cNvPicPr>
          <p:nvPr/>
        </p:nvPicPr>
        <p:blipFill>
          <a:blip r:embed="rId2"/>
          <a:stretch>
            <a:fillRect/>
          </a:stretch>
        </p:blipFill>
        <p:spPr>
          <a:xfrm>
            <a:off x="4064577" y="1390952"/>
            <a:ext cx="4801232" cy="4076700"/>
          </a:xfrm>
          <a:prstGeom prst="rect">
            <a:avLst/>
          </a:prstGeom>
        </p:spPr>
      </p:pic>
    </p:spTree>
    <p:extLst>
      <p:ext uri="{BB962C8B-B14F-4D97-AF65-F5344CB8AC3E}">
        <p14:creationId xmlns:p14="http://schemas.microsoft.com/office/powerpoint/2010/main" val="8375803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2</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11" name="TextBox 10"/>
          <p:cNvSpPr txBox="1"/>
          <p:nvPr/>
        </p:nvSpPr>
        <p:spPr>
          <a:xfrm>
            <a:off x="411239" y="1709056"/>
            <a:ext cx="2975428" cy="4247317"/>
          </a:xfrm>
          <a:prstGeom prst="rect">
            <a:avLst/>
          </a:prstGeom>
          <a:noFill/>
        </p:spPr>
        <p:txBody>
          <a:bodyPr wrap="square" rtlCol="0">
            <a:spAutoFit/>
          </a:bodyPr>
          <a:lstStyle/>
          <a:p>
            <a:r>
              <a:rPr lang="nl-NL" dirty="0" smtClean="0">
                <a:latin typeface="Comic Sans MS"/>
                <a:cs typeface="Comic Sans MS"/>
              </a:rPr>
              <a:t>Bij deze opdracht maken we een programma om te kunnen trommelen.</a:t>
            </a:r>
          </a:p>
          <a:p>
            <a:endParaRPr lang="nl-NL" dirty="0" smtClean="0">
              <a:latin typeface="Comic Sans MS"/>
              <a:cs typeface="Comic Sans MS"/>
            </a:endParaRPr>
          </a:p>
          <a:p>
            <a:r>
              <a:rPr lang="nl-NL" dirty="0" smtClean="0">
                <a:latin typeface="Comic Sans MS"/>
                <a:cs typeface="Comic Sans MS"/>
              </a:rPr>
              <a:t>Hiervoor moet je het project ‘opdracht_bongo.sb2’ openen.</a:t>
            </a:r>
          </a:p>
          <a:p>
            <a:endParaRPr lang="nl-NL" dirty="0" smtClean="0">
              <a:latin typeface="Comic Sans MS"/>
              <a:cs typeface="Comic Sans MS"/>
            </a:endParaRPr>
          </a:p>
          <a:p>
            <a:r>
              <a:rPr lang="nl-NL" dirty="0" smtClean="0">
                <a:latin typeface="Comic Sans MS"/>
                <a:cs typeface="Comic Sans MS"/>
              </a:rPr>
              <a:t>Dat doe je door in het menu te kiezen voor:</a:t>
            </a:r>
          </a:p>
          <a:p>
            <a:endParaRPr lang="nl-NL" dirty="0" smtClean="0">
              <a:latin typeface="Comic Sans MS"/>
              <a:cs typeface="Comic Sans MS"/>
            </a:endParaRPr>
          </a:p>
          <a:p>
            <a:r>
              <a:rPr lang="nl-NL" dirty="0" smtClean="0">
                <a:latin typeface="Comic Sans MS"/>
                <a:cs typeface="Comic Sans MS"/>
              </a:rPr>
              <a:t>Bestand-&gt;Open</a:t>
            </a:r>
          </a:p>
          <a:p>
            <a:endParaRPr lang="nl-NL" dirty="0" smtClean="0">
              <a:latin typeface="Comic Sans MS"/>
              <a:cs typeface="Comic Sans MS"/>
            </a:endParaRPr>
          </a:p>
          <a:p>
            <a:r>
              <a:rPr lang="nl-NL" dirty="0" smtClean="0">
                <a:latin typeface="Comic Sans MS"/>
                <a:cs typeface="Comic Sans MS"/>
              </a:rPr>
              <a:t>En kies dan </a:t>
            </a:r>
            <a:r>
              <a:rPr lang="nl-NL" dirty="0" smtClean="0">
                <a:latin typeface="Comic Sans MS"/>
                <a:cs typeface="Comic Sans MS"/>
              </a:rPr>
              <a:t>‘Bongo.sb2</a:t>
            </a:r>
            <a:r>
              <a:rPr lang="nl-NL" dirty="0" smtClean="0">
                <a:latin typeface="Comic Sans MS"/>
                <a:cs typeface="Comic Sans MS"/>
              </a:rPr>
              <a:t>’</a:t>
            </a:r>
          </a:p>
        </p:txBody>
      </p:sp>
      <p:pic>
        <p:nvPicPr>
          <p:cNvPr id="16" name="Afbeelding 15"/>
          <p:cNvPicPr>
            <a:picLocks noChangeAspect="1"/>
          </p:cNvPicPr>
          <p:nvPr/>
        </p:nvPicPr>
        <p:blipFill>
          <a:blip r:embed="rId2"/>
          <a:stretch>
            <a:fillRect/>
          </a:stretch>
        </p:blipFill>
        <p:spPr>
          <a:xfrm>
            <a:off x="3835686" y="1390952"/>
            <a:ext cx="5435028" cy="5086048"/>
          </a:xfrm>
          <a:prstGeom prst="rect">
            <a:avLst/>
          </a:prstGeom>
        </p:spPr>
      </p:pic>
    </p:spTree>
    <p:extLst>
      <p:ext uri="{BB962C8B-B14F-4D97-AF65-F5344CB8AC3E}">
        <p14:creationId xmlns:p14="http://schemas.microsoft.com/office/powerpoint/2010/main" val="19006792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3</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495905" y="1390952"/>
            <a:ext cx="3930952" cy="3693319"/>
          </a:xfrm>
          <a:prstGeom prst="rect">
            <a:avLst/>
          </a:prstGeom>
          <a:noFill/>
        </p:spPr>
        <p:txBody>
          <a:bodyPr wrap="square" rtlCol="0">
            <a:spAutoFit/>
          </a:bodyPr>
          <a:lstStyle/>
          <a:p>
            <a:r>
              <a:rPr lang="nl-NL" dirty="0" smtClean="0">
                <a:latin typeface="Comic Sans MS"/>
                <a:cs typeface="Comic Sans MS"/>
              </a:rPr>
              <a:t>Je ziet een feestzaal met een drum.</a:t>
            </a:r>
          </a:p>
          <a:p>
            <a:endParaRPr lang="nl-NL" dirty="0">
              <a:latin typeface="Comic Sans MS"/>
              <a:cs typeface="Comic Sans MS"/>
            </a:endParaRPr>
          </a:p>
          <a:p>
            <a:r>
              <a:rPr lang="nl-NL" dirty="0" smtClean="0">
                <a:latin typeface="Comic Sans MS"/>
                <a:cs typeface="Comic Sans MS"/>
              </a:rPr>
              <a:t>Jij moet de drum geluid laten maken wanneer je er op slaat.</a:t>
            </a:r>
          </a:p>
          <a:p>
            <a:endParaRPr lang="nl-NL" dirty="0">
              <a:latin typeface="Comic Sans MS"/>
              <a:cs typeface="Comic Sans MS"/>
            </a:endParaRPr>
          </a:p>
          <a:p>
            <a:r>
              <a:rPr lang="nl-NL" dirty="0" smtClean="0">
                <a:latin typeface="Comic Sans MS"/>
                <a:cs typeface="Comic Sans MS"/>
              </a:rPr>
              <a:t>Het programma is nu een beetje saai, we gaan het leuker maken door:</a:t>
            </a:r>
          </a:p>
          <a:p>
            <a:endParaRPr lang="nl-NL" dirty="0">
              <a:latin typeface="Comic Sans MS"/>
              <a:cs typeface="Comic Sans MS"/>
            </a:endParaRPr>
          </a:p>
          <a:p>
            <a:pPr marL="285750" indent="-285750">
              <a:buFont typeface="Arial"/>
              <a:buChar char="•"/>
            </a:pPr>
            <a:r>
              <a:rPr lang="nl-NL" dirty="0" smtClean="0">
                <a:latin typeface="Comic Sans MS"/>
                <a:cs typeface="Comic Sans MS"/>
              </a:rPr>
              <a:t>De drum geluid te laten maken als we hem raken.</a:t>
            </a:r>
          </a:p>
          <a:p>
            <a:pPr marL="285750" indent="-285750">
              <a:buFont typeface="Arial"/>
              <a:buChar char="•"/>
            </a:pPr>
            <a:r>
              <a:rPr lang="nl-NL" dirty="0" smtClean="0">
                <a:latin typeface="Comic Sans MS"/>
                <a:cs typeface="Comic Sans MS"/>
              </a:rPr>
              <a:t>Een danser toe te voegen.</a:t>
            </a:r>
          </a:p>
        </p:txBody>
      </p:sp>
      <p:pic>
        <p:nvPicPr>
          <p:cNvPr id="7" name="Afbeelding 6"/>
          <p:cNvPicPr>
            <a:picLocks noChangeAspect="1"/>
          </p:cNvPicPr>
          <p:nvPr/>
        </p:nvPicPr>
        <p:blipFill>
          <a:blip r:embed="rId2"/>
          <a:stretch>
            <a:fillRect/>
          </a:stretch>
        </p:blipFill>
        <p:spPr>
          <a:xfrm>
            <a:off x="3835686" y="1175052"/>
            <a:ext cx="5435028" cy="5086048"/>
          </a:xfrm>
          <a:prstGeom prst="rect">
            <a:avLst/>
          </a:prstGeom>
        </p:spPr>
      </p:pic>
    </p:spTree>
    <p:extLst>
      <p:ext uri="{BB962C8B-B14F-4D97-AF65-F5344CB8AC3E}">
        <p14:creationId xmlns:p14="http://schemas.microsoft.com/office/powerpoint/2010/main" val="29487599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4</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747085" y="1390952"/>
            <a:ext cx="3215315" cy="3693319"/>
          </a:xfrm>
          <a:prstGeom prst="rect">
            <a:avLst/>
          </a:prstGeom>
          <a:noFill/>
        </p:spPr>
        <p:txBody>
          <a:bodyPr wrap="square" rtlCol="0">
            <a:spAutoFit/>
          </a:bodyPr>
          <a:lstStyle/>
          <a:p>
            <a:r>
              <a:rPr lang="nl-NL" dirty="0" smtClean="0">
                <a:latin typeface="Comic Sans MS"/>
                <a:cs typeface="Comic Sans MS"/>
              </a:rPr>
              <a:t>Kijk wat er gebeurt als je de groene vlag klikt. </a:t>
            </a:r>
          </a:p>
          <a:p>
            <a:endParaRPr lang="nl-NL" dirty="0">
              <a:latin typeface="Comic Sans MS"/>
              <a:cs typeface="Comic Sans MS"/>
            </a:endParaRPr>
          </a:p>
          <a:p>
            <a:r>
              <a:rPr lang="nl-NL" dirty="0" smtClean="0">
                <a:latin typeface="Comic Sans MS"/>
                <a:cs typeface="Comic Sans MS"/>
              </a:rPr>
              <a:t>Wanneer je met je handen boven de </a:t>
            </a:r>
            <a:r>
              <a:rPr lang="nl-NL" dirty="0" err="1" smtClean="0">
                <a:latin typeface="Comic Sans MS"/>
                <a:cs typeface="Comic Sans MS"/>
              </a:rPr>
              <a:t>leap</a:t>
            </a:r>
            <a:r>
              <a:rPr lang="nl-NL" dirty="0" smtClean="0">
                <a:latin typeface="Comic Sans MS"/>
                <a:cs typeface="Comic Sans MS"/>
              </a:rPr>
              <a:t> motion beweegt, zullen de groene en rode </a:t>
            </a:r>
            <a:r>
              <a:rPr lang="nl-NL" dirty="0" err="1" smtClean="0">
                <a:latin typeface="Comic Sans MS"/>
                <a:cs typeface="Comic Sans MS"/>
              </a:rPr>
              <a:t>sprite</a:t>
            </a:r>
            <a:r>
              <a:rPr lang="nl-NL" dirty="0" smtClean="0">
                <a:latin typeface="Comic Sans MS"/>
                <a:cs typeface="Comic Sans MS"/>
              </a:rPr>
              <a:t> verschijnen en de bewegingen van je handen volgen. </a:t>
            </a:r>
          </a:p>
          <a:p>
            <a:endParaRPr lang="nl-NL" dirty="0">
              <a:latin typeface="Comic Sans MS"/>
              <a:cs typeface="Comic Sans MS"/>
            </a:endParaRPr>
          </a:p>
          <a:p>
            <a:r>
              <a:rPr lang="nl-NL" dirty="0" smtClean="0">
                <a:latin typeface="Comic Sans MS"/>
                <a:cs typeface="Comic Sans MS"/>
              </a:rPr>
              <a:t>Als je je handen weghaalt verdwijnen de groene en rode </a:t>
            </a:r>
            <a:r>
              <a:rPr lang="nl-NL" dirty="0" err="1" smtClean="0">
                <a:latin typeface="Comic Sans MS"/>
                <a:cs typeface="Comic Sans MS"/>
              </a:rPr>
              <a:t>sprite</a:t>
            </a:r>
            <a:r>
              <a:rPr lang="nl-NL" dirty="0" smtClean="0">
                <a:latin typeface="Comic Sans MS"/>
                <a:cs typeface="Comic Sans MS"/>
              </a:rPr>
              <a:t> weer.</a:t>
            </a:r>
            <a:endParaRPr lang="nl-NL" dirty="0">
              <a:latin typeface="Comic Sans MS"/>
              <a:cs typeface="Comic Sans MS"/>
            </a:endParaRPr>
          </a:p>
        </p:txBody>
      </p:sp>
      <p:pic>
        <p:nvPicPr>
          <p:cNvPr id="11" name="Afbeelding 10"/>
          <p:cNvPicPr>
            <a:picLocks noChangeAspect="1"/>
          </p:cNvPicPr>
          <p:nvPr/>
        </p:nvPicPr>
        <p:blipFill>
          <a:blip r:embed="rId2"/>
          <a:stretch>
            <a:fillRect/>
          </a:stretch>
        </p:blipFill>
        <p:spPr>
          <a:xfrm>
            <a:off x="3523435" y="1390952"/>
            <a:ext cx="5798104" cy="3828748"/>
          </a:xfrm>
          <a:prstGeom prst="rect">
            <a:avLst/>
          </a:prstGeom>
        </p:spPr>
      </p:pic>
      <p:sp>
        <p:nvSpPr>
          <p:cNvPr id="7" name="Rounded Rectangle 6"/>
          <p:cNvSpPr/>
          <p:nvPr/>
        </p:nvSpPr>
        <p:spPr>
          <a:xfrm>
            <a:off x="5735562" y="1707394"/>
            <a:ext cx="568476" cy="391822"/>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15780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5</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3770106" cy="4247317"/>
          </a:xfrm>
          <a:prstGeom prst="rect">
            <a:avLst/>
          </a:prstGeom>
          <a:noFill/>
        </p:spPr>
        <p:txBody>
          <a:bodyPr wrap="square" rtlCol="0">
            <a:spAutoFit/>
          </a:bodyPr>
          <a:lstStyle/>
          <a:p>
            <a:r>
              <a:rPr lang="nl-NL" dirty="0" smtClean="0">
                <a:latin typeface="Comic Sans MS"/>
                <a:cs typeface="Comic Sans MS"/>
              </a:rPr>
              <a:t>Wanneer je een trommel raakt gebeurt er nu nog niks, dat gaan we veranderen!</a:t>
            </a:r>
          </a:p>
          <a:p>
            <a:endParaRPr lang="nl-NL" dirty="0">
              <a:latin typeface="Comic Sans MS"/>
              <a:cs typeface="Comic Sans MS"/>
            </a:endParaRPr>
          </a:p>
          <a:p>
            <a:r>
              <a:rPr lang="nl-NL" dirty="0" smtClean="0">
                <a:latin typeface="Comic Sans MS"/>
                <a:cs typeface="Comic Sans MS"/>
              </a:rPr>
              <a:t>Klik op de drum1 in het </a:t>
            </a:r>
            <a:r>
              <a:rPr lang="nl-NL" dirty="0" err="1" smtClean="0">
                <a:latin typeface="Comic Sans MS"/>
                <a:cs typeface="Comic Sans MS"/>
              </a:rPr>
              <a:t>sprite</a:t>
            </a:r>
            <a:r>
              <a:rPr lang="nl-NL" dirty="0" smtClean="0">
                <a:latin typeface="Comic Sans MS"/>
                <a:cs typeface="Comic Sans MS"/>
              </a:rPr>
              <a:t> scherm.</a:t>
            </a:r>
            <a:endParaRPr lang="nl-NL" dirty="0">
              <a:latin typeface="Comic Sans MS"/>
              <a:cs typeface="Comic Sans MS"/>
            </a:endParaRPr>
          </a:p>
          <a:p>
            <a:r>
              <a:rPr lang="nl-NL" dirty="0" smtClean="0">
                <a:latin typeface="Comic Sans MS"/>
                <a:cs typeface="Comic Sans MS"/>
              </a:rPr>
              <a:t>Op het programma scherm zie je nu de bouwstenen van het programma van de drum.</a:t>
            </a:r>
          </a:p>
          <a:p>
            <a:endParaRPr lang="nl-NL" dirty="0" smtClean="0">
              <a:latin typeface="Comic Sans MS"/>
              <a:cs typeface="Comic Sans MS"/>
            </a:endParaRPr>
          </a:p>
          <a:p>
            <a:r>
              <a:rPr lang="nl-NL" dirty="0" smtClean="0">
                <a:latin typeface="Comic Sans MS"/>
                <a:cs typeface="Comic Sans MS"/>
              </a:rPr>
              <a:t>Nu zie je alleen het startblok staan, we gaan de blokken toevoegen om de acties uit te kunnen voeren als je met je hand de drum raakt.</a:t>
            </a:r>
          </a:p>
        </p:txBody>
      </p:sp>
      <p:pic>
        <p:nvPicPr>
          <p:cNvPr id="14" name="Afbeelding 13"/>
          <p:cNvPicPr>
            <a:picLocks noChangeAspect="1"/>
          </p:cNvPicPr>
          <p:nvPr/>
        </p:nvPicPr>
        <p:blipFill>
          <a:blip r:embed="rId2"/>
          <a:stretch>
            <a:fillRect/>
          </a:stretch>
        </p:blipFill>
        <p:spPr>
          <a:xfrm>
            <a:off x="5149940" y="1390952"/>
            <a:ext cx="2705100" cy="1257300"/>
          </a:xfrm>
          <a:prstGeom prst="rect">
            <a:avLst/>
          </a:prstGeom>
        </p:spPr>
      </p:pic>
    </p:spTree>
    <p:extLst>
      <p:ext uri="{BB962C8B-B14F-4D97-AF65-F5344CB8AC3E}">
        <p14:creationId xmlns:p14="http://schemas.microsoft.com/office/powerpoint/2010/main" val="1270702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6</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078314"/>
          </a:xfrm>
          <a:prstGeom prst="rect">
            <a:avLst/>
          </a:prstGeom>
          <a:noFill/>
        </p:spPr>
        <p:txBody>
          <a:bodyPr wrap="square" rtlCol="0">
            <a:spAutoFit/>
          </a:bodyPr>
          <a:lstStyle/>
          <a:p>
            <a:r>
              <a:rPr lang="nl-NL" dirty="0" smtClean="0">
                <a:latin typeface="Comic Sans MS"/>
                <a:cs typeface="Comic Sans MS"/>
              </a:rPr>
              <a:t>Eerst voegen we een herhaal-blok toe zodat het programma blijft herhalen.</a:t>
            </a:r>
          </a:p>
          <a:p>
            <a:endParaRPr lang="nl-NL" dirty="0" smtClean="0">
              <a:latin typeface="Comic Sans MS"/>
              <a:cs typeface="Comic Sans MS"/>
            </a:endParaRPr>
          </a:p>
          <a:p>
            <a:r>
              <a:rPr lang="nl-NL" dirty="0" smtClean="0">
                <a:latin typeface="Comic Sans MS"/>
                <a:cs typeface="Comic Sans MS"/>
              </a:rPr>
              <a:t>Klik </a:t>
            </a:r>
            <a:r>
              <a:rPr lang="nl-NL" dirty="0">
                <a:latin typeface="Comic Sans MS"/>
                <a:cs typeface="Comic Sans MS"/>
              </a:rPr>
              <a:t>op </a:t>
            </a:r>
            <a:r>
              <a:rPr lang="nl-NL" dirty="0" smtClean="0">
                <a:latin typeface="Comic Sans MS"/>
                <a:cs typeface="Comic Sans MS"/>
              </a:rPr>
              <a:t>‘</a:t>
            </a:r>
            <a:r>
              <a:rPr lang="nl-NL" dirty="0" smtClean="0">
                <a:solidFill>
                  <a:srgbClr val="DA9B00"/>
                </a:solidFill>
                <a:latin typeface="Comic Sans MS"/>
                <a:cs typeface="Comic Sans MS"/>
              </a:rPr>
              <a:t>Besturen</a:t>
            </a:r>
            <a:r>
              <a:rPr lang="nl-NL" dirty="0" smtClean="0">
                <a:latin typeface="Comic Sans MS"/>
                <a:cs typeface="Comic Sans MS"/>
              </a:rPr>
              <a:t>’ </a:t>
            </a:r>
            <a:r>
              <a:rPr lang="nl-NL" dirty="0">
                <a:latin typeface="Comic Sans MS"/>
                <a:cs typeface="Comic Sans MS"/>
              </a:rPr>
              <a:t>bouwstenen.</a:t>
            </a:r>
          </a:p>
          <a:p>
            <a:r>
              <a:rPr lang="nl-NL" dirty="0" smtClean="0">
                <a:latin typeface="Comic Sans MS"/>
                <a:cs typeface="Comic Sans MS"/>
              </a:rPr>
              <a:t>Sleep </a:t>
            </a:r>
            <a:r>
              <a:rPr lang="nl-NL" dirty="0">
                <a:latin typeface="Comic Sans MS"/>
                <a:cs typeface="Comic Sans MS"/>
              </a:rPr>
              <a:t>dan de bouwsteen </a:t>
            </a:r>
            <a:r>
              <a:rPr lang="nl-NL" dirty="0" smtClean="0">
                <a:latin typeface="Comic Sans MS"/>
                <a:cs typeface="Comic Sans MS"/>
              </a:rPr>
              <a:t>‘</a:t>
            </a:r>
            <a:r>
              <a:rPr lang="nl-NL" dirty="0" smtClean="0">
                <a:solidFill>
                  <a:srgbClr val="DA9B00"/>
                </a:solidFill>
                <a:latin typeface="Comic Sans MS"/>
                <a:cs typeface="Comic Sans MS"/>
              </a:rPr>
              <a:t>herhaal</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onder de startsteen. </a:t>
            </a:r>
          </a:p>
          <a:p>
            <a:endParaRPr lang="nl-NL" dirty="0">
              <a:latin typeface="Comic Sans MS"/>
              <a:cs typeface="Comic Sans MS"/>
            </a:endParaRPr>
          </a:p>
          <a:p>
            <a:r>
              <a:rPr lang="nl-NL" dirty="0" smtClean="0">
                <a:latin typeface="Comic Sans MS"/>
                <a:cs typeface="Comic Sans MS"/>
              </a:rPr>
              <a:t>Vervolgens gaan we de controle of de drum door een hand geraakt wordt maken, we beginnen met het toevoegen van een </a:t>
            </a:r>
            <a:r>
              <a:rPr lang="nl-NL" dirty="0" err="1" smtClean="0">
                <a:latin typeface="Comic Sans MS"/>
                <a:cs typeface="Comic Sans MS"/>
              </a:rPr>
              <a:t>als-dan</a:t>
            </a:r>
            <a:r>
              <a:rPr lang="nl-NL" dirty="0" smtClean="0">
                <a:latin typeface="Comic Sans MS"/>
                <a:cs typeface="Comic Sans MS"/>
              </a:rPr>
              <a:t> blok</a:t>
            </a:r>
          </a:p>
          <a:p>
            <a:endParaRPr lang="nl-NL" dirty="0">
              <a:latin typeface="Comic Sans MS"/>
              <a:cs typeface="Comic Sans MS"/>
            </a:endParaRPr>
          </a:p>
          <a:p>
            <a:r>
              <a:rPr lang="nl-NL" dirty="0">
                <a:latin typeface="Comic Sans MS"/>
                <a:cs typeface="Comic Sans MS"/>
              </a:rPr>
              <a:t>Sleep </a:t>
            </a:r>
            <a:r>
              <a:rPr lang="nl-NL" dirty="0" smtClean="0">
                <a:latin typeface="Comic Sans MS"/>
                <a:cs typeface="Comic Sans MS"/>
              </a:rPr>
              <a:t>de </a:t>
            </a:r>
            <a:r>
              <a:rPr lang="nl-NL" dirty="0">
                <a:latin typeface="Comic Sans MS"/>
                <a:cs typeface="Comic Sans MS"/>
              </a:rPr>
              <a:t>bouwsteen </a:t>
            </a:r>
            <a:r>
              <a:rPr lang="nl-NL" dirty="0" smtClean="0">
                <a:latin typeface="Comic Sans MS"/>
                <a:cs typeface="Comic Sans MS"/>
              </a:rPr>
              <a:t>‘</a:t>
            </a:r>
            <a:r>
              <a:rPr lang="nl-NL" dirty="0" smtClean="0">
                <a:solidFill>
                  <a:srgbClr val="DA9B00"/>
                </a:solidFill>
                <a:latin typeface="Comic Sans MS"/>
                <a:cs typeface="Comic Sans MS"/>
              </a:rPr>
              <a:t>als - dan</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binnen de herhaal-steen</a:t>
            </a:r>
            <a:r>
              <a:rPr lang="nl-NL" dirty="0">
                <a:latin typeface="Comic Sans MS"/>
                <a:cs typeface="Comic Sans MS"/>
              </a:rPr>
              <a:t>. </a:t>
            </a:r>
          </a:p>
          <a:p>
            <a:endParaRPr lang="nl-NL" dirty="0">
              <a:latin typeface="Comic Sans MS"/>
              <a:cs typeface="Comic Sans MS"/>
            </a:endParaRPr>
          </a:p>
          <a:p>
            <a:endParaRPr lang="nl-NL" dirty="0">
              <a:latin typeface="Comic Sans MS"/>
              <a:cs typeface="Comic Sans MS"/>
            </a:endParaRPr>
          </a:p>
        </p:txBody>
      </p:sp>
      <p:pic>
        <p:nvPicPr>
          <p:cNvPr id="15" name="Afbeelding 14"/>
          <p:cNvPicPr>
            <a:picLocks noChangeAspect="1"/>
          </p:cNvPicPr>
          <p:nvPr/>
        </p:nvPicPr>
        <p:blipFill>
          <a:blip r:embed="rId2"/>
          <a:stretch>
            <a:fillRect/>
          </a:stretch>
        </p:blipFill>
        <p:spPr>
          <a:xfrm>
            <a:off x="5264150" y="1390952"/>
            <a:ext cx="2578100" cy="1384300"/>
          </a:xfrm>
          <a:prstGeom prst="rect">
            <a:avLst/>
          </a:prstGeom>
        </p:spPr>
      </p:pic>
      <p:sp>
        <p:nvSpPr>
          <p:cNvPr id="12" name="Rounded Rectangle 11"/>
          <p:cNvSpPr/>
          <p:nvPr/>
        </p:nvSpPr>
        <p:spPr>
          <a:xfrm>
            <a:off x="5359401" y="1910594"/>
            <a:ext cx="1193800" cy="7274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6" name="Afbeelding 15"/>
          <p:cNvPicPr>
            <a:picLocks noChangeAspect="1"/>
          </p:cNvPicPr>
          <p:nvPr/>
        </p:nvPicPr>
        <p:blipFill>
          <a:blip r:embed="rId3"/>
          <a:stretch>
            <a:fillRect/>
          </a:stretch>
        </p:blipFill>
        <p:spPr>
          <a:xfrm>
            <a:off x="5264151" y="3759200"/>
            <a:ext cx="2578100" cy="1828800"/>
          </a:xfrm>
          <a:prstGeom prst="rect">
            <a:avLst/>
          </a:prstGeom>
        </p:spPr>
      </p:pic>
      <p:sp>
        <p:nvSpPr>
          <p:cNvPr id="17" name="Rounded Rectangle 11"/>
          <p:cNvSpPr/>
          <p:nvPr/>
        </p:nvSpPr>
        <p:spPr>
          <a:xfrm>
            <a:off x="5473700" y="4539494"/>
            <a:ext cx="1320799" cy="7274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663964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7</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355313"/>
          </a:xfrm>
          <a:prstGeom prst="rect">
            <a:avLst/>
          </a:prstGeom>
          <a:noFill/>
        </p:spPr>
        <p:txBody>
          <a:bodyPr wrap="square" rtlCol="0">
            <a:spAutoFit/>
          </a:bodyPr>
          <a:lstStyle/>
          <a:p>
            <a:r>
              <a:rPr lang="nl-NL" dirty="0" smtClean="0">
                <a:latin typeface="Comic Sans MS"/>
                <a:cs typeface="Comic Sans MS"/>
              </a:rPr>
              <a:t>Nu gaan we de conditie bouwen waarin we bepalen of de drum wordt geraakt.</a:t>
            </a:r>
          </a:p>
          <a:p>
            <a:r>
              <a:rPr lang="nl-NL" dirty="0" smtClean="0">
                <a:latin typeface="Comic Sans MS"/>
                <a:cs typeface="Comic Sans MS"/>
              </a:rPr>
              <a:t>We willen dat de conditie waar is als de </a:t>
            </a:r>
            <a:r>
              <a:rPr lang="nl-NL" dirty="0" err="1" smtClean="0">
                <a:latin typeface="Comic Sans MS"/>
                <a:cs typeface="Comic Sans MS"/>
              </a:rPr>
              <a:t>sprite</a:t>
            </a:r>
            <a:r>
              <a:rPr lang="nl-NL" dirty="0" smtClean="0">
                <a:latin typeface="Comic Sans MS"/>
                <a:cs typeface="Comic Sans MS"/>
              </a:rPr>
              <a:t> hand1 </a:t>
            </a:r>
            <a:r>
              <a:rPr lang="nl-NL" b="1" dirty="0" smtClean="0">
                <a:latin typeface="Comic Sans MS"/>
                <a:cs typeface="Comic Sans MS"/>
              </a:rPr>
              <a:t>of</a:t>
            </a:r>
            <a:r>
              <a:rPr lang="nl-NL" dirty="0" smtClean="0">
                <a:latin typeface="Comic Sans MS"/>
                <a:cs typeface="Comic Sans MS"/>
              </a:rPr>
              <a:t> hand2 de drum raken, we beginnen met een of-steen</a:t>
            </a:r>
          </a:p>
          <a:p>
            <a:endParaRPr lang="nl-NL" dirty="0" smtClean="0">
              <a:latin typeface="Comic Sans MS"/>
              <a:cs typeface="Comic Sans MS"/>
            </a:endParaRPr>
          </a:p>
          <a:p>
            <a:r>
              <a:rPr lang="nl-NL" dirty="0" smtClean="0">
                <a:latin typeface="Comic Sans MS"/>
                <a:cs typeface="Comic Sans MS"/>
              </a:rPr>
              <a:t>Klik </a:t>
            </a:r>
            <a:r>
              <a:rPr lang="nl-NL" dirty="0">
                <a:latin typeface="Comic Sans MS"/>
                <a:cs typeface="Comic Sans MS"/>
              </a:rPr>
              <a:t>op </a:t>
            </a:r>
            <a:r>
              <a:rPr lang="nl-NL" dirty="0" smtClean="0">
                <a:latin typeface="Comic Sans MS"/>
                <a:cs typeface="Comic Sans MS"/>
              </a:rPr>
              <a:t>‘</a:t>
            </a:r>
            <a:r>
              <a:rPr lang="nl-NL" dirty="0" smtClean="0">
                <a:solidFill>
                  <a:srgbClr val="4BAF00"/>
                </a:solidFill>
                <a:latin typeface="Comic Sans MS"/>
                <a:cs typeface="Comic Sans MS"/>
              </a:rPr>
              <a:t>Functies</a:t>
            </a:r>
            <a:r>
              <a:rPr lang="nl-NL" dirty="0" smtClean="0">
                <a:latin typeface="Comic Sans MS"/>
                <a:cs typeface="Comic Sans MS"/>
              </a:rPr>
              <a:t>’ </a:t>
            </a:r>
            <a:r>
              <a:rPr lang="nl-NL" dirty="0">
                <a:latin typeface="Comic Sans MS"/>
                <a:cs typeface="Comic Sans MS"/>
              </a:rPr>
              <a:t>bouwstenen.</a:t>
            </a:r>
          </a:p>
          <a:p>
            <a:r>
              <a:rPr lang="nl-NL" dirty="0" smtClean="0">
                <a:latin typeface="Comic Sans MS"/>
                <a:cs typeface="Comic Sans MS"/>
              </a:rPr>
              <a:t>Sleep </a:t>
            </a:r>
            <a:r>
              <a:rPr lang="nl-NL" dirty="0">
                <a:latin typeface="Comic Sans MS"/>
                <a:cs typeface="Comic Sans MS"/>
              </a:rPr>
              <a:t>dan de bouwsteen </a:t>
            </a:r>
            <a:r>
              <a:rPr lang="nl-NL" dirty="0" smtClean="0">
                <a:latin typeface="Comic Sans MS"/>
                <a:cs typeface="Comic Sans MS"/>
              </a:rPr>
              <a:t>‘</a:t>
            </a:r>
            <a:r>
              <a:rPr lang="nl-NL" dirty="0" smtClean="0">
                <a:solidFill>
                  <a:srgbClr val="4BAF00"/>
                </a:solidFill>
                <a:latin typeface="Comic Sans MS"/>
                <a:cs typeface="Comic Sans MS"/>
              </a:rPr>
              <a:t>of</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in het veld tussen als en dan.</a:t>
            </a:r>
          </a:p>
          <a:p>
            <a:endParaRPr lang="nl-NL" dirty="0">
              <a:latin typeface="Comic Sans MS"/>
              <a:cs typeface="Comic Sans MS"/>
            </a:endParaRPr>
          </a:p>
          <a:p>
            <a:r>
              <a:rPr lang="nl-NL" dirty="0">
                <a:latin typeface="Comic Sans MS"/>
                <a:cs typeface="Comic Sans MS"/>
              </a:rPr>
              <a:t>Klik op </a:t>
            </a:r>
            <a:r>
              <a:rPr lang="nl-NL" dirty="0" smtClean="0">
                <a:latin typeface="Comic Sans MS"/>
                <a:cs typeface="Comic Sans MS"/>
              </a:rPr>
              <a:t>‘</a:t>
            </a:r>
            <a:r>
              <a:rPr lang="nl-NL" dirty="0" smtClean="0">
                <a:solidFill>
                  <a:srgbClr val="1F90DB"/>
                </a:solidFill>
                <a:latin typeface="Comic Sans MS"/>
                <a:cs typeface="Comic Sans MS"/>
              </a:rPr>
              <a:t>Waarnemen</a:t>
            </a:r>
            <a:r>
              <a:rPr lang="nl-NL" dirty="0" smtClean="0">
                <a:latin typeface="Comic Sans MS"/>
                <a:cs typeface="Comic Sans MS"/>
              </a:rPr>
              <a:t>’ </a:t>
            </a:r>
            <a:r>
              <a:rPr lang="nl-NL" dirty="0">
                <a:latin typeface="Comic Sans MS"/>
                <a:cs typeface="Comic Sans MS"/>
              </a:rPr>
              <a:t>bouwstenen.</a:t>
            </a:r>
          </a:p>
          <a:p>
            <a:r>
              <a:rPr lang="nl-NL" dirty="0">
                <a:latin typeface="Comic Sans MS"/>
                <a:cs typeface="Comic Sans MS"/>
              </a:rPr>
              <a:t>Sleep </a:t>
            </a:r>
            <a:r>
              <a:rPr lang="nl-NL" dirty="0" smtClean="0">
                <a:latin typeface="Comic Sans MS"/>
                <a:cs typeface="Comic Sans MS"/>
              </a:rPr>
              <a:t>twee keer de </a:t>
            </a:r>
            <a:r>
              <a:rPr lang="nl-NL" dirty="0">
                <a:latin typeface="Comic Sans MS"/>
                <a:cs typeface="Comic Sans MS"/>
              </a:rPr>
              <a:t>bouwsteen </a:t>
            </a:r>
            <a:r>
              <a:rPr lang="nl-NL" dirty="0" smtClean="0">
                <a:latin typeface="Comic Sans MS"/>
                <a:cs typeface="Comic Sans MS"/>
              </a:rPr>
              <a:t>‘</a:t>
            </a:r>
            <a:r>
              <a:rPr lang="nl-NL" dirty="0" smtClean="0">
                <a:solidFill>
                  <a:srgbClr val="1F90DB"/>
                </a:solidFill>
                <a:latin typeface="Comic Sans MS"/>
                <a:cs typeface="Comic Sans MS"/>
              </a:rPr>
              <a:t>raak ik ?</a:t>
            </a:r>
            <a:r>
              <a:rPr lang="nl-NL" dirty="0" smtClean="0">
                <a:latin typeface="Comic Sans MS"/>
                <a:cs typeface="Comic Sans MS"/>
              </a:rPr>
              <a:t>’ </a:t>
            </a:r>
            <a:r>
              <a:rPr lang="nl-NL" dirty="0">
                <a:latin typeface="Comic Sans MS"/>
                <a:cs typeface="Comic Sans MS"/>
              </a:rPr>
              <a:t>naar het programma veld en plaats </a:t>
            </a:r>
            <a:r>
              <a:rPr lang="nl-NL" dirty="0" smtClean="0">
                <a:latin typeface="Comic Sans MS"/>
                <a:cs typeface="Comic Sans MS"/>
              </a:rPr>
              <a:t>ze in de velden links en rechts van de of. Klik op het pijltje en kies in het eerste blok ‘</a:t>
            </a:r>
            <a:r>
              <a:rPr lang="nl-NL" dirty="0" smtClean="0">
                <a:solidFill>
                  <a:srgbClr val="1F90DB"/>
                </a:solidFill>
                <a:latin typeface="Comic Sans MS"/>
                <a:cs typeface="Comic Sans MS"/>
              </a:rPr>
              <a:t>Hand 1</a:t>
            </a:r>
            <a:r>
              <a:rPr lang="nl-NL" dirty="0" smtClean="0">
                <a:latin typeface="Comic Sans MS"/>
                <a:cs typeface="Comic Sans MS"/>
              </a:rPr>
              <a:t>’ en in het tweede blok ‘</a:t>
            </a:r>
            <a:r>
              <a:rPr lang="nl-NL" dirty="0" smtClean="0">
                <a:solidFill>
                  <a:srgbClr val="1F90DB"/>
                </a:solidFill>
                <a:latin typeface="Comic Sans MS"/>
                <a:cs typeface="Comic Sans MS"/>
              </a:rPr>
              <a:t>Hand 2</a:t>
            </a:r>
            <a:r>
              <a:rPr lang="nl-NL" dirty="0" smtClean="0">
                <a:latin typeface="Comic Sans MS"/>
                <a:cs typeface="Comic Sans MS"/>
              </a:rPr>
              <a:t>’</a:t>
            </a:r>
            <a:endParaRPr lang="nl-NL" dirty="0">
              <a:latin typeface="Comic Sans MS"/>
              <a:cs typeface="Comic Sans MS"/>
            </a:endParaRPr>
          </a:p>
          <a:p>
            <a:endParaRPr lang="nl-NL" dirty="0" smtClean="0">
              <a:latin typeface="Comic Sans MS"/>
              <a:cs typeface="Comic Sans MS"/>
            </a:endParaRPr>
          </a:p>
        </p:txBody>
      </p:sp>
      <p:pic>
        <p:nvPicPr>
          <p:cNvPr id="3" name="Afbeelding 2"/>
          <p:cNvPicPr>
            <a:picLocks noChangeAspect="1"/>
          </p:cNvPicPr>
          <p:nvPr/>
        </p:nvPicPr>
        <p:blipFill>
          <a:blip r:embed="rId2"/>
          <a:stretch>
            <a:fillRect/>
          </a:stretch>
        </p:blipFill>
        <p:spPr>
          <a:xfrm>
            <a:off x="5359400" y="1390952"/>
            <a:ext cx="2552700" cy="1892300"/>
          </a:xfrm>
          <a:prstGeom prst="rect">
            <a:avLst/>
          </a:prstGeom>
        </p:spPr>
      </p:pic>
      <p:sp>
        <p:nvSpPr>
          <p:cNvPr id="12" name="Rounded Rectangle 11"/>
          <p:cNvSpPr/>
          <p:nvPr/>
        </p:nvSpPr>
        <p:spPr>
          <a:xfrm>
            <a:off x="6019800" y="2198047"/>
            <a:ext cx="1193800" cy="494354"/>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3"/>
          <a:stretch>
            <a:fillRect/>
          </a:stretch>
        </p:blipFill>
        <p:spPr>
          <a:xfrm>
            <a:off x="4940300" y="3987800"/>
            <a:ext cx="3962400" cy="1582807"/>
          </a:xfrm>
          <a:prstGeom prst="rect">
            <a:avLst/>
          </a:prstGeom>
        </p:spPr>
      </p:pic>
      <p:sp>
        <p:nvSpPr>
          <p:cNvPr id="17" name="Rounded Rectangle 11"/>
          <p:cNvSpPr/>
          <p:nvPr/>
        </p:nvSpPr>
        <p:spPr>
          <a:xfrm>
            <a:off x="5462209" y="4621325"/>
            <a:ext cx="3008691" cy="496775"/>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727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8</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053718" cy="5632312"/>
          </a:xfrm>
          <a:prstGeom prst="rect">
            <a:avLst/>
          </a:prstGeom>
          <a:noFill/>
        </p:spPr>
        <p:txBody>
          <a:bodyPr wrap="square" rtlCol="0">
            <a:spAutoFit/>
          </a:bodyPr>
          <a:lstStyle/>
          <a:p>
            <a:r>
              <a:rPr lang="nl-NL" dirty="0" smtClean="0">
                <a:latin typeface="Comic Sans MS"/>
                <a:cs typeface="Comic Sans MS"/>
              </a:rPr>
              <a:t>We willen dat de drum geluid maakt als we hem raken.</a:t>
            </a:r>
          </a:p>
          <a:p>
            <a:endParaRPr lang="nl-NL" dirty="0" smtClean="0">
              <a:latin typeface="Comic Sans MS"/>
              <a:cs typeface="Comic Sans MS"/>
            </a:endParaRPr>
          </a:p>
          <a:p>
            <a:r>
              <a:rPr lang="nl-NL" dirty="0" smtClean="0">
                <a:latin typeface="Comic Sans MS"/>
                <a:cs typeface="Comic Sans MS"/>
              </a:rPr>
              <a:t>Klik </a:t>
            </a:r>
            <a:r>
              <a:rPr lang="nl-NL" dirty="0">
                <a:latin typeface="Comic Sans MS"/>
                <a:cs typeface="Comic Sans MS"/>
              </a:rPr>
              <a:t>op </a:t>
            </a:r>
            <a:r>
              <a:rPr lang="nl-NL" dirty="0" smtClean="0">
                <a:latin typeface="Comic Sans MS"/>
                <a:cs typeface="Comic Sans MS"/>
              </a:rPr>
              <a:t>‘</a:t>
            </a:r>
            <a:r>
              <a:rPr lang="nl-NL" dirty="0" smtClean="0">
                <a:solidFill>
                  <a:srgbClr val="AC18B9"/>
                </a:solidFill>
                <a:latin typeface="Comic Sans MS"/>
                <a:cs typeface="Comic Sans MS"/>
              </a:rPr>
              <a:t>Geluid</a:t>
            </a:r>
            <a:r>
              <a:rPr lang="nl-NL" dirty="0" smtClean="0">
                <a:latin typeface="Comic Sans MS"/>
                <a:cs typeface="Comic Sans MS"/>
              </a:rPr>
              <a:t>’ </a:t>
            </a:r>
            <a:r>
              <a:rPr lang="nl-NL" dirty="0">
                <a:latin typeface="Comic Sans MS"/>
                <a:cs typeface="Comic Sans MS"/>
              </a:rPr>
              <a:t>bouwstenen.</a:t>
            </a:r>
          </a:p>
          <a:p>
            <a:r>
              <a:rPr lang="nl-NL" dirty="0" smtClean="0">
                <a:latin typeface="Comic Sans MS"/>
                <a:cs typeface="Comic Sans MS"/>
              </a:rPr>
              <a:t>Sleep </a:t>
            </a:r>
            <a:r>
              <a:rPr lang="nl-NL" dirty="0">
                <a:latin typeface="Comic Sans MS"/>
                <a:cs typeface="Comic Sans MS"/>
              </a:rPr>
              <a:t>dan de bouwsteen </a:t>
            </a:r>
            <a:r>
              <a:rPr lang="nl-NL" dirty="0" smtClean="0">
                <a:latin typeface="Comic Sans MS"/>
                <a:cs typeface="Comic Sans MS"/>
              </a:rPr>
              <a:t>‘</a:t>
            </a:r>
            <a:r>
              <a:rPr lang="nl-NL" dirty="0" smtClean="0">
                <a:solidFill>
                  <a:srgbClr val="AC18B9"/>
                </a:solidFill>
                <a:latin typeface="Comic Sans MS"/>
                <a:cs typeface="Comic Sans MS"/>
              </a:rPr>
              <a:t>speel slagwerk  - tellen</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binnen het </a:t>
            </a:r>
            <a:r>
              <a:rPr lang="nl-NL" dirty="0" err="1" smtClean="0">
                <a:latin typeface="Comic Sans MS"/>
                <a:cs typeface="Comic Sans MS"/>
              </a:rPr>
              <a:t>als-dan</a:t>
            </a:r>
            <a:r>
              <a:rPr lang="nl-NL" dirty="0" smtClean="0">
                <a:latin typeface="Comic Sans MS"/>
                <a:cs typeface="Comic Sans MS"/>
              </a:rPr>
              <a:t> blok.</a:t>
            </a:r>
          </a:p>
          <a:p>
            <a:r>
              <a:rPr lang="nl-NL" dirty="0" smtClean="0">
                <a:latin typeface="Comic Sans MS"/>
                <a:cs typeface="Comic Sans MS"/>
              </a:rPr>
              <a:t>Klik op de 1 in het blok en selecteer een geluid.</a:t>
            </a:r>
          </a:p>
          <a:p>
            <a:endParaRPr lang="nl-NL" dirty="0">
              <a:latin typeface="Comic Sans MS"/>
              <a:cs typeface="Comic Sans MS"/>
            </a:endParaRPr>
          </a:p>
          <a:p>
            <a:r>
              <a:rPr lang="nl-NL" dirty="0">
                <a:latin typeface="Comic Sans MS"/>
                <a:cs typeface="Comic Sans MS"/>
              </a:rPr>
              <a:t>Kijk wat er gebeurt als je de groene vlag klikt. </a:t>
            </a:r>
          </a:p>
          <a:p>
            <a:r>
              <a:rPr lang="nl-NL" dirty="0" smtClean="0">
                <a:latin typeface="Comic Sans MS"/>
                <a:cs typeface="Comic Sans MS"/>
              </a:rPr>
              <a:t>Als je met je hand naar de trommel beweegt wordt het geluid gespeeld. Het geluid blijft herhalen als je hand op de drum blijft, dat hoort natuurlijk niet!</a:t>
            </a:r>
            <a:endParaRPr lang="nl-NL" dirty="0">
              <a:latin typeface="Comic Sans MS"/>
              <a:cs typeface="Comic Sans MS"/>
            </a:endParaRPr>
          </a:p>
          <a:p>
            <a:endParaRPr lang="nl-NL" dirty="0" smtClean="0">
              <a:latin typeface="Comic Sans MS"/>
              <a:cs typeface="Comic Sans MS"/>
            </a:endParaRPr>
          </a:p>
          <a:p>
            <a:endParaRPr lang="nl-NL" dirty="0" smtClean="0">
              <a:latin typeface="Comic Sans MS"/>
              <a:cs typeface="Comic Sans MS"/>
            </a:endParaRPr>
          </a:p>
        </p:txBody>
      </p:sp>
      <p:pic>
        <p:nvPicPr>
          <p:cNvPr id="9" name="Afbeelding 8"/>
          <p:cNvPicPr>
            <a:picLocks noChangeAspect="1"/>
          </p:cNvPicPr>
          <p:nvPr/>
        </p:nvPicPr>
        <p:blipFill>
          <a:blip r:embed="rId2"/>
          <a:stretch>
            <a:fillRect/>
          </a:stretch>
        </p:blipFill>
        <p:spPr>
          <a:xfrm>
            <a:off x="4508500" y="2241550"/>
            <a:ext cx="4635500" cy="2019300"/>
          </a:xfrm>
          <a:prstGeom prst="rect">
            <a:avLst/>
          </a:prstGeom>
        </p:spPr>
      </p:pic>
      <p:sp>
        <p:nvSpPr>
          <p:cNvPr id="12" name="Rounded Rectangle 11"/>
          <p:cNvSpPr/>
          <p:nvPr/>
        </p:nvSpPr>
        <p:spPr>
          <a:xfrm>
            <a:off x="4865308" y="3328347"/>
            <a:ext cx="2589591" cy="494354"/>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968195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smtClean="0">
                <a:latin typeface="Comic Sans MS"/>
                <a:cs typeface="Comic Sans MS"/>
              </a:rPr>
              <a:t>Bongo</a:t>
            </a:r>
            <a:endParaRPr lang="en-US" dirty="0">
              <a:latin typeface="Comic Sans MS"/>
              <a:cs typeface="Comic Sans MS"/>
            </a:endParaRP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9</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3875918" cy="5078314"/>
          </a:xfrm>
          <a:prstGeom prst="rect">
            <a:avLst/>
          </a:prstGeom>
          <a:noFill/>
        </p:spPr>
        <p:txBody>
          <a:bodyPr wrap="square" rtlCol="0">
            <a:spAutoFit/>
          </a:bodyPr>
          <a:lstStyle/>
          <a:p>
            <a:r>
              <a:rPr lang="nl-NL" dirty="0" smtClean="0">
                <a:latin typeface="Comic Sans MS"/>
                <a:cs typeface="Comic Sans MS"/>
              </a:rPr>
              <a:t>We willen dat de drum maar een keer geluid maakt als we hem raken. We doen dit door te wachten tot geen van beide handen de drum nog raakt voordat we weer opnieuw gaan kijken of de drum geraakt wordt.</a:t>
            </a:r>
          </a:p>
          <a:p>
            <a:endParaRPr lang="nl-NL" dirty="0" smtClean="0">
              <a:latin typeface="Comic Sans MS"/>
              <a:cs typeface="Comic Sans MS"/>
            </a:endParaRPr>
          </a:p>
          <a:p>
            <a:r>
              <a:rPr lang="nl-NL" dirty="0" smtClean="0">
                <a:latin typeface="Comic Sans MS"/>
                <a:cs typeface="Comic Sans MS"/>
              </a:rPr>
              <a:t>Klik </a:t>
            </a:r>
            <a:r>
              <a:rPr lang="nl-NL" dirty="0">
                <a:latin typeface="Comic Sans MS"/>
                <a:cs typeface="Comic Sans MS"/>
              </a:rPr>
              <a:t>op </a:t>
            </a:r>
            <a:r>
              <a:rPr lang="nl-NL" dirty="0" smtClean="0">
                <a:latin typeface="Comic Sans MS"/>
                <a:cs typeface="Comic Sans MS"/>
              </a:rPr>
              <a:t>‘</a:t>
            </a:r>
            <a:r>
              <a:rPr lang="nl-NL" dirty="0" smtClean="0">
                <a:solidFill>
                  <a:srgbClr val="AC18B9"/>
                </a:solidFill>
                <a:latin typeface="Comic Sans MS"/>
                <a:cs typeface="Comic Sans MS"/>
              </a:rPr>
              <a:t>Besturen</a:t>
            </a:r>
            <a:r>
              <a:rPr lang="nl-NL" dirty="0" smtClean="0">
                <a:latin typeface="Comic Sans MS"/>
                <a:cs typeface="Comic Sans MS"/>
              </a:rPr>
              <a:t>’ </a:t>
            </a:r>
            <a:r>
              <a:rPr lang="nl-NL" dirty="0">
                <a:latin typeface="Comic Sans MS"/>
                <a:cs typeface="Comic Sans MS"/>
              </a:rPr>
              <a:t>bouwstenen.</a:t>
            </a:r>
          </a:p>
          <a:p>
            <a:r>
              <a:rPr lang="nl-NL" dirty="0" smtClean="0">
                <a:latin typeface="Comic Sans MS"/>
                <a:cs typeface="Comic Sans MS"/>
              </a:rPr>
              <a:t>Sleep </a:t>
            </a:r>
            <a:r>
              <a:rPr lang="nl-NL" dirty="0">
                <a:latin typeface="Comic Sans MS"/>
                <a:cs typeface="Comic Sans MS"/>
              </a:rPr>
              <a:t>dan de bouwsteen </a:t>
            </a:r>
            <a:r>
              <a:rPr lang="nl-NL" dirty="0" smtClean="0">
                <a:latin typeface="Comic Sans MS"/>
                <a:cs typeface="Comic Sans MS"/>
              </a:rPr>
              <a:t>‘</a:t>
            </a:r>
            <a:r>
              <a:rPr lang="nl-NL" dirty="0" smtClean="0">
                <a:solidFill>
                  <a:srgbClr val="AC18B9"/>
                </a:solidFill>
                <a:latin typeface="Comic Sans MS"/>
                <a:cs typeface="Comic Sans MS"/>
              </a:rPr>
              <a:t>wacht tot</a:t>
            </a:r>
            <a:r>
              <a:rPr lang="nl-NL" dirty="0" smtClean="0">
                <a:latin typeface="Comic Sans MS"/>
                <a:cs typeface="Comic Sans MS"/>
              </a:rPr>
              <a:t>’ </a:t>
            </a:r>
            <a:r>
              <a:rPr lang="nl-NL" dirty="0">
                <a:latin typeface="Comic Sans MS"/>
                <a:cs typeface="Comic Sans MS"/>
              </a:rPr>
              <a:t>naar het programma veld en plaats hem </a:t>
            </a:r>
            <a:r>
              <a:rPr lang="nl-NL" dirty="0" smtClean="0">
                <a:latin typeface="Comic Sans MS"/>
                <a:cs typeface="Comic Sans MS"/>
              </a:rPr>
              <a:t>binnen het </a:t>
            </a:r>
            <a:r>
              <a:rPr lang="nl-NL" dirty="0" err="1" smtClean="0">
                <a:latin typeface="Comic Sans MS"/>
                <a:cs typeface="Comic Sans MS"/>
              </a:rPr>
              <a:t>als-dan</a:t>
            </a:r>
            <a:r>
              <a:rPr lang="nl-NL" dirty="0" smtClean="0">
                <a:latin typeface="Comic Sans MS"/>
                <a:cs typeface="Comic Sans MS"/>
              </a:rPr>
              <a:t> blok na het speel slagwerk blok.</a:t>
            </a:r>
          </a:p>
          <a:p>
            <a:endParaRPr lang="nl-NL" dirty="0">
              <a:latin typeface="Comic Sans MS"/>
              <a:cs typeface="Comic Sans MS"/>
            </a:endParaRPr>
          </a:p>
          <a:p>
            <a:r>
              <a:rPr lang="nl-NL" dirty="0" smtClean="0">
                <a:latin typeface="Comic Sans MS"/>
                <a:cs typeface="Comic Sans MS"/>
              </a:rPr>
              <a:t>We gaan nu de conditie bouwen die kijkt of de drum </a:t>
            </a:r>
            <a:r>
              <a:rPr lang="nl-NL" b="1" dirty="0" smtClean="0">
                <a:latin typeface="Comic Sans MS"/>
                <a:cs typeface="Comic Sans MS"/>
              </a:rPr>
              <a:t>niet</a:t>
            </a:r>
            <a:r>
              <a:rPr lang="nl-NL" dirty="0" smtClean="0">
                <a:latin typeface="Comic Sans MS"/>
                <a:cs typeface="Comic Sans MS"/>
              </a:rPr>
              <a:t> door hand1 </a:t>
            </a:r>
            <a:r>
              <a:rPr lang="nl-NL" b="1" dirty="0" smtClean="0">
                <a:latin typeface="Comic Sans MS"/>
                <a:cs typeface="Comic Sans MS"/>
              </a:rPr>
              <a:t>of</a:t>
            </a:r>
            <a:r>
              <a:rPr lang="nl-NL" dirty="0" smtClean="0">
                <a:latin typeface="Comic Sans MS"/>
                <a:cs typeface="Comic Sans MS"/>
              </a:rPr>
              <a:t> hand2 wordt geraakt.</a:t>
            </a:r>
          </a:p>
          <a:p>
            <a:endParaRPr lang="nl-NL" dirty="0" smtClean="0">
              <a:latin typeface="Comic Sans MS"/>
              <a:cs typeface="Comic Sans MS"/>
            </a:endParaRPr>
          </a:p>
        </p:txBody>
      </p:sp>
      <p:pic>
        <p:nvPicPr>
          <p:cNvPr id="3" name="Afbeelding 2"/>
          <p:cNvPicPr>
            <a:picLocks noChangeAspect="1"/>
          </p:cNvPicPr>
          <p:nvPr/>
        </p:nvPicPr>
        <p:blipFill>
          <a:blip r:embed="rId2"/>
          <a:stretch>
            <a:fillRect/>
          </a:stretch>
        </p:blipFill>
        <p:spPr>
          <a:xfrm>
            <a:off x="4432300" y="2044700"/>
            <a:ext cx="4597400" cy="2324100"/>
          </a:xfrm>
          <a:prstGeom prst="rect">
            <a:avLst/>
          </a:prstGeom>
        </p:spPr>
      </p:pic>
      <p:sp>
        <p:nvSpPr>
          <p:cNvPr id="12" name="Rounded Rectangle 11"/>
          <p:cNvSpPr/>
          <p:nvPr/>
        </p:nvSpPr>
        <p:spPr>
          <a:xfrm>
            <a:off x="4865309" y="3468047"/>
            <a:ext cx="1319592" cy="494354"/>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112136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1446</TotalTime>
  <Words>1050</Words>
  <Application>Microsoft Macintosh PowerPoint</Application>
  <PresentationFormat>On-screen Show (4:3)</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Programmeren Bongo</vt:lpstr>
      <vt:lpstr>Bongo</vt:lpstr>
      <vt:lpstr>Bongo</vt:lpstr>
      <vt:lpstr>Bongo</vt:lpstr>
      <vt:lpstr>Bongo</vt:lpstr>
      <vt:lpstr>Bongo</vt:lpstr>
      <vt:lpstr>Bongo</vt:lpstr>
      <vt:lpstr>Bongo</vt:lpstr>
      <vt:lpstr>Bongo</vt:lpstr>
      <vt:lpstr>Bongo</vt:lpstr>
      <vt:lpstr>Bongo</vt:lpstr>
      <vt:lpstr>Bongo</vt:lpstr>
      <vt:lpstr>Bongo</vt:lpstr>
      <vt:lpstr>Bongo</vt:lpstr>
      <vt:lpstr>Bongo</vt:lpstr>
    </vt:vector>
  </TitlesOfParts>
  <Manager/>
  <Company>www.devoxx4kids.com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De Luca</dc:creator>
  <cp:keywords/>
  <dc:description/>
  <cp:lastModifiedBy>Gijs Sijpesteijn</cp:lastModifiedBy>
  <cp:revision>108</cp:revision>
  <dcterms:created xsi:type="dcterms:W3CDTF">2012-11-17T11:43:16Z</dcterms:created>
  <dcterms:modified xsi:type="dcterms:W3CDTF">2015-09-13T13:58:01Z</dcterms:modified>
  <cp:category/>
</cp:coreProperties>
</file>