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71" r:id="rId5"/>
    <p:sldId id="272" r:id="rId6"/>
    <p:sldId id="259" r:id="rId7"/>
    <p:sldId id="260" r:id="rId8"/>
    <p:sldId id="261" r:id="rId9"/>
    <p:sldId id="262" r:id="rId10"/>
    <p:sldId id="263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6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0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0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1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4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8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384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Interpreting Regressions with Categorical </a:t>
            </a:r>
            <a:r>
              <a:rPr lang="en-US" dirty="0"/>
              <a:t>Variables: Rank</a:t>
            </a:r>
          </a:p>
        </p:txBody>
      </p:sp>
    </p:spTree>
    <p:extLst>
      <p:ext uri="{BB962C8B-B14F-4D97-AF65-F5344CB8AC3E}">
        <p14:creationId xmlns:p14="http://schemas.microsoft.com/office/powerpoint/2010/main" val="1657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Predicting at 0 yrs.since.phd: </a:t>
            </a:r>
            <a:r>
              <a:rPr lang="en-US" sz="3600" b="1" dirty="0" smtClean="0"/>
              <a:t>Assistant Professors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14" y="2851784"/>
            <a:ext cx="6128751" cy="1331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13" y="4729160"/>
            <a:ext cx="45434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Predicting at 0 yrs.since.phd: </a:t>
            </a:r>
            <a:r>
              <a:rPr lang="en-US" sz="3600" b="1" dirty="0" smtClean="0"/>
              <a:t>Associate Professors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67" y="2877501"/>
            <a:ext cx="7418886" cy="1331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13" y="4729160"/>
            <a:ext cx="45434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Predicting at 0 yrs.since.phd: </a:t>
            </a:r>
            <a:r>
              <a:rPr lang="en-US" sz="3600" b="1" dirty="0" smtClean="0"/>
              <a:t>Full Professors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842" y="2920364"/>
            <a:ext cx="7712504" cy="1423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13" y="4729160"/>
            <a:ext cx="45434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Our regression results, visually: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20" y="1463040"/>
            <a:ext cx="5059680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988185"/>
            <a:ext cx="9425940" cy="317817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Remember: You don’t have to manually create those new columns when you’re running regressions– R does it for you automatically.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53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68886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Our regression equation is familiar.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99" y="3229848"/>
            <a:ext cx="7311627" cy="7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68886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But: “rank” has </a:t>
            </a:r>
            <a:r>
              <a:rPr lang="en-US" sz="3600" b="1" dirty="0" smtClean="0"/>
              <a:t>three</a:t>
            </a:r>
            <a:r>
              <a:rPr lang="en-US" sz="3600" dirty="0" smtClean="0"/>
              <a:t> levels!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2752725"/>
            <a:ext cx="6686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might think: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379617" y="1625175"/>
            <a:ext cx="718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 panose="05000000000000000000" pitchFamily="2" charset="2"/>
              </a:rPr>
              <a:t>Female, Male </a:t>
            </a:r>
            <a:r>
              <a:rPr lang="en-US" sz="4800" dirty="0" smtClean="0">
                <a:sym typeface="Wingdings" panose="05000000000000000000" pitchFamily="2" charset="2"/>
              </a:rPr>
              <a:t>      </a:t>
            </a:r>
            <a:r>
              <a:rPr lang="en-US" sz="4800" dirty="0" smtClean="0">
                <a:sym typeface="Wingdings" panose="05000000000000000000" pitchFamily="2" charset="2"/>
              </a:rPr>
              <a:t>0, 1 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934154"/>
            <a:ext cx="9425940" cy="1097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Therefore: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503589" y="4188861"/>
            <a:ext cx="893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ym typeface="Wingdings" panose="05000000000000000000" pitchFamily="2" charset="2"/>
              </a:rPr>
              <a:t>AsstProf</a:t>
            </a:r>
            <a:r>
              <a:rPr lang="en-US" sz="4800" dirty="0" smtClean="0">
                <a:sym typeface="Wingdings" panose="05000000000000000000" pitchFamily="2" charset="2"/>
              </a:rPr>
              <a:t>, </a:t>
            </a:r>
            <a:r>
              <a:rPr lang="en-US" sz="4800" dirty="0" err="1" smtClean="0">
                <a:sym typeface="Wingdings" panose="05000000000000000000" pitchFamily="2" charset="2"/>
              </a:rPr>
              <a:t>AssocProf</a:t>
            </a:r>
            <a:r>
              <a:rPr lang="en-US" sz="4800" dirty="0" smtClean="0">
                <a:sym typeface="Wingdings" panose="05000000000000000000" pitchFamily="2" charset="2"/>
              </a:rPr>
              <a:t>, Prof </a:t>
            </a:r>
            <a:r>
              <a:rPr lang="en-US" sz="4800" dirty="0" smtClean="0">
                <a:sym typeface="Wingdings" panose="05000000000000000000" pitchFamily="2" charset="2"/>
              </a:rPr>
              <a:t>      </a:t>
            </a:r>
            <a:r>
              <a:rPr lang="en-US" sz="4800" dirty="0" smtClean="0">
                <a:sym typeface="Wingdings" panose="05000000000000000000" pitchFamily="2" charset="2"/>
              </a:rPr>
              <a:t>0, 1, 2 </a:t>
            </a:r>
            <a:endParaRPr lang="en-US" sz="4800" dirty="0"/>
          </a:p>
        </p:txBody>
      </p:sp>
      <p:sp>
        <p:nvSpPr>
          <p:cNvPr id="3" name="Right Arrow 2"/>
          <p:cNvSpPr/>
          <p:nvPr/>
        </p:nvSpPr>
        <p:spPr>
          <a:xfrm>
            <a:off x="5970814" y="1851262"/>
            <a:ext cx="574765" cy="3788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807235" y="4414948"/>
            <a:ext cx="574765" cy="3788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might think: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379617" y="1625175"/>
            <a:ext cx="718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 panose="05000000000000000000" pitchFamily="2" charset="2"/>
              </a:rPr>
              <a:t>Female, Male </a:t>
            </a:r>
            <a:r>
              <a:rPr lang="en-US" sz="4800" dirty="0" smtClean="0">
                <a:sym typeface="Wingdings" panose="05000000000000000000" pitchFamily="2" charset="2"/>
              </a:rPr>
              <a:t>	   </a:t>
            </a:r>
            <a:r>
              <a:rPr lang="en-US" sz="4800" dirty="0" smtClean="0">
                <a:sym typeface="Wingdings" panose="05000000000000000000" pitchFamily="2" charset="2"/>
              </a:rPr>
              <a:t>0, 1 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934154"/>
            <a:ext cx="9425940" cy="1097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Therefore: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503589" y="4188861"/>
            <a:ext cx="893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ym typeface="Wingdings" panose="05000000000000000000" pitchFamily="2" charset="2"/>
              </a:rPr>
              <a:t>AsstProf</a:t>
            </a:r>
            <a:r>
              <a:rPr lang="en-US" sz="4800" dirty="0" smtClean="0">
                <a:sym typeface="Wingdings" panose="05000000000000000000" pitchFamily="2" charset="2"/>
              </a:rPr>
              <a:t>, </a:t>
            </a:r>
            <a:r>
              <a:rPr lang="en-US" sz="4800" dirty="0" err="1" smtClean="0">
                <a:sym typeface="Wingdings" panose="05000000000000000000" pitchFamily="2" charset="2"/>
              </a:rPr>
              <a:t>AssocProf</a:t>
            </a:r>
            <a:r>
              <a:rPr lang="en-US" sz="4800" dirty="0" smtClean="0">
                <a:sym typeface="Wingdings" panose="05000000000000000000" pitchFamily="2" charset="2"/>
              </a:rPr>
              <a:t>, Prof </a:t>
            </a:r>
            <a:r>
              <a:rPr lang="en-US" sz="4800" dirty="0" smtClean="0">
                <a:sym typeface="Wingdings" panose="05000000000000000000" pitchFamily="2" charset="2"/>
              </a:rPr>
              <a:t>	   </a:t>
            </a:r>
            <a:r>
              <a:rPr lang="en-US" sz="4800" dirty="0" smtClean="0">
                <a:sym typeface="Wingdings" panose="05000000000000000000" pitchFamily="2" charset="2"/>
              </a:rPr>
              <a:t>0, 1, 2 </a:t>
            </a:r>
            <a:endParaRPr lang="en-US" sz="4800" dirty="0"/>
          </a:p>
        </p:txBody>
      </p:sp>
      <p:sp>
        <p:nvSpPr>
          <p:cNvPr id="4" name="Multiply 3"/>
          <p:cNvSpPr/>
          <p:nvPr/>
        </p:nvSpPr>
        <p:spPr>
          <a:xfrm>
            <a:off x="2834640" y="2279170"/>
            <a:ext cx="4905810" cy="488550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879374" y="1900348"/>
            <a:ext cx="574765" cy="3788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789083" y="4414948"/>
            <a:ext cx="574765" cy="3788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68886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Our original dataset looks like this: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29" y="1986291"/>
            <a:ext cx="8048788" cy="348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8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0600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But we should conceptualize a dataset like this: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66" y="1965960"/>
            <a:ext cx="8246066" cy="35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5162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Such that our new regression equation is this: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3107054"/>
            <a:ext cx="9937433" cy="61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545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Let’s say we come up with these coefficients: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184" y="2220276"/>
            <a:ext cx="7182571" cy="26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142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Interpreting Regressions with Categorical Variables: Rank</vt:lpstr>
      <vt:lpstr>Our regression equation is familiar.</vt:lpstr>
      <vt:lpstr>But: “rank” has three levels!</vt:lpstr>
      <vt:lpstr>You might think:</vt:lpstr>
      <vt:lpstr>You might think:</vt:lpstr>
      <vt:lpstr>Our original dataset looks like this:</vt:lpstr>
      <vt:lpstr>But we should conceptualize a dataset like this:</vt:lpstr>
      <vt:lpstr>Such that our new regression equation is this:</vt:lpstr>
      <vt:lpstr>Let’s say we come up with these coefficients:</vt:lpstr>
      <vt:lpstr>Predicting at 0 yrs.since.phd: Assistant Professors</vt:lpstr>
      <vt:lpstr>Predicting at 0 yrs.since.phd: Associate Professors</vt:lpstr>
      <vt:lpstr>Predicting at 0 yrs.since.phd: Full Professors</vt:lpstr>
      <vt:lpstr>Our regression results, visually:</vt:lpstr>
      <vt:lpstr>Remember: You don’t have to manually create those new columns when you’re running regressions– R does it for you automatically. </vt:lpstr>
    </vt:vector>
  </TitlesOfParts>
  <Company>Intellectual Ventures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Regressions with Categorical Variables: Rank</dc:title>
  <dc:creator>Amelia Bertozzi-Villa</dc:creator>
  <cp:lastModifiedBy>Amelia Bertozzi-Villa</cp:lastModifiedBy>
  <cp:revision>19</cp:revision>
  <dcterms:created xsi:type="dcterms:W3CDTF">2017-02-12T06:50:45Z</dcterms:created>
  <dcterms:modified xsi:type="dcterms:W3CDTF">2017-02-12T08:35:48Z</dcterms:modified>
</cp:coreProperties>
</file>